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9" r:id="rId3"/>
    <p:sldId id="257" r:id="rId4"/>
    <p:sldId id="258" r:id="rId5"/>
    <p:sldId id="286" r:id="rId6"/>
    <p:sldId id="259" r:id="rId7"/>
    <p:sldId id="260" r:id="rId8"/>
    <p:sldId id="287" r:id="rId9"/>
    <p:sldId id="261" r:id="rId10"/>
    <p:sldId id="262" r:id="rId11"/>
    <p:sldId id="263" r:id="rId12"/>
    <p:sldId id="264" r:id="rId13"/>
    <p:sldId id="288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8E17-F772-7055-AA1F-D445666AA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C05B0-6C6E-08AD-2E4F-B5833B8AD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80BE5-5701-4D5E-B1FA-A7D24844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7606-91CB-4933-9250-C9AE14A709B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2895D-5CA9-FEFD-45A6-134B0148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EED27-A4C9-5CBE-0729-969CBA15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F981-0943-452D-8410-B2C93D9C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5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502B-C09A-A5EC-7717-6A59F26D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686F3-5027-70AC-9763-A03C036F6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D903C-E94D-9956-04B1-F197BCFD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7606-91CB-4933-9250-C9AE14A709B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50C21-4F80-B4AF-C59A-A1095E7B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F7B6-56F7-1681-447C-D3024A42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F981-0943-452D-8410-B2C93D9C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8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0581A-6424-16A1-80A3-0ECD4C173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B9D87-3812-121B-1EB3-478E192D6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4BA6-EA2F-F541-6F5A-3BD812A8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7606-91CB-4933-9250-C9AE14A709B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2157-77E7-8807-A4C8-FDFD8F77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09E9-B1D9-EA08-9BF7-A52158C1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F981-0943-452D-8410-B2C93D9C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58AD-4785-9728-24F4-30E3F07A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5C839-334D-0831-3DA3-57AAC41E8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C3BC6-E988-3F71-A9B0-DEA8E807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7606-91CB-4933-9250-C9AE14A709B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30D90-710B-F0A3-8464-7E9BA8A4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9BE97-E715-DDBB-D042-E6333461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F981-0943-452D-8410-B2C93D9C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1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2EDB-6400-888E-A50B-CB48BEB5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60838-2389-C57E-9D6B-4D68FA975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42A7A-0AD6-C572-6D82-8171873C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7606-91CB-4933-9250-C9AE14A709B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4D475-E25F-3992-4BDF-9F9D3A4B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1F89E-5E95-CF84-7B25-4E9AD764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F981-0943-452D-8410-B2C93D9C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9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0B9C-70C7-0DAB-BC3F-832790A9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C7B2E-6AD9-1A54-0956-AEB441BB8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59A95-3336-F2AD-4D15-88AB5371A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BA86-3293-51F8-D03F-285EB40F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7606-91CB-4933-9250-C9AE14A709B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51C94-7327-3613-0D4D-1ACBDA42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DDDF6-13B4-AEE0-1322-DD36E2B0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F981-0943-452D-8410-B2C93D9C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7E25-366F-6FB8-6441-48CCB2BB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AEFAC-C96B-4FB8-D3B4-4BF01CA76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24549-EA11-46FB-F1C6-A99F1AE01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EECEC-FBA1-9ADB-F6A6-7FC7795E0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6123F-AE44-B106-6CB8-D09702021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7DC8A9-64E4-A712-96B3-94B8E50B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7606-91CB-4933-9250-C9AE14A709B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D758B-F697-4A9A-33B2-963D6C6F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AA9E8-D5EF-E548-6EBB-BC0E9474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F981-0943-452D-8410-B2C93D9C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1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4CC3-F7EB-A1BF-A591-454DA5F9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4965F-4C2E-FC21-5CB8-5E0BD337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7606-91CB-4933-9250-C9AE14A709B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29E5C-DEE3-48BA-7D6D-2699CDCF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FAFBC-FFD9-581B-D778-7AC8F550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F981-0943-452D-8410-B2C93D9C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0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FE5AE-1711-A13C-6E73-270F3CA2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7606-91CB-4933-9250-C9AE14A709B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40B98-5A23-5CB2-DBF0-D4951A79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7F58E-ADC9-1584-7302-3B5CDD51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F981-0943-452D-8410-B2C93D9C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0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F55A-3591-AF08-1C47-55A7E5555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9A963-D459-1E58-CD00-0C6352D55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44D68-E1E7-E055-3BA6-D0F712619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9B83C-0F33-4289-C12A-6E810A9E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7606-91CB-4933-9250-C9AE14A709B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9FF8C-5B3E-BF68-3C06-61FA1A39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39AC3-4D55-B2C6-5777-8A6A9E3B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F981-0943-452D-8410-B2C93D9C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4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9137-EF31-0580-E0A7-9270FA12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9E537-7236-FB77-CF88-217D78A31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4788D-D654-198E-B1B1-44B814457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9528E-188D-757C-9110-876B72B7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7606-91CB-4933-9250-C9AE14A709B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1C914-B297-8558-790D-94F85631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5DB96-A968-CE8C-3367-F6E2474E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F981-0943-452D-8410-B2C93D9C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D018A-2921-25D8-34BA-4AC6E04D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F5079-164A-8E74-838B-A72469EDA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C0D2E-EB7C-0D84-EC93-71EAAFB10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87606-91CB-4933-9250-C9AE14A709B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0D0E8-1CCE-4CE5-5D7E-194FC868E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CD4DC-6E6F-EF0F-43FE-2BE895F95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8F981-0943-452D-8410-B2C93D9C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2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290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E3A3-6C81-B91B-3DCF-ACAD9857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086" y="2728197"/>
            <a:ext cx="9523827" cy="190516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M205- Probability theory &amp; Statistics</a:t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>Some Theorems on Probability</a:t>
            </a:r>
            <a:endParaRPr lang="en-US" sz="4800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3C5C6-B7D2-81FE-473C-2D875DEBE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101" y="4837320"/>
            <a:ext cx="6665259" cy="1696216"/>
          </a:xfrm>
        </p:spPr>
        <p:txBody>
          <a:bodyPr>
            <a:normAutofit fontScale="77500" lnSpcReduction="20000"/>
          </a:bodyPr>
          <a:lstStyle/>
          <a:p>
            <a:r>
              <a:rPr lang="en-US" sz="5700" dirty="0">
                <a:solidFill>
                  <a:srgbClr val="00B05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K. C. TAMMI RAJU, M. S</a:t>
            </a:r>
            <a:r>
              <a:rPr lang="en-US" sz="5700" dirty="0">
                <a:solidFill>
                  <a:srgbClr val="00B050"/>
                </a:solidFill>
                <a:cs typeface="Times New Roman" panose="02020603050405020304" pitchFamily="18" charset="0"/>
              </a:rPr>
              <a:t>c;</a:t>
            </a:r>
          </a:p>
          <a:p>
            <a:r>
              <a:rPr lang="en-US" sz="4800" dirty="0">
                <a:solidFill>
                  <a:srgbClr val="7030A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HOD, Dept. of mathematics;</a:t>
            </a:r>
          </a:p>
          <a:p>
            <a:r>
              <a:rPr lang="en-US" sz="4800" dirty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PG COURSES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75BE3-83B3-5ADE-B213-EB434BFE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7" y="881703"/>
            <a:ext cx="10721188" cy="164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88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CC9024-144F-47D3-A50A-6376D4F13E66}"/>
              </a:ext>
            </a:extLst>
          </p:cNvPr>
          <p:cNvSpPr txBox="1"/>
          <p:nvPr/>
        </p:nvSpPr>
        <p:spPr>
          <a:xfrm>
            <a:off x="455608" y="2178756"/>
            <a:ext cx="8127953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if (*) is true for n = r, then it is true for n = r + 1. 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8E86CA-2258-8D26-849E-644075299CFB}"/>
                  </a:ext>
                </a:extLst>
              </p:cNvPr>
              <p:cNvSpPr txBox="1"/>
              <p:nvPr/>
            </p:nvSpPr>
            <p:spPr>
              <a:xfrm>
                <a:off x="486696" y="125204"/>
                <a:ext cx="11430001" cy="1483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eqArr>
                                      <m:eqArr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1≤ </m:t>
                                        </m:r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&lt;</m:t>
                                        </m:r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≤ </m:t>
                                        </m:r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  <m:e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</m:sub>
                                  <m:sup/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∩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kumimoji="0" lang="en-US" sz="2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sup>
                                      <m:e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∩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en-US" sz="2800" b="0" i="1" u="none" strike="noStrike" kern="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+1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+…</m:t>
                                    </m:r>
                                    <m:r>
                                      <a:rPr kumimoji="0" lang="en-US" sz="2800" b="0" i="0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 </m:t>
                                    </m:r>
                                    <m:sSup>
                                      <m:sSup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sup>
                                    </m:sSup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∩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∩…∩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𝑟</m:t>
                                            </m:r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800" b="0" i="0" u="none" strike="noStrike" kern="1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8E86CA-2258-8D26-849E-644075299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6" y="125204"/>
                <a:ext cx="11430001" cy="14832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B048C2-F477-80E7-5A60-D9BC09476C95}"/>
                  </a:ext>
                </a:extLst>
              </p:cNvPr>
              <p:cNvSpPr txBox="1"/>
              <p:nvPr/>
            </p:nvSpPr>
            <p:spPr>
              <a:xfrm>
                <a:off x="471948" y="1538603"/>
                <a:ext cx="11916697" cy="673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1≤ 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&lt;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≤ 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r>
                                  <a:rPr kumimoji="0" 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+…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kumimoji="0" lang="en-US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∩…∩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B048C2-F477-80E7-5A60-D9BC09476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8" y="1538603"/>
                <a:ext cx="11916697" cy="673967"/>
              </a:xfrm>
              <a:prstGeom prst="rect">
                <a:avLst/>
              </a:prstGeom>
              <a:blipFill>
                <a:blip r:embed="rId3"/>
                <a:stretch>
                  <a:fillRect l="-1023" t="-5405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EF43283-16CF-95A9-1AA5-6F2A0384F009}"/>
              </a:ext>
            </a:extLst>
          </p:cNvPr>
          <p:cNvSpPr txBox="1"/>
          <p:nvPr/>
        </p:nvSpPr>
        <p:spPr>
          <a:xfrm>
            <a:off x="455608" y="3299030"/>
            <a:ext cx="117363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by the principle of mathematical induction, it follows that (*) is true for all positive integral values of n.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DB094-B341-715B-5559-FFF98B90A208}"/>
              </a:ext>
            </a:extLst>
          </p:cNvPr>
          <p:cNvSpPr txBox="1"/>
          <p:nvPr/>
        </p:nvSpPr>
        <p:spPr>
          <a:xfrm>
            <a:off x="455608" y="2718732"/>
            <a:ext cx="6712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we have proved that (*) is true for n = 2.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D27916-CC76-E18A-2734-C690AD22FEA6}"/>
                  </a:ext>
                </a:extLst>
              </p:cNvPr>
              <p:cNvSpPr txBox="1"/>
              <p:nvPr/>
            </p:nvSpPr>
            <p:spPr>
              <a:xfrm>
                <a:off x="6105381" y="6210071"/>
                <a:ext cx="5430129" cy="65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kern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 –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ker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320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lang="en-US" sz="320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320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i="1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200" i="1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acc>
                  </m:oMath>
                </a14:m>
                <a:r>
                  <a:rPr lang="en-US" sz="3200" kern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3200" i="1" ker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lang="en-US" sz="320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320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200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i="1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200" i="1" ker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sz="3200" kern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kern="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D27916-CC76-E18A-2734-C690AD22F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381" y="6210071"/>
                <a:ext cx="5430129" cy="650371"/>
              </a:xfrm>
              <a:prstGeom prst="rect">
                <a:avLst/>
              </a:prstGeom>
              <a:blipFill>
                <a:blip r:embed="rId2"/>
                <a:stretch>
                  <a:fillRect l="-2921" t="-5660" r="-1236" b="-2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739A2A-2B74-99C0-DC43-61B2EBA91570}"/>
                  </a:ext>
                </a:extLst>
              </p:cNvPr>
              <p:cNvSpPr txBox="1"/>
              <p:nvPr/>
            </p:nvSpPr>
            <p:spPr>
              <a:xfrm>
                <a:off x="479322" y="-58992"/>
                <a:ext cx="9711813" cy="1121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Boole’s Inequalities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n events A</a:t>
                </a:r>
                <a:r>
                  <a:rPr kumimoji="0" lang="en-US" sz="3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</a:t>
                </a:r>
                <a:r>
                  <a:rPr kumimoji="0" lang="en-US" sz="3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A</a:t>
                </a:r>
                <a:r>
                  <a:rPr kumimoji="0" lang="en-US" sz="3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have</a:t>
                </a:r>
                <a:b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… (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200" b="0" i="0" u="none" strike="noStrike" kern="1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739A2A-2B74-99C0-DC43-61B2EBA91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22" y="-58992"/>
                <a:ext cx="9711813" cy="1121910"/>
              </a:xfrm>
              <a:prstGeom prst="rect">
                <a:avLst/>
              </a:prstGeom>
              <a:blipFill>
                <a:blip r:embed="rId3"/>
                <a:stretch>
                  <a:fillRect l="-1632" t="-7609" r="-879" b="-1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328059-023B-CE5F-BF58-7A6C45BBA167}"/>
                  </a:ext>
                </a:extLst>
              </p:cNvPr>
              <p:cNvSpPr txBox="1"/>
              <p:nvPr/>
            </p:nvSpPr>
            <p:spPr>
              <a:xfrm>
                <a:off x="494070" y="985943"/>
                <a:ext cx="6342828" cy="594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… (ii)</a:t>
                </a:r>
                <a:endParaRPr kumimoji="0" lang="en-US" sz="3200" b="0" i="0" u="none" strike="noStrike" kern="1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328059-023B-CE5F-BF58-7A6C45BBA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70" y="985943"/>
                <a:ext cx="6342828" cy="594971"/>
              </a:xfrm>
              <a:prstGeom prst="rect">
                <a:avLst/>
              </a:prstGeom>
              <a:blipFill>
                <a:blip r:embed="rId4"/>
                <a:stretch>
                  <a:fillRect l="-2402" t="-14433" r="-96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B779EEC-678B-F686-8669-88A9554A848D}"/>
              </a:ext>
            </a:extLst>
          </p:cNvPr>
          <p:cNvSpPr txBox="1"/>
          <p:nvPr/>
        </p:nvSpPr>
        <p:spPr>
          <a:xfrm>
            <a:off x="337625" y="1481524"/>
            <a:ext cx="10074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(a): P (A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P(A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P(A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P(A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77F76-A2AF-E931-8DD7-6E2C11D8258A}"/>
              </a:ext>
            </a:extLst>
          </p:cNvPr>
          <p:cNvSpPr txBox="1"/>
          <p:nvPr/>
        </p:nvSpPr>
        <p:spPr>
          <a:xfrm>
            <a:off x="367121" y="1940528"/>
            <a:ext cx="6151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P(A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C5315-97FC-25A5-EEE7-617482596CD6}"/>
              </a:ext>
            </a:extLst>
          </p:cNvPr>
          <p:cNvSpPr txBox="1"/>
          <p:nvPr/>
        </p:nvSpPr>
        <p:spPr>
          <a:xfrm>
            <a:off x="6319685" y="1925780"/>
            <a:ext cx="4682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is true for n = 2.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C7D185-3530-55A6-443D-60B2B3DA6796}"/>
                  </a:ext>
                </a:extLst>
              </p:cNvPr>
              <p:cNvSpPr txBox="1"/>
              <p:nvPr/>
            </p:nvSpPr>
            <p:spPr>
              <a:xfrm>
                <a:off x="337625" y="2425913"/>
                <a:ext cx="11726556" cy="585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Suppose that (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is true for n = r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C7D185-3530-55A6-443D-60B2B3DA6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5" y="2425913"/>
                <a:ext cx="11726556" cy="585097"/>
              </a:xfrm>
              <a:prstGeom prst="rect">
                <a:avLst/>
              </a:prstGeom>
              <a:blipFill>
                <a:blip r:embed="rId5"/>
                <a:stretch>
                  <a:fillRect l="-129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27C406-F871-C631-59A1-01F29C0B7CE1}"/>
                  </a:ext>
                </a:extLst>
              </p:cNvPr>
              <p:cNvSpPr txBox="1"/>
              <p:nvPr/>
            </p:nvSpPr>
            <p:spPr>
              <a:xfrm>
                <a:off x="337625" y="2908591"/>
                <a:ext cx="6844839" cy="645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627C406-F871-C631-59A1-01F29C0B7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5" y="2908591"/>
                <a:ext cx="6844839" cy="645818"/>
              </a:xfrm>
              <a:prstGeom prst="rect">
                <a:avLst/>
              </a:prstGeom>
              <a:blipFill>
                <a:blip r:embed="rId6"/>
                <a:stretch>
                  <a:fillRect l="-2226" t="-8491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3758C6-C4ED-B08E-FA2E-B02463086691}"/>
                  </a:ext>
                </a:extLst>
              </p:cNvPr>
              <p:cNvSpPr txBox="1"/>
              <p:nvPr/>
            </p:nvSpPr>
            <p:spPr>
              <a:xfrm>
                <a:off x="6942804" y="2938951"/>
                <a:ext cx="5302045" cy="585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3758C6-C4ED-B08E-FA2E-B02463086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804" y="2938951"/>
                <a:ext cx="5302045" cy="585097"/>
              </a:xfrm>
              <a:prstGeom prst="rect">
                <a:avLst/>
              </a:prstGeom>
              <a:blipFill>
                <a:blip r:embed="rId7"/>
                <a:stretch>
                  <a:fillRect t="-15625" r="-46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60A366-7EAE-1ACD-4FCA-89475DE4A47D}"/>
                  </a:ext>
                </a:extLst>
              </p:cNvPr>
              <p:cNvSpPr txBox="1"/>
              <p:nvPr/>
            </p:nvSpPr>
            <p:spPr>
              <a:xfrm>
                <a:off x="2861980" y="3267446"/>
                <a:ext cx="4080824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60A366-7EAE-1ACD-4FCA-89475DE4A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980" y="3267446"/>
                <a:ext cx="4080824" cy="848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8A0939-160E-01D6-71A4-80D696F5A485}"/>
                  </a:ext>
                </a:extLst>
              </p:cNvPr>
              <p:cNvSpPr txBox="1"/>
              <p:nvPr/>
            </p:nvSpPr>
            <p:spPr>
              <a:xfrm>
                <a:off x="423049" y="3900129"/>
                <a:ext cx="5794871" cy="645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nary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58A0939-160E-01D6-71A4-80D696F5A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49" y="3900129"/>
                <a:ext cx="5794871" cy="645818"/>
              </a:xfrm>
              <a:prstGeom prst="rect">
                <a:avLst/>
              </a:prstGeom>
              <a:blipFill>
                <a:blip r:embed="rId9"/>
                <a:stretch>
                  <a:fillRect l="-2629" t="-8491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776BCB9-97F5-4883-B6D3-4C4F46AF999A}"/>
              </a:ext>
            </a:extLst>
          </p:cNvPr>
          <p:cNvSpPr txBox="1"/>
          <p:nvPr/>
        </p:nvSpPr>
        <p:spPr>
          <a:xfrm>
            <a:off x="6217920" y="3892365"/>
            <a:ext cx="4784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is true for n = r + 1.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29F629-4881-C271-35F5-5DF70E251D40}"/>
              </a:ext>
            </a:extLst>
          </p:cNvPr>
          <p:cNvSpPr txBox="1"/>
          <p:nvPr/>
        </p:nvSpPr>
        <p:spPr>
          <a:xfrm>
            <a:off x="394912" y="4355492"/>
            <a:ext cx="10817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result follows from the principle of mathematical induction.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0C03B7-DB08-0A84-9297-6C26BD668E7A}"/>
                  </a:ext>
                </a:extLst>
              </p:cNvPr>
              <p:cNvSpPr txBox="1"/>
              <p:nvPr/>
            </p:nvSpPr>
            <p:spPr>
              <a:xfrm>
                <a:off x="352709" y="4721475"/>
                <a:ext cx="9874502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 Now applying the inequality for the events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…, </m:t>
                    </m:r>
                    <m:acc>
                      <m:accPr>
                        <m:chr m:val="̅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0C03B7-DB08-0A84-9297-6C26BD668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09" y="4721475"/>
                <a:ext cx="9874502" cy="585930"/>
              </a:xfrm>
              <a:prstGeom prst="rect">
                <a:avLst/>
              </a:prstGeom>
              <a:blipFill>
                <a:blip r:embed="rId10"/>
                <a:stretch>
                  <a:fillRect l="-160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27115DF-6ECC-96C6-3537-2E196E0C1B28}"/>
                  </a:ext>
                </a:extLst>
              </p:cNvPr>
              <p:cNvSpPr txBox="1"/>
              <p:nvPr/>
            </p:nvSpPr>
            <p:spPr>
              <a:xfrm>
                <a:off x="406375" y="5212985"/>
                <a:ext cx="11199471" cy="59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27115DF-6ECC-96C6-3537-2E196E0C1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75" y="5212985"/>
                <a:ext cx="11199471" cy="598947"/>
              </a:xfrm>
              <a:prstGeom prst="rect">
                <a:avLst/>
              </a:prstGeom>
              <a:blipFill>
                <a:blip r:embed="rId11"/>
                <a:stretch>
                  <a:fillRect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D71DCB-D40F-B8F3-B336-D61020D39117}"/>
                  </a:ext>
                </a:extLst>
              </p:cNvPr>
              <p:cNvSpPr txBox="1"/>
              <p:nvPr/>
            </p:nvSpPr>
            <p:spPr>
              <a:xfrm>
                <a:off x="495621" y="5773503"/>
                <a:ext cx="3190114" cy="586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D71DCB-D40F-B8F3-B336-D61020D39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21" y="5773503"/>
                <a:ext cx="3190114" cy="586443"/>
              </a:xfrm>
              <a:prstGeom prst="rect">
                <a:avLst/>
              </a:prstGeom>
              <a:blipFill>
                <a:blip r:embed="rId12"/>
                <a:stretch>
                  <a:fillRect l="-477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5BAB71-9353-4D49-4675-23C0FF702542}"/>
                  </a:ext>
                </a:extLst>
              </p:cNvPr>
              <p:cNvSpPr txBox="1"/>
              <p:nvPr/>
            </p:nvSpPr>
            <p:spPr>
              <a:xfrm>
                <a:off x="3595204" y="5760999"/>
                <a:ext cx="6140546" cy="59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–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⋂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5BAB71-9353-4D49-4675-23C0FF702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204" y="5760999"/>
                <a:ext cx="6140546" cy="598947"/>
              </a:xfrm>
              <a:prstGeom prst="rect">
                <a:avLst/>
              </a:prstGeom>
              <a:blipFill>
                <a:blip r:embed="rId13"/>
                <a:stretch>
                  <a:fillRect l="-2582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83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8B174E-D642-B2B3-1CD1-9BE1CC166DF3}"/>
              </a:ext>
            </a:extLst>
          </p:cNvPr>
          <p:cNvSpPr txBox="1"/>
          <p:nvPr/>
        </p:nvSpPr>
        <p:spPr>
          <a:xfrm>
            <a:off x="247779" y="6127907"/>
            <a:ext cx="11078984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3200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is</a:t>
            </a:r>
            <a:r>
              <a:rPr lang="en-US" sz="32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true for n = r + 1. </a:t>
            </a:r>
            <a:r>
              <a:rPr lang="en-US" sz="3200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the PMI the result is true for all n </a:t>
            </a:r>
            <a:r>
              <a:rPr lang="en-US" sz="32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ℕ</a:t>
            </a:r>
            <a:r>
              <a:rPr lang="en-US" sz="3200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48560E-4F75-E815-F09C-908C6429DAB0}"/>
                  </a:ext>
                </a:extLst>
              </p:cNvPr>
              <p:cNvSpPr txBox="1"/>
              <p:nvPr/>
            </p:nvSpPr>
            <p:spPr>
              <a:xfrm>
                <a:off x="483744" y="0"/>
                <a:ext cx="10751574" cy="1249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For n events A</a:t>
                </a:r>
                <a:r>
                  <a:rPr kumimoji="0" lang="en-US" sz="3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</a:t>
                </a:r>
                <a:r>
                  <a:rPr kumimoji="0" lang="en-US" sz="3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A</a:t>
                </a:r>
                <a:r>
                  <a:rPr kumimoji="0" lang="en-US" sz="3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 have</a:t>
                </a:r>
                <a:b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1≤ 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&lt;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≤ 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r>
                                  <a:rPr kumimoji="0" lang="en-US" sz="32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 (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48560E-4F75-E815-F09C-908C6429D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44" y="0"/>
                <a:ext cx="10751574" cy="1249637"/>
              </a:xfrm>
              <a:prstGeom prst="rect">
                <a:avLst/>
              </a:prstGeom>
              <a:blipFill>
                <a:blip r:embed="rId2"/>
                <a:stretch>
                  <a:fillRect l="-1417" t="-6829" b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15A57E-5472-63D9-FE8D-FDB598E8E1FE}"/>
                  </a:ext>
                </a:extLst>
              </p:cNvPr>
              <p:cNvSpPr txBox="1"/>
              <p:nvPr/>
            </p:nvSpPr>
            <p:spPr>
              <a:xfrm>
                <a:off x="483744" y="1035273"/>
                <a:ext cx="899946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result is true for n = 1.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15A57E-5472-63D9-FE8D-FDB598E8E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44" y="1035273"/>
                <a:ext cx="8999469" cy="584775"/>
              </a:xfrm>
              <a:prstGeom prst="rect">
                <a:avLst/>
              </a:prstGeom>
              <a:blipFill>
                <a:blip r:embed="rId3"/>
                <a:stretch>
                  <a:fillRect l="-169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3DE9FA1-9B39-76E8-064A-3B9284F56F4A}"/>
              </a:ext>
            </a:extLst>
          </p:cNvPr>
          <p:cNvSpPr txBox="1"/>
          <p:nvPr/>
        </p:nvSpPr>
        <p:spPr>
          <a:xfrm>
            <a:off x="530031" y="1475950"/>
            <a:ext cx="8910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P (A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P(A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P(A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P(A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A8DBED-F1C8-00E2-0A81-AAF16A1463E0}"/>
                  </a:ext>
                </a:extLst>
              </p:cNvPr>
              <p:cNvSpPr txBox="1"/>
              <p:nvPr/>
            </p:nvSpPr>
            <p:spPr>
              <a:xfrm>
                <a:off x="530030" y="1932960"/>
                <a:ext cx="9415827" cy="757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Ie.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1≤ 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&lt;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≤ 2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r>
                                  <a:rPr kumimoji="0" lang="en-US" sz="32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A8DBED-F1C8-00E2-0A81-AAF16A146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30" y="1932960"/>
                <a:ext cx="9415827" cy="757195"/>
              </a:xfrm>
              <a:prstGeom prst="rect">
                <a:avLst/>
              </a:prstGeom>
              <a:blipFill>
                <a:blip r:embed="rId4"/>
                <a:stretch>
                  <a:fillRect l="-1683" t="-725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9204942-D99E-2AB2-5694-28ED46CFC332}"/>
              </a:ext>
            </a:extLst>
          </p:cNvPr>
          <p:cNvSpPr txBox="1"/>
          <p:nvPr/>
        </p:nvSpPr>
        <p:spPr>
          <a:xfrm>
            <a:off x="483744" y="2418292"/>
            <a:ext cx="5058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result is true for n = 2.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3D5BC2-5E42-F802-FB56-A08FEEBD30CD}"/>
                  </a:ext>
                </a:extLst>
              </p:cNvPr>
              <p:cNvSpPr txBox="1"/>
              <p:nvPr/>
            </p:nvSpPr>
            <p:spPr>
              <a:xfrm>
                <a:off x="530030" y="2844221"/>
                <a:ext cx="11661970" cy="7157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Assume (</a:t>
                </a:r>
                <a:r>
                  <a:rPr kumimoji="0" lang="en-US" sz="3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for n = r 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0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0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0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3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3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3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  <m:e>
                        <m:r>
                          <a:rPr kumimoji="0" lang="en-US" sz="3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3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0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0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0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3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kumimoji="0" lang="en-US" sz="3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30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kumimoji="0" lang="en-US" sz="30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2222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0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2222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1≤ </m:t>
                                    </m:r>
                                    <m:r>
                                      <a:rPr kumimoji="0" lang="en-US" sz="30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2222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kumimoji="0" lang="en-US" sz="30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2222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&lt;</m:t>
                                    </m:r>
                                    <m:r>
                                      <a:rPr kumimoji="0" lang="en-US" sz="30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2222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30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2222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≤ </m:t>
                                    </m:r>
                                    <m:r>
                                      <a:rPr kumimoji="0" lang="en-US" sz="30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2222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e>
                                    <m:r>
                                      <a:rPr kumimoji="0" lang="en-US" sz="30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2222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r>
                                  <a:rPr kumimoji="0" lang="en-US" sz="30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en-US" sz="30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2222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30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2222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0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2222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30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2222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en-US" sz="30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222222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kumimoji="0" lang="en-US" sz="30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2222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0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2222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30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222222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3D5BC2-5E42-F802-FB56-A08FEEBD3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30" y="2844221"/>
                <a:ext cx="11661970" cy="715709"/>
              </a:xfrm>
              <a:prstGeom prst="rect">
                <a:avLst/>
              </a:prstGeom>
              <a:blipFill>
                <a:blip r:embed="rId5"/>
                <a:stretch>
                  <a:fillRect l="-1255" t="-769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B5D394-57EF-7AD0-286D-9F1DD259E08F}"/>
                  </a:ext>
                </a:extLst>
              </p:cNvPr>
              <p:cNvSpPr txBox="1"/>
              <p:nvPr/>
            </p:nvSpPr>
            <p:spPr>
              <a:xfrm>
                <a:off x="483744" y="3312930"/>
                <a:ext cx="7096927" cy="645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limLoc m:val="undOvr"/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B5D394-57EF-7AD0-286D-9F1DD259E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44" y="3312930"/>
                <a:ext cx="7096927" cy="645818"/>
              </a:xfrm>
              <a:prstGeom prst="rect">
                <a:avLst/>
              </a:prstGeom>
              <a:blipFill>
                <a:blip r:embed="rId6"/>
                <a:stretch>
                  <a:fillRect l="-2146" t="-8491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1344C1-2982-F65D-E0C9-4A6306E461E1}"/>
                  </a:ext>
                </a:extLst>
              </p:cNvPr>
              <p:cNvSpPr txBox="1"/>
              <p:nvPr/>
            </p:nvSpPr>
            <p:spPr>
              <a:xfrm>
                <a:off x="3374428" y="3779170"/>
                <a:ext cx="8158810" cy="585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1344C1-2982-F65D-E0C9-4A6306E46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428" y="3779170"/>
                <a:ext cx="8158810" cy="585097"/>
              </a:xfrm>
              <a:prstGeom prst="rect">
                <a:avLst/>
              </a:prstGeom>
              <a:blipFill>
                <a:blip r:embed="rId7"/>
                <a:stretch>
                  <a:fillRect l="-194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26C1AF-28C4-BA0D-0366-9CD51DCB939F}"/>
                  </a:ext>
                </a:extLst>
              </p:cNvPr>
              <p:cNvSpPr txBox="1"/>
              <p:nvPr/>
            </p:nvSpPr>
            <p:spPr>
              <a:xfrm>
                <a:off x="292022" y="4249366"/>
                <a:ext cx="12185121" cy="673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1≤ 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&lt;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≤ 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r>
                                  <a:rPr kumimoji="0" 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 (ii)</a:t>
                </a:r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026C1AF-28C4-BA0D-0366-9CD51DCB9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22" y="4249366"/>
                <a:ext cx="12185121" cy="673967"/>
              </a:xfrm>
              <a:prstGeom prst="rect">
                <a:avLst/>
              </a:prstGeom>
              <a:blipFill>
                <a:blip r:embed="rId8"/>
                <a:stretch>
                  <a:fillRect t="-5405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4EF3D3-07A7-07E6-F3FF-4279D2681EA0}"/>
                  </a:ext>
                </a:extLst>
              </p:cNvPr>
              <p:cNvSpPr txBox="1"/>
              <p:nvPr/>
            </p:nvSpPr>
            <p:spPr>
              <a:xfrm>
                <a:off x="300866" y="4750999"/>
                <a:ext cx="11748565" cy="585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But by Boole’s inequality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2222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≥−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B4EF3D3-07A7-07E6-F3FF-4279D2681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66" y="4750999"/>
                <a:ext cx="11748565" cy="585097"/>
              </a:xfrm>
              <a:prstGeom prst="rect">
                <a:avLst/>
              </a:prstGeom>
              <a:blipFill>
                <a:blip r:embed="rId9"/>
                <a:stretch>
                  <a:fillRect l="-1037"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82AC38-63DA-584B-F687-4CCD8292DBFA}"/>
                  </a:ext>
                </a:extLst>
              </p:cNvPr>
              <p:cNvSpPr txBox="1"/>
              <p:nvPr/>
            </p:nvSpPr>
            <p:spPr>
              <a:xfrm>
                <a:off x="183867" y="5154514"/>
                <a:ext cx="12293276" cy="673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From (ii)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1≤ 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&lt;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≤ 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r>
                                  <a:rPr kumimoji="0" 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82AC38-63DA-584B-F687-4CCD8292D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67" y="5154514"/>
                <a:ext cx="12293276" cy="673967"/>
              </a:xfrm>
              <a:prstGeom prst="rect">
                <a:avLst/>
              </a:prstGeom>
              <a:blipFill>
                <a:blip r:embed="rId10"/>
                <a:stretch>
                  <a:fillRect l="-992" t="-6364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7CFE3D-A0C1-415F-FD4D-0FA4A2170E15}"/>
                  </a:ext>
                </a:extLst>
              </p:cNvPr>
              <p:cNvSpPr txBox="1"/>
              <p:nvPr/>
            </p:nvSpPr>
            <p:spPr>
              <a:xfrm>
                <a:off x="1176558" y="5615747"/>
                <a:ext cx="9928978" cy="757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32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1≤ 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&lt;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≤ 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e>
                                  <m:e>
                                    <m:r>
                                      <a:rPr kumimoji="0" lang="en-US" sz="32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r>
                                  <a:rPr kumimoji="0" lang="en-US" sz="32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en-US" sz="3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32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C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7CFE3D-A0C1-415F-FD4D-0FA4A2170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558" y="5615747"/>
                <a:ext cx="9928978" cy="757195"/>
              </a:xfrm>
              <a:prstGeom prst="rect">
                <a:avLst/>
              </a:prstGeom>
              <a:blipFill>
                <a:blip r:embed="rId11"/>
                <a:stretch>
                  <a:fillRect l="-1535" t="-725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26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71DEA3-A944-E123-F28C-CDE081410D91}"/>
              </a:ext>
            </a:extLst>
          </p:cNvPr>
          <p:cNvSpPr txBox="1"/>
          <p:nvPr/>
        </p:nvSpPr>
        <p:spPr>
          <a:xfrm>
            <a:off x="365024" y="5286594"/>
            <a:ext cx="11329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(iii) Let E</a:t>
            </a:r>
            <a:r>
              <a:rPr lang="en-US" sz="3200" b="1" kern="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 the event that the letter follows m and is a vowel.                                                        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34FBC-CE31-00C6-7F39-8F27758653DC}"/>
              </a:ext>
            </a:extLst>
          </p:cNvPr>
          <p:cNvSpPr txBox="1"/>
          <p:nvPr/>
        </p:nvSpPr>
        <p:spPr>
          <a:xfrm>
            <a:off x="501443" y="0"/>
            <a:ext cx="115479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: A letter of the English alphabet is chosen at random. Calculate the probability that the letter so chosen (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 is a vowel,                      (ii) precedes m and is a vowel, (iii) follows m and is a vowel.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6776E-04DE-EB79-EEF8-2EEECC29097A}"/>
              </a:ext>
            </a:extLst>
          </p:cNvPr>
          <p:cNvSpPr txBox="1"/>
          <p:nvPr/>
        </p:nvSpPr>
        <p:spPr>
          <a:xfrm>
            <a:off x="471946" y="1540164"/>
            <a:ext cx="11798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Solution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Sample space of the experiment S = (a, b, c, d, ..., x, y, z), &amp;n (S) = 26.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41991-AE9B-5D15-C0BA-3B100E02F695}"/>
              </a:ext>
            </a:extLst>
          </p:cNvPr>
          <p:cNvSpPr txBox="1"/>
          <p:nvPr/>
        </p:nvSpPr>
        <p:spPr>
          <a:xfrm>
            <a:off x="412951" y="2101004"/>
            <a:ext cx="9910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 Let E</a:t>
            </a:r>
            <a:r>
              <a:rPr kumimoji="0" lang="en-US" sz="3200" b="1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be the event that the letter chosen is a vowel.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EAFF05-B4D5-92FA-9E9F-3B6FB5C9DC9F}"/>
                  </a:ext>
                </a:extLst>
              </p:cNvPr>
              <p:cNvSpPr txBox="1"/>
              <p:nvPr/>
            </p:nvSpPr>
            <p:spPr>
              <a:xfrm>
                <a:off x="7064472" y="2792909"/>
                <a:ext cx="3864079" cy="876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P(E</a:t>
                </a:r>
                <a:r>
                  <a:rPr kumimoji="0" lang="en-US" sz="32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kumimoji="0" lang="en-US" sz="3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kumimoji="0" lang="en-US" sz="3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</m:d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EAFF05-B4D5-92FA-9E9F-3B6FB5C9D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472" y="2792909"/>
                <a:ext cx="3864079" cy="876843"/>
              </a:xfrm>
              <a:prstGeom prst="rect">
                <a:avLst/>
              </a:prstGeom>
              <a:blipFill>
                <a:blip r:embed="rId2"/>
                <a:stretch>
                  <a:fillRect l="-4101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E9D5E9C-00FA-5277-207D-C97C53E76045}"/>
              </a:ext>
            </a:extLst>
          </p:cNvPr>
          <p:cNvSpPr txBox="1"/>
          <p:nvPr/>
        </p:nvSpPr>
        <p:spPr>
          <a:xfrm>
            <a:off x="575185" y="2966001"/>
            <a:ext cx="5958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Then E</a:t>
            </a:r>
            <a:r>
              <a:rPr kumimoji="0" lang="en-US" sz="3200" b="1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{a, e,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o, u); n(E</a:t>
            </a:r>
            <a:r>
              <a:rPr kumimoji="0" lang="en-US" sz="3200" b="1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 = 5.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629A9-0E05-32F2-3012-C9B9B2B4C01A}"/>
              </a:ext>
            </a:extLst>
          </p:cNvPr>
          <p:cNvSpPr txBox="1"/>
          <p:nvPr/>
        </p:nvSpPr>
        <p:spPr>
          <a:xfrm>
            <a:off x="412950" y="3838637"/>
            <a:ext cx="11329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(ii) Let E</a:t>
            </a:r>
            <a:r>
              <a:rPr kumimoji="0" lang="en-US" sz="3200" b="1" i="0" u="none" strike="noStrike" kern="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be the event that the letter precedes m and is a vowel.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F871AE-3510-F6F9-4472-A877C2D0B6EA}"/>
              </a:ext>
            </a:extLst>
          </p:cNvPr>
          <p:cNvSpPr txBox="1"/>
          <p:nvPr/>
        </p:nvSpPr>
        <p:spPr>
          <a:xfrm>
            <a:off x="449828" y="4658393"/>
            <a:ext cx="54347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Then E</a:t>
            </a:r>
            <a:r>
              <a:rPr kumimoji="0" lang="en-US" sz="3200" b="1" i="0" u="none" strike="noStrike" kern="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= {a, e,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}; n(E</a:t>
            </a:r>
            <a:r>
              <a:rPr kumimoji="0" lang="en-US" sz="3200" b="1" i="0" u="none" strike="noStrike" kern="0" cap="none" spc="0" normalizeH="0" baseline="-25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 = 3. </a:t>
            </a:r>
            <a:endParaRPr 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5E23DD-436F-7A64-D562-4A0DCCBB495A}"/>
                  </a:ext>
                </a:extLst>
              </p:cNvPr>
              <p:cNvSpPr txBox="1"/>
              <p:nvPr/>
            </p:nvSpPr>
            <p:spPr>
              <a:xfrm>
                <a:off x="6096000" y="4512358"/>
                <a:ext cx="4080387" cy="876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P(E</a:t>
                </a:r>
                <a:r>
                  <a:rPr kumimoji="0" lang="en-US" sz="32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kumimoji="0" lang="en-US" sz="3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kumimoji="0" lang="en-US" sz="3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</m:d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5E23DD-436F-7A64-D562-4A0DCCBB4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12358"/>
                <a:ext cx="4080387" cy="876843"/>
              </a:xfrm>
              <a:prstGeom prst="rect">
                <a:avLst/>
              </a:prstGeom>
              <a:blipFill>
                <a:blip r:embed="rId3"/>
                <a:stretch>
                  <a:fillRect l="-3737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D65B4D3-4362-7593-8857-0683C048ABA7}"/>
              </a:ext>
            </a:extLst>
          </p:cNvPr>
          <p:cNvSpPr txBox="1"/>
          <p:nvPr/>
        </p:nvSpPr>
        <p:spPr>
          <a:xfrm>
            <a:off x="412951" y="6010761"/>
            <a:ext cx="5247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Then E</a:t>
            </a:r>
            <a:r>
              <a:rPr kumimoji="0" lang="en-US" sz="3200" b="1" i="0" u="none" strike="noStrike" kern="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= {o, u}; n(E</a:t>
            </a:r>
            <a:r>
              <a:rPr kumimoji="0" lang="en-US" sz="3200" b="1" i="0" u="none" strike="noStrike" kern="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= 2.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B2A757-F806-6D37-6B18-7AA4C5B75F4D}"/>
                  </a:ext>
                </a:extLst>
              </p:cNvPr>
              <p:cNvSpPr txBox="1"/>
              <p:nvPr/>
            </p:nvSpPr>
            <p:spPr>
              <a:xfrm>
                <a:off x="6440127" y="5864728"/>
                <a:ext cx="4080387" cy="876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P(E</a:t>
                </a:r>
                <a:r>
                  <a:rPr kumimoji="0" lang="en-US" sz="32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kumimoji="0" lang="en-US" sz="3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kumimoji="0" lang="en-US" sz="3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</m:d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B2A757-F806-6D37-6B18-7AA4C5B75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127" y="5864728"/>
                <a:ext cx="4080387" cy="876843"/>
              </a:xfrm>
              <a:prstGeom prst="rect">
                <a:avLst/>
              </a:prstGeom>
              <a:blipFill>
                <a:blip r:embed="rId4"/>
                <a:stretch>
                  <a:fillRect l="-3731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4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2B90A5-514A-2E93-E2D5-51E1FBF2F15B}"/>
                  </a:ext>
                </a:extLst>
              </p:cNvPr>
              <p:cNvSpPr txBox="1"/>
              <p:nvPr/>
            </p:nvSpPr>
            <p:spPr>
              <a:xfrm>
                <a:off x="457199" y="505818"/>
                <a:ext cx="11668431" cy="1891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b="1" u="sng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A, B and C are 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three</a:t>
                </a:r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mutually exclusive and exhaustive events associated with a random experiment. Find P(A) given that: P(B)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P(A) and P(C)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P(B)                                                        </a:t>
                </a:r>
                <a:endParaRPr lang="en-US" sz="3200" b="1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2B90A5-514A-2E93-E2D5-51E1FBF2F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05818"/>
                <a:ext cx="11668431" cy="1891352"/>
              </a:xfrm>
              <a:prstGeom prst="rect">
                <a:avLst/>
              </a:prstGeom>
              <a:blipFill>
                <a:blip r:embed="rId2"/>
                <a:stretch>
                  <a:fillRect l="-1306" t="-4516" r="-6583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39CCB38-A831-DF4E-2D6F-A44BFB7373F9}"/>
              </a:ext>
            </a:extLst>
          </p:cNvPr>
          <p:cNvSpPr txBox="1"/>
          <p:nvPr/>
        </p:nvSpPr>
        <p:spPr>
          <a:xfrm>
            <a:off x="457199" y="2397170"/>
            <a:ext cx="4129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Let P(A) = p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08C389-0E8A-76F6-45D5-C347A2BD9B12}"/>
              </a:ext>
            </a:extLst>
          </p:cNvPr>
          <p:cNvSpPr txBox="1"/>
          <p:nvPr/>
        </p:nvSpPr>
        <p:spPr>
          <a:xfrm>
            <a:off x="552142" y="3921153"/>
            <a:ext cx="110877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Since A, B, C are mutually exclusive and exhaustive events,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P(A) + P(B) + P(C) = 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F31E13-50FF-0A27-DA6C-B628B502B211}"/>
                  </a:ext>
                </a:extLst>
              </p:cNvPr>
              <p:cNvSpPr txBox="1"/>
              <p:nvPr/>
            </p:nvSpPr>
            <p:spPr>
              <a:xfrm>
                <a:off x="612057" y="5829995"/>
                <a:ext cx="3974691" cy="802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= l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F31E13-50FF-0A27-DA6C-B628B502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7" y="5829995"/>
                <a:ext cx="3974691" cy="802399"/>
              </a:xfrm>
              <a:prstGeom prst="rect">
                <a:avLst/>
              </a:prstGeom>
              <a:blipFill>
                <a:blip r:embed="rId3"/>
                <a:stretch>
                  <a:fillRect l="-3834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3046CE-F9BC-FE54-35B2-A89075229204}"/>
                  </a:ext>
                </a:extLst>
              </p:cNvPr>
              <p:cNvSpPr txBox="1"/>
              <p:nvPr/>
            </p:nvSpPr>
            <p:spPr>
              <a:xfrm>
                <a:off x="612057" y="5043024"/>
                <a:ext cx="3974691" cy="80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= 1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3046CE-F9BC-FE54-35B2-A8907522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7" y="5043024"/>
                <a:ext cx="3974691" cy="801310"/>
              </a:xfrm>
              <a:prstGeom prst="rect">
                <a:avLst/>
              </a:prstGeom>
              <a:blipFill>
                <a:blip r:embed="rId4"/>
                <a:stretch>
                  <a:fillRect l="-3834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AEED41-A9F3-3156-80F7-F89A23C6ADCD}"/>
                  </a:ext>
                </a:extLst>
              </p:cNvPr>
              <p:cNvSpPr txBox="1"/>
              <p:nvPr/>
            </p:nvSpPr>
            <p:spPr>
              <a:xfrm>
                <a:off x="457199" y="2997102"/>
                <a:ext cx="7418438" cy="80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P(B)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and P(C)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AEED41-A9F3-3156-80F7-F89A23C6A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997102"/>
                <a:ext cx="7418438" cy="801310"/>
              </a:xfrm>
              <a:prstGeom prst="rect">
                <a:avLst/>
              </a:prstGeom>
              <a:blipFill>
                <a:blip r:embed="rId5"/>
                <a:stretch>
                  <a:fillRect l="-2054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4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67666C-CBE4-EEA9-3218-6AFFE05D4E73}"/>
                  </a:ext>
                </a:extLst>
              </p:cNvPr>
              <p:cNvSpPr txBox="1"/>
              <p:nvPr/>
            </p:nvSpPr>
            <p:spPr>
              <a:xfrm>
                <a:off x="618532" y="5126029"/>
                <a:ext cx="5107019" cy="790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kern="0" dirty="0">
                    <a:solidFill>
                      <a:srgbClr val="22222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 =12: (6, 6). P (S = 12)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2222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200" kern="0" dirty="0">
                    <a:solidFill>
                      <a:srgbClr val="22222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67666C-CBE4-EEA9-3218-6AFFE05D4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32" y="5126029"/>
                <a:ext cx="5107019" cy="790794"/>
              </a:xfrm>
              <a:prstGeom prst="rect">
                <a:avLst/>
              </a:prstGeom>
              <a:blipFill>
                <a:blip r:embed="rId2"/>
                <a:stretch>
                  <a:fillRect l="-2983" r="-716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ED7CBDA-B9C4-31CA-89BC-5AEE32DEAE11}"/>
              </a:ext>
            </a:extLst>
          </p:cNvPr>
          <p:cNvSpPr txBox="1"/>
          <p:nvPr/>
        </p:nvSpPr>
        <p:spPr>
          <a:xfrm>
            <a:off x="468260" y="-31409"/>
            <a:ext cx="117237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Example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If two dice are thrown, what is the probability that the sum is (a) greater than 8, and (b) neither 7 nor 11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46056-CD31-58D6-2D40-44880D143D6C}"/>
              </a:ext>
            </a:extLst>
          </p:cNvPr>
          <p:cNvSpPr txBox="1"/>
          <p:nvPr/>
        </p:nvSpPr>
        <p:spPr>
          <a:xfrm>
            <a:off x="468260" y="891921"/>
            <a:ext cx="11876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Solution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(a) If S denotes sum on the two dice, then we want P (S &gt; 8).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60BDE6-8A31-58BB-A644-AF4D51B3A1A4}"/>
              </a:ext>
            </a:extLst>
          </p:cNvPr>
          <p:cNvSpPr txBox="1"/>
          <p:nvPr/>
        </p:nvSpPr>
        <p:spPr>
          <a:xfrm>
            <a:off x="468260" y="1430530"/>
            <a:ext cx="11876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required event can happen in the following mutually exclusive ways:</a:t>
            </a: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67C53-220B-20D9-E2A7-7B24B5B2EE88}"/>
              </a:ext>
            </a:extLst>
          </p:cNvPr>
          <p:cNvSpPr txBox="1"/>
          <p:nvPr/>
        </p:nvSpPr>
        <p:spPr>
          <a:xfrm>
            <a:off x="468260" y="1815251"/>
            <a:ext cx="6920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S = 9 (ii) S =10 (iii) S =11 (iv) S =12.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099D07-1CB1-D545-253F-F24756770405}"/>
              </a:ext>
            </a:extLst>
          </p:cNvPr>
          <p:cNvSpPr txBox="1"/>
          <p:nvPr/>
        </p:nvSpPr>
        <p:spPr>
          <a:xfrm>
            <a:off x="560439" y="2295652"/>
            <a:ext cx="118761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 addition theorem P(S &gt; 8) = P(S = 9) + P(S = 10) + P (S = 11) + P(S = 12) (*)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42495-A9BA-3D22-3E99-1EC79FD086D5}"/>
              </a:ext>
            </a:extLst>
          </p:cNvPr>
          <p:cNvSpPr txBox="1"/>
          <p:nvPr/>
        </p:nvSpPr>
        <p:spPr>
          <a:xfrm>
            <a:off x="560438" y="2664841"/>
            <a:ext cx="108695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In a throw of two dice, the sample space contains 6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= 36 points.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BC89E-8EF2-AF52-E792-1EF6B0CAAD91}"/>
              </a:ext>
            </a:extLst>
          </p:cNvPr>
          <p:cNvSpPr txBox="1"/>
          <p:nvPr/>
        </p:nvSpPr>
        <p:spPr>
          <a:xfrm>
            <a:off x="604683" y="3188061"/>
            <a:ext cx="54913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 = 9: (3, 6), (6, 3), (4, 5), (5, 4),  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C2ADA3-2B4A-63F5-0530-B634ED99B0B5}"/>
                  </a:ext>
                </a:extLst>
              </p:cNvPr>
              <p:cNvSpPr txBox="1"/>
              <p:nvPr/>
            </p:nvSpPr>
            <p:spPr>
              <a:xfrm>
                <a:off x="6110748" y="3066616"/>
                <a:ext cx="3460955" cy="790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P(S = 9)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C2ADA3-2B4A-63F5-0530-B634ED99B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748" y="3066616"/>
                <a:ext cx="3460955" cy="790794"/>
              </a:xfrm>
              <a:prstGeom prst="rect">
                <a:avLst/>
              </a:prstGeom>
              <a:blipFill>
                <a:blip r:embed="rId3"/>
                <a:stretch>
                  <a:fillRect l="-4401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948EFFE-EF27-C018-0D01-35B3905747A8}"/>
              </a:ext>
            </a:extLst>
          </p:cNvPr>
          <p:cNvSpPr txBox="1"/>
          <p:nvPr/>
        </p:nvSpPr>
        <p:spPr>
          <a:xfrm>
            <a:off x="615740" y="3793648"/>
            <a:ext cx="46051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 =10: (4, 6), (6, 4), (5, 5),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289E7B-3852-CBE1-96C3-4DEAAF69B1FF}"/>
                  </a:ext>
                </a:extLst>
              </p:cNvPr>
              <p:cNvSpPr txBox="1"/>
              <p:nvPr/>
            </p:nvSpPr>
            <p:spPr>
              <a:xfrm>
                <a:off x="5220925" y="3680360"/>
                <a:ext cx="3657604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P(S = 10)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289E7B-3852-CBE1-96C3-4DEAAF69B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25" y="3680360"/>
                <a:ext cx="3657604" cy="791820"/>
              </a:xfrm>
              <a:prstGeom prst="rect">
                <a:avLst/>
              </a:prstGeom>
              <a:blipFill>
                <a:blip r:embed="rId4"/>
                <a:stretch>
                  <a:fillRect l="-41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FBDE454-27EA-839F-9D2F-1E0B7C8274D7}"/>
                  </a:ext>
                </a:extLst>
              </p:cNvPr>
              <p:cNvSpPr txBox="1"/>
              <p:nvPr/>
            </p:nvSpPr>
            <p:spPr>
              <a:xfrm>
                <a:off x="615740" y="4427776"/>
                <a:ext cx="9756058" cy="792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 =11: (5, 6), (6, 5), P(S = 11)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FBDE454-27EA-839F-9D2F-1E0B7C82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40" y="4427776"/>
                <a:ext cx="9756058" cy="792140"/>
              </a:xfrm>
              <a:prstGeom prst="rect">
                <a:avLst/>
              </a:prstGeom>
              <a:blipFill>
                <a:blip r:embed="rId5"/>
                <a:stretch>
                  <a:fillRect l="-156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C3F0F0-FDE5-FC6A-04A2-B2D24848ADF0}"/>
                  </a:ext>
                </a:extLst>
              </p:cNvPr>
              <p:cNvSpPr txBox="1"/>
              <p:nvPr/>
            </p:nvSpPr>
            <p:spPr>
              <a:xfrm>
                <a:off x="587603" y="5994290"/>
                <a:ext cx="7219965" cy="799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P(S &gt; 8)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C3F0F0-FDE5-FC6A-04A2-B2D24848A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03" y="5994290"/>
                <a:ext cx="7219965" cy="799193"/>
              </a:xfrm>
              <a:prstGeom prst="rect">
                <a:avLst/>
              </a:prstGeom>
              <a:blipFill>
                <a:blip r:embed="rId6"/>
                <a:stretch>
                  <a:fillRect l="-2110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0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CEAD86-D9E4-D677-3B91-44E8868DAC00}"/>
                  </a:ext>
                </a:extLst>
              </p:cNvPr>
              <p:cNvSpPr txBox="1"/>
              <p:nvPr/>
            </p:nvSpPr>
            <p:spPr>
              <a:xfrm>
                <a:off x="3147588" y="4939060"/>
                <a:ext cx="3251680" cy="791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1−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CEAD86-D9E4-D677-3B91-44E8868DA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588" y="4939060"/>
                <a:ext cx="3251680" cy="791114"/>
              </a:xfrm>
              <a:prstGeom prst="rect">
                <a:avLst/>
              </a:prstGeom>
              <a:blipFill>
                <a:blip r:embed="rId2"/>
                <a:stretch>
                  <a:fillRect l="-4682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86AC158-0B76-8A60-99F0-740B9B3E1784}"/>
              </a:ext>
            </a:extLst>
          </p:cNvPr>
          <p:cNvSpPr txBox="1"/>
          <p:nvPr/>
        </p:nvSpPr>
        <p:spPr>
          <a:xfrm>
            <a:off x="559190" y="-21976"/>
            <a:ext cx="116328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(b) Let A denote the event of getting the sum of 7 and B denote the event of getting the sum of 11 with a pair of dice.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C6BC6-D068-8EEC-022C-16D11AE0D03E}"/>
              </a:ext>
            </a:extLst>
          </p:cNvPr>
          <p:cNvSpPr txBox="1"/>
          <p:nvPr/>
        </p:nvSpPr>
        <p:spPr>
          <a:xfrm>
            <a:off x="615747" y="1055242"/>
            <a:ext cx="7643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 =7: (1, 6), (6, 1), (2, 5), (5, 2), (3, 4), (4, 3). 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08AF3-C6F9-72A5-BE64-A0800E888D14}"/>
                  </a:ext>
                </a:extLst>
              </p:cNvPr>
              <p:cNvSpPr txBox="1"/>
              <p:nvPr/>
            </p:nvSpPr>
            <p:spPr>
              <a:xfrm>
                <a:off x="556755" y="1651974"/>
                <a:ext cx="4531442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P(A) = P(S = 7)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08AF3-C6F9-72A5-BE64-A0800E888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55" y="1651974"/>
                <a:ext cx="4531442" cy="791820"/>
              </a:xfrm>
              <a:prstGeom prst="rect">
                <a:avLst/>
              </a:prstGeom>
              <a:blipFill>
                <a:blip r:embed="rId3"/>
                <a:stretch>
                  <a:fillRect l="-336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0588CDF-1FDE-8C26-3DBB-C3B5515F0EAE}"/>
              </a:ext>
            </a:extLst>
          </p:cNvPr>
          <p:cNvSpPr txBox="1"/>
          <p:nvPr/>
        </p:nvSpPr>
        <p:spPr>
          <a:xfrm>
            <a:off x="483015" y="2453604"/>
            <a:ext cx="3499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 =11: (5, 6), (6, 5). 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9D29EE-04D6-2BD4-D429-F867D183F645}"/>
                  </a:ext>
                </a:extLst>
              </p:cNvPr>
              <p:cNvSpPr txBox="1"/>
              <p:nvPr/>
            </p:nvSpPr>
            <p:spPr>
              <a:xfrm>
                <a:off x="450165" y="2996497"/>
                <a:ext cx="6098458" cy="792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P(B) = P(S = 11)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9D29EE-04D6-2BD4-D429-F867D183F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5" y="2996497"/>
                <a:ext cx="6098458" cy="792140"/>
              </a:xfrm>
              <a:prstGeom prst="rect">
                <a:avLst/>
              </a:prstGeom>
              <a:blipFill>
                <a:blip r:embed="rId4"/>
                <a:stretch>
                  <a:fillRect l="-2600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E1D953-C47A-5AA2-FA17-F7C4200278A4}"/>
                  </a:ext>
                </a:extLst>
              </p:cNvPr>
              <p:cNvSpPr txBox="1"/>
              <p:nvPr/>
            </p:nvSpPr>
            <p:spPr>
              <a:xfrm>
                <a:off x="418827" y="3789844"/>
                <a:ext cx="6098458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Required probability =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)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E1D953-C47A-5AA2-FA17-F7C420027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27" y="3789844"/>
                <a:ext cx="6098458" cy="585930"/>
              </a:xfrm>
              <a:prstGeom prst="rect">
                <a:avLst/>
              </a:prstGeom>
              <a:blipFill>
                <a:blip r:embed="rId5"/>
                <a:stretch>
                  <a:fillRect l="-260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7084631-3E1A-186D-5E9E-2F1CB86445F9}"/>
              </a:ext>
            </a:extLst>
          </p:cNvPr>
          <p:cNvSpPr txBox="1"/>
          <p:nvPr/>
        </p:nvSpPr>
        <p:spPr>
          <a:xfrm>
            <a:off x="6093542" y="3812488"/>
            <a:ext cx="2932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1 – P(A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32E3C0-9D14-783A-91E4-529BDB4230DD}"/>
              </a:ext>
            </a:extLst>
          </p:cNvPr>
          <p:cNvSpPr txBox="1"/>
          <p:nvPr/>
        </p:nvSpPr>
        <p:spPr>
          <a:xfrm>
            <a:off x="3147588" y="4375774"/>
            <a:ext cx="8459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1 – [P(A) + P(B)] </a:t>
            </a:r>
            <a:r>
              <a:rPr lang="en-US" sz="3200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⸪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 and B are disjoint events.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3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CDA1E8-E96B-F8A9-CE14-B28E383E66A8}"/>
                  </a:ext>
                </a:extLst>
              </p:cNvPr>
              <p:cNvSpPr txBox="1"/>
              <p:nvPr/>
            </p:nvSpPr>
            <p:spPr>
              <a:xfrm>
                <a:off x="4015566" y="6039979"/>
                <a:ext cx="2568114" cy="848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en-US" sz="32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en-US" sz="32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32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CDA1E8-E96B-F8A9-CE14-B28E383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566" y="6039979"/>
                <a:ext cx="2568114" cy="848309"/>
              </a:xfrm>
              <a:prstGeom prst="rect">
                <a:avLst/>
              </a:prstGeom>
              <a:blipFill>
                <a:blip r:embed="rId2"/>
                <a:stretch>
                  <a:fillRect l="-6176" b="-9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CA1A3BF-A12B-EE9B-1DA8-A580AF797426}"/>
              </a:ext>
            </a:extLst>
          </p:cNvPr>
          <p:cNvSpPr txBox="1"/>
          <p:nvPr/>
        </p:nvSpPr>
        <p:spPr>
          <a:xfrm>
            <a:off x="471945" y="0"/>
            <a:ext cx="11842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:. Two dice are tossed. Find the probability of getting ‘an even number on the first die or a total of 8’.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FFA62-3D51-B39C-433B-5BC51AF246A2}"/>
              </a:ext>
            </a:extLst>
          </p:cNvPr>
          <p:cNvSpPr txBox="1"/>
          <p:nvPr/>
        </p:nvSpPr>
        <p:spPr>
          <a:xfrm>
            <a:off x="486692" y="923203"/>
            <a:ext cx="11248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 a random toss of two dice, sample space S is given by: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30F9E-F0A9-9D54-0823-6912B0861A9D}"/>
              </a:ext>
            </a:extLst>
          </p:cNvPr>
          <p:cNvSpPr txBox="1"/>
          <p:nvPr/>
        </p:nvSpPr>
        <p:spPr>
          <a:xfrm>
            <a:off x="471942" y="1477793"/>
            <a:ext cx="10441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{1, 2, 3, 4, 5, 6}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{1, 2, 3, 4, 5, 6}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(S) = 6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= 36.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DC5163-6279-31B4-61AA-3E58105E16D4}"/>
              </a:ext>
            </a:extLst>
          </p:cNvPr>
          <p:cNvSpPr txBox="1"/>
          <p:nvPr/>
        </p:nvSpPr>
        <p:spPr>
          <a:xfrm>
            <a:off x="471942" y="1970925"/>
            <a:ext cx="8509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A : Getting an even number on the first dice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5E9EB-3722-AF23-5EDE-0A56DD95BFB5}"/>
              </a:ext>
            </a:extLst>
          </p:cNvPr>
          <p:cNvSpPr txBox="1"/>
          <p:nvPr/>
        </p:nvSpPr>
        <p:spPr>
          <a:xfrm>
            <a:off x="1120873" y="2525515"/>
            <a:ext cx="8952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The sum of the points obtained on the two dice 8.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3750B-E385-5CF3-3D6C-3A4A553130F2}"/>
              </a:ext>
            </a:extLst>
          </p:cNvPr>
          <p:cNvSpPr txBox="1"/>
          <p:nvPr/>
        </p:nvSpPr>
        <p:spPr>
          <a:xfrm>
            <a:off x="486692" y="2926018"/>
            <a:ext cx="102353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events are represented by the following subsets of S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5A852F-6A39-236C-874B-77B21C92028E}"/>
              </a:ext>
            </a:extLst>
          </p:cNvPr>
          <p:cNvSpPr txBox="1"/>
          <p:nvPr/>
        </p:nvSpPr>
        <p:spPr>
          <a:xfrm>
            <a:off x="486692" y="3451493"/>
            <a:ext cx="9586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{2, 4, 6}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{1, 2, 3, 4, 5, 6}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n(A) = 3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= 18,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77074A-91F7-A411-3CEF-F063DA6D23D2}"/>
              </a:ext>
            </a:extLst>
          </p:cNvPr>
          <p:cNvSpPr txBox="1"/>
          <p:nvPr/>
        </p:nvSpPr>
        <p:spPr>
          <a:xfrm>
            <a:off x="486692" y="4007739"/>
            <a:ext cx="8863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= {(2, 6), (6, 2), (3, 5), (5, 3), (4, 4)}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n(B) = 5.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17831E-CB0E-F28B-8781-3104B77E42A7}"/>
              </a:ext>
            </a:extLst>
          </p:cNvPr>
          <p:cNvSpPr txBox="1"/>
          <p:nvPr/>
        </p:nvSpPr>
        <p:spPr>
          <a:xfrm>
            <a:off x="564518" y="4550851"/>
            <a:ext cx="9142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A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= {(2, 6), (6, 2), (4, 4)}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n(A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= 3.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FAB558-D88E-5816-A857-3A307BEBEF39}"/>
                  </a:ext>
                </a:extLst>
              </p:cNvPr>
              <p:cNvSpPr txBox="1"/>
              <p:nvPr/>
            </p:nvSpPr>
            <p:spPr>
              <a:xfrm>
                <a:off x="471942" y="5051824"/>
                <a:ext cx="4367344" cy="876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FAB558-D88E-5816-A857-3A307BEBE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2" y="5051824"/>
                <a:ext cx="4367344" cy="876843"/>
              </a:xfrm>
              <a:prstGeom prst="rect">
                <a:avLst/>
              </a:prstGeom>
              <a:blipFill>
                <a:blip r:embed="rId3"/>
                <a:stretch>
                  <a:fillRect l="-3487" r="-1395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F2EFC7-B381-629A-C089-2555D11B338D}"/>
                  </a:ext>
                </a:extLst>
              </p:cNvPr>
              <p:cNvSpPr txBox="1"/>
              <p:nvPr/>
            </p:nvSpPr>
            <p:spPr>
              <a:xfrm>
                <a:off x="4743875" y="5085830"/>
                <a:ext cx="3411983" cy="876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P(B)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F2EFC7-B381-629A-C089-2555D11B3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875" y="5085830"/>
                <a:ext cx="3411983" cy="876843"/>
              </a:xfrm>
              <a:prstGeom prst="rect">
                <a:avLst/>
              </a:prstGeom>
              <a:blipFill>
                <a:blip r:embed="rId4"/>
                <a:stretch>
                  <a:fillRect l="-4464" r="-714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CC16BA3-8C84-632D-D818-8ACA075ED627}"/>
                  </a:ext>
                </a:extLst>
              </p:cNvPr>
              <p:cNvSpPr txBox="1"/>
              <p:nvPr/>
            </p:nvSpPr>
            <p:spPr>
              <a:xfrm>
                <a:off x="8035827" y="5107097"/>
                <a:ext cx="3703663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P(A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CC16BA3-8C84-632D-D818-8ACA075ED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827" y="5107097"/>
                <a:ext cx="3703663" cy="791820"/>
              </a:xfrm>
              <a:prstGeom prst="rect">
                <a:avLst/>
              </a:prstGeom>
              <a:blipFill>
                <a:blip r:embed="rId5"/>
                <a:stretch>
                  <a:fillRect l="-411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BD19D78A-5061-C3EF-E19F-A205A40615B4}"/>
              </a:ext>
            </a:extLst>
          </p:cNvPr>
          <p:cNvSpPr txBox="1"/>
          <p:nvPr/>
        </p:nvSpPr>
        <p:spPr>
          <a:xfrm>
            <a:off x="564518" y="5734617"/>
            <a:ext cx="6314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required probability is P(A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653C17-2026-D7DD-81BF-AF2D5822DF3E}"/>
              </a:ext>
            </a:extLst>
          </p:cNvPr>
          <p:cNvSpPr txBox="1"/>
          <p:nvPr/>
        </p:nvSpPr>
        <p:spPr>
          <a:xfrm>
            <a:off x="6761827" y="5747591"/>
            <a:ext cx="4640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P(A) + P(B) – P(A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3EFE59-1EB4-17D9-3B04-88256B69B3A6}"/>
                  </a:ext>
                </a:extLst>
              </p:cNvPr>
              <p:cNvSpPr txBox="1"/>
              <p:nvPr/>
            </p:nvSpPr>
            <p:spPr>
              <a:xfrm>
                <a:off x="6459638" y="6113598"/>
                <a:ext cx="2098729" cy="798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3EFE59-1EB4-17D9-3B04-88256B69B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638" y="6113598"/>
                <a:ext cx="2098729" cy="798424"/>
              </a:xfrm>
              <a:prstGeom prst="rect">
                <a:avLst/>
              </a:prstGeom>
              <a:blipFill>
                <a:blip r:embed="rId6"/>
                <a:stretch>
                  <a:fillRect l="-7558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0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DE8C75-11ED-0B2A-4B9E-4A57372B7735}"/>
              </a:ext>
            </a:extLst>
          </p:cNvPr>
          <p:cNvSpPr txBox="1"/>
          <p:nvPr/>
        </p:nvSpPr>
        <p:spPr>
          <a:xfrm>
            <a:off x="407063" y="5484560"/>
            <a:ext cx="60232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Hence, the required probability is: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0BAE5-E30F-84EC-E066-F9DBAB5C775D}"/>
              </a:ext>
            </a:extLst>
          </p:cNvPr>
          <p:cNvSpPr txBox="1"/>
          <p:nvPr/>
        </p:nvSpPr>
        <p:spPr>
          <a:xfrm>
            <a:off x="303826" y="0"/>
            <a:ext cx="113916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Example: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An integer is chosen at random from two hundred digits. What is the  probability that the integer is divisible by 6 or 8?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066E2A-26BE-4476-3B85-2F94BB5678D3}"/>
              </a:ext>
            </a:extLst>
          </p:cNvPr>
          <p:cNvSpPr txBox="1"/>
          <p:nvPr/>
        </p:nvSpPr>
        <p:spPr>
          <a:xfrm>
            <a:off x="318573" y="973982"/>
            <a:ext cx="106984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Solution: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kern="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ample space of the random experiment is:                                 S ={1, 2, 3, ... ,199, 200}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74E80-610E-394F-F581-0F1A99D9BEE1}"/>
              </a:ext>
            </a:extLst>
          </p:cNvPr>
          <p:cNvSpPr txBox="1"/>
          <p:nvPr/>
        </p:nvSpPr>
        <p:spPr>
          <a:xfrm>
            <a:off x="4892778" y="1407433"/>
            <a:ext cx="28206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n(S) = 200.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9BE78-B046-9087-DFBF-CF65ED3E39E4}"/>
              </a:ext>
            </a:extLst>
          </p:cNvPr>
          <p:cNvSpPr txBox="1"/>
          <p:nvPr/>
        </p:nvSpPr>
        <p:spPr>
          <a:xfrm>
            <a:off x="265480" y="1903720"/>
            <a:ext cx="12078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event A: ‘+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integer chosen is divisible by 6’ has the sample points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508F8A-5525-C881-4431-21E58F1D3AD5}"/>
                  </a:ext>
                </a:extLst>
              </p:cNvPr>
              <p:cNvSpPr txBox="1"/>
              <p:nvPr/>
            </p:nvSpPr>
            <p:spPr>
              <a:xfrm>
                <a:off x="4577538" y="2313069"/>
                <a:ext cx="3489837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n(A)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198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= 33.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508F8A-5525-C881-4431-21E58F1D3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538" y="2313069"/>
                <a:ext cx="3489837" cy="791820"/>
              </a:xfrm>
              <a:prstGeom prst="rect">
                <a:avLst/>
              </a:prstGeom>
              <a:blipFill>
                <a:blip r:embed="rId2"/>
                <a:stretch>
                  <a:fillRect l="-4545" r="-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9277E0-05AF-ABF8-D711-175341D92A22}"/>
                  </a:ext>
                </a:extLst>
              </p:cNvPr>
              <p:cNvSpPr txBox="1"/>
              <p:nvPr/>
            </p:nvSpPr>
            <p:spPr>
              <a:xfrm>
                <a:off x="7757650" y="2252534"/>
                <a:ext cx="3731341" cy="876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9277E0-05AF-ABF8-D711-175341D92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650" y="2252534"/>
                <a:ext cx="3731341" cy="876843"/>
              </a:xfrm>
              <a:prstGeom prst="rect">
                <a:avLst/>
              </a:prstGeom>
              <a:blipFill>
                <a:blip r:embed="rId3"/>
                <a:stretch>
                  <a:fillRect l="-4248" b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118B582-21D0-3005-D4E3-0355727299BB}"/>
              </a:ext>
            </a:extLst>
          </p:cNvPr>
          <p:cNvSpPr txBox="1"/>
          <p:nvPr/>
        </p:nvSpPr>
        <p:spPr>
          <a:xfrm>
            <a:off x="289076" y="2996267"/>
            <a:ext cx="12078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he event B: ‘+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integer chosen is divisible by 8’ has the sample points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CCEB36-F2FC-77DA-EA46-833C9E0C637B}"/>
              </a:ext>
            </a:extLst>
          </p:cNvPr>
          <p:cNvSpPr txBox="1"/>
          <p:nvPr/>
        </p:nvSpPr>
        <p:spPr>
          <a:xfrm>
            <a:off x="392312" y="2410720"/>
            <a:ext cx="4076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 = {6, 12, 18, ..., 198}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3DCB8E-C365-CA02-1DA1-1BA19A0A3371}"/>
                  </a:ext>
                </a:extLst>
              </p:cNvPr>
              <p:cNvSpPr txBox="1"/>
              <p:nvPr/>
            </p:nvSpPr>
            <p:spPr>
              <a:xfrm>
                <a:off x="8143324" y="3414252"/>
                <a:ext cx="3631790" cy="876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P(B)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25 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3DCB8E-C365-CA02-1DA1-1BA19A0A3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24" y="3414252"/>
                <a:ext cx="3631790" cy="876843"/>
              </a:xfrm>
              <a:prstGeom prst="rect">
                <a:avLst/>
              </a:prstGeom>
              <a:blipFill>
                <a:blip r:embed="rId4"/>
                <a:stretch>
                  <a:fillRect l="-4362" r="-4195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2436E26-427F-06EB-E80B-BE9855250335}"/>
              </a:ext>
            </a:extLst>
          </p:cNvPr>
          <p:cNvSpPr txBox="1"/>
          <p:nvPr/>
        </p:nvSpPr>
        <p:spPr>
          <a:xfrm>
            <a:off x="383464" y="3502495"/>
            <a:ext cx="41295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 = {8, 16, 24, ..., 200}.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DF6F01-AF99-DED3-67AA-9527CFD31909}"/>
                  </a:ext>
                </a:extLst>
              </p:cNvPr>
              <p:cNvSpPr txBox="1"/>
              <p:nvPr/>
            </p:nvSpPr>
            <p:spPr>
              <a:xfrm>
                <a:off x="4719483" y="3442569"/>
                <a:ext cx="3435150" cy="792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n(B)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= 25.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DF6F01-AF99-DED3-67AA-9527CFD31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483" y="3442569"/>
                <a:ext cx="3435150" cy="792140"/>
              </a:xfrm>
              <a:prstGeom prst="rect">
                <a:avLst/>
              </a:prstGeom>
              <a:blipFill>
                <a:blip r:embed="rId5"/>
                <a:stretch>
                  <a:fillRect l="-4433" r="-12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953F742-5178-5E51-F143-B723450199BF}"/>
              </a:ext>
            </a:extLst>
          </p:cNvPr>
          <p:cNvSpPr txBox="1"/>
          <p:nvPr/>
        </p:nvSpPr>
        <p:spPr>
          <a:xfrm>
            <a:off x="383465" y="3959052"/>
            <a:ext cx="4022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LCM of 6 and 8 is 24.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9CA4D5-1405-1B2E-D4AC-1AB896884FC6}"/>
              </a:ext>
            </a:extLst>
          </p:cNvPr>
          <p:cNvSpPr txBox="1"/>
          <p:nvPr/>
        </p:nvSpPr>
        <p:spPr>
          <a:xfrm>
            <a:off x="383459" y="4387040"/>
            <a:ext cx="11341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Then event A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B: ‘</a:t>
            </a:r>
            <a:r>
              <a:rPr lang="en-US" sz="3200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200" kern="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3200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integer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is divisible by both 6 and 8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24.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E3CA3A-41AE-8316-4C75-78FA97C994FA}"/>
                  </a:ext>
                </a:extLst>
              </p:cNvPr>
              <p:cNvSpPr txBox="1"/>
              <p:nvPr/>
            </p:nvSpPr>
            <p:spPr>
              <a:xfrm>
                <a:off x="7418433" y="4774171"/>
                <a:ext cx="4710634" cy="876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P(A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E3CA3A-41AE-8316-4C75-78FA97C99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433" y="4774171"/>
                <a:ext cx="4710634" cy="876843"/>
              </a:xfrm>
              <a:prstGeom prst="rect">
                <a:avLst/>
              </a:prstGeom>
              <a:blipFill>
                <a:blip r:embed="rId6"/>
                <a:stretch>
                  <a:fillRect l="-3364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06E70A4B-CB10-1C61-2966-73E86AEB97A0}"/>
              </a:ext>
            </a:extLst>
          </p:cNvPr>
          <p:cNvSpPr txBox="1"/>
          <p:nvPr/>
        </p:nvSpPr>
        <p:spPr>
          <a:xfrm>
            <a:off x="392311" y="4937242"/>
            <a:ext cx="42829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 = {24, 48,...,192}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DB106E-DCCC-A32A-57DE-6F6738FB138D}"/>
                  </a:ext>
                </a:extLst>
              </p:cNvPr>
              <p:cNvSpPr txBox="1"/>
              <p:nvPr/>
            </p:nvSpPr>
            <p:spPr>
              <a:xfrm>
                <a:off x="3949497" y="4836188"/>
                <a:ext cx="4022872" cy="788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n(A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192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= 8.</a:t>
                </a:r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DB106E-DCCC-A32A-57DE-6F6738FB1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497" y="4836188"/>
                <a:ext cx="4022872" cy="788742"/>
              </a:xfrm>
              <a:prstGeom prst="rect">
                <a:avLst/>
              </a:prstGeom>
              <a:blipFill>
                <a:blip r:embed="rId7"/>
                <a:stretch>
                  <a:fillRect l="-3939" r="-121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36651047-E8EE-3D65-F02C-9BA795097F78}"/>
              </a:ext>
            </a:extLst>
          </p:cNvPr>
          <p:cNvSpPr txBox="1"/>
          <p:nvPr/>
        </p:nvSpPr>
        <p:spPr>
          <a:xfrm>
            <a:off x="6124270" y="5516226"/>
            <a:ext cx="1871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P(A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B)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71BBE7-78B7-7B5C-0808-858D5BFE8C6E}"/>
              </a:ext>
            </a:extLst>
          </p:cNvPr>
          <p:cNvSpPr txBox="1"/>
          <p:nvPr/>
        </p:nvSpPr>
        <p:spPr>
          <a:xfrm>
            <a:off x="7751149" y="5529907"/>
            <a:ext cx="4593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P(A) + P(B) – P(A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21A26FC-463D-6157-195C-950FB6A7FF60}"/>
                  </a:ext>
                </a:extLst>
              </p:cNvPr>
              <p:cNvSpPr txBox="1"/>
              <p:nvPr/>
            </p:nvSpPr>
            <p:spPr>
              <a:xfrm>
                <a:off x="7218094" y="6038290"/>
                <a:ext cx="3168454" cy="79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33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den>
                    </m:f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21A26FC-463D-6157-195C-950FB6A7F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94" y="6038290"/>
                <a:ext cx="3168454" cy="798873"/>
              </a:xfrm>
              <a:prstGeom prst="rect">
                <a:avLst/>
              </a:prstGeom>
              <a:blipFill>
                <a:blip r:embed="rId8"/>
                <a:stretch>
                  <a:fillRect l="-4808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DD15E6D-719B-151C-A036-BFE5367F6560}"/>
                  </a:ext>
                </a:extLst>
              </p:cNvPr>
              <p:cNvSpPr txBox="1"/>
              <p:nvPr/>
            </p:nvSpPr>
            <p:spPr>
              <a:xfrm>
                <a:off x="10295240" y="6052162"/>
                <a:ext cx="1762441" cy="79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DD15E6D-719B-151C-A036-BFE5367F6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240" y="6052162"/>
                <a:ext cx="1762441" cy="798873"/>
              </a:xfrm>
              <a:prstGeom prst="rect">
                <a:avLst/>
              </a:prstGeom>
              <a:blipFill>
                <a:blip r:embed="rId9"/>
                <a:stretch>
                  <a:fillRect l="-8997" r="-6920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2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8C3B5D-CC8B-B6BA-7BA5-CC96C1F43B60}"/>
                  </a:ext>
                </a:extLst>
              </p:cNvPr>
              <p:cNvSpPr txBox="1"/>
              <p:nvPr/>
            </p:nvSpPr>
            <p:spPr>
              <a:xfrm>
                <a:off x="7554241" y="5972162"/>
                <a:ext cx="4207149" cy="853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𝟑𝟔</m:t>
                        </m:r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3200" b="1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8C3B5D-CC8B-B6BA-7BA5-CC96C1F43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241" y="5972162"/>
                <a:ext cx="4207149" cy="853503"/>
              </a:xfrm>
              <a:prstGeom prst="rect">
                <a:avLst/>
              </a:prstGeom>
              <a:blipFill>
                <a:blip r:embed="rId2"/>
                <a:stretch>
                  <a:fillRect l="-3623" r="-6667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ED86F5-38B9-E5DA-D6D8-AE46D91150EA}"/>
                  </a:ext>
                </a:extLst>
              </p:cNvPr>
              <p:cNvSpPr txBox="1"/>
              <p:nvPr/>
            </p:nvSpPr>
            <p:spPr>
              <a:xfrm>
                <a:off x="589934" y="0"/>
                <a:ext cx="11602066" cy="2717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The probability that a student passes a Physics test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and the probability that he passes both a Physics test and an English test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The probability that he passes at least one test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What is the probability that he passes the English test 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ED86F5-38B9-E5DA-D6D8-AE46D9115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4" y="0"/>
                <a:ext cx="11602066" cy="2717539"/>
              </a:xfrm>
              <a:prstGeom prst="rect">
                <a:avLst/>
              </a:prstGeom>
              <a:blipFill>
                <a:blip r:embed="rId3"/>
                <a:stretch>
                  <a:fillRect l="-1366" r="-1997" b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43CF784-B646-3874-6E42-E880CC868015}"/>
              </a:ext>
            </a:extLst>
          </p:cNvPr>
          <p:cNvSpPr txBox="1"/>
          <p:nvPr/>
        </p:nvSpPr>
        <p:spPr>
          <a:xfrm>
            <a:off x="601396" y="2552207"/>
            <a:ext cx="8233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Let us define the following events: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643962-4E32-AB11-6F82-8009980EBA9B}"/>
              </a:ext>
            </a:extLst>
          </p:cNvPr>
          <p:cNvSpPr txBox="1"/>
          <p:nvPr/>
        </p:nvSpPr>
        <p:spPr>
          <a:xfrm>
            <a:off x="516988" y="3124727"/>
            <a:ext cx="6849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 The student passes a Physics test;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756687-F4D1-4304-5F42-463323535D37}"/>
              </a:ext>
            </a:extLst>
          </p:cNvPr>
          <p:cNvSpPr txBox="1"/>
          <p:nvPr/>
        </p:nvSpPr>
        <p:spPr>
          <a:xfrm>
            <a:off x="531055" y="3696360"/>
            <a:ext cx="702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The student passes an English test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A3F19E-57D5-5F54-3C19-6AE930F8C05D}"/>
                  </a:ext>
                </a:extLst>
              </p:cNvPr>
              <p:cNvSpPr txBox="1"/>
              <p:nvPr/>
            </p:nvSpPr>
            <p:spPr>
              <a:xfrm>
                <a:off x="7610513" y="4355781"/>
                <a:ext cx="2535701" cy="802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A3F19E-57D5-5F54-3C19-6AE930F8C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513" y="4355781"/>
                <a:ext cx="2535701" cy="802399"/>
              </a:xfrm>
              <a:prstGeom prst="rect">
                <a:avLst/>
              </a:prstGeom>
              <a:blipFill>
                <a:blip r:embed="rId4"/>
                <a:stretch>
                  <a:fillRect l="-6010" r="-4808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DFFD1A-7069-3CBC-0212-5FF92CB3902B}"/>
                  </a:ext>
                </a:extLst>
              </p:cNvPr>
              <p:cNvSpPr txBox="1"/>
              <p:nvPr/>
            </p:nvSpPr>
            <p:spPr>
              <a:xfrm>
                <a:off x="545122" y="4360479"/>
                <a:ext cx="4673991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 hypothesis,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DFFD1A-7069-3CBC-0212-5FF92CB3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2" y="4360479"/>
                <a:ext cx="4673991" cy="803682"/>
              </a:xfrm>
              <a:prstGeom prst="rect">
                <a:avLst/>
              </a:prstGeom>
              <a:blipFill>
                <a:blip r:embed="rId5"/>
                <a:stretch>
                  <a:fillRect l="-3259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863AC1-3F8F-6983-42A2-00D4E039EC97}"/>
                  </a:ext>
                </a:extLst>
              </p:cNvPr>
              <p:cNvSpPr txBox="1"/>
              <p:nvPr/>
            </p:nvSpPr>
            <p:spPr>
              <a:xfrm>
                <a:off x="4867422" y="4311083"/>
                <a:ext cx="2760785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863AC1-3F8F-6983-42A2-00D4E039E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422" y="4311083"/>
                <a:ext cx="2760785" cy="803682"/>
              </a:xfrm>
              <a:prstGeom prst="rect">
                <a:avLst/>
              </a:prstGeom>
              <a:blipFill>
                <a:blip r:embed="rId6"/>
                <a:stretch>
                  <a:fillRect l="-5519" r="-375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5D82F22-E4AD-F5F7-C761-F9EAF4320C94}"/>
              </a:ext>
            </a:extLst>
          </p:cNvPr>
          <p:cNvSpPr txBox="1"/>
          <p:nvPr/>
        </p:nvSpPr>
        <p:spPr>
          <a:xfrm>
            <a:off x="516987" y="5375540"/>
            <a:ext cx="702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So, P(A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= P(A) + P(B) – P(A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11294A-7327-9455-C878-1D9286D2387A}"/>
                  </a:ext>
                </a:extLst>
              </p:cNvPr>
              <p:cNvSpPr txBox="1"/>
              <p:nvPr/>
            </p:nvSpPr>
            <p:spPr>
              <a:xfrm>
                <a:off x="7366672" y="5273445"/>
                <a:ext cx="4308341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11294A-7327-9455-C878-1D9286D23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672" y="5273445"/>
                <a:ext cx="4308341" cy="803682"/>
              </a:xfrm>
              <a:prstGeom prst="rect">
                <a:avLst/>
              </a:prstGeom>
              <a:blipFill>
                <a:blip r:embed="rId7"/>
                <a:stretch>
                  <a:fillRect l="-3536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1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1718D9-8B04-6DD3-9127-66031AC3EE57}"/>
              </a:ext>
            </a:extLst>
          </p:cNvPr>
          <p:cNvSpPr txBox="1"/>
          <p:nvPr/>
        </p:nvSpPr>
        <p:spPr>
          <a:xfrm>
            <a:off x="5032130" y="230329"/>
            <a:ext cx="2127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CONTENT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03E6A-814F-A3A3-8DA6-8DFD9972DB0F}"/>
              </a:ext>
            </a:extLst>
          </p:cNvPr>
          <p:cNvSpPr txBox="1"/>
          <p:nvPr/>
        </p:nvSpPr>
        <p:spPr>
          <a:xfrm>
            <a:off x="910883" y="2148358"/>
            <a:ext cx="3900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Boole’s Inequalities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C5C87D-6F99-BBCD-73C3-A5DF17EDA195}"/>
              </a:ext>
            </a:extLst>
          </p:cNvPr>
          <p:cNvSpPr txBox="1"/>
          <p:nvPr/>
        </p:nvSpPr>
        <p:spPr>
          <a:xfrm>
            <a:off x="910883" y="939159"/>
            <a:ext cx="21840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robability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4A1375-08C2-25A9-C274-8135D9E6FD4F}"/>
              </a:ext>
            </a:extLst>
          </p:cNvPr>
          <p:cNvSpPr txBox="1"/>
          <p:nvPr/>
        </p:nvSpPr>
        <p:spPr>
          <a:xfrm>
            <a:off x="910883" y="1505867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Theorems on Probability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2BBB9-E2E6-BB03-097A-0B4965767BC8}"/>
              </a:ext>
            </a:extLst>
          </p:cNvPr>
          <p:cNvSpPr txBox="1"/>
          <p:nvPr/>
        </p:nvSpPr>
        <p:spPr>
          <a:xfrm>
            <a:off x="910883" y="2844225"/>
            <a:ext cx="2001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60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2041BF-79B4-7F00-9CE1-504A3817A576}"/>
                  </a:ext>
                </a:extLst>
              </p:cNvPr>
              <p:cNvSpPr txBox="1"/>
              <p:nvPr/>
            </p:nvSpPr>
            <p:spPr>
              <a:xfrm>
                <a:off x="652408" y="5959788"/>
                <a:ext cx="7338042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3200" b="1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3200" b="1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) = 1 – P(A </a:t>
                </a:r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= 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2041BF-79B4-7F00-9CE1-504A3817A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8" y="5959788"/>
                <a:ext cx="7338042" cy="808619"/>
              </a:xfrm>
              <a:prstGeom prst="rect">
                <a:avLst/>
              </a:prstGeom>
              <a:blipFill>
                <a:blip r:embed="rId2"/>
                <a:stretch>
                  <a:fillRect l="-2076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BEE8F67-98CF-8503-A336-EF859864042E}"/>
              </a:ext>
            </a:extLst>
          </p:cNvPr>
          <p:cNvSpPr txBox="1"/>
          <p:nvPr/>
        </p:nvSpPr>
        <p:spPr>
          <a:xfrm>
            <a:off x="628057" y="0"/>
            <a:ext cx="115404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 investment consultant predicts that the odds against the price of certain stock will go up during the next week are 2 : 1 and the odds in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price remaining the same are 1 : 3. What is the probability that the price of the stock will go down during the next week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70EF1-7C23-3565-FA4E-F1A7576E369D}"/>
              </a:ext>
            </a:extLst>
          </p:cNvPr>
          <p:cNvSpPr txBox="1"/>
          <p:nvPr/>
        </p:nvSpPr>
        <p:spPr>
          <a:xfrm>
            <a:off x="652407" y="2400288"/>
            <a:ext cx="11361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Let A denote the event that ‘stock price will go up’, and B be the event of stock price will remain same’.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4FC12E-C59E-FA27-93C7-97007E69F6E1}"/>
                  </a:ext>
                </a:extLst>
              </p:cNvPr>
              <p:cNvSpPr txBox="1"/>
              <p:nvPr/>
            </p:nvSpPr>
            <p:spPr>
              <a:xfrm>
                <a:off x="636299" y="3309681"/>
                <a:ext cx="9062884" cy="803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P(A)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and P(B)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4FC12E-C59E-FA27-93C7-97007E69F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9" y="3309681"/>
                <a:ext cx="9062884" cy="803810"/>
              </a:xfrm>
              <a:prstGeom prst="rect">
                <a:avLst/>
              </a:prstGeom>
              <a:blipFill>
                <a:blip r:embed="rId3"/>
                <a:stretch>
                  <a:fillRect l="-1681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DB59740-BAF4-817C-F0D8-76BEEF766320}"/>
              </a:ext>
            </a:extLst>
          </p:cNvPr>
          <p:cNvSpPr txBox="1"/>
          <p:nvPr/>
        </p:nvSpPr>
        <p:spPr>
          <a:xfrm>
            <a:off x="636979" y="4081418"/>
            <a:ext cx="11250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P(stock price will either go up or remain same) is given by :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415F6F-DDDD-8B76-BC2C-632EFCA9E801}"/>
                  </a:ext>
                </a:extLst>
              </p:cNvPr>
              <p:cNvSpPr txBox="1"/>
              <p:nvPr/>
            </p:nvSpPr>
            <p:spPr>
              <a:xfrm>
                <a:off x="679183" y="4557646"/>
                <a:ext cx="6575663" cy="853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B) = P(A) + P(B)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en-US" sz="3200" b="1" i="0" u="none" strike="noStrike" kern="1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415F6F-DDDD-8B76-BC2C-632EFCA9E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3" y="4557646"/>
                <a:ext cx="6575663" cy="853503"/>
              </a:xfrm>
              <a:prstGeom prst="rect">
                <a:avLst/>
              </a:prstGeom>
              <a:blipFill>
                <a:blip r:embed="rId4"/>
                <a:stretch>
                  <a:fillRect l="-2317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234567B-855E-2260-4748-7556D01FD8D1}"/>
              </a:ext>
            </a:extLst>
          </p:cNvPr>
          <p:cNvSpPr txBox="1"/>
          <p:nvPr/>
        </p:nvSpPr>
        <p:spPr>
          <a:xfrm>
            <a:off x="636299" y="5432807"/>
            <a:ext cx="11250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Hence, the probability that stock price will go down is given by: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7C875D-862A-C883-836C-6E10DB8B550B}"/>
              </a:ext>
            </a:extLst>
          </p:cNvPr>
          <p:cNvSpPr txBox="1"/>
          <p:nvPr/>
        </p:nvSpPr>
        <p:spPr>
          <a:xfrm>
            <a:off x="4258417" y="6231581"/>
            <a:ext cx="69061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1 – (0.3 + 0.5 – 0.6) = 0.8. {From (*)}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E981D-E0EC-DAAD-5A5C-92575BA3D6B2}"/>
              </a:ext>
            </a:extLst>
          </p:cNvPr>
          <p:cNvSpPr txBox="1"/>
          <p:nvPr/>
        </p:nvSpPr>
        <p:spPr>
          <a:xfrm>
            <a:off x="541836" y="-64539"/>
            <a:ext cx="116501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MBA applies for a job in two firms X and Y. The probability of his being selected in firm X is 0.7 and being rejected at Y is 0.5. The probability of at least one of his applications being rejected is 0.6. What is probability that he will be selected in one of the firms?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1EEAC-6F10-D039-5E19-589A2E6D0BD6}"/>
              </a:ext>
            </a:extLst>
          </p:cNvPr>
          <p:cNvSpPr txBox="1"/>
          <p:nvPr/>
        </p:nvSpPr>
        <p:spPr>
          <a:xfrm>
            <a:off x="541834" y="2351782"/>
            <a:ext cx="116501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Let A and B denote the events that the person is selected in firms X and Y respectively.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87E1BD-50B6-9402-56DA-77383681BDBE}"/>
                  </a:ext>
                </a:extLst>
              </p:cNvPr>
              <p:cNvSpPr txBox="1"/>
              <p:nvPr/>
            </p:nvSpPr>
            <p:spPr>
              <a:xfrm>
                <a:off x="541832" y="3335512"/>
                <a:ext cx="11650164" cy="1078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 hypothesis, P(A) = 0.7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0.5;</a:t>
                </a:r>
                <a:r>
                  <a:rPr kumimoji="0" lang="en-US" sz="3200" b="1" i="0" u="none" strike="noStrike" kern="0" cap="none" spc="0" normalizeH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kern="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3200" b="1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sz="32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3200" b="1" kern="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0.6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kern="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Then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1 – 0.7 = 0.3; P(B) = 1 – 0.5 = 0.5 </a:t>
                </a:r>
                <a:r>
                  <a:rPr lang="en-US" sz="3200" b="1" kern="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(*) and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87E1BD-50B6-9402-56DA-77383681B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32" y="3335512"/>
                <a:ext cx="11650164" cy="1078372"/>
              </a:xfrm>
              <a:prstGeom prst="rect">
                <a:avLst/>
              </a:prstGeom>
              <a:blipFill>
                <a:blip r:embed="rId2"/>
                <a:stretch>
                  <a:fillRect l="-1361" t="-7345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973D51-7678-85A9-59F2-3A3430AD2864}"/>
                  </a:ext>
                </a:extLst>
              </p:cNvPr>
              <p:cNvSpPr txBox="1"/>
              <p:nvPr/>
            </p:nvSpPr>
            <p:spPr>
              <a:xfrm>
                <a:off x="541829" y="4347007"/>
                <a:ext cx="8498931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0.6 =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+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–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 (**)</a:t>
                </a:r>
                <a:endParaRPr kumimoji="0" lang="en-US" sz="3200" b="1" i="0" u="none" strike="noStrike" kern="1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973D51-7678-85A9-59F2-3A3430AD2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29" y="4347007"/>
                <a:ext cx="8498931" cy="591700"/>
              </a:xfrm>
              <a:prstGeom prst="rect">
                <a:avLst/>
              </a:prstGeom>
              <a:blipFill>
                <a:blip r:embed="rId3"/>
                <a:stretch>
                  <a:fillRect l="-1865" t="-14433" r="-1148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A4A8A4A-51BA-BAAD-9E0A-BD5B627FCFC3}"/>
              </a:ext>
            </a:extLst>
          </p:cNvPr>
          <p:cNvSpPr txBox="1"/>
          <p:nvPr/>
        </p:nvSpPr>
        <p:spPr>
          <a:xfrm>
            <a:off x="541829" y="4765750"/>
            <a:ext cx="114633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probability that the persons will be selected in one of the two firms X or Y is given by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180C9-B00B-F31B-765C-7464B2AB99E1}"/>
              </a:ext>
            </a:extLst>
          </p:cNvPr>
          <p:cNvSpPr txBox="1"/>
          <p:nvPr/>
        </p:nvSpPr>
        <p:spPr>
          <a:xfrm>
            <a:off x="4922276" y="5296405"/>
            <a:ext cx="2112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B)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FE1703-FCA4-722D-E1C1-5DE3F6240D8A}"/>
                  </a:ext>
                </a:extLst>
              </p:cNvPr>
              <p:cNvSpPr txBox="1"/>
              <p:nvPr/>
            </p:nvSpPr>
            <p:spPr>
              <a:xfrm>
                <a:off x="6728953" y="5296405"/>
                <a:ext cx="276900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= 1 –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FE1703-FCA4-722D-E1C1-5DE3F6240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953" y="5296405"/>
                <a:ext cx="2769008" cy="584775"/>
              </a:xfrm>
              <a:prstGeom prst="rect">
                <a:avLst/>
              </a:prstGeom>
              <a:blipFill>
                <a:blip r:embed="rId4"/>
                <a:stretch>
                  <a:fillRect l="-572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271A09-9540-9705-22AD-6AA34B93F8C0}"/>
                  </a:ext>
                </a:extLst>
              </p:cNvPr>
              <p:cNvSpPr txBox="1"/>
              <p:nvPr/>
            </p:nvSpPr>
            <p:spPr>
              <a:xfrm>
                <a:off x="4232787" y="5744713"/>
                <a:ext cx="76544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= 1 – {P(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) +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) –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} [From (**)]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271A09-9540-9705-22AD-6AA34B93F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787" y="5744713"/>
                <a:ext cx="7654412" cy="584775"/>
              </a:xfrm>
              <a:prstGeom prst="rect">
                <a:avLst/>
              </a:prstGeom>
              <a:blipFill>
                <a:blip r:embed="rId5"/>
                <a:stretch>
                  <a:fillRect l="-1990" t="-15625" r="-103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57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FD1128-CF86-481B-67F2-28009C84AA64}"/>
              </a:ext>
            </a:extLst>
          </p:cNvPr>
          <p:cNvSpPr txBox="1"/>
          <p:nvPr/>
        </p:nvSpPr>
        <p:spPr>
          <a:xfrm>
            <a:off x="610586" y="6455817"/>
            <a:ext cx="112203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Hence 35% of the adult population reads at least one of the newspapers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2A7283-21FD-EB76-1A3E-1D33B53E89D3}"/>
              </a:ext>
            </a:extLst>
          </p:cNvPr>
          <p:cNvSpPr txBox="1"/>
          <p:nvPr/>
        </p:nvSpPr>
        <p:spPr>
          <a:xfrm>
            <a:off x="589934" y="-110430"/>
            <a:ext cx="116020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Example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Three newspapers A, B and C are published in a certain city. It is estimated from a survey that of the adult population: 20% read A, 16% read B, 14% read C, 8% read both A and B, 5% read both A and C, 4% read both B and C, 2% read all three. Find what percentage read at least one of the papers?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144E9-2CF7-3318-8110-1FFAFD983B24}"/>
              </a:ext>
            </a:extLst>
          </p:cNvPr>
          <p:cNvSpPr txBox="1"/>
          <p:nvPr/>
        </p:nvSpPr>
        <p:spPr>
          <a:xfrm>
            <a:off x="589933" y="2282834"/>
            <a:ext cx="116020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Solution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Let E, F and G denote the events that the adult reads newspapers A, B and C respectively.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AAB949-B7B8-424E-B202-9DCBB8BAF8D1}"/>
                  </a:ext>
                </a:extLst>
              </p:cNvPr>
              <p:cNvSpPr txBox="1"/>
              <p:nvPr/>
            </p:nvSpPr>
            <p:spPr>
              <a:xfrm>
                <a:off x="589932" y="3125774"/>
                <a:ext cx="11602062" cy="1522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By hypothesis, P(E)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; P(F)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; P(G)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; P(E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F)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; P(F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G)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; P(G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; P(E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F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G)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AAB949-B7B8-424E-B202-9DCBB8BAF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2" y="3125774"/>
                <a:ext cx="11602062" cy="1522340"/>
              </a:xfrm>
              <a:prstGeom prst="rect">
                <a:avLst/>
              </a:prstGeom>
              <a:blipFill>
                <a:blip r:embed="rId2"/>
                <a:stretch>
                  <a:fillRect l="-1366" r="-998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C61CD6F-80AE-BCC5-2E26-074450E7ED2E}"/>
              </a:ext>
            </a:extLst>
          </p:cNvPr>
          <p:cNvSpPr txBox="1"/>
          <p:nvPr/>
        </p:nvSpPr>
        <p:spPr>
          <a:xfrm>
            <a:off x="596514" y="4456090"/>
            <a:ext cx="117643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required probability that an adult reads at least one of the newspapers (by addition theorem) is given by: 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P(E 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 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F7709-6672-9924-7283-72D2EA6930F8}"/>
              </a:ext>
            </a:extLst>
          </p:cNvPr>
          <p:cNvSpPr txBox="1"/>
          <p:nvPr/>
        </p:nvSpPr>
        <p:spPr>
          <a:xfrm>
            <a:off x="748480" y="5378510"/>
            <a:ext cx="114435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P(E) + P(F) + P(G) – P(E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F) – P(F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G)–P(G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E)+P(E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7BF6F6-5137-A84C-379B-6213D292285C}"/>
                  </a:ext>
                </a:extLst>
              </p:cNvPr>
              <p:cNvSpPr txBox="1"/>
              <p:nvPr/>
            </p:nvSpPr>
            <p:spPr>
              <a:xfrm>
                <a:off x="748480" y="5765002"/>
                <a:ext cx="7284172" cy="810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27BF6F6-5137-A84C-379B-6213D2922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80" y="5765002"/>
                <a:ext cx="7284172" cy="810991"/>
              </a:xfrm>
              <a:prstGeom prst="rect">
                <a:avLst/>
              </a:prstGeom>
              <a:blipFill>
                <a:blip r:embed="rId3"/>
                <a:stretch>
                  <a:fillRect l="-2176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AE26FD-DB02-0C3C-BCE9-F6E7133A169B}"/>
                  </a:ext>
                </a:extLst>
              </p:cNvPr>
              <p:cNvSpPr txBox="1"/>
              <p:nvPr/>
            </p:nvSpPr>
            <p:spPr>
              <a:xfrm>
                <a:off x="7888459" y="5779032"/>
                <a:ext cx="2450160" cy="810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2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= 0.35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AE26FD-DB02-0C3C-BCE9-F6E7133A1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459" y="5779032"/>
                <a:ext cx="2450160" cy="810991"/>
              </a:xfrm>
              <a:prstGeom prst="rect">
                <a:avLst/>
              </a:prstGeom>
              <a:blipFill>
                <a:blip r:embed="rId4"/>
                <a:stretch>
                  <a:fillRect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7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255A7-8068-FB74-ECA5-58D089874960}"/>
                  </a:ext>
                </a:extLst>
              </p:cNvPr>
              <p:cNvSpPr txBox="1"/>
              <p:nvPr/>
            </p:nvSpPr>
            <p:spPr>
              <a:xfrm>
                <a:off x="2307100" y="5599954"/>
                <a:ext cx="5978769" cy="853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b="1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ker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𝟓𝟐</m:t>
                        </m:r>
                      </m:den>
                    </m:f>
                    <m:r>
                      <a:rPr lang="en-US" sz="3200" b="1" i="1" kern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 ker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𝟓𝟐</m:t>
                        </m:r>
                      </m:den>
                    </m:f>
                    <m:r>
                      <a:rPr lang="en-US" sz="3200" b="1" i="1" kern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 ker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𝟓𝟐</m:t>
                        </m:r>
                      </m:den>
                    </m:f>
                    <m:r>
                      <a:rPr lang="en-US" sz="3200" b="1" i="1" kern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ker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𝟓𝟐</m:t>
                        </m:r>
                      </m:den>
                    </m:f>
                    <m:r>
                      <a:rPr lang="en-US" sz="3200" b="1" i="1" kern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ker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𝟓𝟐</m:t>
                        </m:r>
                      </m:den>
                    </m:f>
                    <m:r>
                      <a:rPr lang="en-US" sz="3200" b="1" i="1" kern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ker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𝟓𝟐</m:t>
                        </m:r>
                      </m:den>
                    </m:f>
                    <m:r>
                      <a:rPr lang="en-US" sz="3200" b="1" i="1" kern="0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 ker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kern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𝟓𝟐</m:t>
                        </m:r>
                      </m:den>
                    </m:f>
                  </m:oMath>
                </a14:m>
                <a:endParaRPr lang="en-US" sz="3200" b="1" kern="1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255A7-8068-FB74-ECA5-58D089874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00" y="5599954"/>
                <a:ext cx="5978769" cy="853503"/>
              </a:xfrm>
              <a:prstGeom prst="rect">
                <a:avLst/>
              </a:prstGeom>
              <a:blipFill>
                <a:blip r:embed="rId2"/>
                <a:stretch>
                  <a:fillRect l="-2548" b="-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8EA51FB-EF63-1B10-D518-D8DD94979B03}"/>
              </a:ext>
            </a:extLst>
          </p:cNvPr>
          <p:cNvSpPr txBox="1"/>
          <p:nvPr/>
        </p:nvSpPr>
        <p:spPr>
          <a:xfrm>
            <a:off x="461282" y="-29496"/>
            <a:ext cx="11591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card is drawn from a pack of 52 cards. Find the probability of getting a king or a heart or a red card.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058B0-1DE1-B5B8-BC01-E477B3C5154F}"/>
              </a:ext>
            </a:extLst>
          </p:cNvPr>
          <p:cNvSpPr txBox="1"/>
          <p:nvPr/>
        </p:nvSpPr>
        <p:spPr>
          <a:xfrm>
            <a:off x="447213" y="903256"/>
            <a:ext cx="11591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Let A: the card drawn is a king; B: the card drawn is a heart; C: the card drawn is a red card.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EFB91-B7D4-0D3D-317C-165570C6B38A}"/>
              </a:ext>
            </a:extLst>
          </p:cNvPr>
          <p:cNvSpPr txBox="1"/>
          <p:nvPr/>
        </p:nvSpPr>
        <p:spPr>
          <a:xfrm>
            <a:off x="376872" y="1722643"/>
            <a:ext cx="8049672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A, B and C are not mutually exclusive.</a:t>
            </a:r>
            <a:endParaRPr kumimoji="0" lang="en-US" sz="3200" b="1" i="0" u="none" strike="noStrike" kern="1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57DE15-F18D-03FE-125E-28D20885DA2F}"/>
              </a:ext>
            </a:extLst>
          </p:cNvPr>
          <p:cNvSpPr txBox="1"/>
          <p:nvPr/>
        </p:nvSpPr>
        <p:spPr>
          <a:xfrm>
            <a:off x="376870" y="2089635"/>
            <a:ext cx="11960496" cy="576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represents the card drawn is the king of hearts so n(A </a:t>
            </a: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= 1</a:t>
            </a:r>
            <a:endParaRPr kumimoji="0" lang="en-US" sz="3100" b="1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3110D-7EA1-50C3-79B0-99B9FC92D6DA}"/>
              </a:ext>
            </a:extLst>
          </p:cNvPr>
          <p:cNvSpPr txBox="1"/>
          <p:nvPr/>
        </p:nvSpPr>
        <p:spPr>
          <a:xfrm>
            <a:off x="376870" y="2565440"/>
            <a:ext cx="11438260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= B, ⸪ B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C: the card drawn is a heart so n(B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 = 13</a:t>
            </a:r>
            <a:endParaRPr kumimoji="0" lang="en-US" sz="32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CE324-59FC-F203-726C-4866078690E9}"/>
              </a:ext>
            </a:extLst>
          </p:cNvPr>
          <p:cNvSpPr txBox="1"/>
          <p:nvPr/>
        </p:nvSpPr>
        <p:spPr>
          <a:xfrm>
            <a:off x="390940" y="3017832"/>
            <a:ext cx="10173895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 the card drawn is a red king so that n(C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 = 2</a:t>
            </a:r>
            <a:endParaRPr kumimoji="0" lang="en-US" sz="32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1903F-DD22-2AA7-3A73-9CA45BE01AE5}"/>
              </a:ext>
            </a:extLst>
          </p:cNvPr>
          <p:cNvSpPr txBox="1"/>
          <p:nvPr/>
        </p:nvSpPr>
        <p:spPr>
          <a:xfrm>
            <a:off x="390940" y="3460365"/>
            <a:ext cx="11801060" cy="111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= 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the card drawn is the king of hearts so that n(A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 = 1.</a:t>
            </a:r>
            <a:endParaRPr kumimoji="0" lang="en-US" sz="32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0CC6B2-2E83-9140-29DE-CCF06FD6077B}"/>
              </a:ext>
            </a:extLst>
          </p:cNvPr>
          <p:cNvSpPr txBox="1"/>
          <p:nvPr/>
        </p:nvSpPr>
        <p:spPr>
          <a:xfrm>
            <a:off x="376870" y="4435302"/>
            <a:ext cx="11960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probability of getting a king or a heart or a red card is given by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8AAE0C-5819-9BEF-7AEF-B2C191144C98}"/>
              </a:ext>
            </a:extLst>
          </p:cNvPr>
          <p:cNvSpPr txBox="1"/>
          <p:nvPr/>
        </p:nvSpPr>
        <p:spPr>
          <a:xfrm>
            <a:off x="405008" y="4983024"/>
            <a:ext cx="118010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P(A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C)=P(A)+P(B)+P(C)–P(A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B)–P(B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C)–P(C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+ P(A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5FC222-DE21-7890-E734-5A1DFE8F6820}"/>
                  </a:ext>
                </a:extLst>
              </p:cNvPr>
              <p:cNvSpPr txBox="1"/>
              <p:nvPr/>
            </p:nvSpPr>
            <p:spPr>
              <a:xfrm>
                <a:off x="8356209" y="5641683"/>
                <a:ext cx="1955409" cy="803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2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𝟓𝟐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5FC222-DE21-7890-E734-5A1DFE8F6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209" y="5641683"/>
                <a:ext cx="1955409" cy="803682"/>
              </a:xfrm>
              <a:prstGeom prst="rect">
                <a:avLst/>
              </a:prstGeom>
              <a:blipFill>
                <a:blip r:embed="rId3"/>
                <a:stretch>
                  <a:fillRect r="-7165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6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CF4FF2-B1C2-D48A-93A9-11AE2859FCAA}"/>
                  </a:ext>
                </a:extLst>
              </p:cNvPr>
              <p:cNvSpPr txBox="1"/>
              <p:nvPr/>
            </p:nvSpPr>
            <p:spPr>
              <a:xfrm>
                <a:off x="393895" y="295469"/>
                <a:ext cx="11971607" cy="1110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u="sng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P(A) is the probability function defined on a </a:t>
                </a:r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field </a:t>
                </a:r>
                <a14:m>
                  <m:oMath xmlns:m="http://schemas.openxmlformats.org/officeDocument/2006/math">
                    <m:r>
                      <a:rPr lang="en-US" sz="3200" b="1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lang="en-US" sz="3200" b="1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events if the following axioms hold. </a:t>
                </a:r>
                <a:endParaRPr lang="en-US" sz="3200" b="1" kern="1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CF4FF2-B1C2-D48A-93A9-11AE2859F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5" y="295469"/>
                <a:ext cx="11971607" cy="1110689"/>
              </a:xfrm>
              <a:prstGeom prst="rect">
                <a:avLst/>
              </a:prstGeom>
              <a:blipFill>
                <a:blip r:embed="rId2"/>
                <a:stretch>
                  <a:fillRect l="-1325" t="-7650" r="-204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78BF7B-8E03-1FAA-B438-2F7226B59F81}"/>
                  </a:ext>
                </a:extLst>
              </p:cNvPr>
              <p:cNvSpPr txBox="1"/>
              <p:nvPr/>
            </p:nvSpPr>
            <p:spPr>
              <a:xfrm>
                <a:off x="422028" y="2505572"/>
                <a:ext cx="11493307" cy="1110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3) If {A</a:t>
                </a:r>
                <a:r>
                  <a:rPr kumimoji="0" lang="en-US" sz="32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is any finite or infinite sequence of disjoint events in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supHide m:val="on"/>
                            <m:ctrlPr>
                              <a:rPr kumimoji="0" lang="en-US" sz="3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3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/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kumimoji="0" lang="en-US" sz="3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0" lang="en-US" sz="3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78BF7B-8E03-1FAA-B438-2F7226B59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28" y="2505572"/>
                <a:ext cx="11493307" cy="1110689"/>
              </a:xfrm>
              <a:prstGeom prst="rect">
                <a:avLst/>
              </a:prstGeom>
              <a:blipFill>
                <a:blip r:embed="rId3"/>
                <a:stretch>
                  <a:fillRect l="-1326" t="-7692" r="-1273" b="-1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AF44E7-B1F9-C936-B4E6-52617A2BBB2F}"/>
                  </a:ext>
                </a:extLst>
              </p:cNvPr>
              <p:cNvSpPr txBox="1"/>
              <p:nvPr/>
            </p:nvSpPr>
            <p:spPr>
              <a:xfrm>
                <a:off x="393894" y="1406158"/>
                <a:ext cx="11971607" cy="582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for each 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𝕭</m:t>
                    </m:r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P(A) is defined to be a real number and P(A)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0.</a:t>
                </a:r>
                <a:endParaRPr kumimoji="0" lang="en-US" sz="3200" b="1" i="0" u="none" strike="noStrike" kern="1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AF44E7-B1F9-C936-B4E6-52617A2BB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4" y="1406158"/>
                <a:ext cx="11971607" cy="582211"/>
              </a:xfrm>
              <a:prstGeom prst="rect">
                <a:avLst/>
              </a:prstGeom>
              <a:blipFill>
                <a:blip r:embed="rId4"/>
                <a:stretch>
                  <a:fillRect l="-1325" t="-14737" r="-1019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27BB85A-1AA1-98EE-536A-45709DD1DF60}"/>
              </a:ext>
            </a:extLst>
          </p:cNvPr>
          <p:cNvSpPr txBox="1"/>
          <p:nvPr/>
        </p:nvSpPr>
        <p:spPr>
          <a:xfrm>
            <a:off x="393893" y="1933097"/>
            <a:ext cx="2335239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P(S) = 1,</a:t>
            </a:r>
            <a:endParaRPr kumimoji="0" lang="en-US" sz="32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477D9F-E236-298F-43D9-8A35C6C8E13B}"/>
              </a:ext>
            </a:extLst>
          </p:cNvPr>
          <p:cNvSpPr txBox="1"/>
          <p:nvPr/>
        </p:nvSpPr>
        <p:spPr>
          <a:xfrm>
            <a:off x="422029" y="5648802"/>
            <a:ext cx="11521443" cy="111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Hence, using Axiom 3 of probability, </a:t>
            </a:r>
            <a:r>
              <a:rPr lang="en-US" sz="3200" b="1" kern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Axiom of Additivity, we get P(S) + P(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P(S) 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32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0.</a:t>
            </a:r>
            <a:endParaRPr lang="en-US" sz="32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9610B-9348-C127-9A9C-C6CC109ADBA0}"/>
              </a:ext>
            </a:extLst>
          </p:cNvPr>
          <p:cNvSpPr txBox="1"/>
          <p:nvPr/>
        </p:nvSpPr>
        <p:spPr>
          <a:xfrm>
            <a:off x="393892" y="3616261"/>
            <a:ext cx="117981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Theorem: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Probability of the impossible event is zero, i.e., P(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C539E-999F-95F3-CB21-651D6FE48150}"/>
              </a:ext>
            </a:extLst>
          </p:cNvPr>
          <p:cNvSpPr txBox="1"/>
          <p:nvPr/>
        </p:nvSpPr>
        <p:spPr>
          <a:xfrm>
            <a:off x="393891" y="4153089"/>
            <a:ext cx="115214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Impossible event contains no sample point and hence the certain event S and the impossible event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mutually exclusive.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D78B07-9685-FBDF-85EA-543E68701E79}"/>
              </a:ext>
            </a:extLst>
          </p:cNvPr>
          <p:cNvSpPr txBox="1"/>
          <p:nvPr/>
        </p:nvSpPr>
        <p:spPr>
          <a:xfrm>
            <a:off x="422028" y="5130829"/>
            <a:ext cx="5162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S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P(S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P(S)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8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925FD6-AB74-BCAC-C477-ABCE5B192DC4}"/>
                  </a:ext>
                </a:extLst>
              </p:cNvPr>
              <p:cNvSpPr txBox="1"/>
              <p:nvPr/>
            </p:nvSpPr>
            <p:spPr>
              <a:xfrm>
                <a:off x="490100" y="5645262"/>
                <a:ext cx="11335837" cy="1111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kern="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Cor. 2. P(</a:t>
                </a:r>
                <a:r>
                  <a:rPr lang="en-US" sz="3200" b="1" kern="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sz="3200" b="1" kern="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0, since </a:t>
                </a:r>
                <a:r>
                  <a:rPr lang="en-US" sz="3200" b="1" kern="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sz="3200" b="1" kern="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ker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ker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acc>
                  </m:oMath>
                </a14:m>
                <a:r>
                  <a:rPr lang="en-US" sz="3200" b="1" kern="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P(</a:t>
                </a:r>
                <a:r>
                  <a:rPr lang="en-US" sz="3200" b="1" kern="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sz="3200" b="1" kern="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ker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ker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acc>
                  </m:oMath>
                </a14:m>
                <a:r>
                  <a:rPr lang="en-US" sz="3200" b="1" kern="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1 – P(S)                                    = 1 – 1 = 0.  </a:t>
                </a:r>
                <a:endParaRPr lang="en-US" sz="3200" b="1" kern="100" dirty="0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925FD6-AB74-BCAC-C477-ABCE5B192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0" y="5645262"/>
                <a:ext cx="11335837" cy="1111907"/>
              </a:xfrm>
              <a:prstGeom prst="rect">
                <a:avLst/>
              </a:prstGeom>
              <a:blipFill>
                <a:blip r:embed="rId2"/>
                <a:stretch>
                  <a:fillRect l="-1344" t="-7692" b="-1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5AE570-E765-CFE8-D7A3-B3DC7A66C43F}"/>
                  </a:ext>
                </a:extLst>
              </p:cNvPr>
              <p:cNvSpPr txBox="1"/>
              <p:nvPr/>
            </p:nvSpPr>
            <p:spPr>
              <a:xfrm>
                <a:off x="492368" y="70340"/>
                <a:ext cx="11542315" cy="1078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Probability of the complementary event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A is given by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1 – P(A).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5AE570-E765-CFE8-D7A3-B3DC7A66C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8" y="70340"/>
                <a:ext cx="11542315" cy="1078372"/>
              </a:xfrm>
              <a:prstGeom prst="rect">
                <a:avLst/>
              </a:prstGeom>
              <a:blipFill>
                <a:blip r:embed="rId3"/>
                <a:stretch>
                  <a:fillRect l="-1373" t="-7386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84C293-7351-2851-8B88-EB1251999B33}"/>
                  </a:ext>
                </a:extLst>
              </p:cNvPr>
              <p:cNvSpPr txBox="1"/>
              <p:nvPr/>
            </p:nvSpPr>
            <p:spPr>
              <a:xfrm>
                <a:off x="492368" y="1073458"/>
                <a:ext cx="1117912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mutually disjoint events, so that 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kumimoji="0" lang="en-US" sz="3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S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84C293-7351-2851-8B88-EB1251999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8" y="1073458"/>
                <a:ext cx="11179128" cy="584775"/>
              </a:xfrm>
              <a:prstGeom prst="rect">
                <a:avLst/>
              </a:prstGeom>
              <a:blipFill>
                <a:blip r:embed="rId4"/>
                <a:stretch>
                  <a:fillRect l="-141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5E16A5-B946-B513-6931-725D01700CAD}"/>
                  </a:ext>
                </a:extLst>
              </p:cNvPr>
              <p:cNvSpPr txBox="1"/>
              <p:nvPr/>
            </p:nvSpPr>
            <p:spPr>
              <a:xfrm>
                <a:off x="520504" y="1614460"/>
                <a:ext cx="3725671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P(S).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5E16A5-B946-B513-6931-725D01700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04" y="1614460"/>
                <a:ext cx="3725671" cy="585930"/>
              </a:xfrm>
              <a:prstGeom prst="rect">
                <a:avLst/>
              </a:prstGeom>
              <a:blipFill>
                <a:blip r:embed="rId5"/>
                <a:stretch>
                  <a:fillRect l="-4085" t="-15625" r="-2451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B2396D-55EA-CF8D-3196-5E5395A3951E}"/>
                  </a:ext>
                </a:extLst>
              </p:cNvPr>
              <p:cNvSpPr txBox="1"/>
              <p:nvPr/>
            </p:nvSpPr>
            <p:spPr>
              <a:xfrm>
                <a:off x="464232" y="2219782"/>
                <a:ext cx="1169963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Hence, from Axioms 2 and 3 of probability,                                                         P(A) +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= P(S) = 1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B2396D-55EA-CF8D-3196-5E5395A39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2" y="2219782"/>
                <a:ext cx="11699632" cy="1077218"/>
              </a:xfrm>
              <a:prstGeom prst="rect">
                <a:avLst/>
              </a:prstGeom>
              <a:blipFill>
                <a:blip r:embed="rId6"/>
                <a:stretch>
                  <a:fillRect l="-1303" t="-7910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C7ED10-DB7A-EBED-85E7-99B5D4064576}"/>
                  </a:ext>
                </a:extLst>
              </p:cNvPr>
              <p:cNvSpPr txBox="1"/>
              <p:nvPr/>
            </p:nvSpPr>
            <p:spPr>
              <a:xfrm>
                <a:off x="593565" y="3359653"/>
                <a:ext cx="3445451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1 – P(A).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C7ED10-DB7A-EBED-85E7-99B5D4064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65" y="3359653"/>
                <a:ext cx="3445451" cy="585930"/>
              </a:xfrm>
              <a:prstGeom prst="rect">
                <a:avLst/>
              </a:prstGeom>
              <a:blipFill>
                <a:blip r:embed="rId7"/>
                <a:stretch>
                  <a:fillRect l="-4417" t="-15625" r="-4064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C16214-E0A1-DA19-6BAD-FBCD77E9D84D}"/>
                  </a:ext>
                </a:extLst>
              </p:cNvPr>
              <p:cNvSpPr txBox="1"/>
              <p:nvPr/>
            </p:nvSpPr>
            <p:spPr>
              <a:xfrm>
                <a:off x="490100" y="4018586"/>
                <a:ext cx="1043822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Corollary 1:</a:t>
                </a:r>
                <a:r>
                  <a:rPr kumimoji="0" lang="en-US" sz="3200" b="1" i="0" u="none" strike="noStrike" kern="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We have P(A) = 1 –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⸪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0, by Axiom 1</a:t>
                </a:r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C16214-E0A1-DA19-6BAD-FBCD77E9D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0" y="4018586"/>
                <a:ext cx="10438229" cy="1077218"/>
              </a:xfrm>
              <a:prstGeom prst="rect">
                <a:avLst/>
              </a:prstGeom>
              <a:blipFill>
                <a:blip r:embed="rId8"/>
                <a:stretch>
                  <a:fillRect l="-1459" t="-7345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9808EB3-5433-2538-97CD-A36FBAD83246}"/>
              </a:ext>
            </a:extLst>
          </p:cNvPr>
          <p:cNvSpPr txBox="1"/>
          <p:nvPr/>
        </p:nvSpPr>
        <p:spPr>
          <a:xfrm>
            <a:off x="593565" y="5029688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Further, since P(A)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(Axiom 1),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E578C1-5C6A-82FA-1781-8629647CEDB0}"/>
              </a:ext>
            </a:extLst>
          </p:cNvPr>
          <p:cNvSpPr txBox="1"/>
          <p:nvPr/>
        </p:nvSpPr>
        <p:spPr>
          <a:xfrm>
            <a:off x="6876756" y="4917144"/>
            <a:ext cx="24162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P(A)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9" grpId="0"/>
      <p:bldP spid="11" grpId="0"/>
      <p:bldP spid="13" grpId="0"/>
      <p:bldP spid="15" grpId="0"/>
      <p:bldP spid="15" grpId="1"/>
      <p:bldP spid="17" grpId="0"/>
      <p:bldP spid="17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C50469-17EF-8A73-2E93-EB1B422BE2C8}"/>
                  </a:ext>
                </a:extLst>
              </p:cNvPr>
              <p:cNvSpPr txBox="1"/>
              <p:nvPr/>
            </p:nvSpPr>
            <p:spPr>
              <a:xfrm>
                <a:off x="492366" y="6252379"/>
                <a:ext cx="56788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kern="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3200" b="1" kern="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P(A  </a:t>
                </a:r>
                <a:r>
                  <a:rPr lang="en-US" sz="3200" b="1" kern="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lang="en-US" sz="3200" b="1" kern="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ker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ker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3200" b="1" kern="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= P(A) – P(A </a:t>
                </a:r>
                <a:r>
                  <a:rPr lang="en-US" sz="3200" b="1" kern="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lang="en-US" sz="3200" b="1" kern="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</a:t>
                </a:r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C50469-17EF-8A73-2E93-EB1B422B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6" y="6252379"/>
                <a:ext cx="5678815" cy="584775"/>
              </a:xfrm>
              <a:prstGeom prst="rect">
                <a:avLst/>
              </a:prstGeom>
              <a:blipFill>
                <a:blip r:embed="rId2"/>
                <a:stretch>
                  <a:fillRect l="-2793" t="-15625" r="-247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86A44C-BE5D-0796-FD6F-A6378AD7821C}"/>
                  </a:ext>
                </a:extLst>
              </p:cNvPr>
              <p:cNvSpPr txBox="1"/>
              <p:nvPr/>
            </p:nvSpPr>
            <p:spPr>
              <a:xfrm>
                <a:off x="462269" y="337369"/>
                <a:ext cx="11267461" cy="1078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Theorem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For any two events A and B, we have                                                (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= P(B) – 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(ii) 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) = P(A) – 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86A44C-BE5D-0796-FD6F-A6378AD78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9" y="337369"/>
                <a:ext cx="11267461" cy="1078372"/>
              </a:xfrm>
              <a:prstGeom prst="rect">
                <a:avLst/>
              </a:prstGeom>
              <a:blipFill>
                <a:blip r:embed="rId3"/>
                <a:stretch>
                  <a:fillRect l="-1407" t="-7910" r="-20130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B5C883F-B72F-9FB4-B6A3-E82B0DFDF110}"/>
                  </a:ext>
                </a:extLst>
              </p:cNvPr>
              <p:cNvSpPr txBox="1"/>
              <p:nvPr/>
            </p:nvSpPr>
            <p:spPr>
              <a:xfrm>
                <a:off x="492366" y="1693417"/>
                <a:ext cx="11514179" cy="1079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Proof: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From the Venn diagram, we get B = 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B),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and 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are disjoint events.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B5C883F-B72F-9FB4-B6A3-E82B0DFDF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6" y="1693417"/>
                <a:ext cx="11514179" cy="1079526"/>
              </a:xfrm>
              <a:prstGeom prst="rect">
                <a:avLst/>
              </a:prstGeom>
              <a:blipFill>
                <a:blip r:embed="rId4"/>
                <a:stretch>
                  <a:fillRect l="-1376" t="-7345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826C32-D533-0C13-E06F-D9CA5597748B}"/>
                  </a:ext>
                </a:extLst>
              </p:cNvPr>
              <p:cNvSpPr txBox="1"/>
              <p:nvPr/>
            </p:nvSpPr>
            <p:spPr>
              <a:xfrm>
                <a:off x="492366" y="2985716"/>
                <a:ext cx="10018162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Hence by Axiom (3), we get P(B) = 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+ P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826C32-D533-0C13-E06F-D9CA55977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6" y="2985716"/>
                <a:ext cx="10018162" cy="585930"/>
              </a:xfrm>
              <a:prstGeom prst="rect">
                <a:avLst/>
              </a:prstGeom>
              <a:blipFill>
                <a:blip r:embed="rId5"/>
                <a:stretch>
                  <a:fillRect l="-1582" t="-15625" r="-194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97EB40-7D9C-0B26-A920-47568588DB50}"/>
                  </a:ext>
                </a:extLst>
              </p:cNvPr>
              <p:cNvSpPr txBox="1"/>
              <p:nvPr/>
            </p:nvSpPr>
            <p:spPr>
              <a:xfrm>
                <a:off x="492366" y="3843389"/>
                <a:ext cx="5547361" cy="58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= P(B) – 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97EB40-7D9C-0B26-A920-47568588D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6" y="3843389"/>
                <a:ext cx="5547361" cy="585930"/>
              </a:xfrm>
              <a:prstGeom prst="rect">
                <a:avLst/>
              </a:prstGeom>
              <a:blipFill>
                <a:blip r:embed="rId6"/>
                <a:stretch>
                  <a:fillRect l="-2857" t="-15464" r="-1758" b="-29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D574AF-4731-AB35-57C0-790C5F7800BB}"/>
                  </a:ext>
                </a:extLst>
              </p:cNvPr>
              <p:cNvSpPr txBox="1"/>
              <p:nvPr/>
            </p:nvSpPr>
            <p:spPr>
              <a:xfrm>
                <a:off x="462269" y="4559570"/>
                <a:ext cx="1185203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Similarly, we have A = 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), where 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and 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are disjoint events.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D574AF-4731-AB35-57C0-790C5F780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9" y="4559570"/>
                <a:ext cx="11852034" cy="1077218"/>
              </a:xfrm>
              <a:prstGeom prst="rect">
                <a:avLst/>
              </a:prstGeom>
              <a:blipFill>
                <a:blip r:embed="rId7"/>
                <a:stretch>
                  <a:fillRect l="-1337" t="-7345" r="-309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DA5CA94-2B56-8D6A-63EB-4895F02078A5}"/>
                  </a:ext>
                </a:extLst>
              </p:cNvPr>
              <p:cNvSpPr txBox="1"/>
              <p:nvPr/>
            </p:nvSpPr>
            <p:spPr>
              <a:xfrm>
                <a:off x="462269" y="5667604"/>
                <a:ext cx="882240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Hence, by Axiom 3</a:t>
                </a:r>
                <a:r>
                  <a:rPr lang="en-US" sz="3200" b="1" kern="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P(A) = 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+ 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DA5CA94-2B56-8D6A-63EB-4895F0207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9" y="5667604"/>
                <a:ext cx="8822408" cy="584775"/>
              </a:xfrm>
              <a:prstGeom prst="rect">
                <a:avLst/>
              </a:prstGeom>
              <a:blipFill>
                <a:blip r:embed="rId8"/>
                <a:stretch>
                  <a:fillRect l="-179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218AA11-B9D0-DD7A-3E90-18478791A2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89" y="5306284"/>
            <a:ext cx="3299908" cy="152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58C48A-F16A-E0D0-3E71-BFCB84826745}"/>
              </a:ext>
            </a:extLst>
          </p:cNvPr>
          <p:cNvSpPr txBox="1"/>
          <p:nvPr/>
        </p:nvSpPr>
        <p:spPr>
          <a:xfrm>
            <a:off x="538507" y="4408666"/>
            <a:ext cx="5397909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B </a:t>
            </a:r>
            <a:r>
              <a:rPr lang="en-US" sz="3200" b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3200" b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3200" b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P(B) </a:t>
            </a:r>
            <a:r>
              <a:rPr lang="en-US" sz="3200" b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3200" b="1" kern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P(A). </a:t>
            </a:r>
            <a:endParaRPr lang="en-US" sz="32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28A42E-08F0-3D79-D651-2DE77A4B8021}"/>
                  </a:ext>
                </a:extLst>
              </p:cNvPr>
              <p:cNvSpPr txBox="1"/>
              <p:nvPr/>
            </p:nvSpPr>
            <p:spPr>
              <a:xfrm>
                <a:off x="427712" y="307450"/>
                <a:ext cx="11403217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Theorem:</a:t>
                </a:r>
                <a:r>
                  <a:rPr kumimoji="0" lang="en-US" sz="3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If B </a:t>
                </a:r>
                <a:r>
                  <a:rPr kumimoji="0" lang="en-US" sz="3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then (</a:t>
                </a:r>
                <a:r>
                  <a:rPr kumimoji="0" lang="en-US" sz="3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P(A </a:t>
                </a:r>
                <a:r>
                  <a:rPr kumimoji="0" lang="en-US" sz="3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P(A) – P(B), (ii) P(B) </a:t>
                </a:r>
                <a:r>
                  <a:rPr kumimoji="0" lang="en-US" sz="3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</a:t>
                </a:r>
                <a:r>
                  <a:rPr kumimoji="0" lang="en-US" sz="3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P(A)</a:t>
                </a:r>
                <a:endParaRPr lang="en-US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28A42E-08F0-3D79-D651-2DE77A4B8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12" y="307450"/>
                <a:ext cx="11403217" cy="553998"/>
              </a:xfrm>
              <a:prstGeom prst="rect">
                <a:avLst/>
              </a:prstGeom>
              <a:blipFill>
                <a:blip r:embed="rId2"/>
                <a:stretch>
                  <a:fillRect l="-1229" t="-16484" b="-3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EAC452-5A91-542E-BD71-FE1BEB3FE427}"/>
                  </a:ext>
                </a:extLst>
              </p:cNvPr>
              <p:cNvSpPr txBox="1"/>
              <p:nvPr/>
            </p:nvSpPr>
            <p:spPr>
              <a:xfrm>
                <a:off x="501442" y="916798"/>
                <a:ext cx="1150374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Proof: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When B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B and 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are mutually exclusive events so that A = B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EAC452-5A91-542E-BD71-FE1BEB3FE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2" y="916798"/>
                <a:ext cx="11503741" cy="1077218"/>
              </a:xfrm>
              <a:prstGeom prst="rect">
                <a:avLst/>
              </a:prstGeom>
              <a:blipFill>
                <a:blip r:embed="rId3"/>
                <a:stretch>
                  <a:fillRect l="-1325" t="-7345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7DDBF1-9261-B2F7-C6C1-670A7C211703}"/>
                  </a:ext>
                </a:extLst>
              </p:cNvPr>
              <p:cNvSpPr txBox="1"/>
              <p:nvPr/>
            </p:nvSpPr>
            <p:spPr>
              <a:xfrm>
                <a:off x="501442" y="2182568"/>
                <a:ext cx="1048610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P(A) = P[B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)] = P(B) + P 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(By Axiom 3)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7DDBF1-9261-B2F7-C6C1-670A7C211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2" y="2182568"/>
                <a:ext cx="10486103" cy="584775"/>
              </a:xfrm>
              <a:prstGeom prst="rect">
                <a:avLst/>
              </a:prstGeom>
              <a:blipFill>
                <a:blip r:embed="rId4"/>
                <a:stretch>
                  <a:fillRect l="-1453" t="-15625" r="-64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1560A8-3C93-9CE1-664C-EF75B206399D}"/>
                  </a:ext>
                </a:extLst>
              </p:cNvPr>
              <p:cNvSpPr txBox="1"/>
              <p:nvPr/>
            </p:nvSpPr>
            <p:spPr>
              <a:xfrm>
                <a:off x="538507" y="2937564"/>
                <a:ext cx="49259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P(A) – P(B)</a:t>
                </a:r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1560A8-3C93-9CE1-664C-EF75B206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7" y="2937564"/>
                <a:ext cx="4925963" cy="584775"/>
              </a:xfrm>
              <a:prstGeom prst="rect">
                <a:avLst/>
              </a:prstGeom>
              <a:blipFill>
                <a:blip r:embed="rId5"/>
                <a:stretch>
                  <a:fillRect l="-3094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E0C5A9-1484-20B9-84B7-0BD52E6D664B}"/>
                  </a:ext>
                </a:extLst>
              </p:cNvPr>
              <p:cNvSpPr txBox="1"/>
              <p:nvPr/>
            </p:nvSpPr>
            <p:spPr>
              <a:xfrm>
                <a:off x="501442" y="3659893"/>
                <a:ext cx="315615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E0C5A9-1484-20B9-84B7-0BD52E6D6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2" y="3659893"/>
                <a:ext cx="3156158" cy="584775"/>
              </a:xfrm>
              <a:prstGeom prst="rect">
                <a:avLst/>
              </a:prstGeom>
              <a:blipFill>
                <a:blip r:embed="rId6"/>
                <a:stretch>
                  <a:fillRect l="-4826" t="-15625" r="-115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9FB9482-CA05-3E11-927C-73BF8295C71F}"/>
              </a:ext>
            </a:extLst>
          </p:cNvPr>
          <p:cNvSpPr txBox="1"/>
          <p:nvPr/>
        </p:nvSpPr>
        <p:spPr>
          <a:xfrm>
            <a:off x="3657600" y="3695241"/>
            <a:ext cx="3397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P(A) – P(B)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E1AA6-7F7C-D8A6-97D2-60AD96E1C4C1}"/>
              </a:ext>
            </a:extLst>
          </p:cNvPr>
          <p:cNvSpPr txBox="1"/>
          <p:nvPr/>
        </p:nvSpPr>
        <p:spPr>
          <a:xfrm>
            <a:off x="7054643" y="3659893"/>
            <a:ext cx="289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P(B)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P(A)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3B233B-2359-8B90-F5D3-33ACC8FC0A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86" y="4248443"/>
            <a:ext cx="3156607" cy="20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BFBDAA-24F4-9036-15BE-C2C14D43241B}"/>
                  </a:ext>
                </a:extLst>
              </p:cNvPr>
              <p:cNvSpPr txBox="1"/>
              <p:nvPr/>
            </p:nvSpPr>
            <p:spPr>
              <a:xfrm>
                <a:off x="464234" y="1065430"/>
                <a:ext cx="1162898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u="sng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Proof:</a:t>
                </a:r>
                <a:r>
                  <a:rPr lang="en-US" sz="3200" b="1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3200" b="1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lang="en-US" sz="3200" b="1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= A </a:t>
                </a:r>
                <a:r>
                  <a:rPr lang="en-US" sz="3200" b="1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lang="en-US" sz="3200" b="1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b="1" i="1" ker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 ker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3200" b="1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lang="en-US" sz="3200" b="1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B), </a:t>
                </a:r>
                <a:r>
                  <a:rPr lang="en-US" sz="2800" b="1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where A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ker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ker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2800" b="1" i="1" ker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lang="en-US" sz="2800" b="1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are mutually disjoint.</a:t>
                </a:r>
                <a:r>
                  <a:rPr lang="en-US" sz="3200" b="1" kern="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BFBDAA-24F4-9036-15BE-C2C14D432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4" y="1065430"/>
                <a:ext cx="11628987" cy="584775"/>
              </a:xfrm>
              <a:prstGeom prst="rect">
                <a:avLst/>
              </a:prstGeom>
              <a:blipFill>
                <a:blip r:embed="rId2"/>
                <a:stretch>
                  <a:fillRect l="-1310" t="-13542" r="-1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1AD1419-8A3F-F275-7479-7AB40C399AE0}"/>
              </a:ext>
            </a:extLst>
          </p:cNvPr>
          <p:cNvSpPr txBox="1"/>
          <p:nvPr/>
        </p:nvSpPr>
        <p:spPr>
          <a:xfrm>
            <a:off x="565051" y="4012238"/>
            <a:ext cx="11288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           = P(A) + P(B) – P(A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B) [From above Theorem ]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3E99C9-C052-FB83-A706-43714B93777B}"/>
                  </a:ext>
                </a:extLst>
              </p:cNvPr>
              <p:cNvSpPr txBox="1"/>
              <p:nvPr/>
            </p:nvSpPr>
            <p:spPr>
              <a:xfrm>
                <a:off x="385657" y="3345271"/>
                <a:ext cx="119939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P(A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= P[A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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B)] = P(A) +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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[By Axiom 3)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… (*)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3E99C9-C052-FB83-A706-43714B937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7" y="3345271"/>
                <a:ext cx="11993912" cy="584775"/>
              </a:xfrm>
              <a:prstGeom prst="rect">
                <a:avLst/>
              </a:prstGeom>
              <a:blipFill>
                <a:blip r:embed="rId3"/>
                <a:stretch>
                  <a:fillRect l="-1270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F877FF0-4EBD-76CF-5FBD-801664A6E442}"/>
              </a:ext>
            </a:extLst>
          </p:cNvPr>
          <p:cNvSpPr txBox="1"/>
          <p:nvPr/>
        </p:nvSpPr>
        <p:spPr>
          <a:xfrm>
            <a:off x="437545" y="-24289"/>
            <a:ext cx="117544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Theorem: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If A and B are any two events (subsets of sample space S) and are not disjoint, then P(A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B) = P(A) + P(B) – P(A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B)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40B8E9-AA6F-F35F-3D7B-C110EED29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8" y="1763904"/>
            <a:ext cx="3348108" cy="17217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78179F-EBB1-7316-EF27-8FFC4A14F518}"/>
              </a:ext>
            </a:extLst>
          </p:cNvPr>
          <p:cNvSpPr txBox="1"/>
          <p:nvPr/>
        </p:nvSpPr>
        <p:spPr>
          <a:xfrm>
            <a:off x="338765" y="4532428"/>
            <a:ext cx="117544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Corollary 1. If the events A and B are mutually disjoint,                            then 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=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C85C70-4459-8790-F9E3-25F674D16F43}"/>
              </a:ext>
            </a:extLst>
          </p:cNvPr>
          <p:cNvSpPr txBox="1"/>
          <p:nvPr/>
        </p:nvSpPr>
        <p:spPr>
          <a:xfrm>
            <a:off x="464234" y="5438880"/>
            <a:ext cx="4225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= P(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A32CAC-553B-53E8-6BA9-19F2EC76B4B4}"/>
              </a:ext>
            </a:extLst>
          </p:cNvPr>
          <p:cNvSpPr txBox="1"/>
          <p:nvPr/>
        </p:nvSpPr>
        <p:spPr>
          <a:xfrm>
            <a:off x="338765" y="6076557"/>
            <a:ext cx="108872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= P(A) + P(B), which is Axiom 3 of probability.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2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85FE7B6-3B7E-0584-6BD0-6AE26EFF1337}"/>
              </a:ext>
            </a:extLst>
          </p:cNvPr>
          <p:cNvSpPr txBox="1"/>
          <p:nvPr/>
        </p:nvSpPr>
        <p:spPr>
          <a:xfrm>
            <a:off x="476563" y="5605223"/>
            <a:ext cx="11754457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P(A) + P(B) + P(C) – P(A </a:t>
            </a:r>
            <a:r>
              <a:rPr lang="en-US" sz="32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32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– P(B </a:t>
            </a:r>
            <a:r>
              <a:rPr lang="en-US" sz="32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32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 – P(C</a:t>
            </a:r>
            <a:r>
              <a:rPr lang="en-US" sz="32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32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A)+P(A</a:t>
            </a:r>
            <a:r>
              <a:rPr lang="en-US" sz="32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32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3200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C).</a:t>
            </a:r>
            <a:endParaRPr lang="en-US" sz="32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5D7680-B0CF-9275-AE85-C6706AACDF7F}"/>
              </a:ext>
            </a:extLst>
          </p:cNvPr>
          <p:cNvSpPr txBox="1"/>
          <p:nvPr/>
        </p:nvSpPr>
        <p:spPr>
          <a:xfrm>
            <a:off x="479041" y="393788"/>
            <a:ext cx="117129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Corollary 2.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three non-mutually exclusive events A, B and C,                                       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  = P(A) + P(B) + P(C) – P(A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– P(B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                                  – P(C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+ P(A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A5B171-8697-A313-B288-C18D7040FB0A}"/>
              </a:ext>
            </a:extLst>
          </p:cNvPr>
          <p:cNvSpPr txBox="1"/>
          <p:nvPr/>
        </p:nvSpPr>
        <p:spPr>
          <a:xfrm>
            <a:off x="389135" y="2165730"/>
            <a:ext cx="70386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= P[A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C)]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8F6FE1-16E6-035B-1802-09D750F80C36}"/>
              </a:ext>
            </a:extLst>
          </p:cNvPr>
          <p:cNvSpPr txBox="1"/>
          <p:nvPr/>
        </p:nvSpPr>
        <p:spPr>
          <a:xfrm>
            <a:off x="4153600" y="2778507"/>
            <a:ext cx="70386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P(A) + P(B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– P[A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3DD73-147F-FFE0-5E11-8E1F3E194509}"/>
              </a:ext>
            </a:extLst>
          </p:cNvPr>
          <p:cNvSpPr txBox="1"/>
          <p:nvPr/>
        </p:nvSpPr>
        <p:spPr>
          <a:xfrm>
            <a:off x="1786967" y="3538711"/>
            <a:ext cx="10356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P(A) + [P(B) + P(C) – P(B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 – P{(A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C)}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497F1-F16A-86A7-7D9E-F41D3D6B6852}"/>
              </a:ext>
            </a:extLst>
          </p:cNvPr>
          <p:cNvSpPr txBox="1"/>
          <p:nvPr/>
        </p:nvSpPr>
        <p:spPr>
          <a:xfrm>
            <a:off x="389135" y="4499531"/>
            <a:ext cx="11754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P(A) + P(B) + P(C) – P(B 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C) – [P(A 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B) + P(A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C)–P(A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02DE10-4B2A-7D4F-8EA2-FE8D10C8CCF3}"/>
                  </a:ext>
                </a:extLst>
              </p:cNvPr>
              <p:cNvSpPr txBox="1"/>
              <p:nvPr/>
            </p:nvSpPr>
            <p:spPr>
              <a:xfrm>
                <a:off x="393895" y="4061330"/>
                <a:ext cx="11798105" cy="1152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  <m:e>
                        <m: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lang="en-US" sz="2800" i="1" ker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800" i="1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1≤ </m:t>
                                    </m:r>
                                    <m:r>
                                      <a:rPr lang="en-US" sz="2800" i="1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i="1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&lt;</m:t>
                                    </m:r>
                                    <m:r>
                                      <a:rPr lang="en-US" sz="2800" i="1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i="1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≤ </m:t>
                                    </m:r>
                                    <m:r>
                                      <a:rPr lang="en-US" sz="2800" i="1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e>
                                    <m:r>
                                      <a:rPr lang="en-US" sz="2800" i="1" kern="1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r>
                                  <a:rPr lang="en-US" sz="2800" i="1" kern="1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i="1" ker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 ker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ker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800" i="1" ker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i="1" ker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lang="en-US" sz="2800" i="1" ker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ker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800" i="1" ker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2800" i="1" ker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en-US" sz="2800" i="1" ker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lang="en-US" sz="2800" i="1" kern="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eqArr>
                                              <m:eqArrPr>
                                                <m:ctrlPr>
                                                  <a:rPr lang="en-US" sz="2800" i="1" ker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lang="en-US" sz="2800" i="1" kern="10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1≤ </m:t>
                                                </m:r>
                                                <m:r>
                                                  <a:rPr lang="en-US" sz="2800" i="1" kern="10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sz="2800" i="1" kern="10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&lt;</m:t>
                                                </m:r>
                                                <m:r>
                                                  <a:rPr lang="en-US" sz="2800" i="1" kern="10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800" i="1" kern="10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&lt;</m:t>
                                                </m:r>
                                                <m:r>
                                                  <a:rPr lang="en-US" sz="2800" i="1" kern="10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2800" i="1" kern="10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≤ </m:t>
                                                </m:r>
                                                <m:r>
                                                  <a:rPr lang="en-US" sz="2800" i="1" kern="10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sz="2800" i="1" kern="10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 </m:t>
                                                </m:r>
                                              </m:e>
                                            </m:eqArr>
                                          </m:sub>
                                          <m:sup/>
                                          <m:e>
                                            <m:r>
                                              <a:rPr lang="en-US" sz="2800" i="1" kern="1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𝑃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800" i="1" ker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800" i="1" ker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800" i="1" ker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800" i="1" ker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800" i="1" ker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∩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800" i="1" ker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800" i="1" ker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800" i="1" ker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800" i="1" kern="0"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∩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800" i="1" ker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800" i="1" ker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800" i="1" ker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 + …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∩…∩</m:t>
                        </m:r>
                        <m:sSub>
                          <m:sSubPr>
                            <m:ctrlP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ker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 ker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lang="en-US" sz="28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800" i="1" ker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kern="1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02DE10-4B2A-7D4F-8EA2-FE8D10C8C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5" y="4061330"/>
                <a:ext cx="11798105" cy="1152816"/>
              </a:xfrm>
              <a:prstGeom prst="rect">
                <a:avLst/>
              </a:prstGeom>
              <a:blipFill>
                <a:blip r:embed="rId2"/>
                <a:stretch>
                  <a:fillRect l="-1085"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478FDD-6604-C47A-2D61-4C082C9EAE4C}"/>
                  </a:ext>
                </a:extLst>
              </p:cNvPr>
              <p:cNvSpPr txBox="1"/>
              <p:nvPr/>
            </p:nvSpPr>
            <p:spPr>
              <a:xfrm>
                <a:off x="393895" y="-58992"/>
                <a:ext cx="11493306" cy="153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Theorem: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n events A</a:t>
                </a:r>
                <a:r>
                  <a:rPr kumimoji="0" lang="en-US" sz="2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</a:t>
                </a:r>
                <a:r>
                  <a:rPr kumimoji="0" lang="en-US" sz="2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... , A</a:t>
                </a:r>
                <a:r>
                  <a:rPr kumimoji="0" lang="en-US" sz="2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we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have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1≤ 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&lt;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≤ 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r>
                                  <a:rPr kumimoji="0" 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eqArr>
                                              <m:eqArrPr>
                                                <m:ctrlP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1≤ 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&lt;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&lt;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≤ 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e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 </m:t>
                                                </m:r>
                                              </m:e>
                                            </m:eqArr>
                                          </m:sub>
                                          <m:sup/>
                                          <m:e>
                                            <m:r>
                                              <a:rPr kumimoji="0" lang="en-US" sz="2800" b="0" i="1" u="none" strike="noStrike" kern="1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𝑃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∩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FF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∩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                                                  + …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US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∩…∩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… (*).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478FDD-6604-C47A-2D61-4C082C9EA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5" y="-58992"/>
                <a:ext cx="11493306" cy="1537152"/>
              </a:xfrm>
              <a:prstGeom prst="rect">
                <a:avLst/>
              </a:prstGeom>
              <a:blipFill>
                <a:blip r:embed="rId3"/>
                <a:stretch>
                  <a:fillRect l="-1114" t="-34127" b="-9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3E4A117-4E11-EDC5-8C9B-F1D24D5DD218}"/>
              </a:ext>
            </a:extLst>
          </p:cNvPr>
          <p:cNvSpPr txBox="1"/>
          <p:nvPr/>
        </p:nvSpPr>
        <p:spPr>
          <a:xfrm>
            <a:off x="393894" y="1286436"/>
            <a:ext cx="10800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events A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A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 (A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P(A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P(A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P(A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kumimoji="0" 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26447-D09C-E73F-F2E0-DE81D2324DBB}"/>
              </a:ext>
            </a:extLst>
          </p:cNvPr>
          <p:cNvSpPr txBox="1"/>
          <p:nvPr/>
        </p:nvSpPr>
        <p:spPr>
          <a:xfrm>
            <a:off x="1471149" y="1593734"/>
            <a:ext cx="4162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(*) is true for n = 2.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31B90B-0D11-67BA-8594-A95FA2FA9AA5}"/>
                  </a:ext>
                </a:extLst>
              </p:cNvPr>
              <p:cNvSpPr txBox="1"/>
              <p:nvPr/>
            </p:nvSpPr>
            <p:spPr>
              <a:xfrm>
                <a:off x="393894" y="1858185"/>
                <a:ext cx="11798105" cy="1535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kern="0" noProof="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uppose that (*) is true for n = r,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ie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lang="en-US" sz="28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8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i="1" ker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 ker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b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p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1≤ 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&lt;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≤ 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r>
                                  <a:rPr kumimoji="0" 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70C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nary>
                                          <m:naryPr>
                                            <m:chr m:val="∑"/>
                                            <m:supHide m:val="on"/>
                                            <m:ctrlP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eqArr>
                                              <m:eqArrPr>
                                                <m:ctrlP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eqArrPr>
                                              <m:e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1≤ 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&lt;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&lt;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≤ </m:t>
                                                </m:r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e>
                                                <m:r>
                                                  <a:rPr kumimoji="0" lang="en-US" sz="2800" b="0" i="1" u="none" strike="noStrike" kern="1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 </m:t>
                                                </m:r>
                                              </m:e>
                                            </m:eqArr>
                                          </m:sub>
                                          <m:sup/>
                                          <m:e>
                                            <m:r>
                                              <a:rPr kumimoji="0" lang="en-US" sz="2800" b="0" i="1" u="none" strike="noStrike" kern="1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70C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𝑃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∩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kumimoji="0" lang="en-US" sz="28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70C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∩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0" lang="en-US" sz="2800" b="0" i="1" u="none" strike="noStrike" kern="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rgbClr val="0070C0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nary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 + …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US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∩…∩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31B90B-0D11-67BA-8594-A95FA2FA9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4" y="1858185"/>
                <a:ext cx="11798105" cy="1535741"/>
              </a:xfrm>
              <a:prstGeom prst="rect">
                <a:avLst/>
              </a:prstGeom>
              <a:blipFill>
                <a:blip r:embed="rId4"/>
                <a:stretch>
                  <a:fillRect l="-1085" t="-4365" b="-9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88217B-968E-3C5C-70E4-D999F79C111B}"/>
                  </a:ext>
                </a:extLst>
              </p:cNvPr>
              <p:cNvSpPr txBox="1"/>
              <p:nvPr/>
            </p:nvSpPr>
            <p:spPr>
              <a:xfrm>
                <a:off x="393894" y="3231698"/>
                <a:ext cx="6186948" cy="57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limLoc m:val="undOvr"/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88217B-968E-3C5C-70E4-D999F79C1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4" y="3231698"/>
                <a:ext cx="6186948" cy="578685"/>
              </a:xfrm>
              <a:prstGeom prst="rect">
                <a:avLst/>
              </a:prstGeom>
              <a:blipFill>
                <a:blip r:embed="rId5"/>
                <a:stretch>
                  <a:fillRect l="-2069" t="-6316" b="-2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1CF18A-D00D-56BB-7F85-CA8258965DEB}"/>
                  </a:ext>
                </a:extLst>
              </p:cNvPr>
              <p:cNvSpPr txBox="1"/>
              <p:nvPr/>
            </p:nvSpPr>
            <p:spPr>
              <a:xfrm>
                <a:off x="2983763" y="3699995"/>
                <a:ext cx="7430126" cy="523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limLoc m:val="undOvr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⋃"/>
                                <m:limLoc m:val="undOvr"/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B0F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1CF18A-D00D-56BB-7F85-CA8258965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763" y="3699995"/>
                <a:ext cx="7430126" cy="523477"/>
              </a:xfrm>
              <a:prstGeom prst="rect">
                <a:avLst/>
              </a:prstGeom>
              <a:blipFill>
                <a:blip r:embed="rId6"/>
                <a:stretch>
                  <a:fillRect l="-1641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080BB6-CF3E-1CCD-E655-3B28EF9567E2}"/>
                  </a:ext>
                </a:extLst>
              </p:cNvPr>
              <p:cNvSpPr txBox="1"/>
              <p:nvPr/>
            </p:nvSpPr>
            <p:spPr>
              <a:xfrm>
                <a:off x="324458" y="5060881"/>
                <a:ext cx="11798105" cy="1973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  <m:e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1≤ 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&lt;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≤ </m:t>
                                    </m:r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r>
                                  <a:rPr kumimoji="0" lang="en-US" sz="28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∩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+…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US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∩…∩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p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  <m: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kumimoji="0" lang="en-US" sz="28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eqArr>
                                      <m:eqArr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1≤ </m:t>
                                        </m:r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&lt;</m:t>
                                        </m:r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≤ </m:t>
                                        </m:r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  <m:e>
                                        <m:r>
                                          <a:rPr kumimoji="0" lang="en-US" sz="2800" b="0" i="1" u="none" strike="noStrike" kern="1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</m:sub>
                                  <m:sup/>
                                  <m:e>
                                    <m:r>
                                      <a:rPr kumimoji="0" lang="en-US" sz="28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7030A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7030A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7030A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7030A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∩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7030A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7030A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7030A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800" b="0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7030A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∩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7030A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7030A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7030A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𝑟</m:t>
                                            </m:r>
                                            <m:r>
                                              <a:rPr kumimoji="0" lang="en-US" sz="28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7030A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+1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nary>
                        <m:r>
                          <a:rPr kumimoji="0" lang="en-US" sz="2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+… +</m:t>
                        </m:r>
                        <m:sSup>
                          <m:sSup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kumimoji="0" lang="en-US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080BB6-CF3E-1CCD-E655-3B28EF956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58" y="5060881"/>
                <a:ext cx="11798105" cy="1973938"/>
              </a:xfrm>
              <a:prstGeom prst="rect">
                <a:avLst/>
              </a:prstGeom>
              <a:blipFill>
                <a:blip r:embed="rId7"/>
                <a:stretch>
                  <a:fillRect l="-1033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871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4183</Words>
  <Application>Microsoft Office PowerPoint</Application>
  <PresentationFormat>Widescreen</PresentationFormat>
  <Paragraphs>219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Cambria Math</vt:lpstr>
      <vt:lpstr>Times New Roman</vt:lpstr>
      <vt:lpstr>Office Theme</vt:lpstr>
      <vt:lpstr>M205- Probability theory &amp; Statistics Some Theorems on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Theorems on Probability</dc:title>
  <dc:creator>Tammi Raju Kalidindi</dc:creator>
  <cp:lastModifiedBy>Tammi Raju Kalidindi</cp:lastModifiedBy>
  <cp:revision>6</cp:revision>
  <dcterms:created xsi:type="dcterms:W3CDTF">2024-03-05T08:46:46Z</dcterms:created>
  <dcterms:modified xsi:type="dcterms:W3CDTF">2024-06-28T11:13:18Z</dcterms:modified>
</cp:coreProperties>
</file>