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8" r:id="rId2"/>
    <p:sldId id="270" r:id="rId3"/>
    <p:sldId id="268" r:id="rId4"/>
    <p:sldId id="271" r:id="rId5"/>
    <p:sldId id="272" r:id="rId6"/>
    <p:sldId id="273" r:id="rId7"/>
    <p:sldId id="257" r:id="rId8"/>
    <p:sldId id="258" r:id="rId9"/>
    <p:sldId id="269" r:id="rId10"/>
    <p:sldId id="274" r:id="rId11"/>
    <p:sldId id="275" r:id="rId12"/>
    <p:sldId id="259" r:id="rId13"/>
    <p:sldId id="260" r:id="rId14"/>
    <p:sldId id="262" r:id="rId15"/>
    <p:sldId id="263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159" autoAdjust="0"/>
  </p:normalViewPr>
  <p:slideViewPr>
    <p:cSldViewPr snapToGrid="0">
      <p:cViewPr varScale="1">
        <p:scale>
          <a:sx n="60" d="100"/>
          <a:sy n="60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BA961-FAE1-41CB-910C-FCE23701906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76FA8-3038-4AA9-A56D-83270538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7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76FA8-3038-4AA9-A56D-83270538E1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0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B669-D951-C92A-ACD6-AF0F80219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317C2-67A9-1AAC-0E7B-B666B5D7F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9CF45-EC44-D156-5063-8B7D2B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418-4156-4D43-850E-4AD72125467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BA1AF-D01C-CE19-905F-08FFD571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E1DBF-5018-6682-90D0-C3A8D866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EF3E-CB2C-450A-977A-349DB625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4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CC90-7CAE-BA73-F63A-AE63BF23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CE72E-8086-D7B3-8CA1-096350A8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7B05C-2326-043B-4B1B-BD92D419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418-4156-4D43-850E-4AD72125467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2827-BECC-3E50-9EE1-565A4783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B3308-135A-2F79-DEA8-111243B6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EF3E-CB2C-450A-977A-349DB625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5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34E8C-29C8-AE5C-AA4A-5D3AE8E44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9F32B-4DD0-78B3-D5F2-03A752842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F3C2D-A3CF-FBF6-6788-E2B41D97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418-4156-4D43-850E-4AD72125467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9112F-CAAD-10FF-09ED-167C8656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D8C1B-09BD-5FC4-97F6-8F99597B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EF3E-CB2C-450A-977A-349DB625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3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C247-64CB-F1E9-FA50-2EC1DF71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97B22-BE7C-D8F5-3C10-78129190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24E5C-D852-DF2A-A923-631753BC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418-4156-4D43-850E-4AD72125467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98371-69D3-EA0B-39F6-D6F8EEA1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9405-62EB-E506-A093-1DD10FD2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EF3E-CB2C-450A-977A-349DB625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6F41-3B8D-1D23-AAC7-A0E86EF4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4EE90-FD0B-315C-22F5-797D601F4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CDA4B-2655-0F0D-7450-3B4FC622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418-4156-4D43-850E-4AD72125467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60968-F72C-C1DD-311C-14EAFDBC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A57BE-A63A-DC30-14F1-40ADEA7F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EF3E-CB2C-450A-977A-349DB625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74AE-3E3A-6C5B-B67E-B67656EA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EF13-9E0F-8B7F-B96D-D60880522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A7B25-77BE-E030-E1E1-0AC79B19B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27EC0-E630-B461-E145-DF681936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418-4156-4D43-850E-4AD72125467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469F5-A00D-4157-F6BC-197BF796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A8F80-80F5-CB13-CD17-D9650113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EF3E-CB2C-450A-977A-349DB625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8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2E11-315F-D237-5832-285584B4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7374B-72C6-CCE4-7D50-C2281037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F93C-2BA4-0A36-81AF-3C9AF1350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DA23B-E510-333E-F30A-D78AC827F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DB979-351D-5537-ADB2-C9C649096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DEC4E-77E5-007C-F8EA-C60CEFFD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418-4156-4D43-850E-4AD72125467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63323-2FA8-1191-C693-7EF6D11D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A5979A-4D07-D9F8-0206-1ADFBE96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EF3E-CB2C-450A-977A-349DB625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6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52AD-70EC-5609-F30F-C8C7728D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2AED7-8077-D3A6-50AE-BBC23DD7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418-4156-4D43-850E-4AD72125467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4272F-AAA9-3235-64D6-6C2B6B33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0FA4E-B599-3C79-DC26-68DB79E9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EF3E-CB2C-450A-977A-349DB625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EE117-1712-16B2-A0D7-3498242F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418-4156-4D43-850E-4AD72125467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86A98-F227-19C1-9229-66F2D7CD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C0D25-4D19-4DB0-EF57-45C9E32D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EF3E-CB2C-450A-977A-349DB625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4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F304-E176-63A4-3809-E541F415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61AED-C94D-10FC-5DA1-11B34C91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A6C83-B998-E330-85DD-B64A12F3B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6DB0B-B573-99CB-A4E1-BBA3DB4E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418-4156-4D43-850E-4AD72125467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96479-CB0A-9C5A-9508-25C38BB2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13407-36D5-0938-270A-619C40BE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EF3E-CB2C-450A-977A-349DB625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4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0AF5-9B5B-79F9-7DD6-295E62C6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B538A-1B8E-CB89-C805-4DA37D247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AEBE3-C05B-6865-CB49-6648A936C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3E7F6-6AFB-E70A-A865-0F92948F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418-4156-4D43-850E-4AD72125467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7C7E0-17BA-F01C-35BC-062EDC35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FB532-424A-8F4B-1CD6-AB38F169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EF3E-CB2C-450A-977A-349DB625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2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42F58-DB1A-C13A-6F88-7FE87520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BE4D0-B113-F3A1-96CA-A72D682C6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16D5B-A3CA-D8E3-CE86-2B083273D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B418-4156-4D43-850E-4AD72125467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2F387-7FC1-5105-6060-3311D4036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96FEA-4343-C5B9-AA31-A94BE0AEF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EF3E-CB2C-450A-977A-349DB6252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2.png"/><Relationship Id="rId7" Type="http://schemas.openxmlformats.org/officeDocument/2006/relationships/image" Target="../media/image113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1.png"/><Relationship Id="rId5" Type="http://schemas.openxmlformats.org/officeDocument/2006/relationships/image" Target="../media/image90.png"/><Relationship Id="rId10" Type="http://schemas.openxmlformats.org/officeDocument/2006/relationships/image" Target="../media/image142.png"/><Relationship Id="rId4" Type="http://schemas.openxmlformats.org/officeDocument/2006/relationships/image" Target="../media/image80.png"/><Relationship Id="rId9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E3A3-6C81-B91B-3DCF-ACAD9857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086" y="2954215"/>
            <a:ext cx="9523827" cy="153847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 401- MEASURE THEORY</a:t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MEASURE SPACE</a:t>
            </a:r>
            <a:endParaRPr lang="en-US" sz="4800" dirty="0">
              <a:solidFill>
                <a:srgbClr val="00B0F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3C5C6-B7D2-81FE-473C-2D875DEBE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101" y="4837320"/>
            <a:ext cx="6665259" cy="1696216"/>
          </a:xfrm>
        </p:spPr>
        <p:txBody>
          <a:bodyPr>
            <a:normAutofit fontScale="77500" lnSpcReduction="20000"/>
          </a:bodyPr>
          <a:lstStyle/>
          <a:p>
            <a:r>
              <a:rPr lang="en-US" sz="5700" dirty="0">
                <a:solidFill>
                  <a:srgbClr val="00B05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K. C. TAMMI RAJU, M. S</a:t>
            </a:r>
            <a:r>
              <a:rPr lang="en-US" sz="5700" dirty="0">
                <a:solidFill>
                  <a:srgbClr val="00B050"/>
                </a:solidFill>
                <a:cs typeface="Times New Roman" panose="02020603050405020304" pitchFamily="18" charset="0"/>
              </a:rPr>
              <a:t>c;</a:t>
            </a:r>
          </a:p>
          <a:p>
            <a:r>
              <a:rPr lang="en-US" sz="4800" dirty="0">
                <a:solidFill>
                  <a:srgbClr val="7030A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HOD, Dept. of mathematics;</a:t>
            </a:r>
          </a:p>
          <a:p>
            <a:r>
              <a:rPr lang="en-US" sz="4800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PG COURSES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75BE3-83B3-5ADE-B213-EB434BFE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7" y="881703"/>
            <a:ext cx="10721188" cy="164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88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108AC4-E459-B5E4-DC5F-478B77206036}"/>
                  </a:ext>
                </a:extLst>
              </p:cNvPr>
              <p:cNvSpPr txBox="1"/>
              <p:nvPr/>
            </p:nvSpPr>
            <p:spPr>
              <a:xfrm>
                <a:off x="721893" y="5356762"/>
                <a:ext cx="5855369" cy="622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IN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lang="en-IN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IN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IN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IN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nary>
                      <m:naryPr>
                        <m:chr m:val="∑"/>
                        <m:limLoc m:val="undOvr"/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I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I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IN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108AC4-E459-B5E4-DC5F-478B77206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3" y="5356762"/>
                <a:ext cx="5855369" cy="622799"/>
              </a:xfrm>
              <a:prstGeom prst="rect">
                <a:avLst/>
              </a:prstGeom>
              <a:blipFill>
                <a:blip r:embed="rId2"/>
                <a:stretch>
                  <a:fillRect l="-2601" t="-8824" r="-520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DD51D2-4584-8302-CEFB-AEEDC2E2E364}"/>
                  </a:ext>
                </a:extLst>
              </p:cNvPr>
              <p:cNvSpPr txBox="1"/>
              <p:nvPr/>
            </p:nvSpPr>
            <p:spPr>
              <a:xfrm>
                <a:off x="609598" y="-136461"/>
                <a:ext cx="11438020" cy="1189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Proposition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 measure space. If 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DD51D2-4584-8302-CEFB-AEEDC2E2E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-136461"/>
                <a:ext cx="11438020" cy="1189108"/>
              </a:xfrm>
              <a:prstGeom prst="rect">
                <a:avLst/>
              </a:prstGeom>
              <a:blipFill>
                <a:blip r:embed="rId3"/>
                <a:stretch>
                  <a:fillRect l="-1333" t="-4615" b="-1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889EDF-31B1-3504-3C8D-5B38A46A2542}"/>
                  </a:ext>
                </a:extLst>
              </p:cNvPr>
              <p:cNvSpPr txBox="1"/>
              <p:nvPr/>
            </p:nvSpPr>
            <p:spPr>
              <a:xfrm>
                <a:off x="609598" y="1052647"/>
                <a:ext cx="3577391" cy="621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889EDF-31B1-3504-3C8D-5B38A46A2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1052647"/>
                <a:ext cx="3577391" cy="621196"/>
              </a:xfrm>
              <a:prstGeom prst="rect">
                <a:avLst/>
              </a:prstGeom>
              <a:blipFill>
                <a:blip r:embed="rId4"/>
                <a:stretch>
                  <a:fillRect l="-4259" t="-8824" r="-341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FEFD22-B87F-DCD2-6DE1-B189DA6081FE}"/>
                  </a:ext>
                </a:extLst>
              </p:cNvPr>
              <p:cNvSpPr txBox="1"/>
              <p:nvPr/>
            </p:nvSpPr>
            <p:spPr>
              <a:xfrm>
                <a:off x="609597" y="1635460"/>
                <a:ext cx="11823035" cy="621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Put G</a:t>
                </a:r>
                <a:r>
                  <a:rPr kumimoji="0" lang="en-IN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E</a:t>
                </a:r>
                <a:r>
                  <a:rPr kumimoji="0" lang="en-IN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</a:t>
                </a:r>
                <a:r>
                  <a:rPr kumimoji="0" lang="en-IN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E</a:t>
                </a:r>
                <a:r>
                  <a:rPr kumimoji="0" lang="en-IN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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:r>
                  <a:rPr kumimoji="0" lang="en-IN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</a:t>
                </a:r>
                <a:r>
                  <a:rPr kumimoji="0" lang="en-IN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E</a:t>
                </a:r>
                <a:r>
                  <a:rPr kumimoji="0" lang="en-IN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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(E</a:t>
                </a:r>
                <a:r>
                  <a:rPr kumimoji="0" lang="en-IN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:r>
                  <a:rPr kumimoji="0" lang="en-IN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kumimoji="0" lang="en-IN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IN" sz="3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IN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IN" sz="3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~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IN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IN" sz="3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kumimoji="0" lang="en-US" sz="3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IN" sz="3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...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FEFD22-B87F-DCD2-6DE1-B189DA608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7" y="1635460"/>
                <a:ext cx="11823035" cy="621580"/>
              </a:xfrm>
              <a:prstGeom prst="rect">
                <a:avLst/>
              </a:prstGeom>
              <a:blipFill>
                <a:blip r:embed="rId5"/>
                <a:stretch>
                  <a:fillRect l="-1186" t="-3922" r="-155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816607-40B9-6CE8-8C8E-68C21D8E8342}"/>
                  </a:ext>
                </a:extLst>
              </p:cNvPr>
              <p:cNvSpPr txBox="1"/>
              <p:nvPr/>
            </p:nvSpPr>
            <p:spPr>
              <a:xfrm>
                <a:off x="609595" y="2256656"/>
                <a:ext cx="11823035" cy="1189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{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is a disjoint sequence of sets in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IN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each n and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816607-40B9-6CE8-8C8E-68C21D8E8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5" y="2256656"/>
                <a:ext cx="11823035" cy="1189108"/>
              </a:xfrm>
              <a:prstGeom prst="rect">
                <a:avLst/>
              </a:prstGeom>
              <a:blipFill>
                <a:blip r:embed="rId6"/>
                <a:stretch>
                  <a:fillRect l="-1289" t="-4615" b="-1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091D80C-F61C-9310-4754-9268E9BBFA3A}"/>
              </a:ext>
            </a:extLst>
          </p:cNvPr>
          <p:cNvSpPr txBox="1"/>
          <p:nvPr/>
        </p:nvSpPr>
        <p:spPr>
          <a:xfrm>
            <a:off x="625635" y="3429000"/>
            <a:ext cx="4138870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IN" sz="3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... (</a:t>
            </a:r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7404A3-C2A5-751F-2649-29EB5CB2B738}"/>
                  </a:ext>
                </a:extLst>
              </p:cNvPr>
              <p:cNvSpPr txBox="1"/>
              <p:nvPr/>
            </p:nvSpPr>
            <p:spPr>
              <a:xfrm>
                <a:off x="673770" y="4033048"/>
                <a:ext cx="10186736" cy="622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by additivity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7404A3-C2A5-751F-2649-29EB5CB2B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70" y="4033048"/>
                <a:ext cx="10186736" cy="622799"/>
              </a:xfrm>
              <a:prstGeom prst="rect">
                <a:avLst/>
              </a:prstGeom>
              <a:blipFill>
                <a:blip r:embed="rId7"/>
                <a:stretch>
                  <a:fillRect l="-1556" t="-8824" r="-718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6DD1B7-3C96-EEBE-D847-892C1EC9817E}"/>
                  </a:ext>
                </a:extLst>
              </p:cNvPr>
              <p:cNvSpPr txBox="1"/>
              <p:nvPr/>
            </p:nvSpPr>
            <p:spPr>
              <a:xfrm>
                <a:off x="6096000" y="4718968"/>
                <a:ext cx="4106779" cy="622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(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6DD1B7-3C96-EEBE-D847-892C1EC98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18968"/>
                <a:ext cx="4106779" cy="622799"/>
              </a:xfrm>
              <a:prstGeom prst="rect">
                <a:avLst/>
              </a:prstGeom>
              <a:blipFill>
                <a:blip r:embed="rId8"/>
                <a:stretch>
                  <a:fillRect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0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1B7C3A-8797-9939-9705-FD9A3980501A}"/>
                  </a:ext>
                </a:extLst>
              </p:cNvPr>
              <p:cNvSpPr txBox="1"/>
              <p:nvPr/>
            </p:nvSpPr>
            <p:spPr>
              <a:xfrm>
                <a:off x="481265" y="16429"/>
                <a:ext cx="11951368" cy="1395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32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Exercise:</a:t>
                </a:r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Let (X,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measure space. If {A</a:t>
                </a:r>
                <a:r>
                  <a:rPr lang="en-IN" sz="32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N" sz="3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IN" sz="3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is a sequence of sets in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</m:oMath>
                </a14:m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then show that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IN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3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limLoc m:val="undOvr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IN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IN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3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IN" sz="3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func>
                  </m:oMath>
                </a14:m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1B7C3A-8797-9939-9705-FD9A39805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5" y="16429"/>
                <a:ext cx="11951368" cy="1395831"/>
              </a:xfrm>
              <a:prstGeom prst="rect">
                <a:avLst/>
              </a:prstGeom>
              <a:blipFill>
                <a:blip r:embed="rId3"/>
                <a:stretch>
                  <a:fillRect l="-1327" t="-3930" r="-1531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5D5B74-3BC5-E398-4F43-4ECA786B1838}"/>
                  </a:ext>
                </a:extLst>
              </p:cNvPr>
              <p:cNvSpPr txBox="1"/>
              <p:nvPr/>
            </p:nvSpPr>
            <p:spPr>
              <a:xfrm>
                <a:off x="529392" y="5888165"/>
                <a:ext cx="6577262" cy="829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IN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IN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3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IN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limLoc m:val="undOvr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IN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IN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3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IN" sz="3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func>
                  </m:oMath>
                </a14:m>
                <a:r>
                  <a:rPr lang="en-IN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5D5B74-3BC5-E398-4F43-4ECA786B1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92" y="5888165"/>
                <a:ext cx="6577262" cy="829522"/>
              </a:xfrm>
              <a:prstGeom prst="rect">
                <a:avLst/>
              </a:prstGeom>
              <a:blipFill>
                <a:blip r:embed="rId4"/>
                <a:stretch>
                  <a:fillRect l="-2410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FD8DD0-6A6D-E2FD-1505-3CBADDA380CF}"/>
                  </a:ext>
                </a:extLst>
              </p:cNvPr>
              <p:cNvSpPr txBox="1"/>
              <p:nvPr/>
            </p:nvSpPr>
            <p:spPr>
              <a:xfrm>
                <a:off x="513349" y="1169728"/>
                <a:ext cx="7475620" cy="622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E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E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FD8DD0-6A6D-E2FD-1505-3CBADDA38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9" y="1169728"/>
                <a:ext cx="7475620" cy="622991"/>
              </a:xfrm>
              <a:prstGeom prst="rect">
                <a:avLst/>
              </a:prstGeom>
              <a:blipFill>
                <a:blip r:embed="rId5"/>
                <a:stretch>
                  <a:fillRect l="-2037" t="-8824" r="-2445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C50D73-FCBF-EFA2-A6CC-C2DA334D1E3A}"/>
                  </a:ext>
                </a:extLst>
              </p:cNvPr>
              <p:cNvSpPr txBox="1"/>
              <p:nvPr/>
            </p:nvSpPr>
            <p:spPr>
              <a:xfrm>
                <a:off x="7756360" y="1242548"/>
                <a:ext cx="4644189" cy="621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E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E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n+1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C50D73-FCBF-EFA2-A6CC-C2DA334D1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360" y="1242548"/>
                <a:ext cx="4644189" cy="621196"/>
              </a:xfrm>
              <a:prstGeom prst="rect">
                <a:avLst/>
              </a:prstGeom>
              <a:blipFill>
                <a:blip r:embed="rId6"/>
                <a:stretch>
                  <a:fillRect l="-3281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DF04483-DD13-4C03-A6EC-24EC48808F01}"/>
              </a:ext>
            </a:extLst>
          </p:cNvPr>
          <p:cNvSpPr txBox="1"/>
          <p:nvPr/>
        </p:nvSpPr>
        <p:spPr>
          <a:xfrm>
            <a:off x="481264" y="1742063"/>
            <a:ext cx="10523620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clearly E = E</a:t>
            </a:r>
            <a:r>
              <a:rPr kumimoji="0" lang="en-I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</a:t>
            </a:r>
            <a:r>
              <a:rPr kumimoji="0" lang="en-I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kumimoji="0" lang="en-I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</a:t>
            </a:r>
            <a:r>
              <a:rPr kumimoji="0" lang="en-I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kumimoji="0" lang="en-I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</a:t>
            </a:r>
            <a:r>
              <a:rPr kumimoji="0" lang="en-I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kumimoji="0" lang="en-I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A7B4AA-E7EB-454A-A8EF-8EB181FEA878}"/>
                  </a:ext>
                </a:extLst>
              </p:cNvPr>
              <p:cNvSpPr txBox="1"/>
              <p:nvPr/>
            </p:nvSpPr>
            <p:spPr>
              <a:xfrm>
                <a:off x="2943727" y="2211962"/>
                <a:ext cx="9248273" cy="618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∪{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a countable union of disjoint measurable sets.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A7B4AA-E7EB-454A-A8EF-8EB181FEA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27" y="2211962"/>
                <a:ext cx="9248273" cy="618952"/>
              </a:xfrm>
              <a:prstGeom prst="rect">
                <a:avLst/>
              </a:prstGeom>
              <a:blipFill>
                <a:blip r:embed="rId7"/>
                <a:stretch>
                  <a:fillRect l="-1714" t="-8911" r="-264" b="-30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4852B4-39FA-3FBD-A863-6C791E0F2A83}"/>
                  </a:ext>
                </a:extLst>
              </p:cNvPr>
              <p:cNvSpPr txBox="1"/>
              <p:nvPr/>
            </p:nvSpPr>
            <p:spPr>
              <a:xfrm>
                <a:off x="208550" y="2711477"/>
                <a:ext cx="12143873" cy="733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I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sub>
                          <m:sup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4852B4-39FA-3FBD-A863-6C791E0F2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50" y="2711477"/>
                <a:ext cx="12143873" cy="733342"/>
              </a:xfrm>
              <a:prstGeom prst="rect">
                <a:avLst/>
              </a:prstGeom>
              <a:blipFill>
                <a:blip r:embed="rId8"/>
                <a:stretch>
                  <a:fillRect l="-1255" t="-11667" b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DFFF70-7A03-7D55-A2B8-528F72AD18B3}"/>
                  </a:ext>
                </a:extLst>
              </p:cNvPr>
              <p:cNvSpPr txBox="1"/>
              <p:nvPr/>
            </p:nvSpPr>
            <p:spPr>
              <a:xfrm>
                <a:off x="1572128" y="3178908"/>
                <a:ext cx="6898103" cy="829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I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sub>
                          <m:sup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IN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)−</m:t>
                                </m:r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  <m:r>
                                      <a:rPr kumimoji="0" lang="en-IN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IN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IN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kumimoji="0" lang="en-IN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DFFF70-7A03-7D55-A2B8-528F72AD1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28" y="3178908"/>
                <a:ext cx="6898103" cy="829522"/>
              </a:xfrm>
              <a:prstGeom prst="rect">
                <a:avLst/>
              </a:prstGeom>
              <a:blipFill>
                <a:blip r:embed="rId9"/>
                <a:stretch>
                  <a:fillRect l="-2299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4FFC87-873C-A42F-78F7-26481308023A}"/>
                  </a:ext>
                </a:extLst>
              </p:cNvPr>
              <p:cNvSpPr txBox="1"/>
              <p:nvPr/>
            </p:nvSpPr>
            <p:spPr>
              <a:xfrm>
                <a:off x="513348" y="3773709"/>
                <a:ext cx="11839075" cy="783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IN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IN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IN" sz="3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kumimoji="0" lang="en-US" sz="3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kumimoji="0" lang="en-US" sz="3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kumimoji="0" lang="en-US" sz="3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kumimoji="0" lang="en-US" sz="3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+…+</m:t>
                            </m:r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kumimoji="0" lang="en-US" sz="3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IN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kumimoji="0" lang="en-US" sz="3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kumimoji="0" lang="en-IN" sz="3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4FFC87-873C-A42F-78F7-264813080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8" y="3773709"/>
                <a:ext cx="11839075" cy="783420"/>
              </a:xfrm>
              <a:prstGeom prst="rect">
                <a:avLst/>
              </a:prstGeom>
              <a:blipFill>
                <a:blip r:embed="rId10"/>
                <a:stretch>
                  <a:fillRect l="-1184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FCD439-E6D7-F026-8917-46BD429C370D}"/>
                  </a:ext>
                </a:extLst>
              </p:cNvPr>
              <p:cNvSpPr txBox="1"/>
              <p:nvPr/>
            </p:nvSpPr>
            <p:spPr>
              <a:xfrm>
                <a:off x="529390" y="4463129"/>
                <a:ext cx="10988841" cy="829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I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IN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IN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I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FCD439-E6D7-F026-8917-46BD429C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90" y="4463129"/>
                <a:ext cx="10988841" cy="829522"/>
              </a:xfrm>
              <a:prstGeom prst="rect">
                <a:avLst/>
              </a:prstGeom>
              <a:blipFill>
                <a:blip r:embed="rId11"/>
                <a:stretch>
                  <a:fillRect l="-1443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53AB28-E707-4951-8F9C-C6EC2F4AA768}"/>
                  </a:ext>
                </a:extLst>
              </p:cNvPr>
              <p:cNvSpPr txBox="1"/>
              <p:nvPr/>
            </p:nvSpPr>
            <p:spPr>
              <a:xfrm>
                <a:off x="481264" y="5165575"/>
                <a:ext cx="3978441" cy="829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IN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53AB28-E707-4951-8F9C-C6EC2F4AA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4" y="5165575"/>
                <a:ext cx="3978441" cy="829522"/>
              </a:xfrm>
              <a:prstGeom prst="rect">
                <a:avLst/>
              </a:prstGeom>
              <a:blipFill>
                <a:blip r:embed="rId12"/>
                <a:stretch>
                  <a:fillRect l="-3982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4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0498031-9632-290E-16A1-5EC74443D9A2}"/>
              </a:ext>
            </a:extLst>
          </p:cNvPr>
          <p:cNvSpPr txBox="1"/>
          <p:nvPr/>
        </p:nvSpPr>
        <p:spPr>
          <a:xfrm>
            <a:off x="602103" y="5809164"/>
            <a:ext cx="5951095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en-IN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en-IN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IN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en-IN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C67F90-FD1D-9E1A-F0AE-3DCE95367D4D}"/>
                  </a:ext>
                </a:extLst>
              </p:cNvPr>
              <p:cNvSpPr txBox="1"/>
              <p:nvPr/>
            </p:nvSpPr>
            <p:spPr>
              <a:xfrm>
                <a:off x="524656" y="-74950"/>
                <a:ext cx="11667344" cy="1187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 measure space and 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prove that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0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C67F90-FD1D-9E1A-F0AE-3DCE95367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56" y="-74950"/>
                <a:ext cx="11667344" cy="1187505"/>
              </a:xfrm>
              <a:prstGeom prst="rect">
                <a:avLst/>
              </a:prstGeom>
              <a:blipFill>
                <a:blip r:embed="rId2"/>
                <a:stretch>
                  <a:fillRect l="-1306" t="-4615" b="-1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6AA509B-7325-E60C-57D0-E97C36ED01B7}"/>
              </a:ext>
            </a:extLst>
          </p:cNvPr>
          <p:cNvSpPr txBox="1"/>
          <p:nvPr/>
        </p:nvSpPr>
        <p:spPr>
          <a:xfrm>
            <a:off x="524656" y="988876"/>
            <a:ext cx="11527436" cy="1187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Since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\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\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is a disjoint union of measurable sets, 0 =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=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\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\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C7E244-CA60-A8C2-BEF7-08B314B21783}"/>
              </a:ext>
            </a:extLst>
          </p:cNvPr>
          <p:cNvSpPr txBox="1"/>
          <p:nvPr/>
        </p:nvSpPr>
        <p:spPr>
          <a:xfrm>
            <a:off x="519658" y="2052702"/>
            <a:ext cx="10947816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\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and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\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since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non – negative.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1F0661-A764-7567-4022-5579EE66FEEA}"/>
              </a:ext>
            </a:extLst>
          </p:cNvPr>
          <p:cNvSpPr txBox="1"/>
          <p:nvPr/>
        </p:nvSpPr>
        <p:spPr>
          <a:xfrm>
            <a:off x="519658" y="2571289"/>
            <a:ext cx="6390808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\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0 and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\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0.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A2C293-F21F-F82F-FBF3-7F036C4FDF30}"/>
              </a:ext>
            </a:extLst>
          </p:cNvPr>
          <p:cNvSpPr txBox="1"/>
          <p:nvPr/>
        </p:nvSpPr>
        <p:spPr>
          <a:xfrm>
            <a:off x="519657" y="3239426"/>
            <a:ext cx="11527435" cy="1187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⸪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\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is a disjoint union of measurable sets,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\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0 +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F33986-067E-685C-944E-AA3E37E93779}"/>
              </a:ext>
            </a:extLst>
          </p:cNvPr>
          <p:cNvSpPr txBox="1"/>
          <p:nvPr/>
        </p:nvSpPr>
        <p:spPr>
          <a:xfrm>
            <a:off x="593362" y="4494805"/>
            <a:ext cx="11523688" cy="1187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⸪E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\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is a disjoint union of measurable sets,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\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0 +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47F5C2-305C-5EDD-4316-AA21A4201B3A}"/>
                  </a:ext>
                </a:extLst>
              </p:cNvPr>
              <p:cNvSpPr txBox="1"/>
              <p:nvPr/>
            </p:nvSpPr>
            <p:spPr>
              <a:xfrm>
                <a:off x="509666" y="4924757"/>
                <a:ext cx="11572406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IN" sz="3200" b="1" u="sng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2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two coins be tossed. Let X = {HH, HT, TH, TT} where H stands for head and T for tail. Let 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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(X). Define 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[0, 1] by 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= probability of A where A 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X. Then 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finite measure on (X, 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3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47F5C2-305C-5EDD-4316-AA21A4201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66" y="4924757"/>
                <a:ext cx="11572406" cy="2062103"/>
              </a:xfrm>
              <a:prstGeom prst="rect">
                <a:avLst/>
              </a:prstGeom>
              <a:blipFill>
                <a:blip r:embed="rId2"/>
                <a:stretch>
                  <a:fillRect l="-1370" t="-4142" r="-105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9F7BB9-FF61-70DD-F928-7EA222F8E496}"/>
                  </a:ext>
                </a:extLst>
              </p:cNvPr>
              <p:cNvSpPr txBox="1"/>
              <p:nvPr/>
            </p:nvSpPr>
            <p:spPr>
              <a:xfrm>
                <a:off x="509666" y="116375"/>
                <a:ext cx="1157240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 measure space.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said to be finite if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&lt;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said to be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finite if there is a sequence {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IN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in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such that X =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IN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IN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&lt;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each n.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9F7BB9-FF61-70DD-F928-7EA222F8E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66" y="116375"/>
                <a:ext cx="11572406" cy="1569660"/>
              </a:xfrm>
              <a:prstGeom prst="rect">
                <a:avLst/>
              </a:prstGeom>
              <a:blipFill>
                <a:blip r:embed="rId3"/>
                <a:stretch>
                  <a:fillRect l="-1370" t="-5039" r="-1897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3102E6-7A77-89A9-8C4A-63793DA1F628}"/>
                  </a:ext>
                </a:extLst>
              </p:cNvPr>
              <p:cNvSpPr txBox="1"/>
              <p:nvPr/>
            </p:nvSpPr>
            <p:spPr>
              <a:xfrm>
                <a:off x="443165" y="1855892"/>
                <a:ext cx="11892921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1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If a coin is tossed either head or tail comes up when the coin falls. Let us assume these are the only possibilities.                                                                                                     Let X = {H, T} where H stands for head and T for tail. Let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={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{H}, {T}, X}.                                                                                                     Define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[0, 1] by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0,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({H}) =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({T}) = ½ and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= 1.                                                Then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finite measure on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3102E6-7A77-89A9-8C4A-63793DA1F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65" y="1855892"/>
                <a:ext cx="11892921" cy="3046988"/>
              </a:xfrm>
              <a:prstGeom prst="rect">
                <a:avLst/>
              </a:prstGeom>
              <a:blipFill>
                <a:blip r:embed="rId4"/>
                <a:stretch>
                  <a:fillRect l="-1333" t="-2800" r="-39723" b="-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3E3A7B-300F-A80E-965C-69F2DCE0AD38}"/>
                  </a:ext>
                </a:extLst>
              </p:cNvPr>
              <p:cNvSpPr txBox="1"/>
              <p:nvPr/>
            </p:nvSpPr>
            <p:spPr>
              <a:xfrm>
                <a:off x="464695" y="71936"/>
                <a:ext cx="11727305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3: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Let X be an uncountable set.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{A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X: A is countable or A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countable}. Define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= 0 if A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countable,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= 1 if A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A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countable. Then the measure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finite since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(X) = 1 &lt;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3E3A7B-300F-A80E-965C-69F2DCE0A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5" y="71936"/>
                <a:ext cx="11727305" cy="2062103"/>
              </a:xfrm>
              <a:prstGeom prst="rect">
                <a:avLst/>
              </a:prstGeom>
              <a:blipFill>
                <a:blip r:embed="rId2"/>
                <a:stretch>
                  <a:fillRect l="-1299" t="-3846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3BC3E6-7E48-6DE4-06BE-3F7597551604}"/>
                  </a:ext>
                </a:extLst>
              </p:cNvPr>
              <p:cNvSpPr txBox="1"/>
              <p:nvPr/>
            </p:nvSpPr>
            <p:spPr>
              <a:xfrm>
                <a:off x="464695" y="3797881"/>
                <a:ext cx="1149745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IN" sz="3200" b="1" u="sng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Proposition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(X,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  <m:r>
                      <a:rPr lang="en-IN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IN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IN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 measure space. Let Y 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X, Y 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  <m:r>
                      <a:rPr lang="en-IN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Define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</m:oMath>
                </a14:m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{A 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</m:oMath>
                </a14:m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A 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Y} and 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= 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(A).                                                                               Then (Y,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</m:oMath>
                </a14:m>
                <a:r>
                  <a:rPr lang="en-IN" sz="32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)is a measure space. 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called restriction of 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Y.</a:t>
                </a:r>
                <a:endParaRPr lang="en-US" sz="3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3BC3E6-7E48-6DE4-06BE-3F7597551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5" y="3797881"/>
                <a:ext cx="11497456" cy="1569660"/>
              </a:xfrm>
              <a:prstGeom prst="rect">
                <a:avLst/>
              </a:prstGeom>
              <a:blipFill>
                <a:blip r:embed="rId3"/>
                <a:stretch>
                  <a:fillRect l="-1326" t="-5039" r="-43584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943AF0-6DED-F8A5-0CFA-8697265A1AE3}"/>
                  </a:ext>
                </a:extLst>
              </p:cNvPr>
              <p:cNvSpPr txBox="1"/>
              <p:nvPr/>
            </p:nvSpPr>
            <p:spPr>
              <a:xfrm>
                <a:off x="464695" y="2214380"/>
                <a:ext cx="1149745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 4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X =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the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algebra of Lebesgue measurable sets and m be the Lebesgue measure on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IN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[– n, n] , n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kumimoji="0" lang="en-IN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Then m(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IN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2n &lt;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all n and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IN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Hence m is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finite.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943AF0-6DED-F8A5-0CFA-8697265A1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5" y="2214380"/>
                <a:ext cx="11497456" cy="1569660"/>
              </a:xfrm>
              <a:prstGeom prst="rect">
                <a:avLst/>
              </a:prstGeom>
              <a:blipFill>
                <a:blip r:embed="rId4"/>
                <a:stretch>
                  <a:fillRect l="-1326" t="-5039" r="-1856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04AF28-524F-4535-1927-2101AF018517}"/>
                  </a:ext>
                </a:extLst>
              </p:cNvPr>
              <p:cNvSpPr txBox="1"/>
              <p:nvPr/>
            </p:nvSpPr>
            <p:spPr>
              <a:xfrm>
                <a:off x="464694" y="5497757"/>
                <a:ext cx="1149745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Hint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algebra of subsets of Y.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0 and countable additivity of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inherited from that of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04AF28-524F-4535-1927-2101AF018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4" y="5497757"/>
                <a:ext cx="11497455" cy="1077218"/>
              </a:xfrm>
              <a:prstGeom prst="rect">
                <a:avLst/>
              </a:prstGeom>
              <a:blipFill>
                <a:blip r:embed="rId5"/>
                <a:stretch>
                  <a:fillRect l="-1326" t="-734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2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AF0287-D44A-4300-1855-D863B9B80984}"/>
              </a:ext>
            </a:extLst>
          </p:cNvPr>
          <p:cNvSpPr txBox="1"/>
          <p:nvPr/>
        </p:nvSpPr>
        <p:spPr>
          <a:xfrm>
            <a:off x="651019" y="4694588"/>
            <a:ext cx="5172265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IN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is of </a:t>
            </a:r>
            <a:r>
              <a:rPr lang="en-IN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IN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finite measure.</a:t>
            </a:r>
            <a:endParaRPr lang="en-US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97812-25C6-B3E9-8537-E714324F0E07}"/>
              </a:ext>
            </a:extLst>
          </p:cNvPr>
          <p:cNvSpPr txBox="1"/>
          <p:nvPr/>
        </p:nvSpPr>
        <p:spPr>
          <a:xfrm>
            <a:off x="599386" y="-33250"/>
            <a:ext cx="11534273" cy="1187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Prove that any measurable set contained in a set of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finite measure is itself 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finite measure.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A8F633-CFEC-86C1-C21E-9BDEBF37F92C}"/>
                  </a:ext>
                </a:extLst>
              </p:cNvPr>
              <p:cNvSpPr txBox="1"/>
              <p:nvPr/>
            </p:nvSpPr>
            <p:spPr>
              <a:xfrm>
                <a:off x="599386" y="1144472"/>
                <a:ext cx="1153427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A be a set of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finite measure of a measure space                               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E be a measurable subset of A.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A8F633-CFEC-86C1-C21E-9BDEBF37F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86" y="1144472"/>
                <a:ext cx="11534273" cy="1077218"/>
              </a:xfrm>
              <a:prstGeom prst="rect">
                <a:avLst/>
              </a:prstGeom>
              <a:blipFill>
                <a:blip r:embed="rId2"/>
                <a:stretch>
                  <a:fillRect l="-1321" t="-7386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EF8A14-DBAA-3CBB-A784-D511B022BFCE}"/>
                  </a:ext>
                </a:extLst>
              </p:cNvPr>
              <p:cNvSpPr txBox="1"/>
              <p:nvPr/>
            </p:nvSpPr>
            <p:spPr>
              <a:xfrm>
                <a:off x="599386" y="2186489"/>
                <a:ext cx="11592614" cy="1187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sequence {A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of measurable sets with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&lt;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EF8A14-DBAA-3CBB-A784-D511B022B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86" y="2186489"/>
                <a:ext cx="11592614" cy="1187889"/>
              </a:xfrm>
              <a:prstGeom prst="rect">
                <a:avLst/>
              </a:prstGeom>
              <a:blipFill>
                <a:blip r:embed="rId3"/>
                <a:stretch>
                  <a:fillRect l="-1314" t="-4615" b="-1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1989B13-11A1-681E-836E-5997545E612E}"/>
              </a:ext>
            </a:extLst>
          </p:cNvPr>
          <p:cNvSpPr txBox="1"/>
          <p:nvPr/>
        </p:nvSpPr>
        <p:spPr>
          <a:xfrm>
            <a:off x="599386" y="3338536"/>
            <a:ext cx="2881752" cy="58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E = E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8AB676-851D-CB2B-BAA1-AE4A53821616}"/>
                  </a:ext>
                </a:extLst>
              </p:cNvPr>
              <p:cNvSpPr txBox="1"/>
              <p:nvPr/>
            </p:nvSpPr>
            <p:spPr>
              <a:xfrm>
                <a:off x="3529264" y="3310210"/>
                <a:ext cx="2759241" cy="585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8AB676-851D-CB2B-BAA1-AE4A53821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4" y="3310210"/>
                <a:ext cx="2759241" cy="585097"/>
              </a:xfrm>
              <a:prstGeom prst="rect">
                <a:avLst/>
              </a:prstGeom>
              <a:blipFill>
                <a:blip r:embed="rId4"/>
                <a:stretch>
                  <a:fillRect l="-574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EEC87F-B0A6-6A8E-8DF6-16EB402C8531}"/>
                  </a:ext>
                </a:extLst>
              </p:cNvPr>
              <p:cNvSpPr txBox="1"/>
              <p:nvPr/>
            </p:nvSpPr>
            <p:spPr>
              <a:xfrm>
                <a:off x="6240379" y="3360248"/>
                <a:ext cx="4058653" cy="585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EEC87F-B0A6-6A8E-8DF6-16EB402C8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79" y="3360248"/>
                <a:ext cx="4058653" cy="585097"/>
              </a:xfrm>
              <a:prstGeom prst="rect">
                <a:avLst/>
              </a:prstGeom>
              <a:blipFill>
                <a:blip r:embed="rId5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76186EC-B803-924A-1E77-6255930F5971}"/>
              </a:ext>
            </a:extLst>
          </p:cNvPr>
          <p:cNvSpPr txBox="1"/>
          <p:nvPr/>
        </p:nvSpPr>
        <p:spPr>
          <a:xfrm>
            <a:off x="599386" y="4026889"/>
            <a:ext cx="7694382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E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0F54CF-9912-9CC6-BF5F-EE45A46E2629}"/>
                  </a:ext>
                </a:extLst>
              </p:cNvPr>
              <p:cNvSpPr txBox="1"/>
              <p:nvPr/>
            </p:nvSpPr>
            <p:spPr>
              <a:xfrm>
                <a:off x="689811" y="4529010"/>
                <a:ext cx="6978315" cy="621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N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IN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IN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IN" sz="3200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of 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finite measure.</a:t>
                </a:r>
                <a:endParaRPr lang="en-US" sz="3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0F54CF-9912-9CC6-BF5F-EE45A46E2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1" y="4529010"/>
                <a:ext cx="6978315" cy="621196"/>
              </a:xfrm>
              <a:prstGeom prst="rect">
                <a:avLst/>
              </a:prstGeom>
              <a:blipFill>
                <a:blip r:embed="rId2"/>
                <a:stretch>
                  <a:fillRect l="-2183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DD18595-2CE0-639A-6F60-7479D4FDE8CE}"/>
              </a:ext>
            </a:extLst>
          </p:cNvPr>
          <p:cNvSpPr txBox="1"/>
          <p:nvPr/>
        </p:nvSpPr>
        <p:spPr>
          <a:xfrm>
            <a:off x="689810" y="-6880"/>
            <a:ext cx="11502189" cy="1187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Prove that union of countable collection of sets of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finite measure is again of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finite measure.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B2A63D-785D-CE7E-A605-5FBD39AF5896}"/>
                  </a:ext>
                </a:extLst>
              </p:cNvPr>
              <p:cNvSpPr txBox="1"/>
              <p:nvPr/>
            </p:nvSpPr>
            <p:spPr>
              <a:xfrm>
                <a:off x="689809" y="1180625"/>
                <a:ext cx="1150218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{E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be a sequence of sets of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finite measure of a measure space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B2A63D-785D-CE7E-A605-5FBD39AF5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09" y="1180625"/>
                <a:ext cx="11502189" cy="1077218"/>
              </a:xfrm>
              <a:prstGeom prst="rect">
                <a:avLst/>
              </a:prstGeom>
              <a:blipFill>
                <a:blip r:embed="rId3"/>
                <a:stretch>
                  <a:fillRect l="-1325" t="-7386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2C2282-0D64-DB0C-C59C-AEE49219FD24}"/>
                  </a:ext>
                </a:extLst>
              </p:cNvPr>
              <p:cNvSpPr txBox="1"/>
              <p:nvPr/>
            </p:nvSpPr>
            <p:spPr>
              <a:xfrm>
                <a:off x="689809" y="2263430"/>
                <a:ext cx="11229473" cy="1385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measurable sets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&lt;∞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each 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2C2282-0D64-DB0C-C59C-AEE49219F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09" y="2263430"/>
                <a:ext cx="11229473" cy="1385059"/>
              </a:xfrm>
              <a:prstGeom prst="rect">
                <a:avLst/>
              </a:prstGeom>
              <a:blipFill>
                <a:blip r:embed="rId4"/>
                <a:stretch>
                  <a:fillRect l="-135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864B4C-C5DE-A737-61FF-575B36D25B1D}"/>
                  </a:ext>
                </a:extLst>
              </p:cNvPr>
              <p:cNvSpPr txBox="1"/>
              <p:nvPr/>
            </p:nvSpPr>
            <p:spPr>
              <a:xfrm>
                <a:off x="689809" y="3658556"/>
                <a:ext cx="8951496" cy="728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Now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limLoc m:val="undOvr"/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3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IN" sz="32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kumimoji="0" lang="en-IN" sz="32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&lt;∞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864B4C-C5DE-A737-61FF-575B36D25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09" y="3658556"/>
                <a:ext cx="8951496" cy="728661"/>
              </a:xfrm>
              <a:prstGeom prst="rect">
                <a:avLst/>
              </a:prstGeom>
              <a:blipFill>
                <a:blip r:embed="rId5"/>
                <a:stretch>
                  <a:fillRect l="-1702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5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8F9686-40BB-D201-A39E-B38CE072A367}"/>
              </a:ext>
            </a:extLst>
          </p:cNvPr>
          <p:cNvSpPr txBox="1"/>
          <p:nvPr/>
        </p:nvSpPr>
        <p:spPr>
          <a:xfrm>
            <a:off x="577515" y="4202504"/>
            <a:ext cx="11389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sz="30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en-IN" sz="3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The class of finite unions of intervals of the form [a, b) forms a ring.</a:t>
            </a:r>
            <a:endParaRPr lang="en-US" sz="3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663F0-2F13-6D6F-D1D5-8680CDEAA84F}"/>
                  </a:ext>
                </a:extLst>
              </p:cNvPr>
              <p:cNvSpPr txBox="1"/>
              <p:nvPr/>
            </p:nvSpPr>
            <p:spPr>
              <a:xfrm>
                <a:off x="577514" y="-112294"/>
                <a:ext cx="11389895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A collection </a:t>
                </a:r>
                <a14:m>
                  <m:oMath xmlns:m="http://schemas.openxmlformats.org/officeDocument/2006/math">
                    <m:r>
                      <a:rPr kumimoji="0" lang="en-IN" sz="3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𝓒</m:t>
                    </m:r>
                  </m:oMath>
                </a14:m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subsets of an arbitrary space X is called an algebra of sets if (</a:t>
                </a:r>
                <a:r>
                  <a:rPr kumimoji="0" lang="en-IN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 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is in </a:t>
                </a:r>
                <a14:m>
                  <m:oMath xmlns:m="http://schemas.openxmlformats.org/officeDocument/2006/math">
                    <m:r>
                      <a:rPr kumimoji="0" lang="en-IN" sz="3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𝓒</m:t>
                    </m:r>
                  </m:oMath>
                </a14:m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whenever A and B are and (ii) A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in </a:t>
                </a:r>
                <a14:m>
                  <m:oMath xmlns:m="http://schemas.openxmlformats.org/officeDocument/2006/math">
                    <m:r>
                      <a:rPr kumimoji="0" lang="en-IN" sz="3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𝓒</m:t>
                    </m:r>
                  </m:oMath>
                </a14:m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whenever A is.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663F0-2F13-6D6F-D1D5-8680CDEAA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4" y="-112294"/>
                <a:ext cx="11389895" cy="1477328"/>
              </a:xfrm>
              <a:prstGeom prst="rect">
                <a:avLst/>
              </a:prstGeom>
              <a:blipFill>
                <a:blip r:embed="rId2"/>
                <a:stretch>
                  <a:fillRect l="-1285" t="-5372" r="-803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F5D18E3-88D0-09E5-C217-4A357F0C1B97}"/>
              </a:ext>
            </a:extLst>
          </p:cNvPr>
          <p:cNvSpPr txBox="1"/>
          <p:nvPr/>
        </p:nvSpPr>
        <p:spPr>
          <a:xfrm>
            <a:off x="577514" y="1203133"/>
            <a:ext cx="116144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class of subsets of an arbitrary space X is said to be a 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algebra, if X and 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belong to the class and class is closed under the formation of countable unions and of complements.</a:t>
            </a:r>
            <a:endParaRPr lang="en-US" sz="3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CAE005-EE63-A425-59AD-4BF6C5964231}"/>
                  </a:ext>
                </a:extLst>
              </p:cNvPr>
              <p:cNvSpPr txBox="1"/>
              <p:nvPr/>
            </p:nvSpPr>
            <p:spPr>
              <a:xfrm>
                <a:off x="577513" y="2443011"/>
                <a:ext cx="1150219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The class of Lebesgue measurable sets is a 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algebra of subsets of </a:t>
                </a:r>
                <a14:m>
                  <m:oMath xmlns:m="http://schemas.openxmlformats.org/officeDocument/2006/math">
                    <m:r>
                      <a:rPr kumimoji="0" lang="en-IN" sz="3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I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CAE005-EE63-A425-59AD-4BF6C5964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3" y="2443011"/>
                <a:ext cx="11502191" cy="1015663"/>
              </a:xfrm>
              <a:prstGeom prst="rect">
                <a:avLst/>
              </a:prstGeom>
              <a:blipFill>
                <a:blip r:embed="rId3"/>
                <a:stretch>
                  <a:fillRect l="-1272" t="-7831" b="-17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7847984-36BA-E713-B2BE-2854D6E39C80}"/>
              </a:ext>
            </a:extLst>
          </p:cNvPr>
          <p:cNvSpPr txBox="1"/>
          <p:nvPr/>
        </p:nvSpPr>
        <p:spPr>
          <a:xfrm>
            <a:off x="545427" y="3309555"/>
            <a:ext cx="115342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class of sets, R, is called a ring if whenever E 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R,                 F 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 then E 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 and E – F 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6D359-BC8C-9969-D984-8D92D29516DA}"/>
              </a:ext>
            </a:extLst>
          </p:cNvPr>
          <p:cNvSpPr txBox="1"/>
          <p:nvPr/>
        </p:nvSpPr>
        <p:spPr>
          <a:xfrm>
            <a:off x="549444" y="5876953"/>
            <a:ext cx="114981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sz="30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en-IN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Every algebra is ring and every </a:t>
            </a:r>
            <a:r>
              <a:rPr lang="en-IN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IN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algebra is a </a:t>
            </a:r>
            <a:r>
              <a:rPr lang="en-IN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IN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ring but not conversely.</a:t>
            </a:r>
            <a:endParaRPr lang="en-US" sz="3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3548D8-2463-9990-A50B-6CEAA13721A4}"/>
              </a:ext>
            </a:extLst>
          </p:cNvPr>
          <p:cNvSpPr txBox="1"/>
          <p:nvPr/>
        </p:nvSpPr>
        <p:spPr>
          <a:xfrm>
            <a:off x="577513" y="5020120"/>
            <a:ext cx="11389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ring is called a 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ring if it is closed under the formation of countable unions.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636CA0-D843-0F4D-76E4-2E496550DCFB}"/>
                  </a:ext>
                </a:extLst>
              </p:cNvPr>
              <p:cNvSpPr txBox="1"/>
              <p:nvPr/>
            </p:nvSpPr>
            <p:spPr>
              <a:xfrm>
                <a:off x="256675" y="5521794"/>
                <a:ext cx="1166261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3200" b="1" u="none" strike="noStrike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IN" sz="32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Hint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Set E</a:t>
                </a:r>
                <a:r>
                  <a:rPr lang="en-IN" sz="32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n+1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E</a:t>
                </a:r>
                <a:r>
                  <a:rPr lang="en-IN" sz="32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n+2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... = 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Then the family {E</a:t>
                </a:r>
                <a:r>
                  <a:rPr lang="en-IN" sz="32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 is a pair wise disjoint family of subsets from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</a:t>
                </a:r>
                <a:r>
                  <a:rPr lang="en-IN" sz="32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0 for </a:t>
                </a:r>
                <a:r>
                  <a:rPr lang="en-IN" sz="32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en-IN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+ 1 and the result follows from definition.</a:t>
                </a:r>
                <a:endParaRPr lang="en-US" sz="3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636CA0-D843-0F4D-76E4-2E496550D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75" y="5521794"/>
                <a:ext cx="11662610" cy="1569660"/>
              </a:xfrm>
              <a:prstGeom prst="rect">
                <a:avLst/>
              </a:prstGeom>
              <a:blipFill>
                <a:blip r:embed="rId2"/>
                <a:stretch>
                  <a:fillRect l="-1307" t="-5058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9D2AFC-2BBC-35C2-B411-3A530C7FB1DC}"/>
                  </a:ext>
                </a:extLst>
              </p:cNvPr>
              <p:cNvSpPr txBox="1"/>
              <p:nvPr/>
            </p:nvSpPr>
            <p:spPr>
              <a:xfrm>
                <a:off x="272716" y="0"/>
                <a:ext cx="1191928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A pair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algebra of subsets of X, is called a measurable space. The sets of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called measurable sets.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9D2AFC-2BBC-35C2-B411-3A530C7FB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6" y="0"/>
                <a:ext cx="11919284" cy="1077218"/>
              </a:xfrm>
              <a:prstGeom prst="rect">
                <a:avLst/>
              </a:prstGeom>
              <a:blipFill>
                <a:blip r:embed="rId3"/>
                <a:stretch>
                  <a:fillRect l="-1330" t="-7345" r="-112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C52742-B055-CFEB-538C-7499F0667D46}"/>
                  </a:ext>
                </a:extLst>
              </p:cNvPr>
              <p:cNvSpPr txBox="1"/>
              <p:nvPr/>
            </p:nvSpPr>
            <p:spPr>
              <a:xfrm>
                <a:off x="320842" y="987095"/>
                <a:ext cx="11790947" cy="2062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Definition: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measure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a measurable space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non – negative set function defined for all sets of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satisfying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0 and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any sequence {E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of disjoint measurable sets. i.e.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countably additive.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C52742-B055-CFEB-538C-7499F0667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2" y="987095"/>
                <a:ext cx="11790947" cy="2062424"/>
              </a:xfrm>
              <a:prstGeom prst="rect">
                <a:avLst/>
              </a:prstGeom>
              <a:blipFill>
                <a:blip r:embed="rId4"/>
                <a:stretch>
                  <a:fillRect l="-1344" t="-3846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7F038-B867-A251-78A7-3A142C3EE036}"/>
                  </a:ext>
                </a:extLst>
              </p:cNvPr>
              <p:cNvSpPr txBox="1"/>
              <p:nvPr/>
            </p:nvSpPr>
            <p:spPr>
              <a:xfrm>
                <a:off x="320842" y="2741272"/>
                <a:ext cx="1166261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Definition: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measurable space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together with a measure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defined as above on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called a measure space and it is denoted by a triple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7F038-B867-A251-78A7-3A142C3EE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2" y="2741272"/>
                <a:ext cx="11662610" cy="1569660"/>
              </a:xfrm>
              <a:prstGeom prst="rect">
                <a:avLst/>
              </a:prstGeom>
              <a:blipFill>
                <a:blip r:embed="rId5"/>
                <a:stretch>
                  <a:fillRect l="-1359" t="-5058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47F232-3B33-07C8-CD6D-2520951A3D5F}"/>
                  </a:ext>
                </a:extLst>
              </p:cNvPr>
              <p:cNvSpPr txBox="1"/>
              <p:nvPr/>
            </p:nvSpPr>
            <p:spPr>
              <a:xfrm>
                <a:off x="320841" y="4157409"/>
                <a:ext cx="11662609" cy="1571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Observation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If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(X,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measure space then it is finitely additive i.e. E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..., E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sets in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𝔅</m:t>
                    </m:r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such that E</a:t>
                </a:r>
                <a:r>
                  <a:rPr kumimoji="0" lang="en-IN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IN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kumimoji="0" lang="en-IN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j, then </a:t>
                </a: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IN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I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kumimoji="0" lang="en-I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IN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47F232-3B33-07C8-CD6D-2520951A3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1" y="4157409"/>
                <a:ext cx="11662609" cy="1571328"/>
              </a:xfrm>
              <a:prstGeom prst="rect">
                <a:avLst/>
              </a:prstGeom>
              <a:blipFill>
                <a:blip r:embed="rId6"/>
                <a:stretch>
                  <a:fillRect l="-1359" t="-5426" r="-889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4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BC6323-5F5D-6B81-6CD0-66DEFEDFF7BC}"/>
                  </a:ext>
                </a:extLst>
              </p:cNvPr>
              <p:cNvSpPr txBox="1"/>
              <p:nvPr/>
            </p:nvSpPr>
            <p:spPr>
              <a:xfrm>
                <a:off x="593558" y="2899523"/>
                <a:ext cx="1132572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3200" b="1" u="sng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3:</a:t>
                </a:r>
                <a:r>
                  <a:rPr lang="en-IN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IN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IN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IN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], </m:t>
                        </m:r>
                        <m:r>
                          <a:rPr lang="en-IN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𝕸</m:t>
                        </m:r>
                        <m:r>
                          <a:rPr lang="en-IN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IN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IN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measure space where 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𝕸</m:t>
                    </m:r>
                    <m:r>
                      <a:rPr lang="en-IN" sz="3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measurable subsets of [0, 1] and m is Lebesgue measure.</a:t>
                </a:r>
                <a:endParaRPr lang="en-US" sz="32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BC6323-5F5D-6B81-6CD0-66DEFEDFF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58" y="2899523"/>
                <a:ext cx="11325726" cy="1077218"/>
              </a:xfrm>
              <a:prstGeom prst="rect">
                <a:avLst/>
              </a:prstGeom>
              <a:blipFill>
                <a:blip r:embed="rId2"/>
                <a:stretch>
                  <a:fillRect l="-1346" t="-7955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247076-89EB-BB10-96E8-F28AFD3D7DD4}"/>
                  </a:ext>
                </a:extLst>
              </p:cNvPr>
              <p:cNvSpPr txBox="1"/>
              <p:nvPr/>
            </p:nvSpPr>
            <p:spPr>
              <a:xfrm>
                <a:off x="593557" y="0"/>
                <a:ext cx="1172677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1: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𝕸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measure space where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set of real numbers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𝕸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Lebesgue measurable sets of real numbers and m is Lebesgue measure.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247076-89EB-BB10-96E8-F28AFD3D7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57" y="0"/>
                <a:ext cx="11726779" cy="1569660"/>
              </a:xfrm>
              <a:prstGeom prst="rect">
                <a:avLst/>
              </a:prstGeom>
              <a:blipFill>
                <a:blip r:embed="rId3"/>
                <a:stretch>
                  <a:fillRect l="-1299" t="-5447" r="-1975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CB7018-DB1E-9818-6115-6BFC3B7A6CC2}"/>
                  </a:ext>
                </a:extLst>
              </p:cNvPr>
              <p:cNvSpPr txBox="1"/>
              <p:nvPr/>
            </p:nvSpPr>
            <p:spPr>
              <a:xfrm>
                <a:off x="593556" y="1387415"/>
                <a:ext cx="1159844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2: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𝕭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measure space where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set of real numbers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class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algebra of Borel subsets of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m is Lebesgue measure.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CB7018-DB1E-9818-6115-6BFC3B7A6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56" y="1387415"/>
                <a:ext cx="11598443" cy="1569660"/>
              </a:xfrm>
              <a:prstGeom prst="rect">
                <a:avLst/>
              </a:prstGeom>
              <a:blipFill>
                <a:blip r:embed="rId4"/>
                <a:stretch>
                  <a:fillRect l="-1314" t="-5447" r="-1944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842842-B2E4-B648-7857-A2E257DD34A9}"/>
                  </a:ext>
                </a:extLst>
              </p:cNvPr>
              <p:cNvSpPr txBox="1"/>
              <p:nvPr/>
            </p:nvSpPr>
            <p:spPr>
              <a:xfrm>
                <a:off x="641682" y="-119810"/>
                <a:ext cx="11518233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4: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Let X be an uncountable set.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{A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X: A is countable or A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countable}. Define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= 0 if A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countable,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= 1 if A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A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countable. Show that                 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a measure space.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842842-B2E4-B648-7857-A2E257DD3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2" y="-119810"/>
                <a:ext cx="11518233" cy="2062103"/>
              </a:xfrm>
              <a:prstGeom prst="rect">
                <a:avLst/>
              </a:prstGeom>
              <a:blipFill>
                <a:blip r:embed="rId2"/>
                <a:stretch>
                  <a:fillRect l="-1323" t="-3835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95D1AB5-824C-EDAA-5007-20568839F872}"/>
              </a:ext>
            </a:extLst>
          </p:cNvPr>
          <p:cNvSpPr txBox="1"/>
          <p:nvPr/>
        </p:nvSpPr>
        <p:spPr>
          <a:xfrm>
            <a:off x="641682" y="1747673"/>
            <a:ext cx="6063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Given X is uncountable.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4F15F-D80C-3646-2638-67A15B6C4B79}"/>
              </a:ext>
            </a:extLst>
          </p:cNvPr>
          <p:cNvSpPr txBox="1"/>
          <p:nvPr/>
        </p:nvSpPr>
        <p:spPr>
          <a:xfrm>
            <a:off x="641681" y="2175948"/>
            <a:ext cx="8646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countable so that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(X) = 1,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0. 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181A89-B7D2-F7EB-402B-0AC0E197B40A}"/>
                  </a:ext>
                </a:extLst>
              </p:cNvPr>
              <p:cNvSpPr txBox="1"/>
              <p:nvPr/>
            </p:nvSpPr>
            <p:spPr>
              <a:xfrm>
                <a:off x="641679" y="2584105"/>
                <a:ext cx="107802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Claim: A, B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such that A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countable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181A89-B7D2-F7EB-402B-0AC0E197B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79" y="2584105"/>
                <a:ext cx="10780299" cy="584775"/>
              </a:xfrm>
              <a:prstGeom prst="rect">
                <a:avLst/>
              </a:prstGeom>
              <a:blipFill>
                <a:blip r:embed="rId3"/>
                <a:stretch>
                  <a:fillRect l="-141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5C7363-42AE-C2E9-7B9A-03B37421F8B3}"/>
                  </a:ext>
                </a:extLst>
              </p:cNvPr>
              <p:cNvSpPr txBox="1"/>
              <p:nvPr/>
            </p:nvSpPr>
            <p:spPr>
              <a:xfrm>
                <a:off x="625637" y="2935074"/>
                <a:ext cx="68499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A, B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A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countable.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5C7363-42AE-C2E9-7B9A-03B37421F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37" y="2935074"/>
                <a:ext cx="6849984" cy="584775"/>
              </a:xfrm>
              <a:prstGeom prst="rect">
                <a:avLst/>
              </a:prstGeom>
              <a:blipFill>
                <a:blip r:embed="rId4"/>
                <a:stretch>
                  <a:fillRect l="-231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7312975-1508-FE61-581F-0E195F104751}"/>
              </a:ext>
            </a:extLst>
          </p:cNvPr>
          <p:cNvSpPr txBox="1"/>
          <p:nvPr/>
        </p:nvSpPr>
        <p:spPr>
          <a:xfrm>
            <a:off x="641683" y="3416617"/>
            <a:ext cx="10555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can be expressed as a disjoint union of 3 sets as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952A5-F1B4-973E-8B3A-B84AFF2D87BF}"/>
              </a:ext>
            </a:extLst>
          </p:cNvPr>
          <p:cNvSpPr txBox="1"/>
          <p:nvPr/>
        </p:nvSpPr>
        <p:spPr>
          <a:xfrm>
            <a:off x="625641" y="3905056"/>
            <a:ext cx="8542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= (A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B)...(</a:t>
            </a:r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F6C374-94EA-25B2-9182-7C7B6329DD8A}"/>
              </a:ext>
            </a:extLst>
          </p:cNvPr>
          <p:cNvSpPr txBox="1"/>
          <p:nvPr/>
        </p:nvSpPr>
        <p:spPr>
          <a:xfrm>
            <a:off x="609600" y="4345381"/>
            <a:ext cx="11742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Observe that 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is uncountable, 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are countable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50825-646B-FB05-ABEF-CA238710ABE6}"/>
              </a:ext>
            </a:extLst>
          </p:cNvPr>
          <p:cNvSpPr txBox="1"/>
          <p:nvPr/>
        </p:nvSpPr>
        <p:spPr>
          <a:xfrm>
            <a:off x="641678" y="4869287"/>
            <a:ext cx="115182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=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then RHS of (</a:t>
            </a:r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is countable and LHS is uncountable which is a contradiction.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3DF270-8F1F-AD52-2AC2-EC4BF207350D}"/>
              </a:ext>
            </a:extLst>
          </p:cNvPr>
          <p:cNvSpPr txBox="1"/>
          <p:nvPr/>
        </p:nvSpPr>
        <p:spPr>
          <a:xfrm>
            <a:off x="5077334" y="5329646"/>
            <a:ext cx="2654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9AC255-90DD-8970-A602-590746FE8A56}"/>
              </a:ext>
            </a:extLst>
          </p:cNvPr>
          <p:cNvSpPr txBox="1"/>
          <p:nvPr/>
        </p:nvSpPr>
        <p:spPr>
          <a:xfrm>
            <a:off x="673766" y="5836603"/>
            <a:ext cx="115182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it is enough if we verify countable additive property of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following two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1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7A0D32-7DC0-31C6-BC1F-0F726B66B163}"/>
                  </a:ext>
                </a:extLst>
              </p:cNvPr>
              <p:cNvSpPr txBox="1"/>
              <p:nvPr/>
            </p:nvSpPr>
            <p:spPr>
              <a:xfrm>
                <a:off x="673767" y="1759"/>
                <a:ext cx="113578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{A</a:t>
                </a:r>
                <a:r>
                  <a:rPr lang="en-IN" sz="32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N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IN" sz="3200" b="1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consist of pair wise disjoint sets of 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7A0D32-7DC0-31C6-BC1F-0F726B66B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7" y="1759"/>
                <a:ext cx="11357811" cy="584775"/>
              </a:xfrm>
              <a:prstGeom prst="rect">
                <a:avLst/>
              </a:prstGeom>
              <a:blipFill>
                <a:blip r:embed="rId2"/>
                <a:stretch>
                  <a:fillRect l="-139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64EABF3-EA90-1E32-E805-3212B3E1748D}"/>
              </a:ext>
            </a:extLst>
          </p:cNvPr>
          <p:cNvSpPr txBox="1"/>
          <p:nvPr/>
        </p:nvSpPr>
        <p:spPr>
          <a:xfrm>
            <a:off x="673767" y="477634"/>
            <a:ext cx="54222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 (</a:t>
            </a:r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A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all countable: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46A2AD-3298-89E0-D402-7AC58DBC0EAC}"/>
                  </a:ext>
                </a:extLst>
              </p:cNvPr>
              <p:cNvSpPr txBox="1"/>
              <p:nvPr/>
            </p:nvSpPr>
            <p:spPr>
              <a:xfrm>
                <a:off x="770019" y="5044883"/>
                <a:ext cx="11357811" cy="1189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measure on (X, 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hence (X, 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measure space.</a:t>
                </a:r>
                <a:endParaRPr lang="en-US" sz="3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46A2AD-3298-89E0-D402-7AC58DBC0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9" y="5044883"/>
                <a:ext cx="11357811" cy="1189108"/>
              </a:xfrm>
              <a:prstGeom prst="rect">
                <a:avLst/>
              </a:prstGeom>
              <a:blipFill>
                <a:blip r:embed="rId3"/>
                <a:stretch>
                  <a:fillRect l="-1342" t="-4615" b="-1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C5767-B585-6A59-FD96-B6D755A57648}"/>
                  </a:ext>
                </a:extLst>
              </p:cNvPr>
              <p:cNvSpPr txBox="1"/>
              <p:nvPr/>
            </p:nvSpPr>
            <p:spPr>
              <a:xfrm>
                <a:off x="673766" y="1019435"/>
                <a:ext cx="484471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countable.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C5767-B585-6A59-FD96-B6D755A57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6" y="1019435"/>
                <a:ext cx="4844717" cy="584775"/>
              </a:xfrm>
              <a:prstGeom prst="rect">
                <a:avLst/>
              </a:prstGeom>
              <a:blipFill>
                <a:blip r:embed="rId4"/>
                <a:stretch>
                  <a:fillRect l="-3275" t="-15625" r="-138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5AE912-5551-4AC7-9510-D86400CEE1C7}"/>
                  </a:ext>
                </a:extLst>
              </p:cNvPr>
              <p:cNvSpPr txBox="1"/>
              <p:nvPr/>
            </p:nvSpPr>
            <p:spPr>
              <a:xfrm>
                <a:off x="673764" y="1538284"/>
                <a:ext cx="8117309" cy="621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0 for each 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5AE912-5551-4AC7-9510-D86400CE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4" y="1538284"/>
                <a:ext cx="8117309" cy="621196"/>
              </a:xfrm>
              <a:prstGeom prst="rect">
                <a:avLst/>
              </a:prstGeom>
              <a:blipFill>
                <a:blip r:embed="rId5"/>
                <a:stretch>
                  <a:fillRect l="-1953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825BD6-3405-4181-5E36-F1F6845F6C89}"/>
                  </a:ext>
                </a:extLst>
              </p:cNvPr>
              <p:cNvSpPr txBox="1"/>
              <p:nvPr/>
            </p:nvSpPr>
            <p:spPr>
              <a:xfrm>
                <a:off x="673764" y="2040801"/>
                <a:ext cx="6689562" cy="622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proves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825BD6-3405-4181-5E36-F1F6845F6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4" y="2040801"/>
                <a:ext cx="6689562" cy="622799"/>
              </a:xfrm>
              <a:prstGeom prst="rect">
                <a:avLst/>
              </a:prstGeom>
              <a:blipFill>
                <a:blip r:embed="rId6"/>
                <a:stretch>
                  <a:fillRect l="-2370" t="-8824" r="-182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85AA4E-FB24-B8C8-CFB9-582BE57A68CE}"/>
                  </a:ext>
                </a:extLst>
              </p:cNvPr>
              <p:cNvSpPr txBox="1"/>
              <p:nvPr/>
            </p:nvSpPr>
            <p:spPr>
              <a:xfrm>
                <a:off x="721895" y="2531239"/>
                <a:ext cx="1135781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Case (ii): Only one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countable and the remaining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countable.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85AA4E-FB24-B8C8-CFB9-582BE57A6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5" y="2531239"/>
                <a:ext cx="11357811" cy="1077218"/>
              </a:xfrm>
              <a:prstGeom prst="rect">
                <a:avLst/>
              </a:prstGeom>
              <a:blipFill>
                <a:blip r:embed="rId7"/>
                <a:stretch>
                  <a:fillRect l="-1341" t="-7910" r="-1556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73D88A-D53A-19C0-59BF-82C9E689A3BF}"/>
                  </a:ext>
                </a:extLst>
              </p:cNvPr>
              <p:cNvSpPr txBox="1"/>
              <p:nvPr/>
            </p:nvSpPr>
            <p:spPr>
              <a:xfrm>
                <a:off x="721895" y="3468674"/>
                <a:ext cx="53099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uncountable.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73D88A-D53A-19C0-59BF-82C9E689A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5" y="3468674"/>
                <a:ext cx="5309937" cy="584775"/>
              </a:xfrm>
              <a:prstGeom prst="rect">
                <a:avLst/>
              </a:prstGeom>
              <a:blipFill>
                <a:blip r:embed="rId8"/>
                <a:stretch>
                  <a:fillRect l="-2870" t="-15625" r="-103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A94B64-27E3-CDF0-F112-7D9541A1D64B}"/>
                  </a:ext>
                </a:extLst>
              </p:cNvPr>
              <p:cNvSpPr txBox="1"/>
              <p:nvPr/>
            </p:nvSpPr>
            <p:spPr>
              <a:xfrm>
                <a:off x="705852" y="3987732"/>
                <a:ext cx="115984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Thus,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1,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0 for each 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2, 3, 4, ..., </a:t>
                </a:r>
                <a:r>
                  <a:rPr lang="en-IN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&amp;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A94B64-27E3-CDF0-F112-7D9541A1D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2" y="3987732"/>
                <a:ext cx="11598443" cy="584775"/>
              </a:xfrm>
              <a:prstGeom prst="rect">
                <a:avLst/>
              </a:prstGeom>
              <a:blipFill>
                <a:blip r:embed="rId9"/>
                <a:stretch>
                  <a:fillRect l="-136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307E0E-39CE-8FD2-3EE5-BA613CFCAE08}"/>
                  </a:ext>
                </a:extLst>
              </p:cNvPr>
              <p:cNvSpPr txBox="1"/>
              <p:nvPr/>
            </p:nvSpPr>
            <p:spPr>
              <a:xfrm>
                <a:off x="705853" y="4445615"/>
                <a:ext cx="6689558" cy="622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proves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307E0E-39CE-8FD2-3EE5-BA613CFCA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3" y="4445615"/>
                <a:ext cx="6689558" cy="622799"/>
              </a:xfrm>
              <a:prstGeom prst="rect">
                <a:avLst/>
              </a:prstGeom>
              <a:blipFill>
                <a:blip r:embed="rId10"/>
                <a:stretch>
                  <a:fillRect l="-2370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06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E2C77-BF57-5759-3EF7-04C3C7343831}"/>
                  </a:ext>
                </a:extLst>
              </p:cNvPr>
              <p:cNvSpPr txBox="1"/>
              <p:nvPr/>
            </p:nvSpPr>
            <p:spPr>
              <a:xfrm>
                <a:off x="504668" y="200452"/>
                <a:ext cx="11472473" cy="1187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32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Proposition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(X, 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lang="en-I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I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I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measure space. If A, B 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                      A 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then 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(B). </a:t>
                </a:r>
                <a:r>
                  <a:rPr lang="en-IN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IN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monotone.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E2C77-BF57-5759-3EF7-04C3C7343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8" y="200452"/>
                <a:ext cx="11472473" cy="1187505"/>
              </a:xfrm>
              <a:prstGeom prst="rect">
                <a:avLst/>
              </a:prstGeom>
              <a:blipFill>
                <a:blip r:embed="rId2"/>
                <a:stretch>
                  <a:fillRect l="-1382" t="-4615" b="-1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D124B3E-4252-F378-8F6F-0A476000B3A7}"/>
              </a:ext>
            </a:extLst>
          </p:cNvPr>
          <p:cNvSpPr txBox="1"/>
          <p:nvPr/>
        </p:nvSpPr>
        <p:spPr>
          <a:xfrm>
            <a:off x="616241" y="3212127"/>
            <a:ext cx="8491926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since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B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401E1D-8185-95CB-344C-E9EDC637412B}"/>
                  </a:ext>
                </a:extLst>
              </p:cNvPr>
              <p:cNvSpPr txBox="1"/>
              <p:nvPr/>
            </p:nvSpPr>
            <p:spPr>
              <a:xfrm>
                <a:off x="504668" y="1387957"/>
                <a:ext cx="60935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A, B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A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B.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401E1D-8185-95CB-344C-E9EDC6374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8" y="1387957"/>
                <a:ext cx="6093500" cy="584775"/>
              </a:xfrm>
              <a:prstGeom prst="rect">
                <a:avLst/>
              </a:prstGeom>
              <a:blipFill>
                <a:blip r:embed="rId3"/>
                <a:stretch>
                  <a:fillRect l="-260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7FF7192-3D75-9E28-BA4E-AD2C2EE32FFA}"/>
              </a:ext>
            </a:extLst>
          </p:cNvPr>
          <p:cNvSpPr txBox="1"/>
          <p:nvPr/>
        </p:nvSpPr>
        <p:spPr>
          <a:xfrm>
            <a:off x="504667" y="1971129"/>
            <a:ext cx="8635583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Clearly B = 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 is a disjoint union.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D2357D-7D52-BE41-A96A-3F363EB648A4}"/>
              </a:ext>
            </a:extLst>
          </p:cNvPr>
          <p:cNvSpPr txBox="1"/>
          <p:nvPr/>
        </p:nvSpPr>
        <p:spPr>
          <a:xfrm>
            <a:off x="584157" y="2555904"/>
            <a:ext cx="8810468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Now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(B) =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(A) +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 by finite additivity.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F2C4B0-D348-4C91-58A7-2B9B2EDDB7E7}"/>
              </a:ext>
            </a:extLst>
          </p:cNvPr>
          <p:cNvSpPr txBox="1"/>
          <p:nvPr/>
        </p:nvSpPr>
        <p:spPr>
          <a:xfrm>
            <a:off x="648325" y="3846054"/>
            <a:ext cx="609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monotone.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4D19AF-9011-2DC9-1204-31512B907734}"/>
              </a:ext>
            </a:extLst>
          </p:cNvPr>
          <p:cNvSpPr txBox="1"/>
          <p:nvPr/>
        </p:nvSpPr>
        <p:spPr>
          <a:xfrm>
            <a:off x="705129" y="4499264"/>
            <a:ext cx="8270823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I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If A </a:t>
            </a:r>
            <a:r>
              <a:rPr lang="en-I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I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then </a:t>
            </a:r>
            <a:r>
              <a:rPr lang="en-I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I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(B) = </a:t>
            </a:r>
            <a:r>
              <a:rPr lang="en-I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I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(A) + </a:t>
            </a:r>
            <a:r>
              <a:rPr lang="en-I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I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 </a:t>
            </a:r>
            <a:r>
              <a:rPr lang="en-I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I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A). 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6C5326-93F9-7642-721C-4F954E5B08E1}"/>
              </a:ext>
            </a:extLst>
          </p:cNvPr>
          <p:cNvSpPr txBox="1"/>
          <p:nvPr/>
        </p:nvSpPr>
        <p:spPr>
          <a:xfrm>
            <a:off x="1259178" y="4818158"/>
            <a:ext cx="11002780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+ 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I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⸪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= (A 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 (A ~ B) 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 = (A 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 (B ~ A)</a:t>
            </a:r>
            <a:r>
              <a:rPr lang="en-I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2BC1DD-7BB9-88EC-F4DE-E79C95BCB942}"/>
                  </a:ext>
                </a:extLst>
              </p:cNvPr>
              <p:cNvSpPr txBox="1"/>
              <p:nvPr/>
            </p:nvSpPr>
            <p:spPr>
              <a:xfrm>
                <a:off x="584615" y="0"/>
                <a:ext cx="11422505" cy="1187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(X,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measure space. If A, B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                  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B)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(A) +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2BC1DD-7BB9-88EC-F4DE-E79C95BCB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5" y="0"/>
                <a:ext cx="11422505" cy="1187505"/>
              </a:xfrm>
              <a:prstGeom prst="rect">
                <a:avLst/>
              </a:prstGeom>
              <a:blipFill>
                <a:blip r:embed="rId2"/>
                <a:stretch>
                  <a:fillRect l="-1387" t="-4615" b="-1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CF9665-12A5-F9DB-91DF-F8F16D7DFE04}"/>
                  </a:ext>
                </a:extLst>
              </p:cNvPr>
              <p:cNvSpPr txBox="1"/>
              <p:nvPr/>
            </p:nvSpPr>
            <p:spPr>
              <a:xfrm>
                <a:off x="584615" y="1187505"/>
                <a:ext cx="4242218" cy="621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A, B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CF9665-12A5-F9DB-91DF-F8F16D7DF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5" y="1187505"/>
                <a:ext cx="4242218" cy="621196"/>
              </a:xfrm>
              <a:prstGeom prst="rect">
                <a:avLst/>
              </a:prstGeom>
              <a:blipFill>
                <a:blip r:embed="rId3"/>
                <a:stretch>
                  <a:fillRect l="-3736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44C75AF-7FA1-7CB0-73FB-32E0C98A920A}"/>
              </a:ext>
            </a:extLst>
          </p:cNvPr>
          <p:cNvSpPr txBox="1"/>
          <p:nvPr/>
        </p:nvSpPr>
        <p:spPr>
          <a:xfrm>
            <a:off x="584614" y="1808701"/>
            <a:ext cx="9683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can be expressed as a disjoint union of 3 sets as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69CE3-D4B7-C461-043C-3F7A0C895BC4}"/>
              </a:ext>
            </a:extLst>
          </p:cNvPr>
          <p:cNvSpPr txBox="1"/>
          <p:nvPr/>
        </p:nvSpPr>
        <p:spPr>
          <a:xfrm>
            <a:off x="584613" y="2401652"/>
            <a:ext cx="7225262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= (A ~ B)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 ~ A).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C4AD8-EC06-CD22-6A5A-BC3566A6BD0B}"/>
              </a:ext>
            </a:extLst>
          </p:cNvPr>
          <p:cNvSpPr txBox="1"/>
          <p:nvPr/>
        </p:nvSpPr>
        <p:spPr>
          <a:xfrm>
            <a:off x="648325" y="2988226"/>
            <a:ext cx="8705538" cy="1187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finite additivity of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=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 ~ B) +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+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 ~ A).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78D574-794D-1A09-E5AB-4FB6FE4939D9}"/>
              </a:ext>
            </a:extLst>
          </p:cNvPr>
          <p:cNvSpPr txBox="1"/>
          <p:nvPr/>
        </p:nvSpPr>
        <p:spPr>
          <a:xfrm>
            <a:off x="1274168" y="4175731"/>
            <a:ext cx="10677992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 ~ B) +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+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 ~ A) +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I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⸪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                                                 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0B9DA8-8231-26A2-E67C-7C7431A1A711}"/>
                  </a:ext>
                </a:extLst>
              </p:cNvPr>
              <p:cNvSpPr txBox="1"/>
              <p:nvPr/>
            </p:nvSpPr>
            <p:spPr>
              <a:xfrm>
                <a:off x="625642" y="3785172"/>
                <a:ext cx="11293642" cy="622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nary>
                      <m:naryPr>
                        <m:chr m:val="⋃"/>
                        <m:limLoc m:val="undOvr"/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I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I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IN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IN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IN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  <m:r>
                                  <a:rPr lang="en-IN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IN" sz="32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countable union of disjoint </a:t>
                </a:r>
                <a:r>
                  <a:rPr lang="en-IN" sz="32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m’ble</a:t>
                </a:r>
                <a:r>
                  <a:rPr lang="en-IN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sets.</a:t>
                </a:r>
                <a:endParaRPr lang="en-US" sz="3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0B9DA8-8231-26A2-E67C-7C7431A1A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3785172"/>
                <a:ext cx="11293642" cy="622799"/>
              </a:xfrm>
              <a:prstGeom prst="rect">
                <a:avLst/>
              </a:prstGeom>
              <a:blipFill>
                <a:blip r:embed="rId2"/>
                <a:stretch>
                  <a:fillRect l="-1404" t="-8824" r="-648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9C26A-FBA1-DC7D-59F9-2B6154127CCA}"/>
                  </a:ext>
                </a:extLst>
              </p:cNvPr>
              <p:cNvSpPr txBox="1"/>
              <p:nvPr/>
            </p:nvSpPr>
            <p:spPr>
              <a:xfrm>
                <a:off x="625642" y="27683"/>
                <a:ext cx="11566358" cy="1228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Proposition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(X, 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 measure space. If 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           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&lt;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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i+1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9C26A-FBA1-DC7D-59F9-2B6154127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7683"/>
                <a:ext cx="11566358" cy="1228670"/>
              </a:xfrm>
              <a:prstGeom prst="rect">
                <a:avLst/>
              </a:prstGeom>
              <a:blipFill>
                <a:blip r:embed="rId3"/>
                <a:stretch>
                  <a:fillRect l="-1371" t="-6468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876A37-0B13-03DB-3AC2-3A646FE65764}"/>
                  </a:ext>
                </a:extLst>
              </p:cNvPr>
              <p:cNvSpPr txBox="1"/>
              <p:nvPr/>
            </p:nvSpPr>
            <p:spPr>
              <a:xfrm>
                <a:off x="625642" y="1037948"/>
                <a:ext cx="7571874" cy="621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&lt;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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:r>
                  <a:rPr kumimoji="0" lang="en-IN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i+1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876A37-0B13-03DB-3AC2-3A646FE65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1037948"/>
                <a:ext cx="7571874" cy="621196"/>
              </a:xfrm>
              <a:prstGeom prst="rect">
                <a:avLst/>
              </a:prstGeom>
              <a:blipFill>
                <a:blip r:embed="rId4"/>
                <a:stretch>
                  <a:fillRect l="-2093" t="-8824" r="-40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DB914A5-8107-0FE8-74C1-BA6C56FBA54C}"/>
              </a:ext>
            </a:extLst>
          </p:cNvPr>
          <p:cNvSpPr txBox="1"/>
          <p:nvPr/>
        </p:nvSpPr>
        <p:spPr>
          <a:xfrm>
            <a:off x="625641" y="1600531"/>
            <a:ext cx="9545053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clearly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is a disjoint union.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8BCFEF-8E84-45F6-0A52-FFAC08BE82B5}"/>
              </a:ext>
            </a:extLst>
          </p:cNvPr>
          <p:cNvSpPr txBox="1"/>
          <p:nvPr/>
        </p:nvSpPr>
        <p:spPr>
          <a:xfrm>
            <a:off x="625639" y="2104276"/>
            <a:ext cx="9240255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by finite additivity.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59D693-7DFB-926C-1EF9-DED149280C34}"/>
              </a:ext>
            </a:extLst>
          </p:cNvPr>
          <p:cNvSpPr txBox="1"/>
          <p:nvPr/>
        </p:nvSpPr>
        <p:spPr>
          <a:xfrm>
            <a:off x="625640" y="2678036"/>
            <a:ext cx="6497056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)...(</a:t>
            </a:r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17342C-92FE-26A7-96DF-8BF7A2189EB6}"/>
                  </a:ext>
                </a:extLst>
              </p:cNvPr>
              <p:cNvSpPr txBox="1"/>
              <p:nvPr/>
            </p:nvSpPr>
            <p:spPr>
              <a:xfrm>
                <a:off x="625639" y="3249299"/>
                <a:ext cx="2903624" cy="622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 E =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17342C-92FE-26A7-96DF-8BF7A2189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39" y="3249299"/>
                <a:ext cx="2903624" cy="622799"/>
              </a:xfrm>
              <a:prstGeom prst="rect">
                <a:avLst/>
              </a:prstGeom>
              <a:blipFill>
                <a:blip r:embed="rId5"/>
                <a:stretch>
                  <a:fillRect l="-5462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95E15D8-4735-F80E-7499-8FAEF298600F}"/>
              </a:ext>
            </a:extLst>
          </p:cNvPr>
          <p:cNvSpPr txBox="1"/>
          <p:nvPr/>
        </p:nvSpPr>
        <p:spPr>
          <a:xfrm>
            <a:off x="3224463" y="3250902"/>
            <a:ext cx="9240256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E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F9CEBC-9687-20FB-8D23-A9F28D5F21A6}"/>
                  </a:ext>
                </a:extLst>
              </p:cNvPr>
              <p:cNvSpPr txBox="1"/>
              <p:nvPr/>
            </p:nvSpPr>
            <p:spPr>
              <a:xfrm>
                <a:off x="625638" y="4356352"/>
                <a:ext cx="6641435" cy="621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F9CEBC-9687-20FB-8D23-A9F28D5F2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38" y="4356352"/>
                <a:ext cx="6641435" cy="621196"/>
              </a:xfrm>
              <a:prstGeom prst="rect">
                <a:avLst/>
              </a:prstGeom>
              <a:blipFill>
                <a:blip r:embed="rId6"/>
                <a:stretch>
                  <a:fillRect l="-2388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FC55EE-7B7E-6151-BFD9-5FF105DFE4B9}"/>
                  </a:ext>
                </a:extLst>
              </p:cNvPr>
              <p:cNvSpPr txBox="1"/>
              <p:nvPr/>
            </p:nvSpPr>
            <p:spPr>
              <a:xfrm>
                <a:off x="625637" y="4756895"/>
                <a:ext cx="11678657" cy="1205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IN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IN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+…+</m:t>
                            </m:r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I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0" lang="en-IN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FC55EE-7B7E-6151-BFD9-5FF105DFE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37" y="4756895"/>
                <a:ext cx="11678657" cy="1205651"/>
              </a:xfrm>
              <a:prstGeom prst="rect">
                <a:avLst/>
              </a:prstGeom>
              <a:blipFill>
                <a:blip r:embed="rId7"/>
                <a:stretch>
                  <a:fillRect l="-1097" t="-3030" b="-88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DB1A1E-160F-D3D4-D36F-EF705E36B252}"/>
                  </a:ext>
                </a:extLst>
              </p:cNvPr>
              <p:cNvSpPr txBox="1"/>
              <p:nvPr/>
            </p:nvSpPr>
            <p:spPr>
              <a:xfrm>
                <a:off x="6505068" y="3936062"/>
                <a:ext cx="6216323" cy="1314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I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𝝁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I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</m:d>
                      <m:r>
                        <a:rPr kumimoji="0" lang="en-I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kumimoji="0" lang="en-IN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kumimoji="0" lang="en-IN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en-IN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kumimoji="0" lang="en-IN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>
                                <a:rPr kumimoji="0" lang="en-IN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kumimoji="0" lang="en-IN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IN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en-IN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IN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IN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kumimoji="0" lang="en-US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IN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kumimoji="0" lang="en-IN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0" lang="en-IN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IN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𝝁</m:t>
                                  </m:r>
                                  <m:d>
                                    <m:dPr>
                                      <m:ctrlPr>
                                        <a:rPr kumimoji="0" lang="en-US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IN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kumimoji="0" lang="en-IN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kumimoji="0" lang="en-IN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kumimoji="0" lang="en-IN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DB1A1E-160F-D3D4-D36F-EF705E36B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068" y="3936062"/>
                <a:ext cx="6216323" cy="1314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4E04AB-2365-EF5B-14BA-5918B3FF2604}"/>
                  </a:ext>
                </a:extLst>
              </p:cNvPr>
              <p:cNvSpPr txBox="1"/>
              <p:nvPr/>
            </p:nvSpPr>
            <p:spPr>
              <a:xfrm>
                <a:off x="3810000" y="5262260"/>
                <a:ext cx="5863389" cy="832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0" lang="en-IN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0" lang="en-IN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4E04AB-2365-EF5B-14BA-5918B3FF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62260"/>
                <a:ext cx="5863389" cy="832792"/>
              </a:xfrm>
              <a:prstGeom prst="rect">
                <a:avLst/>
              </a:prstGeom>
              <a:blipFill>
                <a:blip r:embed="rId9"/>
                <a:stretch>
                  <a:fillRect l="-2599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393F04-5BE6-B67A-4B21-4CC1220E00A5}"/>
                  </a:ext>
                </a:extLst>
              </p:cNvPr>
              <p:cNvSpPr txBox="1"/>
              <p:nvPr/>
            </p:nvSpPr>
            <p:spPr>
              <a:xfrm>
                <a:off x="966535" y="6011650"/>
                <a:ext cx="6360694" cy="736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393F04-5BE6-B67A-4B21-4CC1220E0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35" y="6011650"/>
                <a:ext cx="6360694" cy="736227"/>
              </a:xfrm>
              <a:prstGeom prst="rect">
                <a:avLst/>
              </a:prstGeom>
              <a:blipFill>
                <a:blip r:embed="rId10"/>
                <a:stretch>
                  <a:fillRect l="-2493" t="-11570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EB717-592B-7A0F-FF4E-B073E8342BD6}"/>
                  </a:ext>
                </a:extLst>
              </p:cNvPr>
              <p:cNvSpPr txBox="1"/>
              <p:nvPr/>
            </p:nvSpPr>
            <p:spPr>
              <a:xfrm>
                <a:off x="6352672" y="5902461"/>
                <a:ext cx="5654841" cy="832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EB717-592B-7A0F-FF4E-B073E8342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72" y="5902461"/>
                <a:ext cx="5654841" cy="832792"/>
              </a:xfrm>
              <a:prstGeom prst="rect">
                <a:avLst/>
              </a:prstGeom>
              <a:blipFill>
                <a:blip r:embed="rId11"/>
                <a:stretch>
                  <a:fillRect l="-2694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1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2" grpId="0"/>
      <p:bldP spid="24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2703</Words>
  <Application>Microsoft Office PowerPoint</Application>
  <PresentationFormat>Widescreen</PresentationFormat>
  <Paragraphs>118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Cambria Math</vt:lpstr>
      <vt:lpstr>Times New Roman</vt:lpstr>
      <vt:lpstr>Office Theme</vt:lpstr>
      <vt:lpstr>M 401- MEASURE THEORY MEASURE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 Raju Kalidindi</dc:creator>
  <cp:lastModifiedBy>Tammi Raju Kalidindi</cp:lastModifiedBy>
  <cp:revision>8</cp:revision>
  <dcterms:created xsi:type="dcterms:W3CDTF">2024-04-28T06:59:03Z</dcterms:created>
  <dcterms:modified xsi:type="dcterms:W3CDTF">2024-06-24T03:35:33Z</dcterms:modified>
</cp:coreProperties>
</file>