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0650C-F1C8-4605-B38E-B9DA3590F35B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A804B-3AED-4F04-9E71-E5CAD0DD2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86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A804B-3AED-4F04-9E71-E5CAD0DD2A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57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5C302-4E5A-2086-70B2-E1D424E74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C301DC-6E8C-4CF5-9361-EA09F1CD9C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37EF3-4E3E-BA07-7732-686B476E7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6346-FABD-4DFB-BFCB-922E7E51B5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57608-FFC1-297B-7466-4AF9DB624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AFDF8-31D6-3E66-CA49-849A48FB7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0D72-F336-4DB9-86C3-C12AD2726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7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79E95-CBF6-8B27-C1C8-29C11D6D0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2B1C98-6A3C-6695-B68F-258E80C92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01E3B-2B7C-0313-2B32-396CFE79D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6346-FABD-4DFB-BFCB-922E7E51B5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6175D-C430-7A28-AFFA-3A19C68E1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09CB0-D2F3-2B38-546E-E1D1364DF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0D72-F336-4DB9-86C3-C12AD2726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94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B7142C-0561-227B-98F4-3CC2A6360E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693902-9886-E798-C01C-25460488C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065EB-D5CD-5FA7-4A95-BAB1E1E38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6346-FABD-4DFB-BFCB-922E7E51B5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A61D6-B2BA-E39D-1DA4-0E296DFA2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3019B-D1B5-5CC4-E895-3D03930D1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0D72-F336-4DB9-86C3-C12AD2726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4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11CBA-A2E0-BEB3-F71A-E6A75C9B6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A6A36-240E-122F-F4FA-8CB467654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888D0-2093-9A92-81F4-4046D0C45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6346-FABD-4DFB-BFCB-922E7E51B5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AF974-CF80-2EA6-16E1-39F56279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19288-F5C5-8D96-1696-9718C32F3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0D72-F336-4DB9-86C3-C12AD2726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19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A55A9-B0C3-6F70-174E-284A5B8E0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7142A5-62CF-3DB6-4628-63B740070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063DE-0E2D-2DD4-5357-A7DFA5EF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6346-FABD-4DFB-BFCB-922E7E51B5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3AB5D-FCED-1185-FE06-AA3302EA8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A577F-4472-8352-7150-142EF484F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0D72-F336-4DB9-86C3-C12AD2726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7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02FD5-7756-0F37-1175-818F7FAEB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58531-0D60-0656-3AB1-CA7975759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D32A45-6218-543C-6DBA-1955A3369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30BF2-D5AB-BBB1-ADCF-8D36D1EA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6346-FABD-4DFB-BFCB-922E7E51B5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C4485-D0FE-0245-F5F0-712C8F912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820B3-54CB-0048-33D8-4E82E187E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0D72-F336-4DB9-86C3-C12AD2726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3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F961C-8754-4C3C-231B-DCFCB326D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4B96C1-89CF-169E-37DF-9D8FD6007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278AD4-4CE7-24C0-D93C-9653EE8FD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F424E4-D106-DFA5-A7CC-B230304E83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61E79E-346A-E564-BD0A-8B1E317C09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A68FFB-E9F9-CA30-B7AD-08BEECA50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6346-FABD-4DFB-BFCB-922E7E51B5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E782CB-71DF-34A3-3719-AB471FBA8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E0339-1B4A-7B37-858F-5D7F99FE3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0D72-F336-4DB9-86C3-C12AD2726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6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32CCF-703F-20AD-48D9-854E76538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68934A-D89E-FCC2-1A47-79EF9914C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6346-FABD-4DFB-BFCB-922E7E51B5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792795-4FB0-3433-0A9A-C31E55697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FEF1F-E913-7E6B-D54C-9862AF58B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0D72-F336-4DB9-86C3-C12AD2726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51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BE5DC1-0D36-797E-770D-9675C0B53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6346-FABD-4DFB-BFCB-922E7E51B5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7A7D65-A693-BA6C-9D88-E69FF47C2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954FD-A15A-5A64-4D88-29209320F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0D72-F336-4DB9-86C3-C12AD2726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38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A2679-65E5-F833-CDF2-EEE5CAE4F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42BAF-3693-FEBA-9E06-FA5BFF014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15897F-E9AF-50AD-C455-5E3352318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DFEC62-D96D-1151-D130-07B7EF50E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6346-FABD-4DFB-BFCB-922E7E51B5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ED939-F37D-595B-747D-0FEC2DF2F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25C110-6E10-8011-C74A-317D83483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0D72-F336-4DB9-86C3-C12AD2726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0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5414B-747F-2694-B336-D6474F17E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2B238C-C667-D2E1-1F0F-5D3AB86E42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4A788A-86D0-5B21-A066-4616DD21BE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EC966-3B00-544E-F8CB-D6F2C7C33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6346-FABD-4DFB-BFCB-922E7E51B5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ED2C00-BAD0-D7B5-068A-8B61E014B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455B3-1329-56E5-863C-8A2E1EE27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0D72-F336-4DB9-86C3-C12AD2726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455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F028C0-CF0E-7C87-59E6-1CE5EF2B4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80F56-5740-C143-2A04-4D53733E6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1740F-295F-A354-ECD8-F9C26E51E8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C6346-FABD-4DFB-BFCB-922E7E51B5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16F4A-02E7-6244-A394-CB06B905A7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80022-2544-D66D-68E3-EAAB6D2D1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70D72-F336-4DB9-86C3-C12AD2726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433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2E3A3-6C81-B91B-3DCF-ACAD98574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4086" y="2954215"/>
            <a:ext cx="9523827" cy="1538471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M 401- MEASURE THEORY</a:t>
            </a:r>
            <a:b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</a:br>
            <a:r>
              <a:rPr lang="en-US" sz="4800" dirty="0">
                <a:latin typeface="Algerian" panose="04020705040A02060702" pitchFamily="82" charset="0"/>
              </a:rPr>
              <a:t>SIGNED MEASURE</a:t>
            </a:r>
            <a:endParaRPr lang="en-US" sz="4800" dirty="0">
              <a:solidFill>
                <a:srgbClr val="00B0F0"/>
              </a:solidFill>
              <a:latin typeface="Algerian" panose="04020705040A02060702" pitchFamily="8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C3C5C6-B7D2-81FE-473C-2D875DEBE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101" y="4837320"/>
            <a:ext cx="6665259" cy="1696216"/>
          </a:xfrm>
        </p:spPr>
        <p:txBody>
          <a:bodyPr>
            <a:normAutofit fontScale="77500" lnSpcReduction="20000"/>
          </a:bodyPr>
          <a:lstStyle/>
          <a:p>
            <a:r>
              <a:rPr lang="en-US" sz="5700" dirty="0">
                <a:solidFill>
                  <a:srgbClr val="00B05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K. C. TAMMI RAJU, M. S</a:t>
            </a:r>
            <a:r>
              <a:rPr lang="en-US" sz="5700" dirty="0">
                <a:solidFill>
                  <a:srgbClr val="00B050"/>
                </a:solidFill>
                <a:cs typeface="Times New Roman" panose="02020603050405020304" pitchFamily="18" charset="0"/>
              </a:rPr>
              <a:t>c;</a:t>
            </a:r>
          </a:p>
          <a:p>
            <a:r>
              <a:rPr lang="en-US" sz="4800" dirty="0">
                <a:solidFill>
                  <a:srgbClr val="7030A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HOD, Dept. of mathematics;</a:t>
            </a:r>
          </a:p>
          <a:p>
            <a:r>
              <a:rPr lang="en-US" sz="4800" dirty="0">
                <a:solidFill>
                  <a:srgbClr val="0070C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PG COURSES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75BE3-83B3-5ADE-B213-EB434BFE1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97" y="881703"/>
            <a:ext cx="10721188" cy="16425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888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8A7548-7A97-045D-8536-E9421729C751}"/>
              </a:ext>
            </a:extLst>
          </p:cNvPr>
          <p:cNvSpPr txBox="1"/>
          <p:nvPr/>
        </p:nvSpPr>
        <p:spPr>
          <a:xfrm>
            <a:off x="569625" y="5318813"/>
            <a:ext cx="2863122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F. </a:t>
            </a:r>
            <a:endParaRPr lang="en-US" sz="32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8273D-4FDC-C7F7-1997-104CD4713297}"/>
              </a:ext>
            </a:extLst>
          </p:cNvPr>
          <p:cNvSpPr txBox="1"/>
          <p:nvPr/>
        </p:nvSpPr>
        <p:spPr>
          <a:xfrm>
            <a:off x="496601" y="-138995"/>
            <a:ext cx="10610192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Lemma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Any two Hahn decompositions differ by a null set.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B2AF28-5FB5-5A51-2CAB-6000F1B1D4A8}"/>
              </a:ext>
            </a:extLst>
          </p:cNvPr>
          <p:cNvSpPr txBox="1"/>
          <p:nvPr/>
        </p:nvSpPr>
        <p:spPr>
          <a:xfrm>
            <a:off x="494675" y="391998"/>
            <a:ext cx="112007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Let (A, B) and (F, G) be two Hahn decompositions of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856E6A-83EF-3C8D-E6A0-F9DBC394118B}"/>
              </a:ext>
            </a:extLst>
          </p:cNvPr>
          <p:cNvSpPr txBox="1"/>
          <p:nvPr/>
        </p:nvSpPr>
        <p:spPr>
          <a:xfrm>
            <a:off x="504482" y="848761"/>
            <a:ext cx="116875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Then, A and F are positive sets of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 and G are negative sets of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1D0F78-4202-595E-8680-5CC23A4B4375}"/>
              </a:ext>
            </a:extLst>
          </p:cNvPr>
          <p:cNvSpPr txBox="1"/>
          <p:nvPr/>
        </p:nvSpPr>
        <p:spPr>
          <a:xfrm>
            <a:off x="494674" y="1306720"/>
            <a:ext cx="81396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 = X, F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= X.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0E1C76-E566-58B5-B43D-A76F88813D93}"/>
              </a:ext>
            </a:extLst>
          </p:cNvPr>
          <p:cNvSpPr txBox="1"/>
          <p:nvPr/>
        </p:nvSpPr>
        <p:spPr>
          <a:xfrm>
            <a:off x="504482" y="1783421"/>
            <a:ext cx="9104213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can easily derive that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F) = 0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G),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1B64D8D-2A51-8FBF-43EF-1CB59B957A2A}"/>
              </a:ext>
            </a:extLst>
          </p:cNvPr>
          <p:cNvSpPr txBox="1"/>
          <p:nvPr/>
        </p:nvSpPr>
        <p:spPr>
          <a:xfrm>
            <a:off x="504482" y="2256862"/>
            <a:ext cx="51917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 = (A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F).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83D7B0-999E-8EAC-D300-7A983DA4501B}"/>
              </a:ext>
            </a:extLst>
          </p:cNvPr>
          <p:cNvSpPr txBox="1"/>
          <p:nvPr/>
        </p:nvSpPr>
        <p:spPr>
          <a:xfrm>
            <a:off x="534462" y="2746012"/>
            <a:ext cx="9868711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additivity of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0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F)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F).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E5AAE7-6033-6145-4680-322ACB45820A}"/>
              </a:ext>
            </a:extLst>
          </p:cNvPr>
          <p:cNvSpPr txBox="1"/>
          <p:nvPr/>
        </p:nvSpPr>
        <p:spPr>
          <a:xfrm>
            <a:off x="534461" y="3212528"/>
            <a:ext cx="1057233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Since, A and F are positive sets,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= 0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F).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C5F859C-045E-D755-2CDE-9554B50C074B}"/>
              </a:ext>
            </a:extLst>
          </p:cNvPr>
          <p:cNvSpPr txBox="1"/>
          <p:nvPr/>
        </p:nvSpPr>
        <p:spPr>
          <a:xfrm>
            <a:off x="534459" y="3732657"/>
            <a:ext cx="11123079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Thus,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= 0,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F) = 0,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= 0,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F) = 0.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B0570C9-1EFF-8981-F928-E5EE71FB8016}"/>
              </a:ext>
            </a:extLst>
          </p:cNvPr>
          <p:cNvSpPr txBox="1"/>
          <p:nvPr/>
        </p:nvSpPr>
        <p:spPr>
          <a:xfrm>
            <a:off x="594419" y="4262265"/>
            <a:ext cx="8294748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Now, A = (A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71EA979-E629-CAC1-EE73-6AE23108B78F}"/>
              </a:ext>
            </a:extLst>
          </p:cNvPr>
          <p:cNvSpPr txBox="1"/>
          <p:nvPr/>
        </p:nvSpPr>
        <p:spPr>
          <a:xfrm>
            <a:off x="594418" y="4747161"/>
            <a:ext cx="7485279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= (A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BEA67CE-71D7-E42B-381D-F8120C97991A}"/>
              </a:ext>
            </a:extLst>
          </p:cNvPr>
          <p:cNvSpPr txBox="1"/>
          <p:nvPr/>
        </p:nvSpPr>
        <p:spPr>
          <a:xfrm>
            <a:off x="457057" y="5788750"/>
            <a:ext cx="3657693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Similarly,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EF1234-CC7F-819E-3132-88D87B33AD73}"/>
              </a:ext>
            </a:extLst>
          </p:cNvPr>
          <p:cNvSpPr txBox="1"/>
          <p:nvPr/>
        </p:nvSpPr>
        <p:spPr>
          <a:xfrm>
            <a:off x="457057" y="6240215"/>
            <a:ext cx="38001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the lemma.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267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2D2EA85-DDEA-69D2-4AFC-D8F0F6CC1A03}"/>
                  </a:ext>
                </a:extLst>
              </p:cNvPr>
              <p:cNvSpPr txBox="1"/>
              <p:nvPr/>
            </p:nvSpPr>
            <p:spPr>
              <a:xfrm>
                <a:off x="629587" y="3743661"/>
                <a:ext cx="11302584" cy="16455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measure 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said to be </a:t>
                </a:r>
                <a:r>
                  <a:rPr lang="en-US" sz="3200" b="1" i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absolutely continuous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respect to the measure 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(written as 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≪</m:t>
                    </m:r>
                  </m:oMath>
                </a14:m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if 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= 0 for each set A for which 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= 0.</a:t>
                </a:r>
                <a:endParaRPr lang="en-US" sz="3200" b="1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2D2EA85-DDEA-69D2-4AFC-D8F0F6CC1A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87" y="3743661"/>
                <a:ext cx="11302584" cy="1645579"/>
              </a:xfrm>
              <a:prstGeom prst="rect">
                <a:avLst/>
              </a:prstGeom>
              <a:blipFill>
                <a:blip r:embed="rId2"/>
                <a:stretch>
                  <a:fillRect l="-1348" t="-5185" b="-1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52DB8E1-CB75-9041-9E57-E06CEA2C37B6}"/>
                  </a:ext>
                </a:extLst>
              </p:cNvPr>
              <p:cNvSpPr txBox="1"/>
              <p:nvPr/>
            </p:nvSpPr>
            <p:spPr>
              <a:xfrm>
                <a:off x="539646" y="1409316"/>
                <a:ext cx="11652354" cy="20621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Definition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Let (X,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 fixed measurable space. If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two measures defined on (X,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we say that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</a:t>
                </a:r>
                <a:r>
                  <a:rPr kumimoji="0" lang="en-US" sz="32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mutually singular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denoted by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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if there are disjoint measurable sets A and B with X = A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 such that 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 =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(A) = 0.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52DB8E1-CB75-9041-9E57-E06CEA2C37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46" y="1409316"/>
                <a:ext cx="11652354" cy="2062103"/>
              </a:xfrm>
              <a:prstGeom prst="rect">
                <a:avLst/>
              </a:prstGeom>
              <a:blipFill>
                <a:blip r:embed="rId3"/>
                <a:stretch>
                  <a:fillRect l="-1361" t="-3846" r="-628" b="-8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215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3130CF-79E8-58E1-A4A7-E8AE83C8BC09}"/>
                  </a:ext>
                </a:extLst>
              </p:cNvPr>
              <p:cNvSpPr txBox="1"/>
              <p:nvPr/>
            </p:nvSpPr>
            <p:spPr>
              <a:xfrm>
                <a:off x="413126" y="5344537"/>
                <a:ext cx="11632367" cy="5927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en-US" sz="3200" b="1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d>
                      <m:d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nary>
                          <m:naryPr>
                            <m:chr m:val="⋃"/>
                            <m:limLoc m:val="undOvr"/>
                            <m:ctrlP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∞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3200" b="1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b="1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lang="en-US" sz="3200" b="1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</m:e>
                    </m:d>
                  </m:oMath>
                </a14:m>
                <a:r>
                  <a:rPr lang="en-US" sz="3200" b="1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𝝂</m:t>
                    </m:r>
                    <m:d>
                      <m:dPr>
                        <m:begChr m:val="{"/>
                        <m:endChr m:val="}"/>
                        <m:ctrlP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⋃"/>
                                <m:limLoc m:val="undOvr"/>
                                <m:ctrlPr>
                                  <a:rPr lang="en-US" sz="3200" b="1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3200" b="1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  <m:r>
                                  <a:rPr lang="en-US" sz="3200" b="1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3200" b="1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sub>
                              <m:sup>
                                <m:r>
                                  <a:rPr lang="en-US" sz="3200" b="1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sz="3200" b="1" i="1">
                                        <a:solidFill>
                                          <a:srgbClr val="00B0F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1" i="1">
                                        <a:solidFill>
                                          <a:srgbClr val="00B0F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𝑬</m:t>
                                    </m:r>
                                  </m:e>
                                  <m:sub>
                                    <m:r>
                                      <a:rPr lang="en-US" sz="3200" b="1" i="1">
                                        <a:solidFill>
                                          <a:srgbClr val="00B0F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e>
                            </m:nary>
                          </m:e>
                        </m:d>
                        <m: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e>
                    </m:d>
                  </m:oMath>
                </a14:m>
                <a:r>
                  <a:rPr lang="en-US" sz="3200" b="1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𝝂</m:t>
                    </m:r>
                    <m:d>
                      <m:dPr>
                        <m:begChr m:val="{"/>
                        <m:endChr m:val="}"/>
                        <m:ctrlP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nary>
                          <m:naryPr>
                            <m:chr m:val="⋃"/>
                            <m:limLoc m:val="undOvr"/>
                            <m:ctrlPr>
                              <a:rPr lang="en-US" sz="3200" b="1" i="1" smtClean="0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∞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3200" b="1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b="1" i="1" smtClean="0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sz="3200" b="1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lang="en-US" sz="3200" b="1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∩</m:t>
                            </m:r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𝑨</m:t>
                            </m:r>
                          </m:e>
                        </m:nary>
                      </m:e>
                    </m:d>
                  </m:oMath>
                </a14:m>
                <a:r>
                  <a:rPr lang="en-US" sz="3200" b="1" i="1" dirty="0">
                    <a:solidFill>
                      <a:srgbClr val="00B0F0"/>
                    </a:solidFill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3200" b="1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3130CF-79E8-58E1-A4A7-E8AE83C8B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126" y="5344537"/>
                <a:ext cx="11632367" cy="592726"/>
              </a:xfrm>
              <a:prstGeom prst="rect">
                <a:avLst/>
              </a:prstGeom>
              <a:blipFill>
                <a:blip r:embed="rId2"/>
                <a:stretch>
                  <a:fillRect l="-1363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D336DCB-9930-7D4D-EB44-01EBC3482070}"/>
                  </a:ext>
                </a:extLst>
              </p:cNvPr>
              <p:cNvSpPr txBox="1"/>
              <p:nvPr/>
            </p:nvSpPr>
            <p:spPr>
              <a:xfrm>
                <a:off x="3503186" y="5892461"/>
                <a:ext cx="5956135" cy="5850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0070C0"/>
                    </a:solidFill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  <m:d>
                          <m:dPr>
                            <m:ctrlPr>
                              <a:rPr lang="en-US" sz="3200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200" b="1" i="1">
                                    <a:solidFill>
                                      <a:srgbClr val="0070C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b="1" i="1">
                                    <a:solidFill>
                                      <a:srgbClr val="0070C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lang="en-US" sz="3200" b="1" i="1">
                                    <a:solidFill>
                                      <a:srgbClr val="0070C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∩</m:t>
                            </m:r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𝑨</m:t>
                            </m:r>
                          </m:e>
                        </m:d>
                      </m:e>
                    </m:nary>
                  </m:oMath>
                </a14:m>
                <a:r>
                  <a:rPr lang="en-US" sz="3200" b="1" dirty="0">
                    <a:solidFill>
                      <a:srgbClr val="0070C0"/>
                    </a:solidFill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en-US" sz="3200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𝝂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</m:sup>
                        </m:sSup>
                        <m:d>
                          <m:dPr>
                            <m:ctrlPr>
                              <a:rPr lang="en-US" sz="3200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200" b="1" i="1">
                                    <a:solidFill>
                                      <a:srgbClr val="0070C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b="1" i="1">
                                    <a:solidFill>
                                      <a:srgbClr val="0070C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lang="en-US" sz="3200" b="1" i="1">
                                    <a:solidFill>
                                      <a:srgbClr val="0070C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en-US" sz="3200" b="1" dirty="0">
                    <a:solidFill>
                      <a:srgbClr val="0070C0"/>
                    </a:solidFill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3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D336DCB-9930-7D4D-EB44-01EBC3482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3186" y="5892461"/>
                <a:ext cx="5956135" cy="585097"/>
              </a:xfrm>
              <a:prstGeom prst="rect">
                <a:avLst/>
              </a:prstGeom>
              <a:blipFill>
                <a:blip r:embed="rId3"/>
                <a:stretch>
                  <a:fillRect l="-2661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3D7C390-3FC4-BE7C-1201-74B453D2C3FC}"/>
                  </a:ext>
                </a:extLst>
              </p:cNvPr>
              <p:cNvSpPr txBox="1"/>
              <p:nvPr/>
            </p:nvSpPr>
            <p:spPr>
              <a:xfrm>
                <a:off x="461138" y="-105065"/>
                <a:ext cx="11730862" cy="21741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Jordan Decomposition theorem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Let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 signed measure on the measurable space (X,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Then there are two mutually singular measures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on (X,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𝝂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Moreover, there is only one such pair of mutually singular measures.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3D7C390-3FC4-BE7C-1201-74B453D2C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38" y="-105065"/>
                <a:ext cx="11730862" cy="2174121"/>
              </a:xfrm>
              <a:prstGeom prst="rect">
                <a:avLst/>
              </a:prstGeom>
              <a:blipFill>
                <a:blip r:embed="rId4"/>
                <a:stretch>
                  <a:fillRect l="-1351" t="-3933" r="-520" b="-7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85232BC1-DBAC-6F0C-75EF-2A29BF59EC8C}"/>
              </a:ext>
            </a:extLst>
          </p:cNvPr>
          <p:cNvSpPr txBox="1"/>
          <p:nvPr/>
        </p:nvSpPr>
        <p:spPr>
          <a:xfrm>
            <a:off x="429606" y="1931712"/>
            <a:ext cx="99401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Let (A, B) be a Hahn decomposition of X w.r.t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D00AEE6-A122-0C5F-FE3C-0820CFC5877E}"/>
                  </a:ext>
                </a:extLst>
              </p:cNvPr>
              <p:cNvSpPr txBox="1"/>
              <p:nvPr/>
            </p:nvSpPr>
            <p:spPr>
              <a:xfrm>
                <a:off x="429606" y="2378513"/>
                <a:ext cx="11762394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Define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on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𝝂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𝑬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𝝂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𝑬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𝑩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 (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for E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D00AEE6-A122-0C5F-FE3C-0820CFC587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06" y="2378513"/>
                <a:ext cx="11762394" cy="1077218"/>
              </a:xfrm>
              <a:prstGeom prst="rect">
                <a:avLst/>
              </a:prstGeom>
              <a:blipFill>
                <a:blip r:embed="rId5"/>
                <a:stretch>
                  <a:fillRect l="-1295" t="-7910" r="-4560" b="-16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F1ADE3C-51EF-3AE0-9090-E4E6C5D27320}"/>
                  </a:ext>
                </a:extLst>
              </p:cNvPr>
              <p:cNvSpPr txBox="1"/>
              <p:nvPr/>
            </p:nvSpPr>
            <p:spPr>
              <a:xfrm>
                <a:off x="461138" y="3266911"/>
                <a:ext cx="11584355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Since A is a positive set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𝝂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𝑬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)≥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for similar reasons                                                         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𝝂</m:t>
                    </m:r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𝑩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0" lang="en-US" sz="3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∀ 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𝐄</m:t>
                    </m:r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F1ADE3C-51EF-3AE0-9090-E4E6C5D273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38" y="3266911"/>
                <a:ext cx="11584355" cy="1077218"/>
              </a:xfrm>
              <a:prstGeom prst="rect">
                <a:avLst/>
              </a:prstGeom>
              <a:blipFill>
                <a:blip r:embed="rId6"/>
                <a:stretch>
                  <a:fillRect l="-1368" t="-7910" r="-44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205F746-37D0-DB78-C16C-C35226BB4189}"/>
                  </a:ext>
                </a:extLst>
              </p:cNvPr>
              <p:cNvSpPr txBox="1"/>
              <p:nvPr/>
            </p:nvSpPr>
            <p:spPr>
              <a:xfrm>
                <a:off x="461138" y="4226897"/>
                <a:ext cx="1189902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d>
                      <m:dPr>
                        <m:ctrlP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d>
                  </m:oMath>
                </a14:m>
                <a:r>
                  <a:rPr kumimoji="0" lang="en-US" sz="3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US" sz="3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  <m:d>
                      <m:dPr>
                        <m:ctrlP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d>
                    <m:r>
                      <a:rPr kumimoji="0" lang="en-US" sz="31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0" lang="en-US" sz="3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</m:t>
                    </m:r>
                    <m:r>
                      <a:rPr kumimoji="0" lang="en-US" sz="31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0" lang="en-US" sz="31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kumimoji="0" lang="en-US" sz="31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kumimoji="0" lang="en-US" sz="3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d>
                      <m:dPr>
                        <m:ctrlP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</m:t>
                        </m:r>
                      </m:e>
                    </m:d>
                  </m:oMath>
                </a14:m>
                <a:r>
                  <a:rPr kumimoji="0" lang="en-US" sz="3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kumimoji="0" lang="en-US" sz="3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kumimoji="0" lang="en-US" sz="3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US" sz="3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A) = 0,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  <m:d>
                      <m:dPr>
                        <m:ctrlP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1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</m:t>
                        </m:r>
                      </m:e>
                    </m:d>
                  </m:oMath>
                </a14:m>
                <a:r>
                  <a:rPr kumimoji="0" lang="en-US" sz="3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kumimoji="0" lang="en-US" sz="3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kumimoji="0" lang="en-US" sz="3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US" sz="3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B) = 0.</a:t>
                </a:r>
                <a:endParaRPr lang="en-US" sz="31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205F746-37D0-DB78-C16C-C35226BB41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38" y="4226897"/>
                <a:ext cx="11899028" cy="584775"/>
              </a:xfrm>
              <a:prstGeom prst="rect">
                <a:avLst/>
              </a:prstGeom>
              <a:blipFill>
                <a:blip r:embed="rId7"/>
                <a:stretch>
                  <a:fillRect l="-1281" t="-15625" r="-205" b="-28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E7919801-E5BB-4D59-BD06-91A98E85B66D}"/>
              </a:ext>
            </a:extLst>
          </p:cNvPr>
          <p:cNvSpPr txBox="1"/>
          <p:nvPr/>
        </p:nvSpPr>
        <p:spPr>
          <a:xfrm>
            <a:off x="413126" y="4778452"/>
            <a:ext cx="118990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{E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be a sequence of pairwise disjoint measurable subsets of X.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816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6AA1EF3-4A04-1960-937A-E7405F0EE22C}"/>
                  </a:ext>
                </a:extLst>
              </p:cNvPr>
              <p:cNvSpPr txBox="1"/>
              <p:nvPr/>
            </p:nvSpPr>
            <p:spPr>
              <a:xfrm>
                <a:off x="513419" y="2038409"/>
                <a:ext cx="11484140" cy="11186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Further for E 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lang="en-US" sz="3200" b="1" i="1" dirty="0">
                    <a:solidFill>
                      <a:srgbClr val="00B050"/>
                    </a:solidFill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</m:oMath>
                </a14:m>
                <a:r>
                  <a:rPr lang="en-US" sz="3200" b="1" i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 = (E </a:t>
                </a:r>
                <a:r>
                  <a:rPr lang="en-US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lang="en-US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A) </a:t>
                </a:r>
                <a:r>
                  <a:rPr lang="en-US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lang="en-US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(E </a:t>
                </a:r>
                <a:r>
                  <a:rPr lang="en-US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lang="en-US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B) so that </a:t>
                </a:r>
                <a:r>
                  <a:rPr lang="en-US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lang="en-US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 = </a:t>
                </a:r>
                <a:r>
                  <a:rPr lang="en-US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lang="en-US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(E </a:t>
                </a:r>
                <a:r>
                  <a:rPr lang="en-US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lang="en-US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A) + </a:t>
                </a:r>
                <a:r>
                  <a:rPr lang="en-US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lang="en-US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(E </a:t>
                </a:r>
                <a:r>
                  <a:rPr lang="en-US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lang="en-US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B) which gives </a:t>
                </a:r>
                <a:r>
                  <a:rPr lang="en-US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lang="en-US" sz="32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(E)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d>
                      <m:dPr>
                        <m:ctrlPr>
                          <a:rPr lang="en-US" sz="32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d>
                    <m:r>
                      <a:rPr lang="en-US" sz="32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3200" b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  <m:r>
                      <a:rPr lang="en-US" sz="32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𝑬</m:t>
                    </m:r>
                    <m:r>
                      <a:rPr lang="en-US" sz="32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ie</a:t>
                </a:r>
                <a:r>
                  <a:rPr lang="en-US" sz="3200" b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𝝂</m:t>
                    </m:r>
                    <m:r>
                      <a:rPr lang="en-US" sz="32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r>
                      <a:rPr lang="en-US" sz="32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3200" b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3200" b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3200" b="1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6AA1EF3-4A04-1960-937A-E7405F0EE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19" y="2038409"/>
                <a:ext cx="11484140" cy="1118640"/>
              </a:xfrm>
              <a:prstGeom prst="rect">
                <a:avLst/>
              </a:prstGeom>
              <a:blipFill>
                <a:blip r:embed="rId2"/>
                <a:stretch>
                  <a:fillRect l="-1327" t="-7609" r="-1699" b="-15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981EE620-5CE6-9AB8-66E7-81359CF8C567}"/>
              </a:ext>
            </a:extLst>
          </p:cNvPr>
          <p:cNvSpPr txBox="1"/>
          <p:nvPr/>
        </p:nvSpPr>
        <p:spPr>
          <a:xfrm>
            <a:off x="472887" y="6285159"/>
            <a:ext cx="37543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D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1FEA8AA-7AE1-97E0-BE8B-342163784320}"/>
                  </a:ext>
                </a:extLst>
              </p:cNvPr>
              <p:cNvSpPr txBox="1"/>
              <p:nvPr/>
            </p:nvSpPr>
            <p:spPr>
              <a:xfrm>
                <a:off x="547837" y="0"/>
                <a:ext cx="6814660" cy="5933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Similarly,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nary>
                          <m:naryPr>
                            <m:chr m:val="⋃"/>
                            <m:limLoc m:val="undOvr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∞</m:t>
                            </m:r>
                          </m:sup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𝝂</m:t>
                            </m:r>
                          </m:e>
                          <m:sup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</m:sup>
                        </m:sSup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1FEA8AA-7AE1-97E0-BE8B-3421637843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837" y="0"/>
                <a:ext cx="6814660" cy="593304"/>
              </a:xfrm>
              <a:prstGeom prst="rect">
                <a:avLst/>
              </a:prstGeom>
              <a:blipFill>
                <a:blip r:embed="rId3"/>
                <a:stretch>
                  <a:fillRect l="-2326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2614E2-DCE5-0063-E665-521085D0686E}"/>
                  </a:ext>
                </a:extLst>
              </p:cNvPr>
              <p:cNvSpPr txBox="1"/>
              <p:nvPr/>
            </p:nvSpPr>
            <p:spPr>
              <a:xfrm>
                <a:off x="513419" y="477236"/>
                <a:ext cx="751122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measures on (X,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). </m:t>
                    </m:r>
                  </m:oMath>
                </a14:m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2614E2-DCE5-0063-E665-521085D06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19" y="477236"/>
                <a:ext cx="7511229" cy="584775"/>
              </a:xfrm>
              <a:prstGeom prst="rect">
                <a:avLst/>
              </a:prstGeom>
              <a:blipFill>
                <a:blip r:embed="rId4"/>
                <a:stretch>
                  <a:fillRect l="-2029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CC6773E-1270-5BDD-A6F7-C80AD13031AC}"/>
                  </a:ext>
                </a:extLst>
              </p:cNvPr>
              <p:cNvSpPr txBox="1"/>
              <p:nvPr/>
            </p:nvSpPr>
            <p:spPr>
              <a:xfrm>
                <a:off x="570187" y="960351"/>
                <a:ext cx="751122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Also,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𝑩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𝝂</m:t>
                    </m:r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𝑩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𝝂</m:t>
                    </m:r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𝝓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CC6773E-1270-5BDD-A6F7-C80AD13031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187" y="960351"/>
                <a:ext cx="7511229" cy="584775"/>
              </a:xfrm>
              <a:prstGeom prst="rect">
                <a:avLst/>
              </a:prstGeom>
              <a:blipFill>
                <a:blip r:embed="rId5"/>
                <a:stretch>
                  <a:fillRect l="-2110" t="-15789" b="-3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458D788-5BB2-24FF-510A-83205AD60CEE}"/>
                  </a:ext>
                </a:extLst>
              </p:cNvPr>
              <p:cNvSpPr txBox="1"/>
              <p:nvPr/>
            </p:nvSpPr>
            <p:spPr>
              <a:xfrm>
                <a:off x="513419" y="1482672"/>
                <a:ext cx="648698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𝝂</m:t>
                    </m:r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𝑩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𝝂</m:t>
                    </m:r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𝝓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458D788-5BB2-24FF-510A-83205AD60C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19" y="1482672"/>
                <a:ext cx="6486988" cy="584775"/>
              </a:xfrm>
              <a:prstGeom prst="rect">
                <a:avLst/>
              </a:prstGeom>
              <a:blipFill>
                <a:blip r:embed="rId6"/>
                <a:stretch>
                  <a:fillRect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A05268F-17BD-01BF-8E7C-AB5BCC3B7D5C}"/>
                  </a:ext>
                </a:extLst>
              </p:cNvPr>
              <p:cNvSpPr txBox="1"/>
              <p:nvPr/>
            </p:nvSpPr>
            <p:spPr>
              <a:xfrm>
                <a:off x="6893239" y="1463070"/>
                <a:ext cx="289533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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A05268F-17BD-01BF-8E7C-AB5BCC3B7D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3239" y="1463070"/>
                <a:ext cx="2895338" cy="584775"/>
              </a:xfrm>
              <a:prstGeom prst="rect">
                <a:avLst/>
              </a:prstGeom>
              <a:blipFill>
                <a:blip r:embed="rId7"/>
                <a:stretch>
                  <a:fillRect l="-5474" t="-15625" r="-842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CFAA029B-E0B1-8D12-5883-4F197EC42CD3}"/>
              </a:ext>
            </a:extLst>
          </p:cNvPr>
          <p:cNvSpPr txBox="1"/>
          <p:nvPr/>
        </p:nvSpPr>
        <p:spPr>
          <a:xfrm>
            <a:off x="570187" y="3072663"/>
            <a:ext cx="61603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Claim: Decomposition is unique.</a:t>
            </a:r>
            <a:endParaRPr lang="en-US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F5A7945-9171-AC21-92C3-CBD64EA0DDDE}"/>
                  </a:ext>
                </a:extLst>
              </p:cNvPr>
              <p:cNvSpPr txBox="1"/>
              <p:nvPr/>
            </p:nvSpPr>
            <p:spPr>
              <a:xfrm>
                <a:off x="513418" y="3507229"/>
                <a:ext cx="11678581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any other decomposition of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into mutually singular measures.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F5A7945-9171-AC21-92C3-CBD64EA0D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18" y="3507229"/>
                <a:ext cx="11678581" cy="1077218"/>
              </a:xfrm>
              <a:prstGeom prst="rect">
                <a:avLst/>
              </a:prstGeom>
              <a:blipFill>
                <a:blip r:embed="rId8"/>
                <a:stretch>
                  <a:fillRect l="-1305" t="-7345" b="-16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13B6A36-951D-3656-360E-2DE2953E845A}"/>
                  </a:ext>
                </a:extLst>
              </p:cNvPr>
              <p:cNvSpPr txBox="1"/>
              <p:nvPr/>
            </p:nvSpPr>
            <p:spPr>
              <a:xfrm>
                <a:off x="397239" y="4422725"/>
                <a:ext cx="11070236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we have disjoint measurable subsets A and B such that                         X = A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 where B = A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𝑩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0.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13B6A36-951D-3656-360E-2DE2953E84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39" y="4422725"/>
                <a:ext cx="11070236" cy="1077218"/>
              </a:xfrm>
              <a:prstGeom prst="rect">
                <a:avLst/>
              </a:prstGeom>
              <a:blipFill>
                <a:blip r:embed="rId9"/>
                <a:stretch>
                  <a:fillRect l="-1377" t="-7955" r="-20264" b="-170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6252AAB-F4B5-CD59-5311-AF7AD6BB9299}"/>
                  </a:ext>
                </a:extLst>
              </p:cNvPr>
              <p:cNvSpPr txBox="1"/>
              <p:nvPr/>
            </p:nvSpPr>
            <p:spPr>
              <a:xfrm>
                <a:off x="397239" y="5382971"/>
                <a:ext cx="426470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 D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D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A.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6252AAB-F4B5-CD59-5311-AF7AD6BB92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39" y="5382971"/>
                <a:ext cx="4264702" cy="584775"/>
              </a:xfrm>
              <a:prstGeom prst="rect">
                <a:avLst/>
              </a:prstGeom>
              <a:blipFill>
                <a:blip r:embed="rId10"/>
                <a:stretch>
                  <a:fillRect l="-3571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C0860E4-E34E-4854-DE9B-F5C920DE8A63}"/>
                  </a:ext>
                </a:extLst>
              </p:cNvPr>
              <p:cNvSpPr txBox="1"/>
              <p:nvPr/>
            </p:nvSpPr>
            <p:spPr>
              <a:xfrm>
                <a:off x="397239" y="5831860"/>
                <a:ext cx="1029074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B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=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so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𝐁</m:t>
                        </m:r>
                        <m:r>
                          <a:rPr kumimoji="0" lang="en-US" sz="32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a:rPr kumimoji="0" lang="en-US" sz="32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𝑫</m:t>
                        </m:r>
                      </m:e>
                    </m:d>
                    <m:r>
                      <a:rPr kumimoji="0" lang="en-US" sz="3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</m:t>
                        </m:r>
                      </m:e>
                    </m:d>
                    <m:r>
                      <a:rPr kumimoji="0" lang="en-US" sz="3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C0860E4-E34E-4854-DE9B-F5C920DE8A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39" y="5831860"/>
                <a:ext cx="10290748" cy="584775"/>
              </a:xfrm>
              <a:prstGeom prst="rect">
                <a:avLst/>
              </a:prstGeom>
              <a:blipFill>
                <a:blip r:embed="rId11"/>
                <a:stretch>
                  <a:fillRect l="-1481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3868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65957A-FE34-7E43-F945-A4AFA085741D}"/>
              </a:ext>
            </a:extLst>
          </p:cNvPr>
          <p:cNvSpPr txBox="1"/>
          <p:nvPr/>
        </p:nvSpPr>
        <p:spPr>
          <a:xfrm>
            <a:off x="536542" y="1416356"/>
            <a:ext cx="5375527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Similarly, B is a negative set. </a:t>
            </a:r>
            <a:endParaRPr lang="en-US" sz="3200" b="1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5ADE919-1145-1115-7920-E2E451911AE1}"/>
                  </a:ext>
                </a:extLst>
              </p:cNvPr>
              <p:cNvSpPr txBox="1"/>
              <p:nvPr/>
            </p:nvSpPr>
            <p:spPr>
              <a:xfrm>
                <a:off x="463142" y="4890541"/>
                <a:ext cx="11697326" cy="11202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 so, every such decomposition of 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obtained from a Hahn decomposition of X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d>
                      <m:d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d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𝝂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𝑬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  <m:d>
                      <m:d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d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𝝂</m:t>
                    </m:r>
                    <m:d>
                      <m:d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𝑩</m:t>
                        </m:r>
                      </m:e>
                    </m:d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5ADE919-1145-1115-7920-E2E451911A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42" y="4890541"/>
                <a:ext cx="11697326" cy="1120243"/>
              </a:xfrm>
              <a:prstGeom prst="rect">
                <a:avLst/>
              </a:prstGeom>
              <a:blipFill>
                <a:blip r:embed="rId2"/>
                <a:stretch>
                  <a:fillRect l="-1355" t="-7609" b="-15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A8CA8CB-F67E-4EFA-5583-7B9216828092}"/>
                  </a:ext>
                </a:extLst>
              </p:cNvPr>
              <p:cNvSpPr txBox="1"/>
              <p:nvPr/>
            </p:nvSpPr>
            <p:spPr>
              <a:xfrm>
                <a:off x="494674" y="0"/>
                <a:ext cx="10304705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𝑫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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𝑩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𝑫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0.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𝑫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 … (ii)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A8CA8CB-F67E-4EFA-5583-7B92168280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74" y="0"/>
                <a:ext cx="10304705" cy="591700"/>
              </a:xfrm>
              <a:prstGeom prst="rect">
                <a:avLst/>
              </a:prstGeom>
              <a:blipFill>
                <a:blip r:embed="rId3"/>
                <a:stretch>
                  <a:fillRect l="-1478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84D1E80-2D32-ADD1-2B79-7332F57C6ECB}"/>
                  </a:ext>
                </a:extLst>
              </p:cNvPr>
              <p:cNvSpPr txBox="1"/>
              <p:nvPr/>
            </p:nvSpPr>
            <p:spPr>
              <a:xfrm>
                <a:off x="494674" y="468709"/>
                <a:ext cx="797140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(D)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𝑫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)−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𝑫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𝑫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…(iii).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84D1E80-2D32-ADD1-2B79-7332F57C6E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74" y="468709"/>
                <a:ext cx="7971409" cy="584775"/>
              </a:xfrm>
              <a:prstGeom prst="rect">
                <a:avLst/>
              </a:prstGeom>
              <a:blipFill>
                <a:blip r:embed="rId4"/>
                <a:stretch>
                  <a:fillRect l="-1911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313898E2-C334-E48E-726D-6F1959080A0E}"/>
              </a:ext>
            </a:extLst>
          </p:cNvPr>
          <p:cNvSpPr txBox="1"/>
          <p:nvPr/>
        </p:nvSpPr>
        <p:spPr>
          <a:xfrm>
            <a:off x="536542" y="937418"/>
            <a:ext cx="414581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Thus,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0E3FB3-D83B-6966-AAB4-6702525D547F}"/>
              </a:ext>
            </a:extLst>
          </p:cNvPr>
          <p:cNvSpPr txBox="1"/>
          <p:nvPr/>
        </p:nvSpPr>
        <p:spPr>
          <a:xfrm>
            <a:off x="4595649" y="877162"/>
            <a:ext cx="47690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is positive set w.r.t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6D4151E-6B1E-C6F5-F714-716055A1C724}"/>
                  </a:ext>
                </a:extLst>
              </p:cNvPr>
              <p:cNvSpPr txBox="1"/>
              <p:nvPr/>
            </p:nvSpPr>
            <p:spPr>
              <a:xfrm>
                <a:off x="515347" y="1897377"/>
                <a:ext cx="1169732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Now for each E </a:t>
                </a: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 </a:t>
                </a:r>
                <a14:m>
                  <m:oMath xmlns:m="http://schemas.openxmlformats.org/officeDocument/2006/math">
                    <m:r>
                      <a:rPr kumimoji="0" lang="en-US" sz="2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</m:oMath>
                </a14:m>
                <a:r>
                  <a:rPr kumimoji="0" lang="en-US" sz="2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E </a:t>
                </a: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d>
                      <m:d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𝐄</m:t>
                        </m:r>
                        <m:r>
                          <a:rPr kumimoji="0" lang="en-US" sz="28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a:rPr kumimoji="0" lang="en-US" sz="28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e>
                    </m:d>
                  </m:oMath>
                </a14:m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(E </a:t>
                </a: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A) from (iii)… (iv)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6D4151E-6B1E-C6F5-F714-716055A1C7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347" y="1897377"/>
                <a:ext cx="11697327" cy="523220"/>
              </a:xfrm>
              <a:prstGeom prst="rect">
                <a:avLst/>
              </a:prstGeom>
              <a:blipFill>
                <a:blip r:embed="rId5"/>
                <a:stretch>
                  <a:fillRect l="-1095" t="-13953" b="-30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FF616D9-1AC1-924E-35A0-6DD1E7607A8B}"/>
                  </a:ext>
                </a:extLst>
              </p:cNvPr>
              <p:cNvSpPr txBox="1"/>
              <p:nvPr/>
            </p:nvSpPr>
            <p:spPr>
              <a:xfrm>
                <a:off x="486792" y="2359161"/>
                <a:ext cx="11321580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{</m:t>
                    </m:r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𝐁</m:t>
                        </m:r>
                        <m:r>
                          <a:rPr kumimoji="0" lang="en-US" sz="32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∪</m:t>
                        </m:r>
                        <m:r>
                          <a:rPr kumimoji="0" lang="en-US" sz="32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𝑩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𝐄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𝑩</m:t>
                            </m:r>
                          </m:e>
                          <m:sup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𝐄</m:t>
                        </m:r>
                        <m:r>
                          <a:rPr kumimoji="0" lang="en-US" sz="32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𝑩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𝑩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0.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FF616D9-1AC1-924E-35A0-6DD1E7607A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92" y="2359161"/>
                <a:ext cx="11321580" cy="1077218"/>
              </a:xfrm>
              <a:prstGeom prst="rect">
                <a:avLst/>
              </a:prstGeom>
              <a:blipFill>
                <a:blip r:embed="rId6"/>
                <a:stretch>
                  <a:fillRect l="-1400" t="-7910" r="-592" b="-16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2E43EF3-5D3F-8ADF-52C3-344C5E3E673E}"/>
                  </a:ext>
                </a:extLst>
              </p:cNvPr>
              <p:cNvSpPr txBox="1"/>
              <p:nvPr/>
            </p:nvSpPr>
            <p:spPr>
              <a:xfrm>
                <a:off x="464113" y="3388370"/>
                <a:ext cx="838034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(E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A)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2E43EF3-5D3F-8ADF-52C3-344C5E3E67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13" y="3388370"/>
                <a:ext cx="8380342" cy="584775"/>
              </a:xfrm>
              <a:prstGeom prst="rect">
                <a:avLst/>
              </a:prstGeom>
              <a:blipFill>
                <a:blip r:embed="rId7"/>
                <a:stretch>
                  <a:fillRect l="-1818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83152ED-737C-F459-E190-4B462B47B6A5}"/>
                  </a:ext>
                </a:extLst>
              </p:cNvPr>
              <p:cNvSpPr txBox="1"/>
              <p:nvPr/>
            </p:nvSpPr>
            <p:spPr>
              <a:xfrm>
                <a:off x="464113" y="3966039"/>
                <a:ext cx="622737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Ie.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(E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A) =</a:t>
                </a:r>
                <a:r>
                  <a:rPr kumimoji="0" lang="en-US" sz="32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22222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22222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𝑬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22222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&amp;</a:t>
                </a:r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83152ED-737C-F459-E190-4B462B47B6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13" y="3966039"/>
                <a:ext cx="6227378" cy="584775"/>
              </a:xfrm>
              <a:prstGeom prst="rect">
                <a:avLst/>
              </a:prstGeom>
              <a:blipFill>
                <a:blip r:embed="rId8"/>
                <a:stretch>
                  <a:fillRect l="-2446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6EA3C58-42F9-090D-CBA6-BC50B0C9AE97}"/>
                  </a:ext>
                </a:extLst>
              </p:cNvPr>
              <p:cNvSpPr txBox="1"/>
              <p:nvPr/>
            </p:nvSpPr>
            <p:spPr>
              <a:xfrm>
                <a:off x="464112" y="4465588"/>
                <a:ext cx="921591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similarly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–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(E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...(v)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6EA3C58-42F9-090D-CBA6-BC50B0C9AE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12" y="4465588"/>
                <a:ext cx="9215915" cy="584775"/>
              </a:xfrm>
              <a:prstGeom prst="rect">
                <a:avLst/>
              </a:prstGeom>
              <a:blipFill>
                <a:blip r:embed="rId9"/>
                <a:stretch>
                  <a:fillRect l="-1653" t="-15789" b="-3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3809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315773B-92F9-1382-DE7A-06A34FADB6E7}"/>
              </a:ext>
            </a:extLst>
          </p:cNvPr>
          <p:cNvSpPr txBox="1"/>
          <p:nvPr/>
        </p:nvSpPr>
        <p:spPr>
          <a:xfrm>
            <a:off x="554635" y="4800890"/>
            <a:ext cx="11242623" cy="1120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Note:</a:t>
            </a:r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Thus, a measure is a special case of a signed measure, but a signed measure is not in general a measure.</a:t>
            </a:r>
            <a:endParaRPr lang="en-US" sz="32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59CBC5C-5E3E-7B92-BB04-D4FAD9ADDBF9}"/>
                  </a:ext>
                </a:extLst>
              </p:cNvPr>
              <p:cNvSpPr txBox="1"/>
              <p:nvPr/>
            </p:nvSpPr>
            <p:spPr>
              <a:xfrm>
                <a:off x="584616" y="-202280"/>
                <a:ext cx="11607384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Definition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By a </a:t>
                </a:r>
                <a:r>
                  <a:rPr kumimoji="0" lang="en-US" sz="32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signed measure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on the measurable space (X,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we mean an extended real-valued set function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defined for the sets of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satisfying the following conditions: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59CBC5C-5E3E-7B92-BB04-D4FAD9ADDB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16" y="-202280"/>
                <a:ext cx="11607384" cy="1569660"/>
              </a:xfrm>
              <a:prstGeom prst="rect">
                <a:avLst/>
              </a:prstGeom>
              <a:blipFill>
                <a:blip r:embed="rId2"/>
                <a:stretch>
                  <a:fillRect l="-1366" t="-5447" b="-11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59DACBD-F0BE-E0A6-59D1-639667724F72}"/>
              </a:ext>
            </a:extLst>
          </p:cNvPr>
          <p:cNvSpPr txBox="1"/>
          <p:nvPr/>
        </p:nvSpPr>
        <p:spPr>
          <a:xfrm>
            <a:off x="584616" y="1199000"/>
            <a:ext cx="8769246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 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assumes at most one of the values +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–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666A93-CC22-C3C0-3060-F21F34F8DB3C}"/>
              </a:ext>
            </a:extLst>
          </p:cNvPr>
          <p:cNvSpPr txBox="1"/>
          <p:nvPr/>
        </p:nvSpPr>
        <p:spPr>
          <a:xfrm>
            <a:off x="554636" y="1741982"/>
            <a:ext cx="25033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(ii)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= 0</a:t>
            </a:r>
            <a:endParaRPr lang="en-US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C7FD9F-39E0-E64A-A3C5-D8579AA7DCD3}"/>
                  </a:ext>
                </a:extLst>
              </p:cNvPr>
              <p:cNvSpPr txBox="1"/>
              <p:nvPr/>
            </p:nvSpPr>
            <p:spPr>
              <a:xfrm>
                <a:off x="554635" y="2272240"/>
                <a:ext cx="11242623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(iii)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𝝂</m:t>
                    </m:r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nary>
                          <m:naryPr>
                            <m:chr m:val="⋃"/>
                            <m:limLoc m:val="undOvr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∞</m:t>
                            </m:r>
                          </m:sup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𝝂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for any sequence {E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}of disjoint 	measurable sets, 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C7FD9F-39E0-E64A-A3C5-D8579AA7DC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635" y="2272240"/>
                <a:ext cx="11242623" cy="1077218"/>
              </a:xfrm>
              <a:prstGeom prst="rect">
                <a:avLst/>
              </a:prstGeom>
              <a:blipFill>
                <a:blip r:embed="rId3"/>
                <a:stretch>
                  <a:fillRect l="-1410" t="-7955" b="-170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1DACA13-B006-A790-2960-990F8FBC10F1}"/>
                  </a:ext>
                </a:extLst>
              </p:cNvPr>
              <p:cNvSpPr txBox="1"/>
              <p:nvPr/>
            </p:nvSpPr>
            <p:spPr>
              <a:xfrm>
                <a:off x="599606" y="3231230"/>
                <a:ext cx="11347554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equality taken to mean that the series on the right converges absolutely if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𝝂</m:t>
                    </m:r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nary>
                          <m:naryPr>
                            <m:chr m:val="⋃"/>
                            <m:limLoc m:val="undOvr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∞</m:t>
                            </m:r>
                          </m:sup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finite and that it properly diverges otherwise.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1DACA13-B006-A790-2960-990F8FBC10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06" y="3231230"/>
                <a:ext cx="11347554" cy="1569660"/>
              </a:xfrm>
              <a:prstGeom prst="rect">
                <a:avLst/>
              </a:prstGeom>
              <a:blipFill>
                <a:blip r:embed="rId4"/>
                <a:stretch>
                  <a:fillRect l="-1343" t="-5426" r="-1450" b="-10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5887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F0C5E5C-D90C-4690-14F6-A5E435942681}"/>
              </a:ext>
            </a:extLst>
          </p:cNvPr>
          <p:cNvSpPr txBox="1"/>
          <p:nvPr/>
        </p:nvSpPr>
        <p:spPr>
          <a:xfrm>
            <a:off x="254831" y="-44970"/>
            <a:ext cx="12157026" cy="1118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 set A is a 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positive set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 respect to a signed measure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if A is measurable and for every measurable subset E of A we have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48045BE-0187-1BFC-1D8A-80C2450DB744}"/>
                  </a:ext>
                </a:extLst>
              </p:cNvPr>
              <p:cNvSpPr txBox="1"/>
              <p:nvPr/>
            </p:nvSpPr>
            <p:spPr>
              <a:xfrm>
                <a:off x="269821" y="803012"/>
                <a:ext cx="11932173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Ie. A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𝔅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positive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w.r.t.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signed measure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if E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𝔅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E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0.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48045BE-0187-1BFC-1D8A-80C2450DB7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21" y="803012"/>
                <a:ext cx="11932173" cy="584775"/>
              </a:xfrm>
              <a:prstGeom prst="rect">
                <a:avLst/>
              </a:prstGeom>
              <a:blipFill>
                <a:blip r:embed="rId3"/>
                <a:stretch>
                  <a:fillRect l="-1277" t="-15625" r="-71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F1FB1FE9-751F-0D5D-6AB1-8636131C2679}"/>
              </a:ext>
            </a:extLst>
          </p:cNvPr>
          <p:cNvSpPr txBox="1"/>
          <p:nvPr/>
        </p:nvSpPr>
        <p:spPr>
          <a:xfrm>
            <a:off x="329781" y="1222362"/>
            <a:ext cx="6947940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(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set is a positive set.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F0933C-15C3-9945-2729-30048E6E9D8B}"/>
              </a:ext>
            </a:extLst>
          </p:cNvPr>
          <p:cNvSpPr txBox="1"/>
          <p:nvPr/>
        </p:nvSpPr>
        <p:spPr>
          <a:xfrm>
            <a:off x="374751" y="1729712"/>
            <a:ext cx="11782269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(ii) If we take the restriction of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a positive set we obtain a measure.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B1BD3F-C0C3-35AB-C01D-F66E84A93FC7}"/>
              </a:ext>
            </a:extLst>
          </p:cNvPr>
          <p:cNvSpPr txBox="1"/>
          <p:nvPr/>
        </p:nvSpPr>
        <p:spPr>
          <a:xfrm>
            <a:off x="389740" y="2111428"/>
            <a:ext cx="11932173" cy="1118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 set B is called a 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negative set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if it is measurable and every measurable subset of it has nonpositive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measure.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2991B17-E807-D8ED-9960-D775CDE13770}"/>
              </a:ext>
            </a:extLst>
          </p:cNvPr>
          <p:cNvSpPr txBox="1"/>
          <p:nvPr/>
        </p:nvSpPr>
        <p:spPr>
          <a:xfrm>
            <a:off x="389740" y="3014568"/>
            <a:ext cx="1176728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 set that is both positive and negative with respect to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called a 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null set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5648A83-AA30-6177-FAB7-9871CFB99D0D}"/>
              </a:ext>
            </a:extLst>
          </p:cNvPr>
          <p:cNvSpPr txBox="1"/>
          <p:nvPr/>
        </p:nvSpPr>
        <p:spPr>
          <a:xfrm>
            <a:off x="374751" y="3927273"/>
            <a:ext cx="11767279" cy="1118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 measurable set is a null set if and only if every measurable subset of it has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measure zero.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149B97E-9383-2049-7CCE-DA7B1CCA1AF6}"/>
              </a:ext>
            </a:extLst>
          </p:cNvPr>
          <p:cNvSpPr txBox="1"/>
          <p:nvPr/>
        </p:nvSpPr>
        <p:spPr>
          <a:xfrm>
            <a:off x="379748" y="4899868"/>
            <a:ext cx="1188220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 the distinction between a null set and a set of measure zero. While every null set must have measurable subsets of measure zero, a set of measure zero may well be a union of two sets whose measures are not zero but are negatives of each other.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679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16BF47-0012-0D56-FB42-754CC522F3C5}"/>
              </a:ext>
            </a:extLst>
          </p:cNvPr>
          <p:cNvSpPr txBox="1"/>
          <p:nvPr/>
        </p:nvSpPr>
        <p:spPr>
          <a:xfrm>
            <a:off x="409734" y="-48494"/>
            <a:ext cx="1178226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Similarly, a positive set is not to be confused with a set that merely has positive measure. Similar statements hold, of course, for negative sets.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7CA95F-E4F5-1805-6F83-925B28902108}"/>
              </a:ext>
            </a:extLst>
          </p:cNvPr>
          <p:cNvSpPr txBox="1"/>
          <p:nvPr/>
        </p:nvSpPr>
        <p:spPr>
          <a:xfrm>
            <a:off x="454704" y="6299434"/>
            <a:ext cx="117822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Thus, A is a positive set. </a:t>
            </a:r>
            <a:endParaRPr lang="en-US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6140D8-A3A1-201B-9280-2EA83320E002}"/>
              </a:ext>
            </a:extLst>
          </p:cNvPr>
          <p:cNvSpPr txBox="1"/>
          <p:nvPr/>
        </p:nvSpPr>
        <p:spPr>
          <a:xfrm>
            <a:off x="454704" y="864649"/>
            <a:ext cx="1173729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Lemma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Every measurable subset of a positive set is itself positive.                                      (ii) The union of a countable collection of positive sets is positive.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CD8B2F0-2BFD-F545-AE91-28A2AD8F7C14}"/>
                  </a:ext>
                </a:extLst>
              </p:cNvPr>
              <p:cNvSpPr txBox="1"/>
              <p:nvPr/>
            </p:nvSpPr>
            <p:spPr>
              <a:xfrm>
                <a:off x="454700" y="1777792"/>
                <a:ext cx="1190546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Proof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(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Let (X,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22222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𝔅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be a measurable space and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 signed measure.</a:t>
                </a:r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CD8B2F0-2BFD-F545-AE91-28A2AD8F7C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700" y="1777792"/>
                <a:ext cx="11905465" cy="584775"/>
              </a:xfrm>
              <a:prstGeom prst="rect">
                <a:avLst/>
              </a:prstGeom>
              <a:blipFill>
                <a:blip r:embed="rId2"/>
                <a:stretch>
                  <a:fillRect l="-1331" t="-15625" r="-307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95116BB8-A56C-8059-56A0-A90483A330D3}"/>
              </a:ext>
            </a:extLst>
          </p:cNvPr>
          <p:cNvSpPr txBox="1"/>
          <p:nvPr/>
        </p:nvSpPr>
        <p:spPr>
          <a:xfrm>
            <a:off x="454700" y="2253337"/>
            <a:ext cx="46848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A be a positive set of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E30037-9AE6-9030-4D4E-EE990C6F863D}"/>
              </a:ext>
            </a:extLst>
          </p:cNvPr>
          <p:cNvSpPr txBox="1"/>
          <p:nvPr/>
        </p:nvSpPr>
        <p:spPr>
          <a:xfrm>
            <a:off x="5139559" y="2222660"/>
            <a:ext cx="570711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B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and B be measurable.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B26513C-CF50-EBFA-AD81-F8E207BFB715}"/>
              </a:ext>
            </a:extLst>
          </p:cNvPr>
          <p:cNvSpPr txBox="1"/>
          <p:nvPr/>
        </p:nvSpPr>
        <p:spPr>
          <a:xfrm>
            <a:off x="454700" y="2697350"/>
            <a:ext cx="56413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 and E be measurable.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19D0BAC-4DF8-2527-4442-E6EDA779ABA7}"/>
              </a:ext>
            </a:extLst>
          </p:cNvPr>
          <p:cNvSpPr txBox="1"/>
          <p:nvPr/>
        </p:nvSpPr>
        <p:spPr>
          <a:xfrm>
            <a:off x="409734" y="3133613"/>
            <a:ext cx="89942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 since 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and A is positive.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61BFFB-6977-3094-F2CB-D33F2685F372}"/>
              </a:ext>
            </a:extLst>
          </p:cNvPr>
          <p:cNvSpPr txBox="1"/>
          <p:nvPr/>
        </p:nvSpPr>
        <p:spPr>
          <a:xfrm>
            <a:off x="8290162" y="3133613"/>
            <a:ext cx="37389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B is a positive set. 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2D22C74-7B29-A070-39A8-6EEDDCFA22C4}"/>
              </a:ext>
            </a:extLst>
          </p:cNvPr>
          <p:cNvSpPr txBox="1"/>
          <p:nvPr/>
        </p:nvSpPr>
        <p:spPr>
          <a:xfrm>
            <a:off x="454700" y="3629418"/>
            <a:ext cx="11282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Hence every measurable subset of a positive set is itself positive.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46538C8-8209-0AF1-A7E1-8899478845F4}"/>
                  </a:ext>
                </a:extLst>
              </p:cNvPr>
              <p:cNvSpPr txBox="1"/>
              <p:nvPr/>
            </p:nvSpPr>
            <p:spPr>
              <a:xfrm>
                <a:off x="454700" y="4120166"/>
                <a:ext cx="1039197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(ii) Let {A</a:t>
                </a:r>
                <a:r>
                  <a:rPr kumimoji="0" lang="en-US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n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} be a sequence of positive sets and A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46538C8-8209-0AF1-A7E1-8899478845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700" y="4120166"/>
                <a:ext cx="10391976" cy="584775"/>
              </a:xfrm>
              <a:prstGeom prst="rect">
                <a:avLst/>
              </a:prstGeom>
              <a:blipFill>
                <a:blip r:embed="rId3"/>
                <a:stretch>
                  <a:fillRect l="-1526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006A946A-2518-E98E-6B66-A65D5FD6C2F8}"/>
              </a:ext>
            </a:extLst>
          </p:cNvPr>
          <p:cNvSpPr txBox="1"/>
          <p:nvPr/>
        </p:nvSpPr>
        <p:spPr>
          <a:xfrm>
            <a:off x="496743" y="4538673"/>
            <a:ext cx="62509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Let E be any measurable subset of A.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BDD9E78-F5B6-2AA4-1CCE-8FBB56BFD060}"/>
                  </a:ext>
                </a:extLst>
              </p:cNvPr>
              <p:cNvSpPr txBox="1"/>
              <p:nvPr/>
            </p:nvSpPr>
            <p:spPr>
              <a:xfrm>
                <a:off x="512509" y="4913999"/>
                <a:ext cx="7322953" cy="5949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Set E</a:t>
                </a:r>
                <a:r>
                  <a:rPr kumimoji="0" lang="en-US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n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=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22222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22222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sSub>
                      <m:sSub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22222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sSub>
                      <m:sSub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</m:acc>
                      </m:e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b>
                    </m:sSub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22222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sSub>
                      <m:sSub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</m:acc>
                      </m:e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sub>
                    </m:sSub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22222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∩…∩</m:t>
                    </m:r>
                    <m:sSub>
                      <m:sSub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</m:acc>
                      </m:e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BDD9E78-F5B6-2AA4-1CCE-8FBB56BFD0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09" y="4913999"/>
                <a:ext cx="7322953" cy="594971"/>
              </a:xfrm>
              <a:prstGeom prst="rect">
                <a:avLst/>
              </a:prstGeom>
              <a:blipFill>
                <a:blip r:embed="rId4"/>
                <a:stretch>
                  <a:fillRect l="-2082" t="-13265" b="-30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03D121C0-C8E6-25E0-FCB0-F80159E5276C}"/>
              </a:ext>
            </a:extLst>
          </p:cNvPr>
          <p:cNvSpPr txBox="1"/>
          <p:nvPr/>
        </p:nvSpPr>
        <p:spPr>
          <a:xfrm>
            <a:off x="465210" y="5444474"/>
            <a:ext cx="91044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Then E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is a measurable subset of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and so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E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0.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2462179-EACA-1980-7E78-19D30B1C9317}"/>
                  </a:ext>
                </a:extLst>
              </p:cNvPr>
              <p:cNvSpPr txBox="1"/>
              <p:nvPr/>
            </p:nvSpPr>
            <p:spPr>
              <a:xfrm>
                <a:off x="512506" y="5859612"/>
                <a:ext cx="1128259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Since the E</a:t>
                </a:r>
                <a:r>
                  <a:rPr kumimoji="0" lang="en-US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n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are disjoint and E =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E</a:t>
                </a:r>
                <a:r>
                  <a:rPr kumimoji="0" lang="en-US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n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, we have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E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𝜈</m:t>
                        </m:r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0.</a:t>
                </a:r>
                <a:endParaRPr lang="en-US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2462179-EACA-1980-7E78-19D30B1C93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06" y="5859612"/>
                <a:ext cx="11282599" cy="584775"/>
              </a:xfrm>
              <a:prstGeom prst="rect">
                <a:avLst/>
              </a:prstGeom>
              <a:blipFill>
                <a:blip r:embed="rId5"/>
                <a:stretch>
                  <a:fillRect l="-1351" t="-15625" r="-108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5836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A2796AC-6FF9-1034-B223-E6F2899BE378}"/>
                  </a:ext>
                </a:extLst>
              </p:cNvPr>
              <p:cNvSpPr txBox="1"/>
              <p:nvPr/>
            </p:nvSpPr>
            <p:spPr>
              <a:xfrm>
                <a:off x="472964" y="-79881"/>
                <a:ext cx="1162444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Lemma:</a:t>
                </a:r>
                <a:r>
                  <a:rPr kumimoji="0" lang="en-US" sz="3200" b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Let (X,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be a measurable space and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signed measure on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Let E be a measurable set such that 0 &lt;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 &lt;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Then there is a positive set A contained in E with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&gt; 0.</a:t>
                </a:r>
                <a:endPara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A2796AC-6FF9-1034-B223-E6F2899BE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64" y="-79881"/>
                <a:ext cx="11624440" cy="1569660"/>
              </a:xfrm>
              <a:prstGeom prst="rect">
                <a:avLst/>
              </a:prstGeom>
              <a:blipFill>
                <a:blip r:embed="rId2"/>
                <a:stretch>
                  <a:fillRect l="-1364" t="-5058" b="-12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27A029A0-3750-8F55-B1EB-2CA20297032B}"/>
              </a:ext>
            </a:extLst>
          </p:cNvPr>
          <p:cNvSpPr txBox="1"/>
          <p:nvPr/>
        </p:nvSpPr>
        <p:spPr>
          <a:xfrm>
            <a:off x="504496" y="1332119"/>
            <a:ext cx="116244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Case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Let E itself be a positive set, in which case the lemma is trivial.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29E932-6D0C-62B4-4B03-1C2C64795880}"/>
              </a:ext>
            </a:extLst>
          </p:cNvPr>
          <p:cNvSpPr txBox="1"/>
          <p:nvPr/>
        </p:nvSpPr>
        <p:spPr>
          <a:xfrm>
            <a:off x="457197" y="2279354"/>
            <a:ext cx="118241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Case (ii): Suppose E contains measurable sets of negative measure.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95D6223-ADC5-96E5-5989-02CF234E7D89}"/>
                  </a:ext>
                </a:extLst>
              </p:cNvPr>
              <p:cNvSpPr txBox="1"/>
              <p:nvPr/>
            </p:nvSpPr>
            <p:spPr>
              <a:xfrm>
                <a:off x="472964" y="2660369"/>
                <a:ext cx="11719036" cy="13548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 n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the smallest positive integer such that there is a measurable set E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 with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&lt;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95D6223-ADC5-96E5-5989-02CF234E7D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64" y="2660369"/>
                <a:ext cx="11719036" cy="1354858"/>
              </a:xfrm>
              <a:prstGeom prst="rect">
                <a:avLst/>
              </a:prstGeom>
              <a:blipFill>
                <a:blip r:embed="rId3"/>
                <a:stretch>
                  <a:fillRect l="-1353" t="-6278" b="-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78D2FBB-A439-FE52-3472-1046099C858C}"/>
                  </a:ext>
                </a:extLst>
              </p:cNvPr>
              <p:cNvSpPr txBox="1"/>
              <p:nvPr/>
            </p:nvSpPr>
            <p:spPr>
              <a:xfrm>
                <a:off x="504496" y="3821337"/>
                <a:ext cx="11687504" cy="18931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Proceeding inductively, if E ~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is not already a positive set, let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be the smallest positive integer for which there is a measurable set E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such that E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 ~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&lt;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𝒌</m:t>
                            </m:r>
                          </m:sub>
                        </m:sSub>
                      </m:den>
                    </m:f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78D2FBB-A439-FE52-3472-1046099C8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96" y="3821337"/>
                <a:ext cx="11687504" cy="1893147"/>
              </a:xfrm>
              <a:prstGeom prst="rect">
                <a:avLst/>
              </a:prstGeom>
              <a:blipFill>
                <a:blip r:embed="rId4"/>
                <a:stretch>
                  <a:fillRect l="-1356" t="-2258" b="-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50949BA-3558-BF3D-062E-3C8B96628976}"/>
                  </a:ext>
                </a:extLst>
              </p:cNvPr>
              <p:cNvSpPr txBox="1"/>
              <p:nvPr/>
            </p:nvSpPr>
            <p:spPr>
              <a:xfrm>
                <a:off x="573373" y="5500633"/>
                <a:ext cx="918548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we set A = E ~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𝑬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∪</m:t>
                    </m:r>
                    <m:d>
                      <m:dPr>
                        <m:begChr m:val="["/>
                        <m:endChr m:val="]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nary>
                          <m:naryPr>
                            <m:chr m:val="⋃"/>
                            <m:limLoc m:val="undOvr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∞</m:t>
                            </m:r>
                          </m:sup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50949BA-3558-BF3D-062E-3C8B966289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73" y="5500633"/>
                <a:ext cx="9185482" cy="584775"/>
              </a:xfrm>
              <a:prstGeom prst="rect">
                <a:avLst/>
              </a:prstGeom>
              <a:blipFill>
                <a:blip r:embed="rId5"/>
                <a:stretch>
                  <a:fillRect l="-1659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F604E62-14CE-61E1-FD6E-3987AFF91CA4}"/>
                  </a:ext>
                </a:extLst>
              </p:cNvPr>
              <p:cNvSpPr txBox="1"/>
              <p:nvPr/>
            </p:nvSpPr>
            <p:spPr>
              <a:xfrm>
                <a:off x="573373" y="5868228"/>
                <a:ext cx="11433747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Since this is a disjoint union, we have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 =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+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the series on the right absolutely convergent, as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 is finite.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F604E62-14CE-61E1-FD6E-3987AFF91C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73" y="5868228"/>
                <a:ext cx="11433747" cy="1077218"/>
              </a:xfrm>
              <a:prstGeom prst="rect">
                <a:avLst/>
              </a:prstGeom>
              <a:blipFill>
                <a:blip r:embed="rId6"/>
                <a:stretch>
                  <a:fillRect l="-1333" t="-7955" b="-170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960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68A0C3B-4ABA-F578-F034-8EDEA6B45B91}"/>
              </a:ext>
            </a:extLst>
          </p:cNvPr>
          <p:cNvSpPr txBox="1"/>
          <p:nvPr/>
        </p:nvSpPr>
        <p:spPr>
          <a:xfrm>
            <a:off x="573373" y="3415802"/>
            <a:ext cx="1143374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</a:t>
            </a:r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an arbitrarily positive number, it follows that A can contain no sets of negative measure and so must be a positive set.</a:t>
            </a:r>
            <a:endParaRPr lang="en-US" sz="32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0225BBD-122B-C04A-401F-5345746FF6A8}"/>
                  </a:ext>
                </a:extLst>
              </p:cNvPr>
              <p:cNvSpPr txBox="1"/>
              <p:nvPr/>
            </p:nvSpPr>
            <p:spPr>
              <a:xfrm>
                <a:off x="463011" y="-78830"/>
                <a:ext cx="7798117" cy="8643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𝒌</m:t>
                                </m:r>
                              </m:sub>
                            </m:sSub>
                          </m:den>
                        </m:f>
                      </m:e>
                    </m:nary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converges, and we have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0225BBD-122B-C04A-401F-5345746FF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011" y="-78830"/>
                <a:ext cx="7798117" cy="864339"/>
              </a:xfrm>
              <a:prstGeom prst="rect">
                <a:avLst/>
              </a:prstGeom>
              <a:blipFill>
                <a:blip r:embed="rId2"/>
                <a:stretch>
                  <a:fillRect l="-2033" b="-2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46AB6A89-9BC6-2350-CA64-C905A6ECE7FC}"/>
              </a:ext>
            </a:extLst>
          </p:cNvPr>
          <p:cNvSpPr txBox="1"/>
          <p:nvPr/>
        </p:nvSpPr>
        <p:spPr>
          <a:xfrm>
            <a:off x="510309" y="584982"/>
            <a:ext cx="84582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 and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&gt; 0, we must have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&gt; 0.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4AA55F-F972-212C-F6E1-DBAC20CBB14E}"/>
              </a:ext>
            </a:extLst>
          </p:cNvPr>
          <p:cNvSpPr txBox="1"/>
          <p:nvPr/>
        </p:nvSpPr>
        <p:spPr>
          <a:xfrm>
            <a:off x="526075" y="1022176"/>
            <a:ext cx="89332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show that A is a positive set, let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 0 be given.</a:t>
            </a:r>
            <a:endParaRPr lang="en-US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2FDE96A-07A3-BDA1-D043-ABDCDC8EEBF3}"/>
                  </a:ext>
                </a:extLst>
              </p:cNvPr>
              <p:cNvSpPr txBox="1"/>
              <p:nvPr/>
            </p:nvSpPr>
            <p:spPr>
              <a:xfrm>
                <a:off x="573373" y="1443467"/>
                <a:ext cx="11045254" cy="5959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Since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may choose k so large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𝒌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&lt;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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2FDE96A-07A3-BDA1-D043-ABDCDC8EEB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73" y="1443467"/>
                <a:ext cx="11045254" cy="595932"/>
              </a:xfrm>
              <a:prstGeom prst="rect">
                <a:avLst/>
              </a:prstGeom>
              <a:blipFill>
                <a:blip r:embed="rId3"/>
                <a:stretch>
                  <a:fillRect l="-1380" t="-13265" b="-30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3C123E4-618A-4147-7DC3-410AA60E130D}"/>
                  </a:ext>
                </a:extLst>
              </p:cNvPr>
              <p:cNvSpPr txBox="1"/>
              <p:nvPr/>
            </p:nvSpPr>
            <p:spPr>
              <a:xfrm>
                <a:off x="541841" y="1915054"/>
                <a:ext cx="11235000" cy="11322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Since A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 ~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 can contain no measurable sets with measure less than 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𝒌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which is greater than –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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3C123E4-618A-4147-7DC3-410AA60E13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41" y="1915054"/>
                <a:ext cx="11235000" cy="1132298"/>
              </a:xfrm>
              <a:prstGeom prst="rect">
                <a:avLst/>
              </a:prstGeom>
              <a:blipFill>
                <a:blip r:embed="rId4"/>
                <a:stretch>
                  <a:fillRect l="-1411" t="-3763" b="-155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CD616A01-BD28-078B-A380-E15B28BC5CF5}"/>
              </a:ext>
            </a:extLst>
          </p:cNvPr>
          <p:cNvSpPr txBox="1"/>
          <p:nvPr/>
        </p:nvSpPr>
        <p:spPr>
          <a:xfrm>
            <a:off x="510308" y="2933032"/>
            <a:ext cx="108723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Thus, A contains no measurable sets of measure less than –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948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8CFF5A1-A7DE-69C3-9C33-1A5926A23DD1}"/>
                  </a:ext>
                </a:extLst>
              </p:cNvPr>
              <p:cNvSpPr txBox="1"/>
              <p:nvPr/>
            </p:nvSpPr>
            <p:spPr>
              <a:xfrm>
                <a:off x="9151882" y="5599345"/>
                <a:ext cx="3137338" cy="5933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Set A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                                                                                                                               </a:t>
                </a:r>
                <a:endParaRPr lang="en-US" sz="32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8CFF5A1-A7DE-69C3-9C33-1A5926A23D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1882" y="5599345"/>
                <a:ext cx="3137338" cy="593304"/>
              </a:xfrm>
              <a:prstGeom prst="rect">
                <a:avLst/>
              </a:prstGeom>
              <a:blipFill>
                <a:blip r:embed="rId2"/>
                <a:stretch>
                  <a:fillRect l="-4854" t="-14433" r="-403689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2541099-59A2-D54B-A590-5FF0829338B3}"/>
                  </a:ext>
                </a:extLst>
              </p:cNvPr>
              <p:cNvSpPr txBox="1"/>
              <p:nvPr/>
            </p:nvSpPr>
            <p:spPr>
              <a:xfrm>
                <a:off x="471652" y="-31532"/>
                <a:ext cx="11541672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Proposition (Hahn Decomposition Theorem)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Let v be a Signed measure on the measurable space (X,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 Then there is a positive set A and a negative set B such that X = A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 and A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 =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2541099-59A2-D54B-A590-5FF0829338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52" y="-31532"/>
                <a:ext cx="11541672" cy="1569660"/>
              </a:xfrm>
              <a:prstGeom prst="rect">
                <a:avLst/>
              </a:prstGeom>
              <a:blipFill>
                <a:blip r:embed="rId3"/>
                <a:stretch>
                  <a:fillRect l="-1320" t="-5447" r="-792" b="-11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0BCFF51-6733-82FC-4948-340933E2EF1B}"/>
                  </a:ext>
                </a:extLst>
              </p:cNvPr>
              <p:cNvSpPr txBox="1"/>
              <p:nvPr/>
            </p:nvSpPr>
            <p:spPr>
              <a:xfrm>
                <a:off x="488730" y="1384783"/>
                <a:ext cx="10499834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Proof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Let (X,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be a measurable space and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signed measure on (X,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0BCFF51-6733-82FC-4948-340933E2EF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30" y="1384783"/>
                <a:ext cx="10499834" cy="1077218"/>
              </a:xfrm>
              <a:prstGeom prst="rect">
                <a:avLst/>
              </a:prstGeom>
              <a:blipFill>
                <a:blip r:embed="rId4"/>
                <a:stretch>
                  <a:fillRect l="-1451" t="-7345" b="-16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A5B78089-1396-1687-1020-C3C9BF12B687}"/>
              </a:ext>
            </a:extLst>
          </p:cNvPr>
          <p:cNvSpPr txBox="1"/>
          <p:nvPr/>
        </p:nvSpPr>
        <p:spPr>
          <a:xfrm>
            <a:off x="487418" y="2288718"/>
            <a:ext cx="94606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WLG, we may assume that +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not assumed by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8C64592-3E33-8C05-A3B0-FB41664EAA18}"/>
                  </a:ext>
                </a:extLst>
              </p:cNvPr>
              <p:cNvSpPr txBox="1"/>
              <p:nvPr/>
            </p:nvSpPr>
            <p:spPr>
              <a:xfrm>
                <a:off x="520262" y="2744802"/>
                <a:ext cx="424092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Ie. E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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8C64592-3E33-8C05-A3B0-FB41664EAA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262" y="2744802"/>
                <a:ext cx="4240924" cy="584775"/>
              </a:xfrm>
              <a:prstGeom prst="rect">
                <a:avLst/>
              </a:prstGeom>
              <a:blipFill>
                <a:blip r:embed="rId5"/>
                <a:stretch>
                  <a:fillRect l="-3592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7767460-D535-ED24-5DC3-C7C15E45244B}"/>
                  </a:ext>
                </a:extLst>
              </p:cNvPr>
              <p:cNvSpPr txBox="1"/>
              <p:nvPr/>
            </p:nvSpPr>
            <p:spPr>
              <a:xfrm>
                <a:off x="4246180" y="2744802"/>
                <a:ext cx="691580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Sup {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E: E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 is positive}.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7767460-D535-ED24-5DC3-C7C15E4524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6180" y="2744802"/>
                <a:ext cx="6915806" cy="584775"/>
              </a:xfrm>
              <a:prstGeom prst="rect">
                <a:avLst/>
              </a:prstGeom>
              <a:blipFill>
                <a:blip r:embed="rId6"/>
                <a:stretch>
                  <a:fillRect l="-2293" t="-15625" r="-794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D4C225AE-5949-DD0A-A013-3E03360B79AC}"/>
              </a:ext>
            </a:extLst>
          </p:cNvPr>
          <p:cNvSpPr txBox="1"/>
          <p:nvPr/>
        </p:nvSpPr>
        <p:spPr>
          <a:xfrm>
            <a:off x="534716" y="3236036"/>
            <a:ext cx="75845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positive set,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 so that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  <a:endParaRPr lang="en-US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D61AD8E-84A7-9B64-8707-EEED42CBF6D6}"/>
                  </a:ext>
                </a:extLst>
              </p:cNvPr>
              <p:cNvSpPr txBox="1"/>
              <p:nvPr/>
            </p:nvSpPr>
            <p:spPr>
              <a:xfrm>
                <a:off x="504496" y="3610075"/>
                <a:ext cx="12013324" cy="8036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each n,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not an upper bound of {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E: E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 is positive}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D61AD8E-84A7-9B64-8707-EEED42CBF6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96" y="3610075"/>
                <a:ext cx="12013324" cy="803618"/>
              </a:xfrm>
              <a:prstGeom prst="rect">
                <a:avLst/>
              </a:prstGeom>
              <a:blipFill>
                <a:blip r:embed="rId7"/>
                <a:stretch>
                  <a:fillRect l="-1320" r="-406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BA1584E-7054-B4EB-1075-6FF00955BF8F}"/>
                  </a:ext>
                </a:extLst>
              </p:cNvPr>
              <p:cNvSpPr txBox="1"/>
              <p:nvPr/>
            </p:nvSpPr>
            <p:spPr>
              <a:xfrm>
                <a:off x="417787" y="4116020"/>
                <a:ext cx="6203728" cy="8036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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positive set E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&gt;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BA1584E-7054-B4EB-1075-6FF00955BF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787" y="4116020"/>
                <a:ext cx="6203728" cy="803618"/>
              </a:xfrm>
              <a:prstGeom prst="rect">
                <a:avLst/>
              </a:prstGeom>
              <a:blipFill>
                <a:blip r:embed="rId8"/>
                <a:stretch>
                  <a:fillRect l="-2557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1CCFAC4-6B68-B979-01C0-74373D578E67}"/>
                  </a:ext>
                </a:extLst>
              </p:cNvPr>
              <p:cNvSpPr txBox="1"/>
              <p:nvPr/>
            </p:nvSpPr>
            <p:spPr>
              <a:xfrm>
                <a:off x="6597877" y="4099244"/>
                <a:ext cx="3555124" cy="8036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&lt;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1CCFAC4-6B68-B979-01C0-74373D578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7877" y="4099244"/>
                <a:ext cx="3555124" cy="803618"/>
              </a:xfrm>
              <a:prstGeom prst="rect">
                <a:avLst/>
              </a:prstGeom>
              <a:blipFill>
                <a:blip r:embed="rId9"/>
                <a:stretch>
                  <a:fillRect l="-4281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10E459D-9387-F885-551D-A3653506EAAE}"/>
                  </a:ext>
                </a:extLst>
              </p:cNvPr>
              <p:cNvSpPr txBox="1"/>
              <p:nvPr/>
            </p:nvSpPr>
            <p:spPr>
              <a:xfrm>
                <a:off x="425666" y="4740220"/>
                <a:ext cx="6605751" cy="848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𝒍𝒊𝒎</m:t>
                            </m:r>
                          </m:e>
                          <m:lim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𝝀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den>
                        </m:f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≤ </m:t>
                    </m:r>
                    <m:func>
                      <m:func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𝒍𝒊𝒎</m:t>
                            </m:r>
                          </m:e>
                          <m:lim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fun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𝒍𝒊𝒎</m:t>
                            </m:r>
                          </m:e>
                          <m:lim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𝝀</m:t>
                        </m:r>
                      </m:e>
                    </m:func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10E459D-9387-F885-551D-A3653506EA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66" y="4740220"/>
                <a:ext cx="6605751" cy="848887"/>
              </a:xfrm>
              <a:prstGeom prst="rect">
                <a:avLst/>
              </a:prstGeom>
              <a:blipFill>
                <a:blip r:embed="rId10"/>
                <a:stretch>
                  <a:fillRect l="-2401" b="-4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D04EDFF-A852-3104-967B-957BFD108ECA}"/>
                  </a:ext>
                </a:extLst>
              </p:cNvPr>
              <p:cNvSpPr txBox="1"/>
              <p:nvPr/>
            </p:nvSpPr>
            <p:spPr>
              <a:xfrm>
                <a:off x="6877711" y="4864688"/>
                <a:ext cx="3555124" cy="7362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𝒍𝒊𝒎</m:t>
                            </m:r>
                          </m:e>
                          <m:lim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fun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D04EDFF-A852-3104-967B-957BFD108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7711" y="4864688"/>
                <a:ext cx="3555124" cy="736227"/>
              </a:xfrm>
              <a:prstGeom prst="rect">
                <a:avLst/>
              </a:prstGeom>
              <a:blipFill>
                <a:blip r:embed="rId11"/>
                <a:stretch>
                  <a:fillRect l="-4288" t="-11570" r="-2744" b="-4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35996C5-3821-CA58-D282-32D4C94311B1}"/>
                  </a:ext>
                </a:extLst>
              </p:cNvPr>
              <p:cNvSpPr txBox="1"/>
              <p:nvPr/>
            </p:nvSpPr>
            <p:spPr>
              <a:xfrm>
                <a:off x="496617" y="5598068"/>
                <a:ext cx="8915398" cy="7362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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sequence of positive sets {E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𝒍𝒊𝒎</m:t>
                            </m:r>
                          </m:e>
                          <m:lim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𝝂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fun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35996C5-3821-CA58-D282-32D4C9431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617" y="5598068"/>
                <a:ext cx="8915398" cy="736227"/>
              </a:xfrm>
              <a:prstGeom prst="rect">
                <a:avLst/>
              </a:prstGeom>
              <a:blipFill>
                <a:blip r:embed="rId12"/>
                <a:stretch>
                  <a:fillRect l="-1709" t="-11570" r="-684" b="-4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4B241EEF-BB28-401D-FE09-70B64813F0F3}"/>
              </a:ext>
            </a:extLst>
          </p:cNvPr>
          <p:cNvSpPr txBox="1"/>
          <p:nvPr/>
        </p:nvSpPr>
        <p:spPr>
          <a:xfrm>
            <a:off x="551794" y="6210161"/>
            <a:ext cx="960120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A is a positive set since each E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a positive set.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506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5906D5-55FD-4EBD-7CA1-868F9E1FAF69}"/>
              </a:ext>
            </a:extLst>
          </p:cNvPr>
          <p:cNvSpPr txBox="1"/>
          <p:nvPr/>
        </p:nvSpPr>
        <p:spPr>
          <a:xfrm>
            <a:off x="584617" y="4723509"/>
            <a:ext cx="8165246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is a negative set. Hence the theorem.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757401-548B-74BB-14DD-89A30C43285D}"/>
              </a:ext>
            </a:extLst>
          </p:cNvPr>
          <p:cNvSpPr txBox="1"/>
          <p:nvPr/>
        </p:nvSpPr>
        <p:spPr>
          <a:xfrm>
            <a:off x="382314" y="0"/>
            <a:ext cx="6050017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definition of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528E00-6CCA-F512-59E6-ECDBBEA6129F}"/>
              </a:ext>
            </a:extLst>
          </p:cNvPr>
          <p:cNvSpPr txBox="1"/>
          <p:nvPr/>
        </p:nvSpPr>
        <p:spPr>
          <a:xfrm>
            <a:off x="505785" y="471493"/>
            <a:ext cx="104197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A ~ E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for any n, and A is positive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 ~ E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6F01D4-66F3-A47B-7730-8F81D1CC930D}"/>
              </a:ext>
            </a:extLst>
          </p:cNvPr>
          <p:cNvSpPr txBox="1"/>
          <p:nvPr/>
        </p:nvSpPr>
        <p:spPr>
          <a:xfrm>
            <a:off x="521550" y="930140"/>
            <a:ext cx="10072877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A = E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 ~ E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 ~ E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2E1BD2-6528-C16D-5EFF-94B390B5B6D0}"/>
              </a:ext>
            </a:extLst>
          </p:cNvPr>
          <p:cNvSpPr txBox="1"/>
          <p:nvPr/>
        </p:nvSpPr>
        <p:spPr>
          <a:xfrm>
            <a:off x="461144" y="1317028"/>
            <a:ext cx="3133396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 (ii).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F3B7C-F534-6AA8-78D5-28C8984FA425}"/>
              </a:ext>
            </a:extLst>
          </p:cNvPr>
          <p:cNvSpPr txBox="1"/>
          <p:nvPr/>
        </p:nvSpPr>
        <p:spPr>
          <a:xfrm>
            <a:off x="3407322" y="1317028"/>
            <a:ext cx="6588016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and (ii)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 (iii).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033B0B-D255-2BC0-EFEB-86FD999638CD}"/>
              </a:ext>
            </a:extLst>
          </p:cNvPr>
          <p:cNvSpPr txBox="1"/>
          <p:nvPr/>
        </p:nvSpPr>
        <p:spPr>
          <a:xfrm>
            <a:off x="572139" y="1820564"/>
            <a:ext cx="26913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B = X – A.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F78A4CF-4204-6020-A989-580DEBDC31F7}"/>
              </a:ext>
            </a:extLst>
          </p:cNvPr>
          <p:cNvSpPr txBox="1"/>
          <p:nvPr/>
        </p:nvSpPr>
        <p:spPr>
          <a:xfrm>
            <a:off x="3263462" y="1757973"/>
            <a:ext cx="5665078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X = 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 and 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E6BE2DA-9CC9-5F2A-A495-8DD574CF3524}"/>
              </a:ext>
            </a:extLst>
          </p:cNvPr>
          <p:cNvSpPr txBox="1"/>
          <p:nvPr/>
        </p:nvSpPr>
        <p:spPr>
          <a:xfrm>
            <a:off x="537315" y="2203284"/>
            <a:ext cx="4728368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Claim: B is a negative set.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EC92E36-E842-530D-D886-4FF41784DDB0}"/>
              </a:ext>
            </a:extLst>
          </p:cNvPr>
          <p:cNvSpPr txBox="1"/>
          <p:nvPr/>
        </p:nvSpPr>
        <p:spPr>
          <a:xfrm>
            <a:off x="555737" y="2660788"/>
            <a:ext cx="1143639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B contains a measurable subset D of positive measure then we have 0 &lt;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&lt;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60A17DE-F98D-D873-8CF1-6563B6E83875}"/>
              </a:ext>
            </a:extLst>
          </p:cNvPr>
          <p:cNvSpPr txBox="1"/>
          <p:nvPr/>
        </p:nvSpPr>
        <p:spPr>
          <a:xfrm>
            <a:off x="3686504" y="3154603"/>
            <a:ext cx="72389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So, D contains a positive set 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&gt; 0.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4EAD5B7-2F6E-670B-7A2E-3BA469C4BE64}"/>
              </a:ext>
            </a:extLst>
          </p:cNvPr>
          <p:cNvSpPr txBox="1"/>
          <p:nvPr/>
        </p:nvSpPr>
        <p:spPr>
          <a:xfrm>
            <a:off x="584616" y="3656901"/>
            <a:ext cx="96629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E and A are disjoint and 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is a positive set.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EE56B65-FB14-EE2F-2752-E6CA5227CE58}"/>
              </a:ext>
            </a:extLst>
          </p:cNvPr>
          <p:cNvSpPr txBox="1"/>
          <p:nvPr/>
        </p:nvSpPr>
        <p:spPr>
          <a:xfrm>
            <a:off x="572138" y="4192928"/>
            <a:ext cx="103533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then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A)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+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&gt;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which is a contradiction.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074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BCECCA8-8CB9-EC12-D4EB-EA1BAD3778A6}"/>
              </a:ext>
            </a:extLst>
          </p:cNvPr>
          <p:cNvSpPr txBox="1"/>
          <p:nvPr/>
        </p:nvSpPr>
        <p:spPr>
          <a:xfrm>
            <a:off x="476067" y="6444335"/>
            <a:ext cx="84314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Hence A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is also Hahn Decomposition for X.</a:t>
            </a:r>
            <a:endParaRPr lang="en-US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B9D60F-63CD-B183-F9FD-8469587FB42C}"/>
              </a:ext>
            </a:extLst>
          </p:cNvPr>
          <p:cNvSpPr txBox="1"/>
          <p:nvPr/>
        </p:nvSpPr>
        <p:spPr>
          <a:xfrm>
            <a:off x="461077" y="-134910"/>
            <a:ext cx="7835463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Result: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Hahn decomposition is not unique.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8180435-3D05-5118-5078-8DBA64316FA8}"/>
                  </a:ext>
                </a:extLst>
              </p:cNvPr>
              <p:cNvSpPr txBox="1"/>
              <p:nvPr/>
            </p:nvSpPr>
            <p:spPr>
              <a:xfrm>
                <a:off x="506046" y="274738"/>
                <a:ext cx="11655973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Proof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Let v be a Signed measure on the measurable space (X,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8180435-3D05-5118-5078-8DBA64316F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046" y="274738"/>
                <a:ext cx="11655973" cy="584775"/>
              </a:xfrm>
              <a:prstGeom prst="rect">
                <a:avLst/>
              </a:prstGeom>
              <a:blipFill>
                <a:blip r:embed="rId2"/>
                <a:stretch>
                  <a:fillRect l="-1308" t="-15625" r="-471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66518358-00CA-8D3B-409B-1FD2F11497D2}"/>
              </a:ext>
            </a:extLst>
          </p:cNvPr>
          <p:cNvSpPr txBox="1"/>
          <p:nvPr/>
        </p:nvSpPr>
        <p:spPr>
          <a:xfrm>
            <a:off x="413845" y="697413"/>
            <a:ext cx="1177815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by Hahn decomposition there is a positive set A and a negative set B such that X = 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 and 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413162-64E5-3D68-D5C1-CC8CB3F62C9B}"/>
                  </a:ext>
                </a:extLst>
              </p:cNvPr>
              <p:cNvSpPr txBox="1"/>
              <p:nvPr/>
            </p:nvSpPr>
            <p:spPr>
              <a:xfrm>
                <a:off x="413845" y="1541189"/>
                <a:ext cx="11962086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 E (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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A, E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(E) = 0. Let A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A – E and B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B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413162-64E5-3D68-D5C1-CC8CB3F62C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845" y="1541189"/>
                <a:ext cx="11962086" cy="591700"/>
              </a:xfrm>
              <a:prstGeom prst="rect">
                <a:avLst/>
              </a:prstGeom>
              <a:blipFill>
                <a:blip r:embed="rId3"/>
                <a:stretch>
                  <a:fillRect l="-1325" t="-14433" r="-968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30FB1A5D-FDFD-8395-CBB8-4D91E664BF0B}"/>
              </a:ext>
            </a:extLst>
          </p:cNvPr>
          <p:cNvSpPr txBox="1"/>
          <p:nvPr/>
        </p:nvSpPr>
        <p:spPr>
          <a:xfrm>
            <a:off x="413845" y="1953996"/>
            <a:ext cx="8903576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Claim: 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also a Hahn Decomposition for X.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5B2A3A8-A952-D51D-560D-1CD86C3ADFC7}"/>
                  </a:ext>
                </a:extLst>
              </p:cNvPr>
              <p:cNvSpPr txBox="1"/>
              <p:nvPr/>
            </p:nvSpPr>
            <p:spPr>
              <a:xfrm>
                <a:off x="441430" y="2351793"/>
                <a:ext cx="5123798" cy="5971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(A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acc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(B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E)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5B2A3A8-A952-D51D-560D-1CD86C3ADF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430" y="2351793"/>
                <a:ext cx="5123798" cy="597151"/>
              </a:xfrm>
              <a:prstGeom prst="rect">
                <a:avLst/>
              </a:prstGeom>
              <a:blipFill>
                <a:blip r:embed="rId4"/>
                <a:stretch>
                  <a:fillRect l="-2973" t="-13265" r="-2616" b="-30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B77DF52-F7BA-9313-C649-096B5CF1C293}"/>
                  </a:ext>
                </a:extLst>
              </p:cNvPr>
              <p:cNvSpPr txBox="1"/>
              <p:nvPr/>
            </p:nvSpPr>
            <p:spPr>
              <a:xfrm>
                <a:off x="5565228" y="2336116"/>
                <a:ext cx="5722882" cy="5971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{A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(B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E)}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E)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B77DF52-F7BA-9313-C649-096B5CF1C2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228" y="2336116"/>
                <a:ext cx="5722882" cy="597151"/>
              </a:xfrm>
              <a:prstGeom prst="rect">
                <a:avLst/>
              </a:prstGeom>
              <a:blipFill>
                <a:blip r:embed="rId5"/>
                <a:stretch>
                  <a:fillRect l="-2769" t="-13265" r="-213" b="-30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51956BB-9EDD-0391-E4DA-B20B72ABEB28}"/>
                  </a:ext>
                </a:extLst>
              </p:cNvPr>
              <p:cNvSpPr txBox="1"/>
              <p:nvPr/>
            </p:nvSpPr>
            <p:spPr>
              <a:xfrm>
                <a:off x="536027" y="2837858"/>
                <a:ext cx="6090748" cy="5971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{(A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B)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E}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{(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E)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B}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51956BB-9EDD-0391-E4DA-B20B72ABEB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27" y="2837858"/>
                <a:ext cx="6090748" cy="597151"/>
              </a:xfrm>
              <a:prstGeom prst="rect">
                <a:avLst/>
              </a:prstGeom>
              <a:blipFill>
                <a:blip r:embed="rId6"/>
                <a:stretch>
                  <a:fillRect l="-2603" t="-13402" b="-31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C3983F9F-EF64-A584-5941-DE4B418AF1E3}"/>
              </a:ext>
            </a:extLst>
          </p:cNvPr>
          <p:cNvSpPr txBox="1"/>
          <p:nvPr/>
        </p:nvSpPr>
        <p:spPr>
          <a:xfrm>
            <a:off x="6463863" y="2781726"/>
            <a:ext cx="25461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= X.</a:t>
            </a:r>
            <a:endParaRPr lang="en-US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D95D798-03E1-15E0-9FC1-3E7D9F1AD769}"/>
                  </a:ext>
                </a:extLst>
              </p:cNvPr>
              <p:cNvSpPr txBox="1"/>
              <p:nvPr/>
            </p:nvSpPr>
            <p:spPr>
              <a:xfrm>
                <a:off x="525518" y="3300407"/>
                <a:ext cx="5123798" cy="5971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(A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acc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(B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E)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D95D798-03E1-15E0-9FC1-3E7D9F1AD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518" y="3300407"/>
                <a:ext cx="5123798" cy="597151"/>
              </a:xfrm>
              <a:prstGeom prst="rect">
                <a:avLst/>
              </a:prstGeom>
              <a:blipFill>
                <a:blip r:embed="rId7"/>
                <a:stretch>
                  <a:fillRect l="-2973" t="-13265" r="-2616" b="-30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5EFD018-2536-A9B4-8E71-29AF511390FC}"/>
                  </a:ext>
                </a:extLst>
              </p:cNvPr>
              <p:cNvSpPr txBox="1"/>
              <p:nvPr/>
            </p:nvSpPr>
            <p:spPr>
              <a:xfrm>
                <a:off x="5565228" y="3300692"/>
                <a:ext cx="6101254" cy="5971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{(A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acc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B}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{(A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acc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E}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5EFD018-2536-A9B4-8E71-29AF511390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228" y="3300692"/>
                <a:ext cx="6101254" cy="597151"/>
              </a:xfrm>
              <a:prstGeom prst="rect">
                <a:avLst/>
              </a:prstGeom>
              <a:blipFill>
                <a:blip r:embed="rId8"/>
                <a:stretch>
                  <a:fillRect l="-2597" t="-13265" b="-30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90757F8-9852-DBB5-877F-BE5B207A93D0}"/>
                  </a:ext>
                </a:extLst>
              </p:cNvPr>
              <p:cNvSpPr txBox="1"/>
              <p:nvPr/>
            </p:nvSpPr>
            <p:spPr>
              <a:xfrm>
                <a:off x="536026" y="3738060"/>
                <a:ext cx="5927837" cy="6022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{(A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B)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{A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̃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E)}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90757F8-9852-DBB5-877F-BE5B207A93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26" y="3738060"/>
                <a:ext cx="5927837" cy="602216"/>
              </a:xfrm>
              <a:prstGeom prst="rect">
                <a:avLst/>
              </a:prstGeom>
              <a:blipFill>
                <a:blip r:embed="rId9"/>
                <a:stretch>
                  <a:fillRect l="-2675" t="-12121" r="-926" b="-30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3CD047AE-8FCA-759E-2620-202FBBC9AE11}"/>
              </a:ext>
            </a:extLst>
          </p:cNvPr>
          <p:cNvSpPr txBox="1"/>
          <p:nvPr/>
        </p:nvSpPr>
        <p:spPr>
          <a:xfrm>
            <a:off x="6420516" y="3732079"/>
            <a:ext cx="24870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0F870B5-8C9C-25E0-5A3F-5F845741DEF1}"/>
              </a:ext>
            </a:extLst>
          </p:cNvPr>
          <p:cNvSpPr txBox="1"/>
          <p:nvPr/>
        </p:nvSpPr>
        <p:spPr>
          <a:xfrm>
            <a:off x="505817" y="4255562"/>
            <a:ext cx="264728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positive: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53A8466-220F-3504-46C2-B92592B86DD7}"/>
              </a:ext>
            </a:extLst>
          </p:cNvPr>
          <p:cNvSpPr txBox="1"/>
          <p:nvPr/>
        </p:nvSpPr>
        <p:spPr>
          <a:xfrm>
            <a:off x="3003328" y="4224153"/>
            <a:ext cx="51237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F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– 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D3BA3DE-72ED-A63A-32B2-CDE793C56932}"/>
              </a:ext>
            </a:extLst>
          </p:cNvPr>
          <p:cNvSpPr txBox="1"/>
          <p:nvPr/>
        </p:nvSpPr>
        <p:spPr>
          <a:xfrm>
            <a:off x="8001017" y="4188058"/>
            <a:ext cx="417392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 ⸪ A is 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B6130BE-4D0A-713D-345F-4C1C6AE2AC55}"/>
              </a:ext>
            </a:extLst>
          </p:cNvPr>
          <p:cNvSpPr txBox="1"/>
          <p:nvPr/>
        </p:nvSpPr>
        <p:spPr>
          <a:xfrm>
            <a:off x="536026" y="4693648"/>
            <a:ext cx="70190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negative: For F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6E3392C-A13B-5F96-C3AD-77AB9416FFD7}"/>
              </a:ext>
            </a:extLst>
          </p:cNvPr>
          <p:cNvSpPr txBox="1"/>
          <p:nvPr/>
        </p:nvSpPr>
        <p:spPr>
          <a:xfrm>
            <a:off x="487829" y="5106376"/>
            <a:ext cx="35577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 = F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(B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E)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E579C6D-A124-4FFC-A0F4-EC420FF0422B}"/>
              </a:ext>
            </a:extLst>
          </p:cNvPr>
          <p:cNvSpPr txBox="1"/>
          <p:nvPr/>
        </p:nvSpPr>
        <p:spPr>
          <a:xfrm>
            <a:off x="3799744" y="5151349"/>
            <a:ext cx="346996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(F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B)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E)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925A287-B1DE-265E-8FCE-CE9686D0C345}"/>
              </a:ext>
            </a:extLst>
          </p:cNvPr>
          <p:cNvSpPr txBox="1"/>
          <p:nvPr/>
        </p:nvSpPr>
        <p:spPr>
          <a:xfrm>
            <a:off x="7104821" y="5115325"/>
            <a:ext cx="510622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(F) =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B) +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E).</a:t>
            </a:r>
            <a:endParaRPr lang="en-US" sz="3000" dirty="0">
              <a:solidFill>
                <a:srgbClr val="00B0F0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BFBDAA4-EEA5-D5BF-6F34-4FFEAE2DE825}"/>
              </a:ext>
            </a:extLst>
          </p:cNvPr>
          <p:cNvSpPr txBox="1"/>
          <p:nvPr/>
        </p:nvSpPr>
        <p:spPr>
          <a:xfrm>
            <a:off x="360599" y="5610245"/>
            <a:ext cx="5830339" cy="5604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E)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30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⸪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7789609-094E-48FF-563B-881A67FE7EC4}"/>
              </a:ext>
            </a:extLst>
          </p:cNvPr>
          <p:cNvSpPr txBox="1"/>
          <p:nvPr/>
        </p:nvSpPr>
        <p:spPr>
          <a:xfrm>
            <a:off x="6018551" y="5587709"/>
            <a:ext cx="6462310" cy="5604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E)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 ⸪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E)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(E) = 0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6ADD989-C557-2EBE-D5B3-02D48F1F95C7}"/>
              </a:ext>
            </a:extLst>
          </p:cNvPr>
          <p:cNvSpPr txBox="1"/>
          <p:nvPr/>
        </p:nvSpPr>
        <p:spPr>
          <a:xfrm>
            <a:off x="441430" y="5924032"/>
            <a:ext cx="29463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E) = 0.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A73DED5-3952-665F-A519-1CA5085E746A}"/>
              </a:ext>
            </a:extLst>
          </p:cNvPr>
          <p:cNvSpPr txBox="1"/>
          <p:nvPr/>
        </p:nvSpPr>
        <p:spPr>
          <a:xfrm>
            <a:off x="3312181" y="5933167"/>
            <a:ext cx="5492044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(F)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01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2934</TotalTime>
  <Words>2783</Words>
  <Application>Microsoft Office PowerPoint</Application>
  <PresentationFormat>Widescreen</PresentationFormat>
  <Paragraphs>147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Algerian</vt:lpstr>
      <vt:lpstr>Arial</vt:lpstr>
      <vt:lpstr>Calibri</vt:lpstr>
      <vt:lpstr>Calibri Light</vt:lpstr>
      <vt:lpstr>Cambria Math</vt:lpstr>
      <vt:lpstr>Times New Roman</vt:lpstr>
      <vt:lpstr>Office Theme</vt:lpstr>
      <vt:lpstr>M 401- MEASURE THEORY SIGNED MEASURE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SIGNED MEASURE</dc:title>
  <dc:creator>Tammi Raju Kalidindi</dc:creator>
  <cp:lastModifiedBy>Tammi Raju Kalidindi</cp:lastModifiedBy>
  <cp:revision>7</cp:revision>
  <dcterms:created xsi:type="dcterms:W3CDTF">2024-05-03T09:13:46Z</dcterms:created>
  <dcterms:modified xsi:type="dcterms:W3CDTF">2024-06-24T04:10:51Z</dcterms:modified>
</cp:coreProperties>
</file>