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B9E0-A326-56D6-324A-AF422A25E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65DA3-104A-7674-1D17-3A557033C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F786-6340-C540-0EAA-85C336EB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A3C1-C1EE-4658-DACB-43741FF9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EA4C-9D11-A6D4-EE1A-171F0F27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4780-8868-CBA5-4970-62889D46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A9BFB-1F33-7FCD-C53F-643E413E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58E77-954A-D38E-C9ED-A74F95A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4F02-DC55-2FA0-C0BD-86FB871C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18C9F-D1D9-2F84-B463-43077133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886FC0-9E7E-B621-D9B5-C30F02EA6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C629F-1748-D4AA-A36D-1C49B196C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C56CE-EAA3-FC7A-75D7-7D14513E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9E72-7A52-4D4B-8092-F9636BA0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35CB-7EB3-EC4F-7E05-CF0FD0E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D057-D82C-19F1-D456-BFC722A2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38F6-4AC2-6D1C-1B62-A43A79283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C738A-4214-3F1C-422D-DA441D1F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6DD4-9171-E034-A731-40347245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4384C-17D3-4824-8E5A-88C69557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5BFF-2B87-27C7-6CB1-E8A1AAB7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91D22-4C30-65CF-78A8-4DD1EF0B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7F7F-868A-5E7B-765D-FA5DF880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14914-8FF6-428D-8C6D-446B6786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7E19-9A75-5246-EFBC-504F27F6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6EF9-7F64-FD71-D194-DC73667F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0C30-B0CF-5300-96CF-459347BCE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12D4D-ACE4-E247-ACD9-3CEB769D0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20517-648E-03C9-2249-FD5D05A8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5248C-C9A2-F2C4-8FC6-935F76F3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168E8-2828-820F-87E9-F5461439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DAB6-7CFD-7DB6-207C-868F672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204DC-C9AA-ABDA-F818-9ED9C181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1FAD3-4961-759E-2A57-775011683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C7FB4-41A3-175B-F19A-3CC97841C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D0D5D-F151-0C19-EC88-EA0123387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F74B1-7DE7-B047-015B-9D461C4A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5C529-6FD5-27E6-642C-CF62A866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2A8CC-5598-E56E-B368-6109B2BD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E4BE-AAA9-3130-6A84-C6256D66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A4A00-DB61-B2E5-D85E-A9C8A157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E0BA-DF7A-729D-787A-99CA438B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00DB4-2606-C92D-3186-45931F8A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A129E-2BA5-6C9F-309C-3127162C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1F25F-7784-147A-1BDC-31695D9F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D54A2-E4C6-4489-F793-9E31F758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0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32B1-C08C-8D69-5982-7878C3C4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B034-2004-6341-0272-F05C9923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4F557-F2BD-7FA8-E943-0FF4F60B9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82C6F-0A7B-A0C3-A5E2-FAB2E942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41290-272C-DF34-27C6-2232E22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3212C-DC89-F5D3-F4D8-4D715A84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866C-C517-D846-610A-B6285B82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14CF3-E223-D304-28B3-907C71F90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15670-62C8-B7FB-2BB7-BE763F53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1CB88-7B8A-8883-9680-00E0E9CD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B0E79-DADF-D772-FAA5-DCB0956F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4F18B-28FD-FFA7-1D00-600F1064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2E830-AA28-AB8C-083E-F833E357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BC56-02A5-6257-68F6-5DAF8E13C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660A-00A1-966B-2303-D3987B149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B3D9-4821-42DA-94FD-98B49E40391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9A438-1389-D528-D117-FF8E0A873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015D-DB26-769B-860E-CD1F3F06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CD4E2-7229-42C0-8523-87810A17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40.png"/><Relationship Id="rId3" Type="http://schemas.openxmlformats.org/officeDocument/2006/relationships/hyperlink" Target="https://drive.google.com/u/1/settings/storage?hl=en-GB&amp;utm_medium=web&amp;utm_source=gmail&amp;utm_campaign=storage_meter&amp;utm_content=storage_high" TargetMode="External"/><Relationship Id="rId7" Type="http://schemas.openxmlformats.org/officeDocument/2006/relationships/image" Target="../media/image81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511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Relationship Id="rId1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hyperlink" Target="https://drive.google.com/u/1/settings/storage?hl=en-GB&amp;utm_medium=web&amp;utm_source=gmail&amp;utm_campaign=storage_meter&amp;utm_content=storage_hig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image" Target="../media/image270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hyperlink" Target="https://drive.google.com/u/1/settings/storage?hl=en-GB&amp;utm_medium=web&amp;utm_source=gmail&amp;utm_campaign=storage_meter&amp;utm_content=storage_hig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80.png"/><Relationship Id="rId7" Type="http://schemas.openxmlformats.org/officeDocument/2006/relationships/image" Target="../media/image41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6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hyperlink" Target="https://drive.google.com/u/1/settings/storage?hl=en-GB&amp;utm_medium=web&amp;utm_source=gmail&amp;utm_campaign=storage_meter&amp;utm_content=storage_high" TargetMode="External"/><Relationship Id="rId9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70.png"/><Relationship Id="rId7" Type="http://schemas.openxmlformats.org/officeDocument/2006/relationships/image" Target="../media/image52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Relationship Id="rId9" Type="http://schemas.openxmlformats.org/officeDocument/2006/relationships/image" Target="../media/image5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71.png"/><Relationship Id="rId4" Type="http://schemas.openxmlformats.org/officeDocument/2006/relationships/hyperlink" Target="https://drive.google.com/u/1/settings/storage?hl=en-GB&amp;utm_medium=web&amp;utm_source=gmail&amp;utm_campaign=storage_meter&amp;utm_content=storage_hig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3A3-6C81-B91B-3DCF-ACAD9857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86" y="2954215"/>
            <a:ext cx="9523827" cy="1538471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 401- MEASURE THEORY</a:t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OUTER MEASURE </a:t>
            </a:r>
            <a:br>
              <a:rPr lang="en-US" sz="4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MEASURABILITY</a:t>
            </a:r>
            <a:endParaRPr lang="en-US" sz="4800" dirty="0">
              <a:solidFill>
                <a:srgbClr val="00B0F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3C5C6-B7D2-81FE-473C-2D875DEB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01" y="4837320"/>
            <a:ext cx="6665259" cy="1696216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K. C. TAMMI RAJU, M. S</a:t>
            </a:r>
            <a:r>
              <a:rPr lang="en-US" sz="5700" dirty="0">
                <a:solidFill>
                  <a:srgbClr val="00B050"/>
                </a:solidFill>
                <a:cs typeface="Times New Roman" panose="02020603050405020304" pitchFamily="18" charset="0"/>
              </a:rPr>
              <a:t>c;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HOD, Dept. of mathematics;</a:t>
            </a:r>
          </a:p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PG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5BE3-83B3-5ADE-B213-EB434BFE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" y="881703"/>
            <a:ext cx="10721188" cy="164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9155FA-0F02-8D8C-D994-7A2CFE7E9ECE}"/>
                  </a:ext>
                </a:extLst>
              </p:cNvPr>
              <p:cNvSpPr txBox="1"/>
              <p:nvPr/>
            </p:nvSpPr>
            <p:spPr>
              <a:xfrm>
                <a:off x="349624" y="2446100"/>
                <a:ext cx="6037731" cy="603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∩…∩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9155FA-0F02-8D8C-D994-7A2CFE7E9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2446100"/>
                <a:ext cx="6037731" cy="603435"/>
              </a:xfrm>
              <a:prstGeom prst="rect">
                <a:avLst/>
              </a:prstGeom>
              <a:blipFill>
                <a:blip r:embed="rId2"/>
                <a:stretch>
                  <a:fillRect l="-2523" t="-12121" r="-343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B85C8-C7CD-4A22-F529-28AC75147090}"/>
                  </a:ext>
                </a:extLst>
              </p:cNvPr>
              <p:cNvSpPr txBox="1"/>
              <p:nvPr/>
            </p:nvSpPr>
            <p:spPr>
              <a:xfrm>
                <a:off x="385483" y="-161240"/>
                <a:ext cx="11421034" cy="2172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on an algebra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= inf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                            Then 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if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{A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any sequence of sets 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such that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(ii) A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B85C8-C7CD-4A22-F529-28AC7514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3" y="-161240"/>
                <a:ext cx="11421034" cy="2172518"/>
              </a:xfrm>
              <a:prstGeom prst="rect">
                <a:avLst/>
              </a:prstGeom>
              <a:blipFill>
                <a:blip r:embed="rId4"/>
                <a:stretch>
                  <a:fillRect l="-1334" t="-3933" r="-28549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DCBB9F-381B-5C2D-498E-8098F09D2F47}"/>
                  </a:ext>
                </a:extLst>
              </p:cNvPr>
              <p:cNvSpPr txBox="1"/>
              <p:nvPr/>
            </p:nvSpPr>
            <p:spPr>
              <a:xfrm>
                <a:off x="376518" y="1893563"/>
                <a:ext cx="1121484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Let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any seq. of sets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DCBB9F-381B-5C2D-498E-8098F09D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1893563"/>
                <a:ext cx="11214848" cy="591700"/>
              </a:xfrm>
              <a:prstGeom prst="rect">
                <a:avLst/>
              </a:prstGeom>
              <a:blipFill>
                <a:blip r:embed="rId5"/>
                <a:stretch>
                  <a:fillRect l="-1414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10712-8280-AB00-0AB1-B20B2BC7AE91}"/>
                  </a:ext>
                </a:extLst>
              </p:cNvPr>
              <p:cNvSpPr txBox="1"/>
              <p:nvPr/>
            </p:nvSpPr>
            <p:spPr>
              <a:xfrm>
                <a:off x="6125702" y="2438456"/>
                <a:ext cx="61649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{Bi} pairwise disjoint 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10712-8280-AB00-0AB1-B20B2BC7A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02" y="2438456"/>
                <a:ext cx="6164910" cy="584775"/>
              </a:xfrm>
              <a:prstGeom prst="rect">
                <a:avLst/>
              </a:prstGeom>
              <a:blipFill>
                <a:blip r:embed="rId6"/>
                <a:stretch>
                  <a:fillRect l="-2572" t="-15625" r="-425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26F6AF-ABA1-A1F8-6C34-51F3C0A8A420}"/>
                  </a:ext>
                </a:extLst>
              </p:cNvPr>
              <p:cNvSpPr txBox="1"/>
              <p:nvPr/>
            </p:nvSpPr>
            <p:spPr>
              <a:xfrm>
                <a:off x="349624" y="2940865"/>
                <a:ext cx="1643906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26F6AF-ABA1-A1F8-6C34-51F3C0A8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2940865"/>
                <a:ext cx="1643906" cy="5850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6619F3-8510-A92C-8C3E-1C0C7D97DA22}"/>
                  </a:ext>
                </a:extLst>
              </p:cNvPr>
              <p:cNvSpPr txBox="1"/>
              <p:nvPr/>
            </p:nvSpPr>
            <p:spPr>
              <a:xfrm>
                <a:off x="2190188" y="2965868"/>
                <a:ext cx="235660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6619F3-8510-A92C-8C3E-1C0C7D97D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188" y="2965868"/>
                <a:ext cx="2356602" cy="584775"/>
              </a:xfrm>
              <a:prstGeom prst="rect">
                <a:avLst/>
              </a:prstGeom>
              <a:blipFill>
                <a:blip r:embed="rId8"/>
                <a:stretch>
                  <a:fillRect l="-6460" t="-15789" r="-4134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85332A-D5DD-2E63-66EB-909983278C2C}"/>
                  </a:ext>
                </a:extLst>
              </p:cNvPr>
              <p:cNvSpPr txBox="1"/>
              <p:nvPr/>
            </p:nvSpPr>
            <p:spPr>
              <a:xfrm>
                <a:off x="330575" y="3368391"/>
                <a:ext cx="11632825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the countable additivity of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85332A-D5DD-2E63-66EB-909983278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75" y="3368391"/>
                <a:ext cx="11632825" cy="591700"/>
              </a:xfrm>
              <a:prstGeom prst="rect">
                <a:avLst/>
              </a:prstGeom>
              <a:blipFill>
                <a:blip r:embed="rId9"/>
                <a:stretch>
                  <a:fillRect l="-1310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D32440-F211-92D8-8806-18B5857AE49A}"/>
                  </a:ext>
                </a:extLst>
              </p:cNvPr>
              <p:cNvSpPr txBox="1"/>
              <p:nvPr/>
            </p:nvSpPr>
            <p:spPr>
              <a:xfrm>
                <a:off x="7957299" y="3809905"/>
                <a:ext cx="40935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D32440-F211-92D8-8806-18B5857A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299" y="3809905"/>
                <a:ext cx="4093505" cy="584775"/>
              </a:xfrm>
              <a:prstGeom prst="rect">
                <a:avLst/>
              </a:prstGeom>
              <a:blipFill>
                <a:blip r:embed="rId10"/>
                <a:stretch>
                  <a:fillRect l="-372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DA6E2F-46FA-0477-2B89-33D97F13F28A}"/>
                  </a:ext>
                </a:extLst>
              </p:cNvPr>
              <p:cNvSpPr txBox="1"/>
              <p:nvPr/>
            </p:nvSpPr>
            <p:spPr>
              <a:xfrm>
                <a:off x="295837" y="6141487"/>
                <a:ext cx="7839633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is a cover for A, so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(A). 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DA6E2F-46FA-0477-2B89-33D97F13F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7" y="6141487"/>
                <a:ext cx="7839633" cy="591700"/>
              </a:xfrm>
              <a:prstGeom prst="rect">
                <a:avLst/>
              </a:prstGeom>
              <a:blipFill>
                <a:blip r:embed="rId11"/>
                <a:stretch>
                  <a:fillRect l="-2022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1531BB-83B0-98D9-6AEF-7DB4C7B78AC7}"/>
                  </a:ext>
                </a:extLst>
              </p:cNvPr>
              <p:cNvSpPr txBox="1"/>
              <p:nvPr/>
            </p:nvSpPr>
            <p:spPr>
              <a:xfrm>
                <a:off x="373159" y="4049841"/>
                <a:ext cx="27947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Let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1531BB-83B0-98D9-6AEF-7DB4C7B7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59" y="4049841"/>
                <a:ext cx="2794752" cy="584775"/>
              </a:xfrm>
              <a:prstGeom prst="rect">
                <a:avLst/>
              </a:prstGeom>
              <a:blipFill>
                <a:blip r:embed="rId12"/>
                <a:stretch>
                  <a:fillRect l="-544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83B464-E1B1-10E5-8D80-5015B8D996C1}"/>
                  </a:ext>
                </a:extLst>
              </p:cNvPr>
              <p:cNvSpPr txBox="1"/>
              <p:nvPr/>
            </p:nvSpPr>
            <p:spPr>
              <a:xfrm>
                <a:off x="411256" y="4552475"/>
                <a:ext cx="91092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any sequence of sets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83B464-E1B1-10E5-8D80-5015B8D99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6" y="4552475"/>
                <a:ext cx="9109261" cy="584775"/>
              </a:xfrm>
              <a:prstGeom prst="rect">
                <a:avLst/>
              </a:prstGeom>
              <a:blipFill>
                <a:blip r:embed="rId13"/>
                <a:stretch>
                  <a:fillRect l="-167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DA05E4-E195-749F-A1AE-4F9DCF8FBFFB}"/>
                  </a:ext>
                </a:extLst>
              </p:cNvPr>
              <p:cNvSpPr txBox="1"/>
              <p:nvPr/>
            </p:nvSpPr>
            <p:spPr>
              <a:xfrm>
                <a:off x="336177" y="5620802"/>
                <a:ext cx="9399493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is a lower bound of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DA05E4-E195-749F-A1AE-4F9DCF8F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7" y="5620802"/>
                <a:ext cx="9399493" cy="591700"/>
              </a:xfrm>
              <a:prstGeom prst="rect">
                <a:avLst/>
              </a:prstGeom>
              <a:blipFill>
                <a:blip r:embed="rId14"/>
                <a:stretch>
                  <a:fillRect l="-1621" t="-14433" r="-1946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74C74E-763E-E633-B02E-FA9827301881}"/>
                  </a:ext>
                </a:extLst>
              </p:cNvPr>
              <p:cNvSpPr txBox="1"/>
              <p:nvPr/>
            </p:nvSpPr>
            <p:spPr>
              <a:xfrm>
                <a:off x="9490266" y="5657935"/>
                <a:ext cx="28182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74C74E-763E-E633-B02E-FA9827301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66" y="5657935"/>
                <a:ext cx="2818279" cy="584775"/>
              </a:xfrm>
              <a:prstGeom prst="rect">
                <a:avLst/>
              </a:prstGeom>
              <a:blipFill>
                <a:blip r:embed="rId15"/>
                <a:stretch>
                  <a:fillRect l="-5628" t="-15625" r="-281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193364-D9D1-B3FA-561E-F2EE64657EAB}"/>
                  </a:ext>
                </a:extLst>
              </p:cNvPr>
              <p:cNvSpPr txBox="1"/>
              <p:nvPr/>
            </p:nvSpPr>
            <p:spPr>
              <a:xfrm>
                <a:off x="8148927" y="6141487"/>
                <a:ext cx="36934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193364-D9D1-B3FA-561E-F2EE64657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27" y="6141487"/>
                <a:ext cx="3693448" cy="584775"/>
              </a:xfrm>
              <a:prstGeom prst="rect">
                <a:avLst/>
              </a:prstGeom>
              <a:blipFill>
                <a:blip r:embed="rId16"/>
                <a:stretch>
                  <a:fillRect l="-4290" t="-15625" r="-396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E9FCED-719E-1F75-E527-722AA56A6F79}"/>
                  </a:ext>
                </a:extLst>
              </p:cNvPr>
              <p:cNvSpPr txBox="1"/>
              <p:nvPr/>
            </p:nvSpPr>
            <p:spPr>
              <a:xfrm>
                <a:off x="386613" y="5120045"/>
                <a:ext cx="56107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by 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E9FCED-719E-1F75-E527-722AA56A6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3" y="5120045"/>
                <a:ext cx="5610775" cy="584775"/>
              </a:xfrm>
              <a:prstGeom prst="rect">
                <a:avLst/>
              </a:prstGeom>
              <a:blipFill>
                <a:blip r:embed="rId17"/>
                <a:stretch>
                  <a:fillRect l="-271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/>
      <p:bldP spid="7" grpId="0"/>
      <p:bldP spid="13" grpId="0"/>
      <p:bldP spid="14" grpId="0"/>
      <p:bldP spid="16" grpId="0"/>
      <p:bldP spid="18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B85C8-C7CD-4A22-F529-28AC75147090}"/>
                  </a:ext>
                </a:extLst>
              </p:cNvPr>
              <p:cNvSpPr txBox="1"/>
              <p:nvPr/>
            </p:nvSpPr>
            <p:spPr>
              <a:xfrm>
                <a:off x="491934" y="26974"/>
                <a:ext cx="11659726" cy="111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on an algebra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= inf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outer measure.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B85C8-C7CD-4A22-F529-28AC7514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34" y="26974"/>
                <a:ext cx="11659726" cy="1118640"/>
              </a:xfrm>
              <a:prstGeom prst="rect">
                <a:avLst/>
              </a:prstGeom>
              <a:blipFill>
                <a:blip r:embed="rId3"/>
                <a:stretch>
                  <a:fillRect l="-1360" t="-7609" r="-6590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0805E8-51AA-18FB-FB02-D81715A65D36}"/>
                  </a:ext>
                </a:extLst>
              </p:cNvPr>
              <p:cNvSpPr txBox="1"/>
              <p:nvPr/>
            </p:nvSpPr>
            <p:spPr>
              <a:xfrm>
                <a:off x="456075" y="1132102"/>
                <a:ext cx="11456892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</a:t>
                </a:r>
                <a:r>
                  <a:rPr 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nonnegative extended real valued set function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1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0805E8-51AA-18FB-FB02-D81715A65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5" y="1132102"/>
                <a:ext cx="11456892" cy="591700"/>
              </a:xfrm>
              <a:prstGeom prst="rect">
                <a:avLst/>
              </a:prstGeom>
              <a:blipFill>
                <a:blip r:embed="rId4"/>
                <a:stretch>
                  <a:fillRect l="-1384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ECA2F7-6F55-79CB-6291-4CFEC0ECB1EF}"/>
                  </a:ext>
                </a:extLst>
              </p:cNvPr>
              <p:cNvSpPr txBox="1"/>
              <p:nvPr/>
            </p:nvSpPr>
            <p:spPr>
              <a:xfrm>
                <a:off x="491934" y="1618797"/>
                <a:ext cx="65666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(ii)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ECA2F7-6F55-79CB-6291-4CFEC0ECB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34" y="1618797"/>
                <a:ext cx="6566647" cy="584775"/>
              </a:xfrm>
              <a:prstGeom prst="rect">
                <a:avLst/>
              </a:prstGeom>
              <a:blipFill>
                <a:blip r:embed="rId5"/>
                <a:stretch>
                  <a:fillRect l="-2414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20986E-6A34-413D-DF3F-217A596E4325}"/>
                  </a:ext>
                </a:extLst>
              </p:cNvPr>
              <p:cNvSpPr txBox="1"/>
              <p:nvPr/>
            </p:nvSpPr>
            <p:spPr>
              <a:xfrm>
                <a:off x="493059" y="4966136"/>
                <a:ext cx="592118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1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:r>
                  <a:rPr lang="en-US" sz="3200" b="1" dirty="0" err="1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20986E-6A34-413D-DF3F-217A596E4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9" y="4966136"/>
                <a:ext cx="5921188" cy="591700"/>
              </a:xfrm>
              <a:prstGeom prst="rect">
                <a:avLst/>
              </a:prstGeom>
              <a:blipFill>
                <a:blip r:embed="rId6"/>
                <a:stretch>
                  <a:fillRect l="-2678" t="-14433" r="-1648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6CFBC69-4943-34B7-ACF7-3B253AA376ED}"/>
              </a:ext>
            </a:extLst>
          </p:cNvPr>
          <p:cNvSpPr txBox="1"/>
          <p:nvPr/>
        </p:nvSpPr>
        <p:spPr>
          <a:xfrm>
            <a:off x="6944279" y="1543331"/>
            <a:ext cx="2091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F.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1DD9C9-6BBC-708B-B57C-36FA9712957D}"/>
                  </a:ext>
                </a:extLst>
              </p:cNvPr>
              <p:cNvSpPr txBox="1"/>
              <p:nvPr/>
            </p:nvSpPr>
            <p:spPr>
              <a:xfrm>
                <a:off x="456075" y="2052507"/>
                <a:ext cx="116406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for every sequence {A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 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1DD9C9-6BBC-708B-B57C-36FA97129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5" y="2052507"/>
                <a:ext cx="11640672" cy="584775"/>
              </a:xfrm>
              <a:prstGeom prst="rect">
                <a:avLst/>
              </a:prstGeom>
              <a:blipFill>
                <a:blip r:embed="rId7"/>
                <a:stretch>
                  <a:fillRect l="-136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5D52C-9BAF-7454-D64F-208E2EBBD498}"/>
                  </a:ext>
                </a:extLst>
              </p:cNvPr>
              <p:cNvSpPr txBox="1"/>
              <p:nvPr/>
            </p:nvSpPr>
            <p:spPr>
              <a:xfrm>
                <a:off x="493059" y="2507155"/>
                <a:ext cx="106668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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5D52C-9BAF-7454-D64F-208E2EBBD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9" y="2507155"/>
                <a:ext cx="10666873" cy="584775"/>
              </a:xfrm>
              <a:prstGeom prst="rect">
                <a:avLst/>
              </a:prstGeom>
              <a:blipFill>
                <a:blip r:embed="rId8"/>
                <a:stretch>
                  <a:fillRect l="-1486" t="-15625" r="-22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30B109-9C5C-81E3-FC1F-33CA13179594}"/>
                  </a:ext>
                </a:extLst>
              </p:cNvPr>
              <p:cNvSpPr txBox="1"/>
              <p:nvPr/>
            </p:nvSpPr>
            <p:spPr>
              <a:xfrm>
                <a:off x="510988" y="3025160"/>
                <a:ext cx="11640672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that Inf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Inf{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30B109-9C5C-81E3-FC1F-33CA13179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3025160"/>
                <a:ext cx="11640672" cy="591700"/>
              </a:xfrm>
              <a:prstGeom prst="rect">
                <a:avLst/>
              </a:prstGeom>
              <a:blipFill>
                <a:blip r:embed="rId9"/>
                <a:stretch>
                  <a:fillRect l="-1362" t="-14433" r="-94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060132-86A8-C4CD-820D-485D7F055C0D}"/>
                  </a:ext>
                </a:extLst>
              </p:cNvPr>
              <p:cNvSpPr txBox="1"/>
              <p:nvPr/>
            </p:nvSpPr>
            <p:spPr>
              <a:xfrm>
                <a:off x="507630" y="3502943"/>
                <a:ext cx="480395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(F).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060132-86A8-C4CD-820D-485D7F055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30" y="3502943"/>
                <a:ext cx="4803958" cy="591700"/>
              </a:xfrm>
              <a:prstGeom prst="rect">
                <a:avLst/>
              </a:prstGeom>
              <a:blipFill>
                <a:blip r:embed="rId10"/>
                <a:stretch>
                  <a:fillRect l="-3173" t="-14433" r="-508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E63851-A211-38FE-BE89-8AF6B5A7600E}"/>
                  </a:ext>
                </a:extLst>
              </p:cNvPr>
              <p:cNvSpPr txBox="1"/>
              <p:nvPr/>
            </p:nvSpPr>
            <p:spPr>
              <a:xfrm>
                <a:off x="551330" y="3942733"/>
                <a:ext cx="30334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E63851-A211-38FE-BE89-8AF6B5A76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0" y="3942733"/>
                <a:ext cx="3033432" cy="584775"/>
              </a:xfrm>
              <a:prstGeom prst="rect">
                <a:avLst/>
              </a:prstGeom>
              <a:blipFill>
                <a:blip r:embed="rId11"/>
                <a:stretch>
                  <a:fillRect l="-5020" t="-15625" r="-481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625471-9A7A-7DC1-729B-89F55F0EF013}"/>
                  </a:ext>
                </a:extLst>
              </p:cNvPr>
              <p:cNvSpPr txBox="1"/>
              <p:nvPr/>
            </p:nvSpPr>
            <p:spPr>
              <a:xfrm>
                <a:off x="521077" y="4456039"/>
                <a:ext cx="9241484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at least one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we are through.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625471-9A7A-7DC1-729B-89F55F0E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7" y="4456039"/>
                <a:ext cx="9241484" cy="591700"/>
              </a:xfrm>
              <a:prstGeom prst="rect">
                <a:avLst/>
              </a:prstGeom>
              <a:blipFill>
                <a:blip r:embed="rId12"/>
                <a:stretch>
                  <a:fillRect l="-1649" t="-14433" r="-528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6A494D-E3C5-6707-000C-41609F5D3996}"/>
                  </a:ext>
                </a:extLst>
              </p:cNvPr>
              <p:cNvSpPr txBox="1"/>
              <p:nvPr/>
            </p:nvSpPr>
            <p:spPr>
              <a:xfrm>
                <a:off x="551330" y="5477450"/>
                <a:ext cx="11371731" cy="1364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0. Then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sets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num>
                      <m:den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6A494D-E3C5-6707-000C-41609F5D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0" y="5477450"/>
                <a:ext cx="11371731" cy="1364989"/>
              </a:xfrm>
              <a:prstGeom prst="rect">
                <a:avLst/>
              </a:prstGeom>
              <a:blipFill>
                <a:blip r:embed="rId13"/>
                <a:stretch>
                  <a:fillRect l="-1340" t="-1794" b="-6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B85C8-C7CD-4A22-F529-28AC75147090}"/>
                  </a:ext>
                </a:extLst>
              </p:cNvPr>
              <p:cNvSpPr txBox="1"/>
              <p:nvPr/>
            </p:nvSpPr>
            <p:spPr>
              <a:xfrm>
                <a:off x="385482" y="107656"/>
                <a:ext cx="11806517" cy="111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on an algebra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= inf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outer measure.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1B85C8-C7CD-4A22-F529-28AC7514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2" y="107656"/>
                <a:ext cx="11806517" cy="1118640"/>
              </a:xfrm>
              <a:prstGeom prst="rect">
                <a:avLst/>
              </a:prstGeom>
              <a:blipFill>
                <a:blip r:embed="rId3"/>
                <a:stretch>
                  <a:fillRect l="-1291" t="-7650" r="-180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7EBE0-92F4-2BCA-D7AE-65D91EEBCB69}"/>
                  </a:ext>
                </a:extLst>
              </p:cNvPr>
              <p:cNvSpPr txBox="1"/>
              <p:nvPr/>
            </p:nvSpPr>
            <p:spPr>
              <a:xfrm>
                <a:off x="466167" y="1688620"/>
                <a:ext cx="6458666" cy="743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E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  <m:r>
                                  <a:rPr lang="en-US" sz="32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7EBE0-92F4-2BCA-D7AE-65D91EEBC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7" y="1688620"/>
                <a:ext cx="6458666" cy="743024"/>
              </a:xfrm>
              <a:prstGeom prst="rect">
                <a:avLst/>
              </a:prstGeom>
              <a:blipFill>
                <a:blip r:embed="rId4"/>
                <a:stretch>
                  <a:fillRect l="-235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C13F04-F152-C82D-03AD-51CF1DA67910}"/>
                  </a:ext>
                </a:extLst>
              </p:cNvPr>
              <p:cNvSpPr txBox="1"/>
              <p:nvPr/>
            </p:nvSpPr>
            <p:spPr>
              <a:xfrm>
                <a:off x="526470" y="4275831"/>
                <a:ext cx="84928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arbitrary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C13F04-F152-C82D-03AD-51CF1DA67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0" y="4275831"/>
                <a:ext cx="8492835" cy="584775"/>
              </a:xfrm>
              <a:prstGeom prst="rect">
                <a:avLst/>
              </a:prstGeom>
              <a:blipFill>
                <a:blip r:embed="rId5"/>
                <a:stretch>
                  <a:fillRect l="-179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879C0A-8870-7EB4-60D4-EA6699DEC499}"/>
                  </a:ext>
                </a:extLst>
              </p:cNvPr>
              <p:cNvSpPr txBox="1"/>
              <p:nvPr/>
            </p:nvSpPr>
            <p:spPr>
              <a:xfrm>
                <a:off x="568035" y="5106951"/>
                <a:ext cx="11513124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outer measure called outer measure induced by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879C0A-8870-7EB4-60D4-EA6699DEC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5" y="5106951"/>
                <a:ext cx="11513124" cy="591700"/>
              </a:xfrm>
              <a:prstGeom prst="rect">
                <a:avLst/>
              </a:prstGeom>
              <a:blipFill>
                <a:blip r:embed="rId6"/>
                <a:stretch>
                  <a:fillRect l="-1323" t="-14433" r="-529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CF716C-D394-B490-99D2-F22425FAA490}"/>
                  </a:ext>
                </a:extLst>
              </p:cNvPr>
              <p:cNvSpPr txBox="1"/>
              <p:nvPr/>
            </p:nvSpPr>
            <p:spPr>
              <a:xfrm>
                <a:off x="526470" y="2450542"/>
                <a:ext cx="6109857" cy="743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d>
                              <m:d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kumimoji="0" lang="en-US" sz="32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CF716C-D394-B490-99D2-F22425FAA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0" y="2450542"/>
                <a:ext cx="6109857" cy="743024"/>
              </a:xfrm>
              <a:prstGeom prst="rect">
                <a:avLst/>
              </a:prstGeom>
              <a:blipFill>
                <a:blip r:embed="rId7"/>
                <a:stretch>
                  <a:fillRect l="-2493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559FF0-CC60-7ACE-4C9C-80A479426426}"/>
                  </a:ext>
                </a:extLst>
              </p:cNvPr>
              <p:cNvSpPr txBox="1"/>
              <p:nvPr/>
            </p:nvSpPr>
            <p:spPr>
              <a:xfrm>
                <a:off x="3020274" y="3274477"/>
                <a:ext cx="4156370" cy="824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𝜺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kumimoji="0" lang="en-US" sz="3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kumimoji="0" lang="en-US" sz="32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559FF0-CC60-7ACE-4C9C-80A47942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74" y="3274477"/>
                <a:ext cx="4156370" cy="824969"/>
              </a:xfrm>
              <a:prstGeom prst="rect">
                <a:avLst/>
              </a:prstGeom>
              <a:blipFill>
                <a:blip r:embed="rId8"/>
                <a:stretch>
                  <a:fillRect l="-3666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D2CC5C-FE6E-606F-5EB7-B0EACB30B347}"/>
                  </a:ext>
                </a:extLst>
              </p:cNvPr>
              <p:cNvSpPr txBox="1"/>
              <p:nvPr/>
            </p:nvSpPr>
            <p:spPr>
              <a:xfrm>
                <a:off x="6913427" y="3455267"/>
                <a:ext cx="37407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𝛆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D2CC5C-FE6E-606F-5EB7-B0EACB30B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27" y="3455267"/>
                <a:ext cx="3740724" cy="584775"/>
              </a:xfrm>
              <a:prstGeom prst="rect">
                <a:avLst/>
              </a:prstGeom>
              <a:blipFill>
                <a:blip r:embed="rId9"/>
                <a:stretch>
                  <a:fillRect l="-407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9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8B11E8-534F-9DE9-682C-92A60E3D64F8}"/>
                  </a:ext>
                </a:extLst>
              </p:cNvPr>
              <p:cNvSpPr txBox="1"/>
              <p:nvPr/>
            </p:nvSpPr>
            <p:spPr>
              <a:xfrm>
                <a:off x="510988" y="5312971"/>
                <a:ext cx="4800600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A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-measurable.</a:t>
                </a:r>
                <a:endParaRPr lang="en-US" sz="3200" b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8B11E8-534F-9DE9-682C-92A60E3D6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5312971"/>
                <a:ext cx="4800600" cy="593304"/>
              </a:xfrm>
              <a:prstGeom prst="rect">
                <a:avLst/>
              </a:prstGeom>
              <a:blipFill>
                <a:blip r:embed="rId2"/>
                <a:stretch>
                  <a:fillRect l="-3304" t="-14433" r="-2541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7ED233-5760-4A20-39F4-B65E95C852CE}"/>
                  </a:ext>
                </a:extLst>
              </p:cNvPr>
              <p:cNvSpPr txBox="1"/>
              <p:nvPr/>
            </p:nvSpPr>
            <p:spPr>
              <a:xfrm>
                <a:off x="457211" y="1299209"/>
                <a:ext cx="27028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(iv) Let A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i="1" dirty="0">
                    <a:solidFill>
                      <a:srgbClr val="00B0F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7ED233-5760-4A20-39F4-B65E95C8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1" y="1299209"/>
                <a:ext cx="2702859" cy="584775"/>
              </a:xfrm>
              <a:prstGeom prst="rect">
                <a:avLst/>
              </a:prstGeom>
              <a:blipFill>
                <a:blip r:embed="rId3"/>
                <a:stretch>
                  <a:fillRect l="-564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E62975-098C-61DE-697F-FB6F42C9CE10}"/>
                  </a:ext>
                </a:extLst>
              </p:cNvPr>
              <p:cNvSpPr txBox="1"/>
              <p:nvPr/>
            </p:nvSpPr>
            <p:spPr>
              <a:xfrm>
                <a:off x="385483" y="-80602"/>
                <a:ext cx="1142103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on an algebra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= inf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          Then(iv) Each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measurable.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E62975-098C-61DE-697F-FB6F42C9C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3" y="-80602"/>
                <a:ext cx="11421034" cy="1569660"/>
              </a:xfrm>
              <a:prstGeom prst="rect">
                <a:avLst/>
              </a:prstGeom>
              <a:blipFill>
                <a:blip r:embed="rId5"/>
                <a:stretch>
                  <a:fillRect l="-1334" t="-5058" r="-17716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1AB9F9-5A34-C286-AA43-81938F4369B9}"/>
              </a:ext>
            </a:extLst>
          </p:cNvPr>
          <p:cNvSpPr txBox="1"/>
          <p:nvPr/>
        </p:nvSpPr>
        <p:spPr>
          <a:xfrm>
            <a:off x="2965076" y="1330540"/>
            <a:ext cx="8819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be an arbitrary set of finite measure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0. 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46990-580D-09CD-A330-9DCAADF01D78}"/>
                  </a:ext>
                </a:extLst>
              </p:cNvPr>
              <p:cNvSpPr txBox="1"/>
              <p:nvPr/>
            </p:nvSpPr>
            <p:spPr>
              <a:xfrm>
                <a:off x="423585" y="1799390"/>
                <a:ext cx="11311204" cy="111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there exists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sets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𝐬𝐮𝐜𝐡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𝐭𝐡𝐚𝐭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46990-580D-09CD-A330-9DCAADF01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5" y="1799390"/>
                <a:ext cx="11311204" cy="1118640"/>
              </a:xfrm>
              <a:prstGeom prst="rect">
                <a:avLst/>
              </a:prstGeom>
              <a:blipFill>
                <a:blip r:embed="rId6"/>
                <a:stretch>
                  <a:fillRect l="-1347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AF237-F6ED-40E3-ACC0-AEBABA72131A}"/>
                  </a:ext>
                </a:extLst>
              </p:cNvPr>
              <p:cNvSpPr txBox="1"/>
              <p:nvPr/>
            </p:nvSpPr>
            <p:spPr>
              <a:xfrm>
                <a:off x="426948" y="2844476"/>
                <a:ext cx="10912281" cy="603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the additivity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CAF237-F6ED-40E3-ACC0-AEBABA721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48" y="2844476"/>
                <a:ext cx="10912281" cy="603435"/>
              </a:xfrm>
              <a:prstGeom prst="rect">
                <a:avLst/>
              </a:prstGeom>
              <a:blipFill>
                <a:blip r:embed="rId7"/>
                <a:stretch>
                  <a:fillRect l="-1397" t="-12121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73DF1B-A27E-4459-55F9-3A99600321A8}"/>
                  </a:ext>
                </a:extLst>
              </p:cNvPr>
              <p:cNvSpPr txBox="1"/>
              <p:nvPr/>
            </p:nvSpPr>
            <p:spPr>
              <a:xfrm>
                <a:off x="477374" y="3367229"/>
                <a:ext cx="8169085" cy="64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)+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acc>
                              <m:accPr>
                                <m:chr m:val="̃"/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acc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73DF1B-A27E-4459-55F9-3A9960032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4" y="3367229"/>
                <a:ext cx="8169085" cy="645818"/>
              </a:xfrm>
              <a:prstGeom prst="rect">
                <a:avLst/>
              </a:prstGeom>
              <a:blipFill>
                <a:blip r:embed="rId8"/>
                <a:stretch>
                  <a:fillRect l="-1866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87F55F-0C86-A975-DB2E-F8D2B02FA874}"/>
                  </a:ext>
                </a:extLst>
              </p:cNvPr>
              <p:cNvSpPr txBox="1"/>
              <p:nvPr/>
            </p:nvSpPr>
            <p:spPr>
              <a:xfrm>
                <a:off x="521077" y="3918296"/>
                <a:ext cx="11311203" cy="1165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87F55F-0C86-A975-DB2E-F8D2B02FA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7" y="3918296"/>
                <a:ext cx="11311203" cy="1165319"/>
              </a:xfrm>
              <a:prstGeom prst="rect">
                <a:avLst/>
              </a:prstGeom>
              <a:blipFill>
                <a:blip r:embed="rId9"/>
                <a:stretch>
                  <a:fillRect l="-1347" t="-5759" b="-15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4E3CFB-A6B6-72B9-D595-91AB99E450F4}"/>
                  </a:ext>
                </a:extLst>
              </p:cNvPr>
              <p:cNvSpPr txBox="1"/>
              <p:nvPr/>
            </p:nvSpPr>
            <p:spPr>
              <a:xfrm>
                <a:off x="544609" y="4924657"/>
                <a:ext cx="11907367" cy="59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arbitrary,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every set E.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4E3CFB-A6B6-72B9-D595-91AB99E45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09" y="4924657"/>
                <a:ext cx="11907367" cy="598562"/>
              </a:xfrm>
              <a:prstGeom prst="rect">
                <a:avLst/>
              </a:prstGeom>
              <a:blipFill>
                <a:blip r:embed="rId10"/>
                <a:stretch>
                  <a:fillRect l="-1279" t="-13265" r="-5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538EF-6C5D-5653-A1B6-5E99AA846D32}"/>
                  </a:ext>
                </a:extLst>
              </p:cNvPr>
              <p:cNvSpPr txBox="1"/>
              <p:nvPr/>
            </p:nvSpPr>
            <p:spPr>
              <a:xfrm>
                <a:off x="474011" y="5335784"/>
                <a:ext cx="11311203" cy="1647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Notation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For a given Algebra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𝓐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sets,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denotes those sets that are countable unions of sets of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𝓐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denotes those sets that are countable intersections of sets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2538EF-6C5D-5653-A1B6-5E99AA84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1" y="5335784"/>
                <a:ext cx="11311203" cy="1647182"/>
              </a:xfrm>
              <a:prstGeom prst="rect">
                <a:avLst/>
              </a:prstGeom>
              <a:blipFill>
                <a:blip r:embed="rId11"/>
                <a:stretch>
                  <a:fillRect l="-1402" t="-5185" r="-108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2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8" grpId="0"/>
      <p:bldP spid="10" grpId="0"/>
      <p:bldP spid="12" grpId="0"/>
      <p:bldP spid="14" grpId="0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E6836-9E03-A5F0-5505-8876994D663A}"/>
                  </a:ext>
                </a:extLst>
              </p:cNvPr>
              <p:cNvSpPr txBox="1"/>
              <p:nvPr/>
            </p:nvSpPr>
            <p:spPr>
              <a:xfrm>
                <a:off x="471669" y="6300935"/>
                <a:ext cx="114703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⸪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…(2). From (1) and 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E6836-9E03-A5F0-5505-8876994D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9" y="6300935"/>
                <a:ext cx="11470341" cy="584775"/>
              </a:xfrm>
              <a:prstGeom prst="rect">
                <a:avLst/>
              </a:prstGeom>
              <a:blipFill>
                <a:blip r:embed="rId2"/>
                <a:stretch>
                  <a:fillRect l="-132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A4448B-E9AE-8E01-EE51-D42EC364E279}"/>
                  </a:ext>
                </a:extLst>
              </p:cNvPr>
              <p:cNvSpPr txBox="1"/>
              <p:nvPr/>
            </p:nvSpPr>
            <p:spPr>
              <a:xfrm>
                <a:off x="496719" y="-82046"/>
                <a:ext cx="11634355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measure on an algebra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𝓐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the outer measure induced by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 be any set. Then 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for each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0, there is a set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(ii) There is a B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A4448B-E9AE-8E01-EE51-D42EC364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19" y="-82046"/>
                <a:ext cx="11634355" cy="2062103"/>
              </a:xfrm>
              <a:prstGeom prst="rect">
                <a:avLst/>
              </a:prstGeom>
              <a:blipFill>
                <a:blip r:embed="rId3"/>
                <a:stretch>
                  <a:fillRect l="-1310" t="-3846" r="-1257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7F7D88-D4A8-1AA1-EEA9-896B9C5895EE}"/>
                  </a:ext>
                </a:extLst>
              </p:cNvPr>
              <p:cNvSpPr txBox="1"/>
              <p:nvPr/>
            </p:nvSpPr>
            <p:spPr>
              <a:xfrm>
                <a:off x="441298" y="1799942"/>
                <a:ext cx="1031817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0.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sets in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𝓐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⊆</m:t>
                    </m:r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7F7D88-D4A8-1AA1-EEA9-896B9C58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8" y="1799942"/>
                <a:ext cx="10318175" cy="1077218"/>
              </a:xfrm>
              <a:prstGeom prst="rect">
                <a:avLst/>
              </a:prstGeom>
              <a:blipFill>
                <a:blip r:embed="rId4"/>
                <a:stretch>
                  <a:fillRect l="-1477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A17C5-26DD-1FDE-E891-E09BC04919D8}"/>
                  </a:ext>
                </a:extLst>
              </p:cNvPr>
              <p:cNvSpPr txBox="1"/>
              <p:nvPr/>
            </p:nvSpPr>
            <p:spPr>
              <a:xfrm>
                <a:off x="441296" y="2744401"/>
                <a:ext cx="1101641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Writing A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have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and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32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A17C5-26DD-1FDE-E891-E09BC0491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6" y="2744401"/>
                <a:ext cx="11016414" cy="1077218"/>
              </a:xfrm>
              <a:prstGeom prst="rect">
                <a:avLst/>
              </a:prstGeom>
              <a:blipFill>
                <a:blip r:embed="rId5"/>
                <a:stretch>
                  <a:fillRect l="-1383" t="-7910" r="-54259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433320-C0AF-7805-CDD4-E82B0B15001A}"/>
                  </a:ext>
                </a:extLst>
              </p:cNvPr>
              <p:cNvSpPr txBox="1"/>
              <p:nvPr/>
            </p:nvSpPr>
            <p:spPr>
              <a:xfrm>
                <a:off x="372020" y="3724634"/>
                <a:ext cx="11828323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for each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0, </a:t>
                </a:r>
                <a:r>
                  <a:rPr lang="en-US" sz="3200" b="1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433320-C0AF-7805-CDD4-E82B0B150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0" y="3724634"/>
                <a:ext cx="11828323" cy="591700"/>
              </a:xfrm>
              <a:prstGeom prst="rect">
                <a:avLst/>
              </a:prstGeom>
              <a:blipFill>
                <a:blip r:embed="rId6"/>
                <a:stretch>
                  <a:fillRect l="-1289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52B8B-614D-4DC6-57BB-8917D9A40F87}"/>
                  </a:ext>
                </a:extLst>
              </p:cNvPr>
              <p:cNvSpPr txBox="1"/>
              <p:nvPr/>
            </p:nvSpPr>
            <p:spPr>
              <a:xfrm>
                <a:off x="81064" y="4153822"/>
                <a:ext cx="12313237" cy="803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 each 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set A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F52B8B-614D-4DC6-57BB-8917D9A40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4" y="4153822"/>
                <a:ext cx="12313237" cy="803618"/>
              </a:xfrm>
              <a:prstGeom prst="rect">
                <a:avLst/>
              </a:prstGeom>
              <a:blipFill>
                <a:blip r:embed="rId7"/>
                <a:stretch>
                  <a:fillRect l="-1238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19D48-08AA-9976-ADDA-D26D0EAB22F9}"/>
                  </a:ext>
                </a:extLst>
              </p:cNvPr>
              <p:cNvSpPr txBox="1"/>
              <p:nvPr/>
            </p:nvSpPr>
            <p:spPr>
              <a:xfrm>
                <a:off x="460659" y="4812280"/>
                <a:ext cx="89015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Write B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that B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19D48-08AA-9976-ADDA-D26D0EAB2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9" y="4812280"/>
                <a:ext cx="8901544" cy="584775"/>
              </a:xfrm>
              <a:prstGeom prst="rect">
                <a:avLst/>
              </a:prstGeom>
              <a:blipFill>
                <a:blip r:embed="rId8"/>
                <a:stretch>
                  <a:fillRect l="-178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43DE54-3CBA-BD50-FB84-39FAF3E0B2A8}"/>
                  </a:ext>
                </a:extLst>
              </p:cNvPr>
              <p:cNvSpPr txBox="1"/>
              <p:nvPr/>
            </p:nvSpPr>
            <p:spPr>
              <a:xfrm>
                <a:off x="441298" y="5118334"/>
                <a:ext cx="11470340" cy="129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Also, since B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every 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                                                       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…(1)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43DE54-3CBA-BD50-FB84-39FAF3E0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8" y="5118334"/>
                <a:ext cx="11470340" cy="1296060"/>
              </a:xfrm>
              <a:prstGeom prst="rect">
                <a:avLst/>
              </a:prstGeom>
              <a:blipFill>
                <a:blip r:embed="rId9"/>
                <a:stretch>
                  <a:fillRect l="-1328" r="-51382" b="-1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7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8C982-7D3A-F937-E2A2-3E216A35633C}"/>
              </a:ext>
            </a:extLst>
          </p:cNvPr>
          <p:cNvSpPr txBox="1"/>
          <p:nvPr/>
        </p:nvSpPr>
        <p:spPr>
          <a:xfrm>
            <a:off x="461682" y="3298425"/>
            <a:ext cx="11349318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next theorem extends this to the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-finite case. 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58F7A-7176-5570-D0E9-548D09A60F22}"/>
                  </a:ext>
                </a:extLst>
              </p:cNvPr>
              <p:cNvSpPr txBox="1"/>
              <p:nvPr/>
            </p:nvSpPr>
            <p:spPr>
              <a:xfrm>
                <a:off x="512613" y="-15898"/>
                <a:ext cx="113493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E is a measurable set of finite measure, it follows, from above theorem that there is a set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and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*(E)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*(B).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58F7A-7176-5570-D0E9-548D09A60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3" y="-15898"/>
                <a:ext cx="11349318" cy="1569660"/>
              </a:xfrm>
              <a:prstGeom prst="rect">
                <a:avLst/>
              </a:prstGeom>
              <a:blipFill>
                <a:blip r:embed="rId2"/>
                <a:stretch>
                  <a:fillRect l="-1343" t="-5426" r="-54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2C4C66-1ACC-78D5-E2F4-C41898B9C70E}"/>
              </a:ext>
            </a:extLst>
          </p:cNvPr>
          <p:cNvSpPr txBox="1"/>
          <p:nvPr/>
        </p:nvSpPr>
        <p:spPr>
          <a:xfrm>
            <a:off x="421341" y="1429067"/>
            <a:ext cx="8811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E = B – (B – E), where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*(E – B) = 0.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5A12DA-EC07-44BB-ECB5-F2B39D7FFCE0}"/>
                  </a:ext>
                </a:extLst>
              </p:cNvPr>
              <p:cNvSpPr txBox="1"/>
              <p:nvPr/>
            </p:nvSpPr>
            <p:spPr>
              <a:xfrm>
                <a:off x="421340" y="1889147"/>
                <a:ext cx="1177065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every measurable set of finite measure is the difference of a set 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and a set of measure zero. 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5A12DA-EC07-44BB-ECB5-F2B39D7FF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40" y="1889147"/>
                <a:ext cx="11770659" cy="1077218"/>
              </a:xfrm>
              <a:prstGeom prst="rect">
                <a:avLst/>
              </a:prstGeom>
              <a:blipFill>
                <a:blip r:embed="rId3"/>
                <a:stretch>
                  <a:fillRect l="-1295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A2BF2BF-8F29-D277-FDF4-78C6DCC23EB3}"/>
              </a:ext>
            </a:extLst>
          </p:cNvPr>
          <p:cNvSpPr txBox="1"/>
          <p:nvPr/>
        </p:nvSpPr>
        <p:spPr>
          <a:xfrm>
            <a:off x="512613" y="2843326"/>
            <a:ext cx="10782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gives the structure of measurable sets of finite measure.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99BC41-7D09-26C3-4212-48B0BEBB8244}"/>
                  </a:ext>
                </a:extLst>
              </p:cNvPr>
              <p:cNvSpPr txBox="1"/>
              <p:nvPr/>
            </p:nvSpPr>
            <p:spPr>
              <a:xfrm>
                <a:off x="350235" y="-94129"/>
                <a:ext cx="11540836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Let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-finite measure on an algebra and let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be the outer measure induced by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 set E is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*-measurable if and only if E is the proper difference A – B of a set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a set B with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*(B) = 0.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99BC41-7D09-26C3-4212-48B0BEBB8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5" y="-94129"/>
                <a:ext cx="11540836" cy="2062103"/>
              </a:xfrm>
              <a:prstGeom prst="rect">
                <a:avLst/>
              </a:prstGeom>
              <a:blipFill>
                <a:blip r:embed="rId2"/>
                <a:stretch>
                  <a:fillRect l="-1320" t="-3846" r="-528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F7784BE-A369-00C4-9892-40692F74A158}"/>
              </a:ext>
            </a:extLst>
          </p:cNvPr>
          <p:cNvSpPr txBox="1"/>
          <p:nvPr/>
        </p:nvSpPr>
        <p:spPr>
          <a:xfrm>
            <a:off x="329036" y="1770734"/>
            <a:ext cx="6608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Suppose E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*-measurable.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597E62-405A-B70D-0546-6F00D52BC6EF}"/>
                  </a:ext>
                </a:extLst>
              </p:cNvPr>
              <p:cNvSpPr txBox="1"/>
              <p:nvPr/>
            </p:nvSpPr>
            <p:spPr>
              <a:xfrm>
                <a:off x="249376" y="2190418"/>
                <a:ext cx="115408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there is a set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such that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and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*(E) =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*(A).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597E62-405A-B70D-0546-6F00D52B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6" y="2190418"/>
                <a:ext cx="11540835" cy="584775"/>
              </a:xfrm>
              <a:prstGeom prst="rect">
                <a:avLst/>
              </a:prstGeom>
              <a:blipFill>
                <a:blip r:embed="rId3"/>
                <a:stretch>
                  <a:fillRect l="-137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EA50FC3-95F0-246F-202B-ACA2FC922D39}"/>
              </a:ext>
            </a:extLst>
          </p:cNvPr>
          <p:cNvSpPr txBox="1"/>
          <p:nvPr/>
        </p:nvSpPr>
        <p:spPr>
          <a:xfrm>
            <a:off x="329036" y="2626028"/>
            <a:ext cx="11710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class of all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*-measurable sets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-algebra, A is measurable.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F1C47-2D8C-B2EF-DD92-4ACFD18AF5F1}"/>
              </a:ext>
            </a:extLst>
          </p:cNvPr>
          <p:cNvSpPr txBox="1"/>
          <p:nvPr/>
        </p:nvSpPr>
        <p:spPr>
          <a:xfrm>
            <a:off x="317428" y="3054280"/>
            <a:ext cx="11402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Hence A – E measurable and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*(E)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*(A) it is measure zero.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78BB48-A670-738A-D4C6-4B31ADB31CCA}"/>
                  </a:ext>
                </a:extLst>
              </p:cNvPr>
              <p:cNvSpPr txBox="1"/>
              <p:nvPr/>
            </p:nvSpPr>
            <p:spPr>
              <a:xfrm>
                <a:off x="249376" y="3527752"/>
                <a:ext cx="1205345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Writing B = A – E we find E = A – B, where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,, and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*(B) = 0.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78BB48-A670-738A-D4C6-4B31ADB31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6" y="3527752"/>
                <a:ext cx="12053453" cy="584775"/>
              </a:xfrm>
              <a:prstGeom prst="rect">
                <a:avLst/>
              </a:prstGeom>
              <a:blipFill>
                <a:blip r:embed="rId4"/>
                <a:stretch>
                  <a:fillRect l="-1315" t="-15625" r="-11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8C2A32-E635-1154-0BCF-CA30D18124C8}"/>
                  </a:ext>
                </a:extLst>
              </p:cNvPr>
              <p:cNvSpPr txBox="1"/>
              <p:nvPr/>
            </p:nvSpPr>
            <p:spPr>
              <a:xfrm>
                <a:off x="329036" y="4041543"/>
                <a:ext cx="1186296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Conversely suppose E is a set such that E = A – B where A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B is satisfying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*(B) = 0.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8C2A32-E635-1154-0BCF-CA30D1812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36" y="4041543"/>
                <a:ext cx="11862964" cy="1077218"/>
              </a:xfrm>
              <a:prstGeom prst="rect">
                <a:avLst/>
              </a:prstGeom>
              <a:blipFill>
                <a:blip r:embed="rId5"/>
                <a:stretch>
                  <a:fillRect l="-1336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E2A7A9-9FCA-99B5-7C5A-EC843F037CA7}"/>
                  </a:ext>
                </a:extLst>
              </p:cNvPr>
              <p:cNvSpPr txBox="1"/>
              <p:nvPr/>
            </p:nvSpPr>
            <p:spPr>
              <a:xfrm>
                <a:off x="349811" y="4979519"/>
                <a:ext cx="1168977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{X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 countable sequence of pairwise disjoint sets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𝓐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X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E2A7A9-9FCA-99B5-7C5A-EC843F03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1" y="4979519"/>
                <a:ext cx="11689779" cy="1077218"/>
              </a:xfrm>
              <a:prstGeom prst="rect">
                <a:avLst/>
              </a:prstGeom>
              <a:blipFill>
                <a:blip r:embed="rId6"/>
                <a:stretch>
                  <a:fillRect l="-1303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DE90CB-6D5D-DC92-5FF4-D67875F9D665}"/>
              </a:ext>
            </a:extLst>
          </p:cNvPr>
          <p:cNvSpPr txBox="1"/>
          <p:nvPr/>
        </p:nvSpPr>
        <p:spPr>
          <a:xfrm>
            <a:off x="349811" y="5871582"/>
            <a:ext cx="117105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E is measurable then E is the disjoint union of the measurable set E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46F1BC-9B92-E009-A422-A35048000BA4}"/>
                  </a:ext>
                </a:extLst>
              </p:cNvPr>
              <p:cNvSpPr txBox="1"/>
              <p:nvPr/>
            </p:nvSpPr>
            <p:spPr>
              <a:xfrm>
                <a:off x="497137" y="3725693"/>
                <a:ext cx="11540836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this holds for each positive integer n, we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 – E) = 0. </a:t>
                </a:r>
                <a:endParaRPr lang="en-US" sz="3200" b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46F1BC-9B92-E009-A422-A35048000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37" y="3725693"/>
                <a:ext cx="11540836" cy="593304"/>
              </a:xfrm>
              <a:prstGeom prst="rect">
                <a:avLst/>
              </a:prstGeom>
              <a:blipFill>
                <a:blip r:embed="rId2"/>
                <a:stretch>
                  <a:fillRect l="-1373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EF4A7E-592A-BDEE-1D6E-6A9BA093292E}"/>
                  </a:ext>
                </a:extLst>
              </p:cNvPr>
              <p:cNvSpPr txBox="1"/>
              <p:nvPr/>
            </p:nvSpPr>
            <p:spPr>
              <a:xfrm>
                <a:off x="521071" y="-19659"/>
                <a:ext cx="11422771" cy="129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Also, for each positive integer n, there exists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𝒏𝒊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𝒏𝒊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EF4A7E-592A-BDEE-1D6E-6A9BA0932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1" y="-19659"/>
                <a:ext cx="11422771" cy="1296060"/>
              </a:xfrm>
              <a:prstGeom prst="rect">
                <a:avLst/>
              </a:prstGeom>
              <a:blipFill>
                <a:blip r:embed="rId3"/>
                <a:stretch>
                  <a:fillRect l="-1334" t="-6132"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5354D6-A734-5813-5A4E-15EDAD0C6121}"/>
                  </a:ext>
                </a:extLst>
              </p:cNvPr>
              <p:cNvSpPr txBox="1"/>
              <p:nvPr/>
            </p:nvSpPr>
            <p:spPr>
              <a:xfrm>
                <a:off x="547967" y="1202416"/>
                <a:ext cx="1163058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find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5354D6-A734-5813-5A4E-15EDAD0C6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7" y="1202416"/>
                <a:ext cx="11630588" cy="584775"/>
              </a:xfrm>
              <a:prstGeom prst="rect">
                <a:avLst/>
              </a:prstGeom>
              <a:blipFill>
                <a:blip r:embed="rId4"/>
                <a:stretch>
                  <a:fillRect l="-136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34AF62-B09D-1D11-A21F-944F2DBDB1FC}"/>
                  </a:ext>
                </a:extLst>
              </p:cNvPr>
              <p:cNvSpPr txBox="1"/>
              <p:nvPr/>
            </p:nvSpPr>
            <p:spPr>
              <a:xfrm>
                <a:off x="521071" y="1733403"/>
                <a:ext cx="9550775" cy="803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</m:acc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sSup>
                              <m:sSup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34AF62-B09D-1D11-A21F-944F2DBDB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1" y="1733403"/>
                <a:ext cx="9550775" cy="803618"/>
              </a:xfrm>
              <a:prstGeom prst="rect">
                <a:avLst/>
              </a:prstGeom>
              <a:blipFill>
                <a:blip r:embed="rId5"/>
                <a:stretch>
                  <a:fillRect l="-1595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2DB56C-1F3F-F7BC-6022-585BF0C4046F}"/>
                  </a:ext>
                </a:extLst>
              </p:cNvPr>
              <p:cNvSpPr txBox="1"/>
              <p:nvPr/>
            </p:nvSpPr>
            <p:spPr>
              <a:xfrm>
                <a:off x="531253" y="2444297"/>
                <a:ext cx="119492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set A =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𝓐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𝝈𝜹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each n, A –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2DB56C-1F3F-F7BC-6022-585BF0C40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3" y="2444297"/>
                <a:ext cx="11949245" cy="584775"/>
              </a:xfrm>
              <a:prstGeom prst="rect">
                <a:avLst/>
              </a:prstGeom>
              <a:blipFill>
                <a:blip r:embed="rId6"/>
                <a:stretch>
                  <a:fillRect l="-1276" t="-15625" r="-30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56B5BD-F3AF-885C-5939-38093D6C051B}"/>
                  </a:ext>
                </a:extLst>
              </p:cNvPr>
              <p:cNvSpPr txBox="1"/>
              <p:nvPr/>
            </p:nvSpPr>
            <p:spPr>
              <a:xfrm>
                <a:off x="477464" y="2994023"/>
                <a:ext cx="6219264" cy="803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 – E)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56B5BD-F3AF-885C-5939-38093D6C0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4" y="2994023"/>
                <a:ext cx="6219264" cy="803618"/>
              </a:xfrm>
              <a:prstGeom prst="rect">
                <a:avLst/>
              </a:prstGeom>
              <a:blipFill>
                <a:blip r:embed="rId7"/>
                <a:stretch>
                  <a:fillRect l="-2449" r="-196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9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B5BC4-97E2-08E5-3DA5-89EECD078048}"/>
                  </a:ext>
                </a:extLst>
              </p:cNvPr>
              <p:cNvSpPr txBox="1"/>
              <p:nvPr/>
            </p:nvSpPr>
            <p:spPr>
              <a:xfrm>
                <a:off x="734294" y="348104"/>
                <a:ext cx="11305306" cy="1647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By an outer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mean a nonnegative extended real valued set function defined on all subsets of space X and having the following properties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AB5BC4-97E2-08E5-3DA5-89EECD07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4" y="348104"/>
                <a:ext cx="11305306" cy="1647182"/>
              </a:xfrm>
              <a:prstGeom prst="rect">
                <a:avLst/>
              </a:prstGeom>
              <a:blipFill>
                <a:blip r:embed="rId2"/>
                <a:stretch>
                  <a:fillRect l="-1348" t="-5185" r="-1078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67F5E9-3C20-84B0-AC87-4B10FC2C2D77}"/>
                  </a:ext>
                </a:extLst>
              </p:cNvPr>
              <p:cNvSpPr txBox="1"/>
              <p:nvPr/>
            </p:nvSpPr>
            <p:spPr>
              <a:xfrm>
                <a:off x="872839" y="2194495"/>
                <a:ext cx="261850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67F5E9-3C20-84B0-AC87-4B10FC2C2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9" y="2194495"/>
                <a:ext cx="2618506" cy="584775"/>
              </a:xfrm>
              <a:prstGeom prst="rect">
                <a:avLst/>
              </a:prstGeom>
              <a:blipFill>
                <a:blip r:embed="rId3"/>
                <a:stretch>
                  <a:fillRect l="-5814" t="-15625" r="-46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89BEB5-15D9-D84F-A243-522858B700D7}"/>
                  </a:ext>
                </a:extLst>
              </p:cNvPr>
              <p:cNvSpPr txBox="1"/>
              <p:nvPr/>
            </p:nvSpPr>
            <p:spPr>
              <a:xfrm>
                <a:off x="884148" y="2813885"/>
                <a:ext cx="6098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89BEB5-15D9-D84F-A243-522858B70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48" y="2813885"/>
                <a:ext cx="6098240" cy="584775"/>
              </a:xfrm>
              <a:prstGeom prst="rect">
                <a:avLst/>
              </a:prstGeom>
              <a:blipFill>
                <a:blip r:embed="rId4"/>
                <a:stretch>
                  <a:fillRect l="-25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0EAF6E-E73E-46F1-4A86-5BBD74BFCD7D}"/>
                  </a:ext>
                </a:extLst>
              </p:cNvPr>
              <p:cNvSpPr txBox="1"/>
              <p:nvPr/>
            </p:nvSpPr>
            <p:spPr>
              <a:xfrm>
                <a:off x="951384" y="3428271"/>
                <a:ext cx="1050551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{E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 sequence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sets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0EAF6E-E73E-46F1-4A86-5BBD74BFC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4" y="3428271"/>
                <a:ext cx="10505510" cy="1077218"/>
              </a:xfrm>
              <a:prstGeom prst="rect">
                <a:avLst/>
              </a:prstGeom>
              <a:blipFill>
                <a:blip r:embed="rId5"/>
                <a:stretch>
                  <a:fillRect l="-1451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5DAFD5-EED2-545A-D60D-2756B88A0662}"/>
                  </a:ext>
                </a:extLst>
              </p:cNvPr>
              <p:cNvSpPr txBox="1"/>
              <p:nvPr/>
            </p:nvSpPr>
            <p:spPr>
              <a:xfrm>
                <a:off x="897599" y="4509128"/>
                <a:ext cx="90397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Here property (ii) is called the monotonicity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5DAFD5-EED2-545A-D60D-2756B88A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99" y="4509128"/>
                <a:ext cx="9039778" cy="584775"/>
              </a:xfrm>
              <a:prstGeom prst="rect">
                <a:avLst/>
              </a:prstGeom>
              <a:blipFill>
                <a:blip r:embed="rId6"/>
                <a:stretch>
                  <a:fillRect l="-168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6B1E2E-647A-7A16-443E-0C35C9CB0E7F}"/>
                  </a:ext>
                </a:extLst>
              </p:cNvPr>
              <p:cNvSpPr txBox="1"/>
              <p:nvPr/>
            </p:nvSpPr>
            <p:spPr>
              <a:xfrm>
                <a:off x="951386" y="5297405"/>
                <a:ext cx="97928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and the property (iii) is called the subadditivity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6B1E2E-647A-7A16-443E-0C35C9CB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86" y="5297405"/>
                <a:ext cx="9792814" cy="584775"/>
              </a:xfrm>
              <a:prstGeom prst="rect">
                <a:avLst/>
              </a:prstGeom>
              <a:blipFill>
                <a:blip r:embed="rId7"/>
                <a:stretch>
                  <a:fillRect l="-155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B7A4C4-B355-DE95-A1B4-087948585EB3}"/>
                  </a:ext>
                </a:extLst>
              </p:cNvPr>
              <p:cNvSpPr txBox="1"/>
              <p:nvPr/>
            </p:nvSpPr>
            <p:spPr>
              <a:xfrm>
                <a:off x="557850" y="5871261"/>
                <a:ext cx="11638633" cy="111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ie. Property (iii) in the definition of outer measure can be replaced by (iii)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2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3200" b="1" baseline="-250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disjoint 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</m:t>
                    </m:r>
                    <m:nary>
                      <m:naryPr>
                        <m:chr m:val="∑"/>
                        <m:limLoc m:val="undOvr"/>
                        <m:ctrlP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B7A4C4-B355-DE95-A1B4-087948585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50" y="5871261"/>
                <a:ext cx="11638633" cy="1118640"/>
              </a:xfrm>
              <a:prstGeom prst="rect">
                <a:avLst/>
              </a:prstGeom>
              <a:blipFill>
                <a:blip r:embed="rId2"/>
                <a:stretch>
                  <a:fillRect l="-1362" t="-7609" r="-2043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E64C7E-3664-CE24-D1D3-44B9670041C7}"/>
                  </a:ext>
                </a:extLst>
              </p:cNvPr>
              <p:cNvSpPr txBox="1"/>
              <p:nvPr/>
            </p:nvSpPr>
            <p:spPr>
              <a:xfrm>
                <a:off x="613059" y="91764"/>
                <a:ext cx="11166563" cy="2701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a nonnegative extended real valued set function defined on all subsets of a space X and having the following properties</a:t>
                </a:r>
                <a:b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A </a:t>
                </a:r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                                                                  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disjoint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E64C7E-3664-CE24-D1D3-44B96700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9" y="91764"/>
                <a:ext cx="11166563" cy="2701060"/>
              </a:xfrm>
              <a:prstGeom prst="rect">
                <a:avLst/>
              </a:prstGeom>
              <a:blipFill>
                <a:blip r:embed="rId3"/>
                <a:stretch>
                  <a:fillRect l="-1420" t="-3160" r="-27471" b="-6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BBF35-456C-E5A6-F4DC-6755AF80C856}"/>
                  </a:ext>
                </a:extLst>
              </p:cNvPr>
              <p:cNvSpPr txBox="1"/>
              <p:nvPr/>
            </p:nvSpPr>
            <p:spPr>
              <a:xfrm>
                <a:off x="613874" y="2665154"/>
                <a:ext cx="54821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outer measure.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BBF35-456C-E5A6-F4DC-6755AF80C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74" y="2665154"/>
                <a:ext cx="5482126" cy="584775"/>
              </a:xfrm>
              <a:prstGeom prst="rect">
                <a:avLst/>
              </a:prstGeom>
              <a:blipFill>
                <a:blip r:embed="rId4"/>
                <a:stretch>
                  <a:fillRect l="-289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CD6D72-57F1-65A7-0CB3-7F88F80DCB1C}"/>
                  </a:ext>
                </a:extLst>
              </p:cNvPr>
              <p:cNvSpPr txBox="1"/>
              <p:nvPr/>
            </p:nvSpPr>
            <p:spPr>
              <a:xfrm>
                <a:off x="595948" y="3211142"/>
                <a:ext cx="111665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 {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 sequence of subsets of X.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CD6D72-57F1-65A7-0CB3-7F88F80DC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8" y="3211142"/>
                <a:ext cx="11166563" cy="584775"/>
              </a:xfrm>
              <a:prstGeom prst="rect">
                <a:avLst/>
              </a:prstGeom>
              <a:blipFill>
                <a:blip r:embed="rId5"/>
                <a:stretch>
                  <a:fillRect l="-1419" t="-15625" r="-71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0F2304-6BD8-326A-4AEA-C2BC3EA2387C}"/>
                  </a:ext>
                </a:extLst>
              </p:cNvPr>
              <p:cNvSpPr txBox="1"/>
              <p:nvPr/>
            </p:nvSpPr>
            <p:spPr>
              <a:xfrm>
                <a:off x="649736" y="3803416"/>
                <a:ext cx="11284325" cy="108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we can find pairwise disjoint sequence {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such that each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0F2304-6BD8-326A-4AEA-C2BC3EA2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36" y="3803416"/>
                <a:ext cx="11284325" cy="1082219"/>
              </a:xfrm>
              <a:prstGeom prst="rect">
                <a:avLst/>
              </a:prstGeom>
              <a:blipFill>
                <a:blip r:embed="rId6"/>
                <a:stretch>
                  <a:fillRect l="-1405" t="-7345" r="-2107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A9AF76-A9EF-6059-025C-0DFB2C4B0652}"/>
                  </a:ext>
                </a:extLst>
              </p:cNvPr>
              <p:cNvSpPr txBox="1"/>
              <p:nvPr/>
            </p:nvSpPr>
            <p:spPr>
              <a:xfrm>
                <a:off x="663192" y="4870009"/>
                <a:ext cx="6071747" cy="589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(iii)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 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A9AF76-A9EF-6059-025C-0DFB2C4B0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2" y="4870009"/>
                <a:ext cx="6071747" cy="589777"/>
              </a:xfrm>
              <a:prstGeom prst="rect">
                <a:avLst/>
              </a:prstGeom>
              <a:blipFill>
                <a:blip r:embed="rId7"/>
                <a:stretch>
                  <a:fillRect l="-2610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A00C16-9BA7-0F5F-3844-AA4659AB0DFF}"/>
                  </a:ext>
                </a:extLst>
              </p:cNvPr>
              <p:cNvSpPr txBox="1"/>
              <p:nvPr/>
            </p:nvSpPr>
            <p:spPr>
              <a:xfrm>
                <a:off x="6660583" y="4900632"/>
                <a:ext cx="27882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A00C16-9BA7-0F5F-3844-AA4659AB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583" y="4900632"/>
                <a:ext cx="2788227" cy="584775"/>
              </a:xfrm>
              <a:prstGeom prst="rect">
                <a:avLst/>
              </a:prstGeom>
              <a:blipFill>
                <a:blip r:embed="rId8"/>
                <a:stretch>
                  <a:fillRect l="-568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8577F7-DC0D-C526-0E24-81AA7C4DE606}"/>
                  </a:ext>
                </a:extLst>
              </p:cNvPr>
              <p:cNvSpPr txBox="1"/>
              <p:nvPr/>
            </p:nvSpPr>
            <p:spPr>
              <a:xfrm>
                <a:off x="597878" y="5422594"/>
                <a:ext cx="5462364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an outer measure.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8577F7-DC0D-C526-0E24-81AA7C4DE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8" y="5422594"/>
                <a:ext cx="5462364" cy="593304"/>
              </a:xfrm>
              <a:prstGeom prst="rect">
                <a:avLst/>
              </a:prstGeom>
              <a:blipFill>
                <a:blip r:embed="rId9"/>
                <a:stretch>
                  <a:fillRect l="-2790" t="-14433" r="-1451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4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8FB98B-6FD5-64A7-1A4E-92989AE0BDF7}"/>
                  </a:ext>
                </a:extLst>
              </p:cNvPr>
              <p:cNvSpPr txBox="1"/>
              <p:nvPr/>
            </p:nvSpPr>
            <p:spPr>
              <a:xfrm>
                <a:off x="441511" y="5671224"/>
                <a:ext cx="11308977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from (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and (ii)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every set A showing E is 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*- measurable.</a:t>
                </a:r>
                <a:endParaRPr lang="en-US" sz="3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8FB98B-6FD5-64A7-1A4E-92989AE0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1" y="5671224"/>
                <a:ext cx="11308977" cy="1131848"/>
              </a:xfrm>
              <a:prstGeom prst="rect">
                <a:avLst/>
              </a:prstGeom>
              <a:blipFill>
                <a:blip r:embed="rId2"/>
                <a:stretch>
                  <a:fillRect l="-1347" t="-6452" b="-1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46F072-9431-0D29-80E5-3DCFA64AD89D}"/>
                  </a:ext>
                </a:extLst>
              </p:cNvPr>
              <p:cNvSpPr txBox="1"/>
              <p:nvPr/>
            </p:nvSpPr>
            <p:spPr>
              <a:xfrm>
                <a:off x="294410" y="102648"/>
                <a:ext cx="11689771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 set E is said to be measurable with respect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for every set A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46F072-9431-0D29-80E5-3DCFA64A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0" y="102648"/>
                <a:ext cx="11689771" cy="1089594"/>
              </a:xfrm>
              <a:prstGeom prst="rect">
                <a:avLst/>
              </a:prstGeom>
              <a:blipFill>
                <a:blip r:embed="rId3"/>
                <a:stretch>
                  <a:fillRect l="-1303" t="-7821" b="-16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1C7B77-71DA-98E7-60AB-83F99B96D2F0}"/>
                  </a:ext>
                </a:extLst>
              </p:cNvPr>
              <p:cNvSpPr txBox="1"/>
              <p:nvPr/>
            </p:nvSpPr>
            <p:spPr>
              <a:xfrm>
                <a:off x="280554" y="1035618"/>
                <a:ext cx="11911446" cy="1129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 set 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measurable if and only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for every set A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1C7B77-71DA-98E7-60AB-83F99B96D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1035618"/>
                <a:ext cx="11911446" cy="1129155"/>
              </a:xfrm>
              <a:prstGeom prst="rect">
                <a:avLst/>
              </a:prstGeom>
              <a:blipFill>
                <a:blip r:embed="rId4"/>
                <a:stretch>
                  <a:fillRect l="-1279" t="-7568" r="-3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C5147-19EA-FD05-0B81-7D4F6DE3382E}"/>
                  </a:ext>
                </a:extLst>
              </p:cNvPr>
              <p:cNvSpPr txBox="1"/>
              <p:nvPr/>
            </p:nvSpPr>
            <p:spPr>
              <a:xfrm>
                <a:off x="225139" y="2120731"/>
                <a:ext cx="10318170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If 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measurable, the inequality holds trivially.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5C5147-19EA-FD05-0B81-7D4F6DE3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9" y="2120731"/>
                <a:ext cx="10318170" cy="593304"/>
              </a:xfrm>
              <a:prstGeom prst="rect">
                <a:avLst/>
              </a:prstGeom>
              <a:blipFill>
                <a:blip r:embed="rId5"/>
                <a:stretch>
                  <a:fillRect l="-1536" t="-14433" r="-1536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6D9EF3-739A-312D-7B61-47D7BD806671}"/>
                  </a:ext>
                </a:extLst>
              </p:cNvPr>
              <p:cNvSpPr txBox="1"/>
              <p:nvPr/>
            </p:nvSpPr>
            <p:spPr>
              <a:xfrm>
                <a:off x="374070" y="2721111"/>
                <a:ext cx="11817929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Conversely suppose E is a set 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for every set A.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6D9EF3-739A-312D-7B61-47D7BD80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0" y="2721111"/>
                <a:ext cx="11817929" cy="1089594"/>
              </a:xfrm>
              <a:prstGeom prst="rect">
                <a:avLst/>
              </a:prstGeom>
              <a:blipFill>
                <a:blip r:embed="rId6"/>
                <a:stretch>
                  <a:fillRect l="-1289" t="-6145" b="-16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39EAB-DD74-A539-CFB7-F0F68FE1DF96}"/>
                  </a:ext>
                </a:extLst>
              </p:cNvPr>
              <p:cNvSpPr txBox="1"/>
              <p:nvPr/>
            </p:nvSpPr>
            <p:spPr>
              <a:xfrm>
                <a:off x="401777" y="3754014"/>
                <a:ext cx="11208332" cy="110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sub additivity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…(ii),                since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39EAB-DD74-A539-CFB7-F0F68FE1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7" y="3754014"/>
                <a:ext cx="11208332" cy="1101968"/>
              </a:xfrm>
              <a:prstGeom prst="rect">
                <a:avLst/>
              </a:prstGeom>
              <a:blipFill>
                <a:blip r:embed="rId7"/>
                <a:stretch>
                  <a:fillRect l="-1414" t="-6077" r="-13649" b="-1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7BEA1-1032-7306-B980-D63AF6793968}"/>
                  </a:ext>
                </a:extLst>
              </p:cNvPr>
              <p:cNvSpPr txBox="1"/>
              <p:nvPr/>
            </p:nvSpPr>
            <p:spPr>
              <a:xfrm>
                <a:off x="457208" y="4716772"/>
                <a:ext cx="8340427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∪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∩</m:t>
                          </m:r>
                          <m:acc>
                            <m:accPr>
                              <m:chr m:val="̃"/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∪</m:t>
                          </m:r>
                          <m:acc>
                            <m:accPr>
                              <m:chr m:val="̃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𝑿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7BEA1-1032-7306-B980-D63AF6793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8" y="4716772"/>
                <a:ext cx="8340427" cy="648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92007-7A65-132B-5ABE-B770A3A531A3}"/>
                  </a:ext>
                </a:extLst>
              </p:cNvPr>
              <p:cNvSpPr txBox="1"/>
              <p:nvPr/>
            </p:nvSpPr>
            <p:spPr>
              <a:xfrm>
                <a:off x="609609" y="5201687"/>
                <a:ext cx="8492828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∩</m:t>
                          </m:r>
                          <m:acc>
                            <m:accPr>
                              <m:chr m:val="̃"/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∩</m:t>
                          </m:r>
                          <m:acc>
                            <m:accPr>
                              <m:chr m:val="̃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92007-7A65-132B-5ABE-B770A3A5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9" y="5201687"/>
                <a:ext cx="8492828" cy="6481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3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035E3-34BB-94C0-9AF8-3EC2BB80A03E}"/>
                  </a:ext>
                </a:extLst>
              </p:cNvPr>
              <p:cNvSpPr txBox="1"/>
              <p:nvPr/>
            </p:nvSpPr>
            <p:spPr>
              <a:xfrm>
                <a:off x="318658" y="12144"/>
                <a:ext cx="11360723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The class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*-measurable sets is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-algebra.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035E3-34BB-94C0-9AF8-3EC2BB80A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8" y="12144"/>
                <a:ext cx="11360723" cy="591700"/>
              </a:xfrm>
              <a:prstGeom prst="rect">
                <a:avLst/>
              </a:prstGeom>
              <a:blipFill>
                <a:blip r:embed="rId2"/>
                <a:stretch>
                  <a:fillRect l="-1341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915AA-70F1-72C9-B892-EDBDF2FE68FC}"/>
                  </a:ext>
                </a:extLst>
              </p:cNvPr>
              <p:cNvSpPr txBox="1"/>
              <p:nvPr/>
            </p:nvSpPr>
            <p:spPr>
              <a:xfrm>
                <a:off x="318655" y="513695"/>
                <a:ext cx="9739745" cy="60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For any set A,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915AA-70F1-72C9-B892-EDBDF2FE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513695"/>
                <a:ext cx="9739745" cy="609847"/>
              </a:xfrm>
              <a:prstGeom prst="rect">
                <a:avLst/>
              </a:prstGeom>
              <a:blipFill>
                <a:blip r:embed="rId3"/>
                <a:stretch>
                  <a:fillRect l="-1564" t="-11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39BB1-E22D-8459-3F5D-7119CBA70004}"/>
                  </a:ext>
                </a:extLst>
              </p:cNvPr>
              <p:cNvSpPr txBox="1"/>
              <p:nvPr/>
            </p:nvSpPr>
            <p:spPr>
              <a:xfrm>
                <a:off x="401782" y="1045034"/>
                <a:ext cx="38654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39BB1-E22D-8459-3F5D-7119CBA7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1045034"/>
                <a:ext cx="3865418" cy="584775"/>
              </a:xfrm>
              <a:prstGeom prst="rect">
                <a:avLst/>
              </a:prstGeom>
              <a:blipFill>
                <a:blip r:embed="rId4"/>
                <a:stretch>
                  <a:fillRect l="-410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20C75-E421-D093-2DBB-29410C9DA127}"/>
                  </a:ext>
                </a:extLst>
              </p:cNvPr>
              <p:cNvSpPr txBox="1"/>
              <p:nvPr/>
            </p:nvSpPr>
            <p:spPr>
              <a:xfrm>
                <a:off x="8271162" y="1017316"/>
                <a:ext cx="27847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…(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20C75-E421-D093-2DBB-29410C9DA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62" y="1017316"/>
                <a:ext cx="2784764" cy="584775"/>
              </a:xfrm>
              <a:prstGeom prst="rect">
                <a:avLst/>
              </a:prstGeom>
              <a:blipFill>
                <a:blip r:embed="rId5"/>
                <a:stretch>
                  <a:fillRect l="-5689" t="-15625" r="-306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CF7334-3FD1-2947-105D-41DB23DD5FE3}"/>
                  </a:ext>
                </a:extLst>
              </p:cNvPr>
              <p:cNvSpPr txBox="1"/>
              <p:nvPr/>
            </p:nvSpPr>
            <p:spPr>
              <a:xfrm>
                <a:off x="4281052" y="1028019"/>
                <a:ext cx="41009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CF7334-3FD1-2947-105D-41DB23DD5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52" y="1028019"/>
                <a:ext cx="410094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4269C-5299-A1A2-5B83-BB9D2B242F1C}"/>
                  </a:ext>
                </a:extLst>
              </p:cNvPr>
              <p:cNvSpPr txBox="1"/>
              <p:nvPr/>
            </p:nvSpPr>
            <p:spPr>
              <a:xfrm>
                <a:off x="415632" y="1616841"/>
                <a:ext cx="29094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4269C-5299-A1A2-5B83-BB9D2B242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2" y="1616841"/>
                <a:ext cx="2909459" cy="584775"/>
              </a:xfrm>
              <a:prstGeom prst="rect">
                <a:avLst/>
              </a:prstGeom>
              <a:blipFill>
                <a:blip r:embed="rId7"/>
                <a:stretch>
                  <a:fillRect l="-524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ED424F-4B15-81EE-6207-BF4E49D4AE56}"/>
                  </a:ext>
                </a:extLst>
              </p:cNvPr>
              <p:cNvSpPr txBox="1"/>
              <p:nvPr/>
            </p:nvSpPr>
            <p:spPr>
              <a:xfrm>
                <a:off x="3103419" y="1593006"/>
                <a:ext cx="9310254" cy="597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for any set 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ED424F-4B15-81EE-6207-BF4E49D4A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9" y="1593006"/>
                <a:ext cx="9310254" cy="597151"/>
              </a:xfrm>
              <a:prstGeom prst="rect">
                <a:avLst/>
              </a:prstGeom>
              <a:blipFill>
                <a:blip r:embed="rId8"/>
                <a:stretch>
                  <a:fillRect l="-1637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F54C20-ECEE-415F-A29F-9BDE0CD7787C}"/>
                  </a:ext>
                </a:extLst>
              </p:cNvPr>
              <p:cNvSpPr txBox="1"/>
              <p:nvPr/>
            </p:nvSpPr>
            <p:spPr>
              <a:xfrm>
                <a:off x="471054" y="2062592"/>
                <a:ext cx="9310254" cy="82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any set 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̃"/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</m:acc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F54C20-ECEE-415F-A29F-9BDE0CD77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" y="2062592"/>
                <a:ext cx="9310254" cy="829330"/>
              </a:xfrm>
              <a:prstGeom prst="rect">
                <a:avLst/>
              </a:prstGeom>
              <a:blipFill>
                <a:blip r:embed="rId9"/>
                <a:stretch>
                  <a:fillRect l="-1636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4FCE15-28A9-078F-1AEF-09633786C0C0}"/>
                  </a:ext>
                </a:extLst>
              </p:cNvPr>
              <p:cNvSpPr txBox="1"/>
              <p:nvPr/>
            </p:nvSpPr>
            <p:spPr>
              <a:xfrm>
                <a:off x="9490348" y="2162284"/>
                <a:ext cx="2757051" cy="6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…(ii)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4FCE15-28A9-078F-1AEF-09633786C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48" y="2162284"/>
                <a:ext cx="2757051" cy="602216"/>
              </a:xfrm>
              <a:prstGeom prst="rect">
                <a:avLst/>
              </a:prstGeom>
              <a:blipFill>
                <a:blip r:embed="rId10"/>
                <a:stretch>
                  <a:fillRect l="-5752" t="-12245" r="-5531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097022-6A44-9546-721F-33257700D58A}"/>
                  </a:ext>
                </a:extLst>
              </p:cNvPr>
              <p:cNvSpPr txBox="1"/>
              <p:nvPr/>
            </p:nvSpPr>
            <p:spPr>
              <a:xfrm>
                <a:off x="401784" y="2728888"/>
                <a:ext cx="369916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097022-6A44-9546-721F-33257700D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4" y="2728888"/>
                <a:ext cx="3699161" cy="584775"/>
              </a:xfrm>
              <a:prstGeom prst="rect">
                <a:avLst/>
              </a:prstGeom>
              <a:blipFill>
                <a:blip r:embed="rId11"/>
                <a:stretch>
                  <a:fillRect l="-428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360821-00D5-7650-2C24-E63C91984DB5}"/>
                  </a:ext>
                </a:extLst>
              </p:cNvPr>
              <p:cNvSpPr txBox="1"/>
              <p:nvPr/>
            </p:nvSpPr>
            <p:spPr>
              <a:xfrm>
                <a:off x="415637" y="3171132"/>
                <a:ext cx="12427526" cy="59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 any set A, ⸪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…(iii)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360821-00D5-7650-2C24-E63C91984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7" y="3171132"/>
                <a:ext cx="12427526" cy="599780"/>
              </a:xfrm>
              <a:prstGeom prst="rect">
                <a:avLst/>
              </a:prstGeom>
              <a:blipFill>
                <a:blip r:embed="rId12"/>
                <a:stretch>
                  <a:fillRect l="-1226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0F842E-ECC4-8E97-AFA7-4A2958AF9B6E}"/>
                  </a:ext>
                </a:extLst>
              </p:cNvPr>
              <p:cNvSpPr txBox="1"/>
              <p:nvPr/>
            </p:nvSpPr>
            <p:spPr>
              <a:xfrm>
                <a:off x="415636" y="3691771"/>
                <a:ext cx="9407237" cy="1155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noProof="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3200" b="1" noProof="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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B0F842E-ECC4-8E97-AFA7-4A2958AF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3691771"/>
                <a:ext cx="9407237" cy="1155637"/>
              </a:xfrm>
              <a:prstGeom prst="rect">
                <a:avLst/>
              </a:prstGeom>
              <a:blipFill>
                <a:blip r:embed="rId13"/>
                <a:stretch>
                  <a:fillRect l="-1620" t="-5820" r="-80104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079DB9-63CF-9B8F-815A-5AC475E1D3EF}"/>
                  </a:ext>
                </a:extLst>
              </p:cNvPr>
              <p:cNvSpPr txBox="1"/>
              <p:nvPr/>
            </p:nvSpPr>
            <p:spPr>
              <a:xfrm>
                <a:off x="415636" y="4718507"/>
                <a:ext cx="11776364" cy="1204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Substituting this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(iii),       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(iv)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079DB9-63CF-9B8F-815A-5AC475E1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4718507"/>
                <a:ext cx="11776364" cy="1204048"/>
              </a:xfrm>
              <a:prstGeom prst="rect">
                <a:avLst/>
              </a:prstGeom>
              <a:blipFill>
                <a:blip r:embed="rId14"/>
                <a:stretch>
                  <a:fillRect l="-1294" t="-4545" r="-4368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F44DD5-A5A2-066E-06AE-2F48218AACBB}"/>
                  </a:ext>
                </a:extLst>
              </p:cNvPr>
              <p:cNvSpPr txBox="1"/>
              <p:nvPr/>
            </p:nvSpPr>
            <p:spPr>
              <a:xfrm>
                <a:off x="290947" y="5746512"/>
                <a:ext cx="11956452" cy="1204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 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disjoint union,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(v).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F44DD5-A5A2-066E-06AE-2F48218A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5746512"/>
                <a:ext cx="11956452" cy="1204048"/>
              </a:xfrm>
              <a:prstGeom prst="rect">
                <a:avLst/>
              </a:prstGeom>
              <a:blipFill>
                <a:blip r:embed="rId15"/>
                <a:stretch>
                  <a:fillRect l="-1326" t="-4569" b="-1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8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38EC28-0AAC-A46D-9624-2A566EB91055}"/>
                  </a:ext>
                </a:extLst>
              </p:cNvPr>
              <p:cNvSpPr txBox="1"/>
              <p:nvPr/>
            </p:nvSpPr>
            <p:spPr>
              <a:xfrm>
                <a:off x="301340" y="107634"/>
                <a:ext cx="11890659" cy="59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From (iv) and (v)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38EC28-0AAC-A46D-9624-2A566EB91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40" y="107634"/>
                <a:ext cx="11890659" cy="599780"/>
              </a:xfrm>
              <a:prstGeom prst="rect">
                <a:avLst/>
              </a:prstGeom>
              <a:blipFill>
                <a:blip r:embed="rId2"/>
                <a:stretch>
                  <a:fillRect l="-1281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328B75-E8B2-43AC-A842-4F4D7B01C8F5}"/>
                  </a:ext>
                </a:extLst>
              </p:cNvPr>
              <p:cNvSpPr txBox="1"/>
              <p:nvPr/>
            </p:nvSpPr>
            <p:spPr>
              <a:xfrm>
                <a:off x="4762515" y="729562"/>
                <a:ext cx="7207822" cy="604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∪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328B75-E8B2-43AC-A842-4F4D7B01C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15" y="729562"/>
                <a:ext cx="7207822" cy="604717"/>
              </a:xfrm>
              <a:prstGeom prst="rect">
                <a:avLst/>
              </a:prstGeom>
              <a:blipFill>
                <a:blip r:embed="rId3"/>
                <a:stretch>
                  <a:fillRect l="-2113" t="-12121" r="-1183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8CE1C34-6DDD-DE05-5E81-847329A2813D}"/>
                  </a:ext>
                </a:extLst>
              </p:cNvPr>
              <p:cNvSpPr txBox="1"/>
              <p:nvPr/>
            </p:nvSpPr>
            <p:spPr>
              <a:xfrm>
                <a:off x="356764" y="1358978"/>
                <a:ext cx="11613573" cy="616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for any 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∪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8CE1C34-6DDD-DE05-5E81-847329A28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64" y="1358978"/>
                <a:ext cx="11613573" cy="616772"/>
              </a:xfrm>
              <a:prstGeom prst="rect">
                <a:avLst/>
              </a:prstGeom>
              <a:blipFill>
                <a:blip r:embed="rId4"/>
                <a:stretch>
                  <a:fillRect l="-1365" t="-9901" r="-945" b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27D089-B9A8-88FC-D404-DBA7B69B2209}"/>
                  </a:ext>
                </a:extLst>
              </p:cNvPr>
              <p:cNvSpPr txBox="1"/>
              <p:nvPr/>
            </p:nvSpPr>
            <p:spPr>
              <a:xfrm>
                <a:off x="429497" y="1982987"/>
                <a:ext cx="8645236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if 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(vi).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27D089-B9A8-88FC-D404-DBA7B69B2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7" y="1982987"/>
                <a:ext cx="8645236" cy="591700"/>
              </a:xfrm>
              <a:prstGeom prst="rect">
                <a:avLst/>
              </a:prstGeom>
              <a:blipFill>
                <a:blip r:embed="rId5"/>
                <a:stretch>
                  <a:fillRect l="-1762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7B04AF-036C-7C6B-09C2-582A74506E6E}"/>
                  </a:ext>
                </a:extLst>
              </p:cNvPr>
              <p:cNvSpPr txBox="1"/>
              <p:nvPr/>
            </p:nvSpPr>
            <p:spPr>
              <a:xfrm>
                <a:off x="516074" y="2592517"/>
                <a:ext cx="1167592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{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 sequence of pairwise disjoint sets in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7B04AF-036C-7C6B-09C2-582A7450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4" y="2592517"/>
                <a:ext cx="11675925" cy="1077218"/>
              </a:xfrm>
              <a:prstGeom prst="rect">
                <a:avLst/>
              </a:prstGeom>
              <a:blipFill>
                <a:blip r:embed="rId6"/>
                <a:stretch>
                  <a:fillRect l="-1358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D7D6A6-AA70-140A-0BF4-DED56BCA2F5A}"/>
                  </a:ext>
                </a:extLst>
              </p:cNvPr>
              <p:cNvSpPr txBox="1"/>
              <p:nvPr/>
            </p:nvSpPr>
            <p:spPr>
              <a:xfrm>
                <a:off x="4180609" y="3084960"/>
                <a:ext cx="72909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for any 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*-measurable set.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D7D6A6-AA70-140A-0BF4-DED56BCA2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09" y="3084960"/>
                <a:ext cx="7290955" cy="584775"/>
              </a:xfrm>
              <a:prstGeom prst="rect">
                <a:avLst/>
              </a:prstGeom>
              <a:blipFill>
                <a:blip r:embed="rId7"/>
                <a:stretch>
                  <a:fillRect l="-2174" t="-15625" r="-58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DD43FA-70F9-18B9-D2AA-74ED8FE33B78}"/>
                  </a:ext>
                </a:extLst>
              </p:cNvPr>
              <p:cNvSpPr txBox="1"/>
              <p:nvPr/>
            </p:nvSpPr>
            <p:spPr>
              <a:xfrm>
                <a:off x="464531" y="3728135"/>
                <a:ext cx="11394966" cy="111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gives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that              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DD43FA-70F9-18B9-D2AA-74ED8FE33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31" y="3728135"/>
                <a:ext cx="11394966" cy="1113638"/>
              </a:xfrm>
              <a:prstGeom prst="rect">
                <a:avLst/>
              </a:prstGeom>
              <a:blipFill>
                <a:blip r:embed="rId8"/>
                <a:stretch>
                  <a:fillRect l="-1338" t="-6044" r="-37507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F1790C-97E3-41D8-C333-C5E356993858}"/>
                  </a:ext>
                </a:extLst>
              </p:cNvPr>
              <p:cNvSpPr txBox="1"/>
              <p:nvPr/>
            </p:nvSpPr>
            <p:spPr>
              <a:xfrm>
                <a:off x="419103" y="4811828"/>
                <a:ext cx="11890659" cy="109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 get, by the measurability of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F1790C-97E3-41D8-C333-C5E356993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3" y="4811828"/>
                <a:ext cx="11890659" cy="1092222"/>
              </a:xfrm>
              <a:prstGeom prst="rect">
                <a:avLst/>
              </a:prstGeom>
              <a:blipFill>
                <a:blip r:embed="rId9"/>
                <a:stretch>
                  <a:fillRect l="-1333" t="-61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1E5923-67BD-A0BD-2648-C67B86E538D7}"/>
                  </a:ext>
                </a:extLst>
              </p:cNvPr>
              <p:cNvSpPr txBox="1"/>
              <p:nvPr/>
            </p:nvSpPr>
            <p:spPr>
              <a:xfrm>
                <a:off x="429497" y="5751645"/>
                <a:ext cx="9833263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by induction,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1E5923-67BD-A0BD-2648-C67B86E53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7" y="5751645"/>
                <a:ext cx="9833263" cy="593304"/>
              </a:xfrm>
              <a:prstGeom prst="rect">
                <a:avLst/>
              </a:prstGeom>
              <a:blipFill>
                <a:blip r:embed="rId10"/>
                <a:stretch>
                  <a:fillRect l="-1549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2957AC-92AF-0FE6-2003-B4B812B4D07A}"/>
                  </a:ext>
                </a:extLst>
              </p:cNvPr>
              <p:cNvSpPr txBox="1"/>
              <p:nvPr/>
            </p:nvSpPr>
            <p:spPr>
              <a:xfrm>
                <a:off x="502229" y="6232280"/>
                <a:ext cx="10151915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for every 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</m:acc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2957AC-92AF-0FE6-2003-B4B812B4D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9" y="6232280"/>
                <a:ext cx="10151915" cy="648191"/>
              </a:xfrm>
              <a:prstGeom prst="rect">
                <a:avLst/>
              </a:prstGeom>
              <a:blipFill>
                <a:blip r:embed="rId11"/>
                <a:stretch>
                  <a:fillRect l="-1501" t="-8411" b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07B236-BB14-41C2-53C4-B2F1B36F8AB1}"/>
                  </a:ext>
                </a:extLst>
              </p:cNvPr>
              <p:cNvSpPr txBox="1"/>
              <p:nvPr/>
            </p:nvSpPr>
            <p:spPr>
              <a:xfrm>
                <a:off x="845131" y="2954891"/>
                <a:ext cx="106264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3200" b="1" i="1" dirty="0">
                    <a:solidFill>
                      <a:srgbClr val="222222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class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*-measurable sets is 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-algebra.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07B236-BB14-41C2-53C4-B2F1B36F8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31" y="2954891"/>
                <a:ext cx="10626430" cy="584775"/>
              </a:xfrm>
              <a:prstGeom prst="rect">
                <a:avLst/>
              </a:prstGeom>
              <a:blipFill>
                <a:blip r:embed="rId2"/>
                <a:stretch>
                  <a:fillRect l="-149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55A128-2535-E7F8-348A-4D886BF1FEFC}"/>
                  </a:ext>
                </a:extLst>
              </p:cNvPr>
              <p:cNvSpPr txBox="1"/>
              <p:nvPr/>
            </p:nvSpPr>
            <p:spPr>
              <a:xfrm>
                <a:off x="858982" y="281739"/>
                <a:ext cx="10931236" cy="114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Since this is true for every n, we have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</m:acc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55A128-2535-E7F8-348A-4D886BF1F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2" y="281739"/>
                <a:ext cx="10931236" cy="1140633"/>
              </a:xfrm>
              <a:prstGeom prst="rect">
                <a:avLst/>
              </a:prstGeom>
              <a:blipFill>
                <a:blip r:embed="rId3"/>
                <a:stretch>
                  <a:fillRect l="-1450" t="-7487" r="-2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957F7-9346-DECD-3B6A-D2972DA15D01}"/>
                  </a:ext>
                </a:extLst>
              </p:cNvPr>
              <p:cNvSpPr txBox="1"/>
              <p:nvPr/>
            </p:nvSpPr>
            <p:spPr>
              <a:xfrm>
                <a:off x="2085108" y="1570208"/>
                <a:ext cx="9705110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</m:acc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since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957F7-9346-DECD-3B6A-D2972DA15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08" y="1570208"/>
                <a:ext cx="9705110" cy="648191"/>
              </a:xfrm>
              <a:prstGeom prst="rect">
                <a:avLst/>
              </a:prstGeom>
              <a:blipFill>
                <a:blip r:embed="rId4"/>
                <a:stretch>
                  <a:fillRect l="-1570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9F58A70-34A7-CB10-0389-A28C47B10C14}"/>
              </a:ext>
            </a:extLst>
          </p:cNvPr>
          <p:cNvSpPr txBox="1"/>
          <p:nvPr/>
        </p:nvSpPr>
        <p:spPr>
          <a:xfrm>
            <a:off x="831270" y="2305331"/>
            <a:ext cx="7121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Thus, E is measurable.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9FDB0-6388-49E8-463A-306F33273301}"/>
                  </a:ext>
                </a:extLst>
              </p:cNvPr>
              <p:cNvSpPr txBox="1"/>
              <p:nvPr/>
            </p:nvSpPr>
            <p:spPr>
              <a:xfrm>
                <a:off x="450268" y="36231"/>
                <a:ext cx="1163089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is an outer measure and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class of all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*measurable sets.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the restriction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to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complete measure on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9FDB0-6388-49E8-463A-306F33273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68" y="36231"/>
                <a:ext cx="11630895" cy="1569660"/>
              </a:xfrm>
              <a:prstGeom prst="rect">
                <a:avLst/>
              </a:prstGeom>
              <a:blipFill>
                <a:blip r:embed="rId2"/>
                <a:stretch>
                  <a:fillRect l="-1363" t="-5058" r="-1468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A62374-B614-B75A-9C65-BB28B2FF2F07}"/>
                  </a:ext>
                </a:extLst>
              </p:cNvPr>
              <p:cNvSpPr txBox="1"/>
              <p:nvPr/>
            </p:nvSpPr>
            <p:spPr>
              <a:xfrm>
                <a:off x="467289" y="1495899"/>
                <a:ext cx="7923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Clearly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nonnegative set function.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A62374-B614-B75A-9C65-BB28B2FF2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89" y="1495899"/>
                <a:ext cx="7923676" cy="584775"/>
              </a:xfrm>
              <a:prstGeom prst="rect">
                <a:avLst/>
              </a:prstGeom>
              <a:blipFill>
                <a:blip r:embed="rId3"/>
                <a:stretch>
                  <a:fillRect l="-2002" t="-15625" r="-200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FD086F-1BAC-AEDA-A7A8-95FF4EF246B2}"/>
                  </a:ext>
                </a:extLst>
              </p:cNvPr>
              <p:cNvSpPr txBox="1"/>
              <p:nvPr/>
            </p:nvSpPr>
            <p:spPr>
              <a:xfrm>
                <a:off x="487462" y="1908636"/>
                <a:ext cx="48577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Also,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FD086F-1BAC-AEDA-A7A8-95FF4EF24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2" y="1908636"/>
                <a:ext cx="4857750" cy="584775"/>
              </a:xfrm>
              <a:prstGeom prst="rect">
                <a:avLst/>
              </a:prstGeom>
              <a:blipFill>
                <a:blip r:embed="rId4"/>
                <a:stretch>
                  <a:fillRect l="-326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2EDC3-CFE8-D0B8-87FF-46C860FEA209}"/>
                  </a:ext>
                </a:extLst>
              </p:cNvPr>
              <p:cNvSpPr txBox="1"/>
              <p:nvPr/>
            </p:nvSpPr>
            <p:spPr>
              <a:xfrm>
                <a:off x="5214091" y="1892591"/>
                <a:ext cx="55032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 disjoint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sets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92EDC3-CFE8-D0B8-87FF-46C860FE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091" y="1892591"/>
                <a:ext cx="5503214" cy="584775"/>
              </a:xfrm>
              <a:prstGeom prst="rect">
                <a:avLst/>
              </a:prstGeom>
              <a:blipFill>
                <a:blip r:embed="rId5"/>
                <a:stretch>
                  <a:fillRect l="-2769" t="-15625" r="-17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93A5F5-6532-2E53-EEC3-4690F3EFD0F0}"/>
                  </a:ext>
                </a:extLst>
              </p:cNvPr>
              <p:cNvSpPr txBox="1"/>
              <p:nvPr/>
            </p:nvSpPr>
            <p:spPr>
              <a:xfrm>
                <a:off x="474015" y="2331980"/>
                <a:ext cx="11670925" cy="536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̃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93A5F5-6532-2E53-EEC3-4690F3EFD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5" y="2331980"/>
                <a:ext cx="11670925" cy="536685"/>
              </a:xfrm>
              <a:prstGeom prst="rect">
                <a:avLst/>
              </a:prstGeom>
              <a:blipFill>
                <a:blip r:embed="rId6"/>
                <a:stretch>
                  <a:fillRect l="-1097" t="-12500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4DB55-3615-6A66-2254-7212D63454DB}"/>
                  </a:ext>
                </a:extLst>
              </p:cNvPr>
              <p:cNvSpPr txBox="1"/>
              <p:nvPr/>
            </p:nvSpPr>
            <p:spPr>
              <a:xfrm>
                <a:off x="3613895" y="2820436"/>
                <a:ext cx="35264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04DB55-3615-6A66-2254-7212D634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95" y="2820436"/>
                <a:ext cx="3526491" cy="584775"/>
              </a:xfrm>
              <a:prstGeom prst="rect">
                <a:avLst/>
              </a:prstGeom>
              <a:blipFill>
                <a:blip r:embed="rId7"/>
                <a:stretch>
                  <a:fillRect l="-449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F5B48B-8C74-3FB7-0DA5-58A7B9307BAE}"/>
                  </a:ext>
                </a:extLst>
              </p:cNvPr>
              <p:cNvSpPr txBox="1"/>
              <p:nvPr/>
            </p:nvSpPr>
            <p:spPr>
              <a:xfrm>
                <a:off x="7069793" y="2812715"/>
                <a:ext cx="33113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F5B48B-8C74-3FB7-0DA5-58A7B930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93" y="2812715"/>
                <a:ext cx="3311338" cy="584775"/>
              </a:xfrm>
              <a:prstGeom prst="rect">
                <a:avLst/>
              </a:prstGeom>
              <a:blipFill>
                <a:blip r:embed="rId8"/>
                <a:stretch>
                  <a:fillRect l="-47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37F0FA-52CF-9210-7D77-017BCDFAECA0}"/>
                  </a:ext>
                </a:extLst>
              </p:cNvPr>
              <p:cNvSpPr txBox="1"/>
              <p:nvPr/>
            </p:nvSpPr>
            <p:spPr>
              <a:xfrm>
                <a:off x="480735" y="3285494"/>
                <a:ext cx="1104339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{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be a sequence of disjoint sets in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US" sz="3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E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37F0FA-52CF-9210-7D77-017BCDFA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5" y="3285494"/>
                <a:ext cx="11043395" cy="584775"/>
              </a:xfrm>
              <a:prstGeom prst="rect">
                <a:avLst/>
              </a:prstGeom>
              <a:blipFill>
                <a:blip r:embed="rId9"/>
                <a:stretch>
                  <a:fillRect l="-143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65AE5-4EBD-576B-5CC8-BA05DFCB6E96}"/>
                  </a:ext>
                </a:extLst>
              </p:cNvPr>
              <p:cNvSpPr txBox="1"/>
              <p:nvPr/>
            </p:nvSpPr>
            <p:spPr>
              <a:xfrm>
                <a:off x="467286" y="3712409"/>
                <a:ext cx="4481228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65AE5-4EBD-576B-5CC8-BA05DFCB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86" y="3712409"/>
                <a:ext cx="4481228" cy="591700"/>
              </a:xfrm>
              <a:prstGeom prst="rect">
                <a:avLst/>
              </a:prstGeom>
              <a:blipFill>
                <a:blip r:embed="rId10"/>
                <a:stretch>
                  <a:fillRect l="-3537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CDF345-9A61-008D-81FE-52C4DE83F771}"/>
                  </a:ext>
                </a:extLst>
              </p:cNvPr>
              <p:cNvSpPr txBox="1"/>
              <p:nvPr/>
            </p:nvSpPr>
            <p:spPr>
              <a:xfrm>
                <a:off x="5079622" y="3733467"/>
                <a:ext cx="331133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</m:acc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CDF345-9A61-008D-81FE-52C4DE83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22" y="3733467"/>
                <a:ext cx="3311339" cy="584775"/>
              </a:xfrm>
              <a:prstGeom prst="rect">
                <a:avLst/>
              </a:prstGeom>
              <a:blipFill>
                <a:blip r:embed="rId11"/>
                <a:stretch>
                  <a:fillRect l="-4604" t="-15625" r="-405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1A97E8-6E99-C856-DFCA-001ECC33225C}"/>
                  </a:ext>
                </a:extLst>
              </p:cNvPr>
              <p:cNvSpPr txBox="1"/>
              <p:nvPr/>
            </p:nvSpPr>
            <p:spPr>
              <a:xfrm>
                <a:off x="8152073" y="3737698"/>
                <a:ext cx="40072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</m:acc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1A97E8-6E99-C856-DFCA-001ECC33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073" y="3737698"/>
                <a:ext cx="4007225" cy="584775"/>
              </a:xfrm>
              <a:prstGeom prst="rect">
                <a:avLst/>
              </a:prstGeom>
              <a:blipFill>
                <a:blip r:embed="rId12"/>
                <a:stretch>
                  <a:fillRect l="-3799" t="-15625" r="-30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09D683-71C2-1C34-5091-BD4A4E02FF23}"/>
                  </a:ext>
                </a:extLst>
              </p:cNvPr>
              <p:cNvSpPr txBox="1"/>
              <p:nvPr/>
            </p:nvSpPr>
            <p:spPr>
              <a:xfrm>
                <a:off x="475699" y="4155783"/>
                <a:ext cx="87439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𝝁</m:t>
                            </m:r>
                          </m:e>
                        </m:acc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the subadditivity of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09D683-71C2-1C34-5091-BD4A4E02F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99" y="4155783"/>
                <a:ext cx="8743948" cy="584775"/>
              </a:xfrm>
              <a:prstGeom prst="rect">
                <a:avLst/>
              </a:prstGeom>
              <a:blipFill>
                <a:blip r:embed="rId13"/>
                <a:stretch>
                  <a:fillRect l="-1743" t="-15625" r="-125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AB1A7E-58DA-2F99-BACD-2165C58246E6}"/>
                  </a:ext>
                </a:extLst>
              </p:cNvPr>
              <p:cNvSpPr txBox="1"/>
              <p:nvPr/>
            </p:nvSpPr>
            <p:spPr>
              <a:xfrm>
                <a:off x="502593" y="4569880"/>
                <a:ext cx="96583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countably additive and thus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measure.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AB1A7E-58DA-2F99-BACD-2165C5824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3" y="4569880"/>
                <a:ext cx="9658343" cy="584775"/>
              </a:xfrm>
              <a:prstGeom prst="rect">
                <a:avLst/>
              </a:prstGeom>
              <a:blipFill>
                <a:blip r:embed="rId14"/>
                <a:stretch>
                  <a:fillRect l="-1577" t="-15625" r="-220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792543-436A-7C8D-4FD8-DD1BD77A9E3B}"/>
                  </a:ext>
                </a:extLst>
              </p:cNvPr>
              <p:cNvSpPr txBox="1"/>
              <p:nvPr/>
            </p:nvSpPr>
            <p:spPr>
              <a:xfrm>
                <a:off x="522550" y="5002416"/>
                <a:ext cx="54964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E 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i="1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&amp;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E.</a:t>
                </a:r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792543-436A-7C8D-4FD8-DD1BD77A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0" y="5002416"/>
                <a:ext cx="5496481" cy="584775"/>
              </a:xfrm>
              <a:prstGeom prst="rect">
                <a:avLst/>
              </a:prstGeom>
              <a:blipFill>
                <a:blip r:embed="rId15"/>
                <a:stretch>
                  <a:fillRect l="-288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DA312D-3C7C-F4C2-4A63-279828A13642}"/>
                  </a:ext>
                </a:extLst>
              </p:cNvPr>
              <p:cNvSpPr txBox="1"/>
              <p:nvPr/>
            </p:nvSpPr>
            <p:spPr>
              <a:xfrm>
                <a:off x="7948893" y="4938520"/>
                <a:ext cx="18859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F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DA312D-3C7C-F4C2-4A63-279828A1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893" y="4938520"/>
                <a:ext cx="1885955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271926-266E-CDDC-23B1-EA35CC46DA6B}"/>
                  </a:ext>
                </a:extLst>
              </p:cNvPr>
              <p:cNvSpPr txBox="1"/>
              <p:nvPr/>
            </p:nvSpPr>
            <p:spPr>
              <a:xfrm>
                <a:off x="5745041" y="4951959"/>
                <a:ext cx="24070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0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271926-266E-CDDC-23B1-EA35CC46D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41" y="4951959"/>
                <a:ext cx="2407032" cy="584775"/>
              </a:xfrm>
              <a:prstGeom prst="rect">
                <a:avLst/>
              </a:prstGeom>
              <a:blipFill>
                <a:blip r:embed="rId17"/>
                <a:stretch>
                  <a:fillRect l="-632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0FDF73D-5E21-EC4D-64F5-A9B27117AA82}"/>
                  </a:ext>
                </a:extLst>
              </p:cNvPr>
              <p:cNvSpPr txBox="1"/>
              <p:nvPr/>
            </p:nvSpPr>
            <p:spPr>
              <a:xfrm>
                <a:off x="9620250" y="4924189"/>
                <a:ext cx="25717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</m:acc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0FDF73D-5E21-EC4D-64F5-A9B27117A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0" y="4924189"/>
                <a:ext cx="257175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04F819-5CD7-E449-C08F-0526C9D611BD}"/>
                  </a:ext>
                </a:extLst>
              </p:cNvPr>
              <p:cNvSpPr txBox="1"/>
              <p:nvPr/>
            </p:nvSpPr>
            <p:spPr>
              <a:xfrm>
                <a:off x="574868" y="5442777"/>
                <a:ext cx="25045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404F819-5CD7-E449-C08F-0526C9D61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8" y="5442777"/>
                <a:ext cx="2504509" cy="584775"/>
              </a:xfrm>
              <a:prstGeom prst="rect">
                <a:avLst/>
              </a:prstGeom>
              <a:blipFill>
                <a:blip r:embed="rId19"/>
                <a:stretch>
                  <a:fillRect l="-6083" t="-15625" r="-438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46566-3662-CD20-D59D-6B9A6C90ED88}"/>
                  </a:ext>
                </a:extLst>
              </p:cNvPr>
              <p:cNvSpPr txBox="1"/>
              <p:nvPr/>
            </p:nvSpPr>
            <p:spPr>
              <a:xfrm>
                <a:off x="2914651" y="5409159"/>
                <a:ext cx="321048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146566-3662-CD20-D59D-6B9A6C90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1" y="5409159"/>
                <a:ext cx="3210483" cy="584775"/>
              </a:xfrm>
              <a:prstGeom prst="rect">
                <a:avLst/>
              </a:prstGeom>
              <a:blipFill>
                <a:blip r:embed="rId20"/>
                <a:stretch>
                  <a:fillRect l="-4744" t="-15625" r="-246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84A13A4-EF74-B597-5A8A-A70E313A6D5D}"/>
                  </a:ext>
                </a:extLst>
              </p:cNvPr>
              <p:cNvSpPr txBox="1"/>
              <p:nvPr/>
            </p:nvSpPr>
            <p:spPr>
              <a:xfrm>
                <a:off x="561406" y="5817031"/>
                <a:ext cx="6350383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acc>
                          <m:accPr>
                            <m:chr m:val="̃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84A13A4-EF74-B597-5A8A-A70E313A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06" y="5817031"/>
                <a:ext cx="6350383" cy="648191"/>
              </a:xfrm>
              <a:prstGeom prst="rect">
                <a:avLst/>
              </a:prstGeom>
              <a:blipFill>
                <a:blip r:embed="rId21"/>
                <a:stretch>
                  <a:fillRect l="-2399" t="-8411" b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19F28B4-7380-E4B2-0511-2B85ED0CACDC}"/>
              </a:ext>
            </a:extLst>
          </p:cNvPr>
          <p:cNvSpPr txBox="1"/>
          <p:nvPr/>
        </p:nvSpPr>
        <p:spPr>
          <a:xfrm>
            <a:off x="500909" y="6282056"/>
            <a:ext cx="506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Thus, A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5D4085-E514-3302-9D73-01C1A282B8B6}"/>
                  </a:ext>
                </a:extLst>
              </p:cNvPr>
              <p:cNvSpPr txBox="1"/>
              <p:nvPr/>
            </p:nvSpPr>
            <p:spPr>
              <a:xfrm>
                <a:off x="5489758" y="6314147"/>
                <a:ext cx="38559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complete.</a:t>
                </a:r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5D4085-E514-3302-9D73-01C1A282B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758" y="6314147"/>
                <a:ext cx="3855944" cy="584775"/>
              </a:xfrm>
              <a:prstGeom prst="rect">
                <a:avLst/>
              </a:prstGeom>
              <a:blipFill>
                <a:blip r:embed="rId22"/>
                <a:stretch>
                  <a:fillRect l="-4114" t="-15625" r="-158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6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2" grpId="0"/>
      <p:bldP spid="24" grpId="0"/>
      <p:bldP spid="26" grpId="0"/>
      <p:bldP spid="28" grpId="0"/>
      <p:bldP spid="30" grpId="0"/>
      <p:bldP spid="32" grpId="0"/>
      <p:bldP spid="37" grpId="0"/>
      <p:bldP spid="40" grpId="0"/>
      <p:bldP spid="42" grpId="0"/>
      <p:bldP spid="44" grpId="0"/>
      <p:bldP spid="49" grpId="0"/>
      <p:bldP spid="51" grpId="0"/>
      <p:bldP spid="53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FE7513-6186-BFA2-9FA8-ADA4F713198D}"/>
                  </a:ext>
                </a:extLst>
              </p:cNvPr>
              <p:cNvSpPr txBox="1"/>
              <p:nvPr/>
            </p:nvSpPr>
            <p:spPr>
              <a:xfrm>
                <a:off x="434689" y="1343045"/>
                <a:ext cx="112568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By a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measure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an algebra we mean a nonnegative extended real valued set function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defined on an algebra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sets such that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FE7513-6186-BFA2-9FA8-ADA4F7131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89" y="1343045"/>
                <a:ext cx="11256818" cy="1569660"/>
              </a:xfrm>
              <a:prstGeom prst="rect">
                <a:avLst/>
              </a:prstGeom>
              <a:blipFill>
                <a:blip r:embed="rId2"/>
                <a:stretch>
                  <a:fillRect l="-1354" t="-5426" r="-59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207722-836A-5DBD-5983-5A3458FCA4F0}"/>
              </a:ext>
            </a:extLst>
          </p:cNvPr>
          <p:cNvSpPr txBox="1"/>
          <p:nvPr/>
        </p:nvSpPr>
        <p:spPr>
          <a:xfrm>
            <a:off x="500493" y="2691477"/>
            <a:ext cx="2521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E0DEA8-C009-F63B-58E3-8E8679C669EA}"/>
                  </a:ext>
                </a:extLst>
              </p:cNvPr>
              <p:cNvSpPr txBox="1"/>
              <p:nvPr/>
            </p:nvSpPr>
            <p:spPr>
              <a:xfrm>
                <a:off x="500493" y="3165233"/>
                <a:ext cx="11443866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If {A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 disjoint sequence of sets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whose union is also in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E0DEA8-C009-F63B-58E3-8E8679C66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3" y="3165233"/>
                <a:ext cx="11443866" cy="1120563"/>
              </a:xfrm>
              <a:prstGeom prst="rect">
                <a:avLst/>
              </a:prstGeom>
              <a:blipFill>
                <a:blip r:embed="rId3"/>
                <a:stretch>
                  <a:fillRect l="-1332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9E6E19B-DCA9-3DE5-17DA-AAECE0587674}"/>
              </a:ext>
            </a:extLst>
          </p:cNvPr>
          <p:cNvSpPr txBox="1"/>
          <p:nvPr/>
        </p:nvSpPr>
        <p:spPr>
          <a:xfrm>
            <a:off x="500492" y="4200202"/>
            <a:ext cx="11191015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Lebesgue measure defined on the class of all intervals is a measure on the algebra.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EC0F87-FE0A-A390-2848-BABAF5ABF6F3}"/>
                  </a:ext>
                </a:extLst>
              </p:cNvPr>
              <p:cNvSpPr txBox="1"/>
              <p:nvPr/>
            </p:nvSpPr>
            <p:spPr>
              <a:xfrm>
                <a:off x="500492" y="5245771"/>
                <a:ext cx="11191015" cy="164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b="1" u="sng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Suppose 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measure on an algebra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                             For any E,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(E) = inf {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{A</a:t>
                </a:r>
                <a:r>
                  <a:rPr lang="en-US" sz="3200" b="1" baseline="-250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 sequence of sets in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𝔞</m:t>
                    </m:r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 E 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undOvr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="1" u="none" strike="noStrike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}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b="1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EC0F87-FE0A-A390-2848-BABAF5ABF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2" y="5245771"/>
                <a:ext cx="11191015" cy="1645579"/>
              </a:xfrm>
              <a:prstGeom prst="rect">
                <a:avLst/>
              </a:prstGeom>
              <a:blipFill>
                <a:blip r:embed="rId5"/>
                <a:stretch>
                  <a:fillRect l="-1362" t="-5204" r="-52887" b="-10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F3AF00-47CB-D6C3-F231-25909B46EA5E}"/>
                  </a:ext>
                </a:extLst>
              </p:cNvPr>
              <p:cNvSpPr txBox="1"/>
              <p:nvPr/>
            </p:nvSpPr>
            <p:spPr>
              <a:xfrm>
                <a:off x="9317181" y="4298571"/>
                <a:ext cx="12122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F3AF00-47CB-D6C3-F231-25909B46E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181" y="4298571"/>
                <a:ext cx="121227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76509ACF-CCB9-1DF6-FEF3-56047D0EB96E}"/>
              </a:ext>
            </a:extLst>
          </p:cNvPr>
          <p:cNvSpPr txBox="1">
            <a:spLocks/>
          </p:cNvSpPr>
          <p:nvPr/>
        </p:nvSpPr>
        <p:spPr>
          <a:xfrm>
            <a:off x="2845033" y="283413"/>
            <a:ext cx="6062980" cy="604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EXTENSION THEOREM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5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2791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M 401- MEASURE THEORY OUTER MEASURE  AND MEASURABILITY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OUTER MEASURE AND MEASURABILITY</dc:title>
  <dc:creator>Tammi Raju Kalidindi</dc:creator>
  <cp:lastModifiedBy>Tammi Raju Kalidindi</cp:lastModifiedBy>
  <cp:revision>15</cp:revision>
  <dcterms:created xsi:type="dcterms:W3CDTF">2022-05-13T11:34:21Z</dcterms:created>
  <dcterms:modified xsi:type="dcterms:W3CDTF">2024-06-24T04:15:14Z</dcterms:modified>
</cp:coreProperties>
</file>