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89" r:id="rId6"/>
    <p:sldId id="294" r:id="rId7"/>
    <p:sldId id="291" r:id="rId8"/>
    <p:sldId id="290" r:id="rId9"/>
    <p:sldId id="297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763F4-3D1A-02C4-08FB-D8387B3CC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71E0C-0BDE-F421-8278-3826EE6D5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A7D03-F327-B3A1-9C44-BC301498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2CA5E-517E-B605-7F59-68673192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0EE2A-3B36-C8AF-45C6-4C21AEF9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CBF7-8B7B-6E38-54DD-B837A233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93C5F2-61CA-8D29-3B93-D2FA475AD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3D8C8-B3CB-C6ED-77EA-3D4BA0EBF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FFB35-4068-04F1-648F-2E5E85294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CBAAA-9059-A40A-6717-BDB2D32D0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4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C0F589-EC5F-A657-3D3A-02EB7F70D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49258-459D-110F-D50D-5000D98CD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48463-A39D-9337-BF63-F3C9978C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324E8-F5C9-23F9-CFDD-05C54A1F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EA66C-0D58-7213-CF52-B61A8E9CE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D08A-2E5A-73F1-A846-781818BC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12794-ED17-63DC-64EC-7A2CF2E01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369DF-90BC-15DD-E594-8770E7D7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F4945-75DB-BC0A-499C-9583A63E6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DD81F-2699-CCB9-CC0F-2858DAF3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3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1C73-2B4E-7AC0-8D46-B14F95EC1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74C02-0174-98A4-8E77-12B1FF88E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05B7B-6CBD-2155-B02E-469A0C303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6E2FF-2A4F-73D6-5045-4A545811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64452-9451-E41F-481D-85676597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8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D0CDD-DC6F-FB1B-4FFA-2E1BD9B7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AA55B-4E7F-7B12-4F32-A7DC580B35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474B4-AD8D-43C0-A0DB-663729830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47449-955F-7332-F432-D42A2FBE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4CFDC-BDF6-6AC6-33D7-C1E9AC09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74AA6-2181-3CCE-B542-8CF46B36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6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1A51-9040-3626-6407-EDD9050E0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9A6EE-7A10-CC3C-52A4-BEE1ACBFE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CD47E-697C-879F-7B2C-5C82F13BB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050BA-1AD3-963B-4B17-1636BD81B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D730CA-371D-5243-3C5A-D5EAE521E0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59333-E512-9F77-9DD0-6666AC765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9A501E-3B0B-8C5A-1E95-5A0BB488C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255FA-A6B6-0DF6-907D-9D1E3782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5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882B-FAA7-38E7-C12A-13F9CB1B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27BD7-6DB6-D5FB-D757-D9B70BC1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04B0F4-1894-1FDC-BEDF-C778D3194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2F517-8235-6471-A17A-7970C166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AFB58-51B9-F591-84AF-86393DA1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018244-78DF-3D29-7C69-709DC9F8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C8922-16A1-678C-2FA7-BACBD49B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4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F2EF2-0E3F-D714-AE8E-C3E37E8E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5C203-7D66-DEF9-C698-9F6B15BFF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47BFF-1CC7-D15B-818B-11B11C8DC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4100C-BD48-D1F5-F096-E0D04C8E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C5FD3-73AB-B77D-7E94-4706F796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F037E-F1B8-4053-3B0E-6457D8B6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4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21B2-A979-01BD-5061-15D4E633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897A2-E14A-34D1-AD7F-6D60CAFEE3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CAB4C-87DB-4219-3206-D69EFACE9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4A868-3CD1-F1F2-F4D2-A1259E74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42FB6-37B7-267E-B282-F1E090EE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835DB-3A7F-0949-DEFC-1F7DEAD1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23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74FF75-4412-10DE-E9C3-AC0A8D6B5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18B08-395A-0B26-504B-D106AB769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29CBF-DD14-6B91-C125-B1AE61C90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7E13-5082-4E8E-BD7B-92E3E30BD13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2E3A3-ECF6-FE89-FDD3-A1E3085D5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7F433-3FEE-A5D6-B53D-506AFE255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96472-6AC4-4816-B4A8-0177DD68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2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8.png"/><Relationship Id="rId5" Type="http://schemas.openxmlformats.org/officeDocument/2006/relationships/image" Target="../media/image38.png"/><Relationship Id="rId10" Type="http://schemas.openxmlformats.org/officeDocument/2006/relationships/image" Target="../media/image45.png"/><Relationship Id="rId4" Type="http://schemas.openxmlformats.org/officeDocument/2006/relationships/image" Target="../media/image37.png"/><Relationship Id="rId9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 401- MEASURE THEORY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INNER MEASURE</a:t>
            </a:r>
            <a:endParaRPr lang="en-US" sz="4800" dirty="0">
              <a:solidFill>
                <a:srgbClr val="00B0F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67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C72BFB2-3B35-C602-7902-2D9DA4BDADE0}"/>
                  </a:ext>
                </a:extLst>
              </p:cNvPr>
              <p:cNvSpPr txBox="1"/>
              <p:nvPr/>
            </p:nvSpPr>
            <p:spPr>
              <a:xfrm>
                <a:off x="723276" y="0"/>
                <a:ext cx="11468724" cy="25545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measure on an algebra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𝓐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the induced outer measure. Then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*E may be thought of as the largest possible measure for E compatible with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can also define an inner measure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which assigns to a given set E the smallest measure compatible with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C72BFB2-3B35-C602-7902-2D9DA4BDA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76" y="0"/>
                <a:ext cx="11468724" cy="2554545"/>
              </a:xfrm>
              <a:prstGeom prst="rect">
                <a:avLst/>
              </a:prstGeom>
              <a:blipFill>
                <a:blip r:embed="rId2"/>
                <a:stretch>
                  <a:fillRect l="-1382" t="-3103" b="-6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41F2D2-AE58-1A57-C550-47BEF8064804}"/>
                  </a:ext>
                </a:extLst>
              </p:cNvPr>
              <p:cNvSpPr txBox="1"/>
              <p:nvPr/>
            </p:nvSpPr>
            <p:spPr>
              <a:xfrm>
                <a:off x="723275" y="2554545"/>
                <a:ext cx="11468724" cy="2172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measure on an algebra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𝓐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the induced outer measure. We define the inner measure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induced by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setting</a:t>
                </a:r>
                <a:b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𝝁</m:t>
                        </m:r>
                      </m:e>
                      <m:sub>
                        <m: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𝑬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sup {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E): A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𝓐</m:t>
                    </m:r>
                    <m:r>
                      <a:rPr kumimoji="0" lang="en-US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41F2D2-AE58-1A57-C550-47BEF80648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75" y="2554545"/>
                <a:ext cx="11468724" cy="2172518"/>
              </a:xfrm>
              <a:prstGeom prst="rect">
                <a:avLst/>
              </a:prstGeom>
              <a:blipFill>
                <a:blip r:embed="rId3"/>
                <a:stretch>
                  <a:fillRect l="-1382" t="-3933" r="-691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72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9CE04C-DFE9-7609-272C-E9FBDD18282C}"/>
                  </a:ext>
                </a:extLst>
              </p:cNvPr>
              <p:cNvSpPr txBox="1"/>
              <p:nvPr/>
            </p:nvSpPr>
            <p:spPr>
              <a:xfrm>
                <a:off x="738266" y="210652"/>
                <a:ext cx="10984042" cy="1119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b="1" u="sng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Lemma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Prove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If E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𝒜</m:t>
                    </m:r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3200" i="1" dirty="0">
                    <a:solidFill>
                      <a:srgbClr val="FF0000"/>
                    </a:solidFill>
                    <a:highlight>
                      <a:srgbClr val="FFFFFF"/>
                    </a:highlight>
                  </a:rPr>
                  <a:t>  </a:t>
                </a:r>
                <a:r>
                  <a:rPr lang="en-US" sz="3200" dirty="0">
                    <a:solidFill>
                      <a:srgbClr val="FF0000"/>
                    </a:solidFill>
                    <a:highlight>
                      <a:srgbClr val="FFFFFF"/>
                    </a:highlight>
                  </a:rPr>
                  <a:t>then show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  <a:highlight>
                      <a:srgbClr val="FFFFFF"/>
                    </a:highlight>
                  </a:rPr>
                  <a:t> = </a:t>
                </a:r>
                <a:r>
                  <a:rPr lang="en-US" sz="3200" dirty="0">
                    <a:solidFill>
                      <a:srgbClr val="FF0000"/>
                    </a:solidFill>
                    <a:highlight>
                      <a:srgbClr val="FFFFFF"/>
                    </a:highlight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FF0000"/>
                    </a:solidFill>
                    <a:highlight>
                      <a:srgbClr val="FFFFFF"/>
                    </a:highlight>
                  </a:rPr>
                  <a:t>(E)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3200" i="1">
                            <a:solidFill>
                              <a:srgbClr val="FF000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FF000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FF0000"/>
                    </a:solidFill>
                    <a:highlight>
                      <a:srgbClr val="FFFFFF"/>
                    </a:highlight>
                  </a:rPr>
                  <a:t>. </a:t>
                </a:r>
                <a:r>
                  <a:rPr lang="en-US" sz="3200" i="1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solidFill>
                    <a:srgbClr val="FF0000"/>
                  </a:solidFill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9CE04C-DFE9-7609-272C-E9FBDD18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66" y="210652"/>
                <a:ext cx="10984042" cy="1119665"/>
              </a:xfrm>
              <a:prstGeom prst="rect">
                <a:avLst/>
              </a:prstGeom>
              <a:blipFill>
                <a:blip r:embed="rId2"/>
                <a:stretch>
                  <a:fillRect l="-1387" t="-7650" b="-18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4B5C6E-03AA-D1CF-C6DD-B3461703FA7A}"/>
                  </a:ext>
                </a:extLst>
              </p:cNvPr>
              <p:cNvSpPr txBox="1"/>
              <p:nvPr/>
            </p:nvSpPr>
            <p:spPr>
              <a:xfrm>
                <a:off x="629586" y="5569507"/>
                <a:ext cx="11212643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Consequently, by definition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…(</a:t>
                </a:r>
                <a:r>
                  <a:rPr lang="en-US" sz="3200" dirty="0" err="1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3200" i="1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4B5C6E-03AA-D1CF-C6DD-B3461703F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6" y="5569507"/>
                <a:ext cx="11212643" cy="591700"/>
              </a:xfrm>
              <a:prstGeom prst="rect">
                <a:avLst/>
              </a:prstGeom>
              <a:blipFill>
                <a:blip r:embed="rId3"/>
                <a:stretch>
                  <a:fillRect l="-1359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137350-25AC-5712-A154-FF5B040B521A}"/>
                  </a:ext>
                </a:extLst>
              </p:cNvPr>
              <p:cNvSpPr txBox="1"/>
              <p:nvPr/>
            </p:nvSpPr>
            <p:spPr>
              <a:xfrm>
                <a:off x="738266" y="1261806"/>
                <a:ext cx="6756816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F137350-25AC-5712-A154-FF5B040B5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66" y="1261806"/>
                <a:ext cx="6756816" cy="591700"/>
              </a:xfrm>
              <a:prstGeom prst="rect">
                <a:avLst/>
              </a:prstGeom>
              <a:blipFill>
                <a:blip r:embed="rId4"/>
                <a:stretch>
                  <a:fillRect l="-2254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3EDF64-3F01-FFA7-C089-DFBAEF02AA26}"/>
                  </a:ext>
                </a:extLst>
              </p:cNvPr>
              <p:cNvSpPr txBox="1"/>
              <p:nvPr/>
            </p:nvSpPr>
            <p:spPr>
              <a:xfrm>
                <a:off x="738266" y="1868142"/>
                <a:ext cx="11343806" cy="11943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∪</m:t>
                    </m:r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finite sub additivity of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)≤ 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)+ 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3EDF64-3F01-FFA7-C089-DFBAEF02A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66" y="1868142"/>
                <a:ext cx="11343806" cy="1194301"/>
              </a:xfrm>
              <a:prstGeom prst="rect">
                <a:avLst/>
              </a:prstGeom>
              <a:blipFill>
                <a:blip r:embed="rId5"/>
                <a:stretch>
                  <a:fillRect l="-1343" t="-3061" r="-2955" b="-14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F63C1F-D832-BCF8-EED3-3DEFE21FEE0E}"/>
                  </a:ext>
                </a:extLst>
              </p:cNvPr>
              <p:cNvSpPr txBox="1"/>
              <p:nvPr/>
            </p:nvSpPr>
            <p:spPr>
              <a:xfrm>
                <a:off x="629586" y="3095470"/>
                <a:ext cx="6205928" cy="5995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  <m:d>
                              <m:d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highlight>
                                      <a:srgbClr val="FFFFFF"/>
                                    </a:highlight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highlight>
                                      <a:srgbClr val="FFFFFF"/>
                                    </a:highlight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</m:d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 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)≤ 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0F63C1F-D832-BCF8-EED3-3DEFE21FE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6" y="3095470"/>
                <a:ext cx="6205928" cy="599523"/>
              </a:xfrm>
              <a:prstGeom prst="rect">
                <a:avLst/>
              </a:prstGeom>
              <a:blipFill>
                <a:blip r:embed="rId6"/>
                <a:stretch>
                  <a:fillRect l="-2456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5BB77-258A-BECE-0E1D-AC0DFDC63694}"/>
                  </a:ext>
                </a:extLst>
              </p:cNvPr>
              <p:cNvSpPr txBox="1"/>
              <p:nvPr/>
            </p:nvSpPr>
            <p:spPr>
              <a:xfrm>
                <a:off x="4116674" y="3618659"/>
                <a:ext cx="4802474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D5BB77-258A-BECE-0E1D-AC0DFDC63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674" y="3618659"/>
                <a:ext cx="4802474" cy="591700"/>
              </a:xfrm>
              <a:prstGeom prst="rect">
                <a:avLst/>
              </a:prstGeom>
              <a:blipFill>
                <a:blip r:embed="rId7"/>
                <a:stretch>
                  <a:fillRect l="-317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206A39-4582-6063-46F4-DC5AA1D83AE7}"/>
                  </a:ext>
                </a:extLst>
              </p:cNvPr>
              <p:cNvSpPr txBox="1"/>
              <p:nvPr/>
            </p:nvSpPr>
            <p:spPr>
              <a:xfrm>
                <a:off x="629586" y="4251209"/>
                <a:ext cx="10388184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  <m:d>
                          <m:d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)≤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1206A39-4582-6063-46F4-DC5AA1D83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6" y="4251209"/>
                <a:ext cx="10388184" cy="593752"/>
              </a:xfrm>
              <a:prstGeom prst="rect">
                <a:avLst/>
              </a:prstGeom>
              <a:blipFill>
                <a:blip r:embed="rId8"/>
                <a:stretch>
                  <a:fillRect l="-1467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E5D620-A281-8EF2-22F3-ECE5333CE742}"/>
                  </a:ext>
                </a:extLst>
              </p:cNvPr>
              <p:cNvSpPr txBox="1"/>
              <p:nvPr/>
            </p:nvSpPr>
            <p:spPr>
              <a:xfrm>
                <a:off x="629586" y="4936957"/>
                <a:ext cx="11752290" cy="6329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an upper bound of 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  <m:d>
                          <m:dPr>
                            <m:ctrlPr>
                              <a:rPr kumimoji="0" lang="en-US" sz="3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</m:d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</m:t>
                        </m:r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  <m:r>
                      <a:rPr kumimoji="0" lang="en-US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 </m:t>
                    </m:r>
                  </m:oMath>
                </a14:m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endParaRPr kumimoji="0" 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E5D620-A281-8EF2-22F3-ECE5333CE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86" y="4936957"/>
                <a:ext cx="11752290" cy="632994"/>
              </a:xfrm>
              <a:prstGeom prst="rect">
                <a:avLst/>
              </a:prstGeom>
              <a:blipFill>
                <a:blip r:embed="rId9"/>
                <a:stretch>
                  <a:fillRect l="-1193" t="-5769" b="-24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549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0182D0D-E668-DCF8-8B7F-3228AAFD5E1B}"/>
                  </a:ext>
                </a:extLst>
              </p:cNvPr>
              <p:cNvSpPr txBox="1"/>
              <p:nvPr/>
            </p:nvSpPr>
            <p:spPr>
              <a:xfrm>
                <a:off x="633335" y="2601342"/>
                <a:ext cx="5977327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(ii) and (iii)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solidFill>
                    <a:srgbClr val="C00000"/>
                  </a:solidFill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0182D0D-E668-DCF8-8B7F-3228AAFD5E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35" y="2601342"/>
                <a:ext cx="5977327" cy="593304"/>
              </a:xfrm>
              <a:prstGeom prst="rect">
                <a:avLst/>
              </a:prstGeom>
              <a:blipFill>
                <a:blip r:embed="rId2"/>
                <a:stretch>
                  <a:fillRect l="-265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6A45FA-60A4-1DB9-0643-B9279D3C11FF}"/>
                  </a:ext>
                </a:extLst>
              </p:cNvPr>
              <p:cNvSpPr txBox="1"/>
              <p:nvPr/>
            </p:nvSpPr>
            <p:spPr>
              <a:xfrm>
                <a:off x="528404" y="152713"/>
                <a:ext cx="9874769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libri" panose="020F0502020204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US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*(E)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(E)…(ii)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6A45FA-60A4-1DB9-0643-B9279D3C1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04" y="152713"/>
                <a:ext cx="9874769" cy="591700"/>
              </a:xfrm>
              <a:prstGeom prst="rect">
                <a:avLst/>
              </a:prstGeom>
              <a:blipFill>
                <a:blip r:embed="rId3"/>
                <a:stretch>
                  <a:fillRect l="-1605" t="-14433" r="-556" b="-34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E7C362-712C-EEE4-3091-FA06A6868C04}"/>
                  </a:ext>
                </a:extLst>
              </p:cNvPr>
              <p:cNvSpPr txBox="1"/>
              <p:nvPr/>
            </p:nvSpPr>
            <p:spPr>
              <a:xfrm>
                <a:off x="528404" y="815739"/>
                <a:ext cx="929015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put A = E so that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= 0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0E7C362-712C-EEE4-3091-FA06A6868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04" y="815739"/>
                <a:ext cx="9290154" cy="584775"/>
              </a:xfrm>
              <a:prstGeom prst="rect">
                <a:avLst/>
              </a:prstGeom>
              <a:blipFill>
                <a:blip r:embed="rId4"/>
                <a:stretch>
                  <a:fillRect l="-170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55C24C-FC21-4801-078E-F96371691F23}"/>
                  </a:ext>
                </a:extLst>
              </p:cNvPr>
              <p:cNvSpPr txBox="1"/>
              <p:nvPr/>
            </p:nvSpPr>
            <p:spPr>
              <a:xfrm>
                <a:off x="633335" y="1386094"/>
                <a:ext cx="609350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Sup{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(E)}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 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55C24C-FC21-4801-078E-F96371691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35" y="1386094"/>
                <a:ext cx="6093500" cy="591700"/>
              </a:xfrm>
              <a:prstGeom prst="rect">
                <a:avLst/>
              </a:prstGeom>
              <a:blipFill>
                <a:blip r:embed="rId5"/>
                <a:stretch>
                  <a:fillRect l="-260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8C098D-C0D5-F9A0-9A2B-7122F89DAFED}"/>
                  </a:ext>
                </a:extLst>
              </p:cNvPr>
              <p:cNvSpPr txBox="1"/>
              <p:nvPr/>
            </p:nvSpPr>
            <p:spPr>
              <a:xfrm>
                <a:off x="633335" y="1993354"/>
                <a:ext cx="437338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(E)…(iii)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8C098D-C0D5-F9A0-9A2B-7122F89DAF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35" y="1993354"/>
                <a:ext cx="4373380" cy="591700"/>
              </a:xfrm>
              <a:prstGeom prst="rect">
                <a:avLst/>
              </a:prstGeom>
              <a:blipFill>
                <a:blip r:embed="rId6"/>
                <a:stretch>
                  <a:fillRect l="-3626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1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2E4B8E-B456-819B-D300-5A8ED5EABB31}"/>
                  </a:ext>
                </a:extLst>
              </p:cNvPr>
              <p:cNvSpPr txBox="1"/>
              <p:nvPr/>
            </p:nvSpPr>
            <p:spPr>
              <a:xfrm>
                <a:off x="794479" y="5731633"/>
                <a:ext cx="3582649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≤</m:t>
                    </m:r>
                    <m:sSub>
                      <m:sSub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3200" dirty="0">
                  <a:solidFill>
                    <a:srgbClr val="C00000"/>
                  </a:solidFill>
                  <a:effectLst/>
                  <a:highlight>
                    <a:srgbClr val="FFFFFF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2E4B8E-B456-819B-D300-5A8ED5EAB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79" y="5731633"/>
                <a:ext cx="3582649" cy="593304"/>
              </a:xfrm>
              <a:prstGeom prst="rect">
                <a:avLst/>
              </a:prstGeom>
              <a:blipFill>
                <a:blip r:embed="rId2"/>
                <a:stretch>
                  <a:fillRect l="-4252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DE316-60FC-D77E-56EA-E5D041929061}"/>
                  </a:ext>
                </a:extLst>
              </p:cNvPr>
              <p:cNvSpPr txBox="1"/>
              <p:nvPr/>
            </p:nvSpPr>
            <p:spPr>
              <a:xfrm>
                <a:off x="704538" y="144603"/>
                <a:ext cx="8199618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Lemma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If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≤</m:t>
                    </m:r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d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0DE316-60FC-D77E-56EA-E5D041929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8" y="144603"/>
                <a:ext cx="8199618" cy="591700"/>
              </a:xfrm>
              <a:prstGeom prst="rect">
                <a:avLst/>
              </a:prstGeom>
              <a:blipFill>
                <a:blip r:embed="rId3"/>
                <a:stretch>
                  <a:fillRect l="-193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C01E4A9-8C89-69C7-BA54-0AA8FFD7C89C}"/>
              </a:ext>
            </a:extLst>
          </p:cNvPr>
          <p:cNvSpPr txBox="1"/>
          <p:nvPr/>
        </p:nvSpPr>
        <p:spPr>
          <a:xfrm>
            <a:off x="704538" y="736303"/>
            <a:ext cx="34327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F.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BBFAF3-3381-4B43-4EF2-5DB4A746415C}"/>
                  </a:ext>
                </a:extLst>
              </p:cNvPr>
              <p:cNvSpPr txBox="1"/>
              <p:nvPr/>
            </p:nvSpPr>
            <p:spPr>
              <a:xfrm>
                <a:off x="704538" y="1328003"/>
                <a:ext cx="609350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BBFAF3-3381-4B43-4EF2-5DB4A7464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8" y="1328003"/>
                <a:ext cx="6093500" cy="591700"/>
              </a:xfrm>
              <a:prstGeom prst="rect">
                <a:avLst/>
              </a:prstGeom>
              <a:blipFill>
                <a:blip r:embed="rId4"/>
                <a:stretch>
                  <a:fillRect l="-260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2BBA48D-4DED-80EF-944A-631EEC6FA0AB}"/>
              </a:ext>
            </a:extLst>
          </p:cNvPr>
          <p:cNvSpPr txBox="1"/>
          <p:nvPr/>
        </p:nvSpPr>
        <p:spPr>
          <a:xfrm>
            <a:off x="704537" y="1972794"/>
            <a:ext cx="68505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~ 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~ E and so, A ~ 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~ E.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0BAA87-1308-8A26-64B5-CB9B4F919395}"/>
                  </a:ext>
                </a:extLst>
              </p:cNvPr>
              <p:cNvSpPr txBox="1"/>
              <p:nvPr/>
            </p:nvSpPr>
            <p:spPr>
              <a:xfrm>
                <a:off x="704538" y="2620968"/>
                <a:ext cx="609350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)≤</m:t>
                    </m:r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0BAA87-1308-8A26-64B5-CB9B4F9193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8" y="2620968"/>
                <a:ext cx="6093500" cy="591700"/>
              </a:xfrm>
              <a:prstGeom prst="rect">
                <a:avLst/>
              </a:prstGeom>
              <a:blipFill>
                <a:blip r:embed="rId5"/>
                <a:stretch>
                  <a:fillRect l="-260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3FEB716-7E94-6FAA-29D3-11D021AAF769}"/>
              </a:ext>
            </a:extLst>
          </p:cNvPr>
          <p:cNvSpPr txBox="1"/>
          <p:nvPr/>
        </p:nvSpPr>
        <p:spPr>
          <a:xfrm>
            <a:off x="794479" y="3429000"/>
            <a:ext cx="1173729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*(A ~ F)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*(A ~ E)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*(A ~ F)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*(A ~ E)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highlight>
                <a:srgbClr val="FFFFFF"/>
              </a:highligh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A468FC-E138-92B0-9A24-0000B049A5F2}"/>
                  </a:ext>
                </a:extLst>
              </p:cNvPr>
              <p:cNvSpPr txBox="1"/>
              <p:nvPr/>
            </p:nvSpPr>
            <p:spPr>
              <a:xfrm>
                <a:off x="794479" y="4086054"/>
                <a:ext cx="824459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 {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E):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highlight>
                    <a:srgbClr val="FFFFFF"/>
                  </a:highlight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A468FC-E138-92B0-9A24-0000B049A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79" y="4086054"/>
                <a:ext cx="8244590" cy="591700"/>
              </a:xfrm>
              <a:prstGeom prst="rect">
                <a:avLst/>
              </a:prstGeom>
              <a:blipFill>
                <a:blip r:embed="rId6"/>
                <a:stretch>
                  <a:fillRect l="-1848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66C8D0-CE99-1F72-FDB8-22B8BA31B196}"/>
                  </a:ext>
                </a:extLst>
              </p:cNvPr>
              <p:cNvSpPr txBox="1"/>
              <p:nvPr/>
            </p:nvSpPr>
            <p:spPr>
              <a:xfrm>
                <a:off x="3552665" y="4790800"/>
                <a:ext cx="839449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sup {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F):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*(A ~ F)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66C8D0-CE99-1F72-FDB8-22B8BA31B1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665" y="4790800"/>
                <a:ext cx="8394491" cy="584775"/>
              </a:xfrm>
              <a:prstGeom prst="rect">
                <a:avLst/>
              </a:prstGeom>
              <a:blipFill>
                <a:blip r:embed="rId7"/>
                <a:stretch>
                  <a:fillRect l="-188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2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B5875D-C430-59E4-F895-1659CFD16560}"/>
                  </a:ext>
                </a:extLst>
              </p:cNvPr>
              <p:cNvSpPr txBox="1"/>
              <p:nvPr/>
            </p:nvSpPr>
            <p:spPr>
              <a:xfrm>
                <a:off x="562131" y="71239"/>
                <a:ext cx="9556230" cy="648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Corollary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: If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, then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A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FB5875D-C430-59E4-F895-1659CFD16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1" y="71239"/>
                <a:ext cx="9556230" cy="648191"/>
              </a:xfrm>
              <a:prstGeom prst="rect">
                <a:avLst/>
              </a:prstGeom>
              <a:blipFill>
                <a:blip r:embed="rId2"/>
                <a:stretch>
                  <a:fillRect l="-1594" t="-8491" r="-383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A02414-F961-01E9-0EC4-C9674F880B23}"/>
                  </a:ext>
                </a:extLst>
              </p:cNvPr>
              <p:cNvSpPr txBox="1"/>
              <p:nvPr/>
            </p:nvSpPr>
            <p:spPr>
              <a:xfrm>
                <a:off x="622091" y="584520"/>
                <a:ext cx="5134131" cy="648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Proof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: Let 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. </a:t>
                </a:r>
                <a:endParaRPr 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1A02414-F961-01E9-0EC4-C9674F880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1" y="584520"/>
                <a:ext cx="5134131" cy="648191"/>
              </a:xfrm>
              <a:prstGeom prst="rect">
                <a:avLst/>
              </a:prstGeom>
              <a:blipFill>
                <a:blip r:embed="rId3"/>
                <a:stretch>
                  <a:fillRect l="-2969" t="-8491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A6F8544D-C7B3-F47F-8A21-61AAE540E77F}"/>
              </a:ext>
            </a:extLst>
          </p:cNvPr>
          <p:cNvSpPr txBox="1"/>
          <p:nvPr/>
        </p:nvSpPr>
        <p:spPr>
          <a:xfrm>
            <a:off x="572124" y="1189095"/>
            <a:ext cx="73601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and there is nothing to prove.</a:t>
            </a:r>
            <a:endParaRPr 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52EB59-1E35-255D-21DD-1C15DDA6348C}"/>
                  </a:ext>
                </a:extLst>
              </p:cNvPr>
              <p:cNvSpPr txBox="1"/>
              <p:nvPr/>
            </p:nvSpPr>
            <p:spPr>
              <a:xfrm>
                <a:off x="622091" y="1703926"/>
                <a:ext cx="7360170" cy="648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Let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. Set F =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E. </a:t>
                </a:r>
                <a:endParaRPr lang="en-US" sz="32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652EB59-1E35-255D-21DD-1C15DDA63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1" y="1703926"/>
                <a:ext cx="7360170" cy="648191"/>
              </a:xfrm>
              <a:prstGeom prst="rect">
                <a:avLst/>
              </a:prstGeom>
              <a:blipFill>
                <a:blip r:embed="rId4"/>
                <a:stretch>
                  <a:fillRect l="-2071" t="-8491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25F5973-9E42-4F8A-BE32-553352F1622D}"/>
                  </a:ext>
                </a:extLst>
              </p:cNvPr>
              <p:cNvSpPr txBox="1"/>
              <p:nvPr/>
            </p:nvSpPr>
            <p:spPr>
              <a:xfrm>
                <a:off x="622091" y="2352117"/>
                <a:ext cx="11190158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Then F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E so that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so,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∩ 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endParaRPr lang="en-US" sz="32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25F5973-9E42-4F8A-BE32-553352F162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1" y="2352117"/>
                <a:ext cx="11190158" cy="593752"/>
              </a:xfrm>
              <a:prstGeom prst="rect">
                <a:avLst/>
              </a:prstGeom>
              <a:blipFill>
                <a:blip r:embed="rId5"/>
                <a:stretch>
                  <a:fillRect l="-1362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B755C8-65CA-63F0-B5A7-53DA8607C3C7}"/>
                  </a:ext>
                </a:extLst>
              </p:cNvPr>
              <p:cNvSpPr txBox="1"/>
              <p:nvPr/>
            </p:nvSpPr>
            <p:spPr>
              <a:xfrm>
                <a:off x="753255" y="2882258"/>
                <a:ext cx="6153462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ie.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∩ 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~ 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…(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i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)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DB755C8-65CA-63F0-B5A7-53DA8607C3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55" y="2882258"/>
                <a:ext cx="6153462" cy="593752"/>
              </a:xfrm>
              <a:prstGeom prst="rect">
                <a:avLst/>
              </a:prstGeom>
              <a:blipFill>
                <a:blip r:embed="rId6"/>
                <a:stretch>
                  <a:fillRect l="-2577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7F40A62E-6D01-28F1-1336-DC7A5F669D7F}"/>
              </a:ext>
            </a:extLst>
          </p:cNvPr>
          <p:cNvSpPr txBox="1"/>
          <p:nvPr/>
        </p:nvSpPr>
        <p:spPr>
          <a:xfrm>
            <a:off x="738266" y="3492823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Let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 ~ 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 and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F.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B0E5FCD-BDB6-CFC2-9D50-9501E1943FA6}"/>
              </a:ext>
            </a:extLst>
          </p:cNvPr>
          <p:cNvSpPr txBox="1"/>
          <p:nvPr/>
        </p:nvSpPr>
        <p:spPr>
          <a:xfrm>
            <a:off x="783236" y="4004529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 and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E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9A1DED-7CAE-4283-E841-EFEDA4F274CE}"/>
              </a:ext>
            </a:extLst>
          </p:cNvPr>
          <p:cNvSpPr txBox="1"/>
          <p:nvPr/>
        </p:nvSpPr>
        <p:spPr>
          <a:xfrm>
            <a:off x="4899909" y="4008737"/>
            <a:ext cx="39086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 and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E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AAF74F-0A2C-0430-AE3D-3908F51B5100}"/>
                  </a:ext>
                </a:extLst>
              </p:cNvPr>
              <p:cNvSpPr txBox="1"/>
              <p:nvPr/>
            </p:nvSpPr>
            <p:spPr>
              <a:xfrm>
                <a:off x="8470087" y="3972311"/>
                <a:ext cx="3886202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A and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9AAF74F-0A2C-0430-AE3D-3908F51B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0087" y="3972311"/>
                <a:ext cx="3886202" cy="593752"/>
              </a:xfrm>
              <a:prstGeom prst="rect">
                <a:avLst/>
              </a:prstGeom>
              <a:blipFill>
                <a:blip r:embed="rId7"/>
                <a:stretch>
                  <a:fillRect l="-3918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327E9C9-485C-0626-C852-C7775BA431D4}"/>
                  </a:ext>
                </a:extLst>
              </p:cNvPr>
              <p:cNvSpPr txBox="1"/>
              <p:nvPr/>
            </p:nvSpPr>
            <p:spPr>
              <a:xfrm>
                <a:off x="753255" y="4515459"/>
                <a:ext cx="8773510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+mn-cs"/>
                  </a:rPr>
                  <a:t>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Calibri" panose="020F0502020204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∩ 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ie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~ F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∩ </m:t>
                    </m:r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…(ii)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327E9C9-485C-0626-C852-C7775BA43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55" y="4515459"/>
                <a:ext cx="8773510" cy="593752"/>
              </a:xfrm>
              <a:prstGeom prst="rect">
                <a:avLst/>
              </a:prstGeom>
              <a:blipFill>
                <a:blip r:embed="rId8"/>
                <a:stretch>
                  <a:fillRect l="-1807" t="-14433" b="-34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4A7D0CC-C113-80BD-CDC9-6461112211B2}"/>
                  </a:ext>
                </a:extLst>
              </p:cNvPr>
              <p:cNvSpPr txBox="1"/>
              <p:nvPr/>
            </p:nvSpPr>
            <p:spPr>
              <a:xfrm>
                <a:off x="622091" y="5027165"/>
                <a:ext cx="5935803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(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and (ii) A ~ F =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4A7D0CC-C113-80BD-CDC9-646111221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1" y="5027165"/>
                <a:ext cx="5935803" cy="593752"/>
              </a:xfrm>
              <a:prstGeom prst="rect">
                <a:avLst/>
              </a:prstGeom>
              <a:blipFill>
                <a:blip r:embed="rId9"/>
                <a:stretch>
                  <a:fillRect l="-2567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FE6426-9D4A-F425-7FCB-134459281576}"/>
                  </a:ext>
                </a:extLst>
              </p:cNvPr>
              <p:cNvSpPr txBox="1"/>
              <p:nvPr/>
            </p:nvSpPr>
            <p:spPr>
              <a:xfrm>
                <a:off x="669389" y="5578694"/>
                <a:ext cx="1032822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But by above lemma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(A)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F) since F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FE6426-9D4A-F425-7FCB-134459281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89" y="5578694"/>
                <a:ext cx="10328223" cy="584775"/>
              </a:xfrm>
              <a:prstGeom prst="rect">
                <a:avLst/>
              </a:prstGeom>
              <a:blipFill>
                <a:blip r:embed="rId10"/>
                <a:stretch>
                  <a:fillRect l="-153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539AF00-316C-4896-8289-78B34120FBB9}"/>
                  </a:ext>
                </a:extLst>
              </p:cNvPr>
              <p:cNvSpPr txBox="1"/>
              <p:nvPr/>
            </p:nvSpPr>
            <p:spPr>
              <a:xfrm>
                <a:off x="731589" y="6137393"/>
                <a:ext cx="5575739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(A)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lang="en-US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539AF00-316C-4896-8289-78B34120F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89" y="6137393"/>
                <a:ext cx="5575739" cy="593752"/>
              </a:xfrm>
              <a:prstGeom prst="rect">
                <a:avLst/>
              </a:prstGeom>
              <a:blipFill>
                <a:blip r:embed="rId11"/>
                <a:stretch>
                  <a:fillRect l="-2732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AD1C545-CC50-9279-B145-A7930FE9EB48}"/>
                  </a:ext>
                </a:extLst>
              </p:cNvPr>
              <p:cNvSpPr txBox="1"/>
              <p:nvPr/>
            </p:nvSpPr>
            <p:spPr>
              <a:xfrm>
                <a:off x="5949284" y="6100405"/>
                <a:ext cx="5864773" cy="648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̃"/>
                            <m:ctrlPr>
                              <a:rPr lang="en-US" sz="3200" i="1">
                                <a:solidFill>
                                  <a:srgbClr val="222222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srgbClr val="222222"/>
                                </a:solidFill>
                                <a:effectLst/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AD1C545-CC50-9279-B145-A7930FE9E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284" y="6100405"/>
                <a:ext cx="5864773" cy="648191"/>
              </a:xfrm>
              <a:prstGeom prst="rect">
                <a:avLst/>
              </a:prstGeom>
              <a:blipFill>
                <a:blip r:embed="rId12"/>
                <a:stretch>
                  <a:fillRect l="-2703" t="-8491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02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7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7C07DB-7FFD-84E0-F485-6F2F0985B0FA}"/>
              </a:ext>
            </a:extLst>
          </p:cNvPr>
          <p:cNvSpPr txBox="1"/>
          <p:nvPr/>
        </p:nvSpPr>
        <p:spPr>
          <a:xfrm>
            <a:off x="453454" y="1349112"/>
            <a:ext cx="702663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115CFC-E561-524B-0B80-30E72F55F228}"/>
                  </a:ext>
                </a:extLst>
              </p:cNvPr>
              <p:cNvSpPr txBox="1"/>
              <p:nvPr/>
            </p:nvSpPr>
            <p:spPr>
              <a:xfrm>
                <a:off x="384747" y="1865862"/>
                <a:ext cx="11422505" cy="16466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Now taking supremum over all sets B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7030A0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with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~ E) &lt;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we have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–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E) = Sup {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–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~ E): B 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i="1" dirty="0">
                    <a:solidFill>
                      <a:srgbClr val="7030A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7030A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𝒜</m:t>
                    </m:r>
                  </m:oMath>
                </a14:m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*(B ~ E) &lt; </a:t>
                </a:r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7030A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7030A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7030A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7030A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7030A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3200" i="1">
                        <a:solidFill>
                          <a:srgbClr val="7030A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3200" dirty="0">
                    <a:solidFill>
                      <a:srgbClr val="7030A0"/>
                    </a:solidFill>
                    <a:highlight>
                      <a:srgbClr val="FFFFFF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4115CFC-E561-524B-0B80-30E72F55F2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47" y="1865862"/>
                <a:ext cx="11422505" cy="1646605"/>
              </a:xfrm>
              <a:prstGeom prst="rect">
                <a:avLst/>
              </a:prstGeom>
              <a:blipFill>
                <a:blip r:embed="rId2"/>
                <a:stretch>
                  <a:fillRect l="-1334" t="-5185" r="-107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92C9FE-229F-2438-7C5E-BAF958392273}"/>
                  </a:ext>
                </a:extLst>
              </p:cNvPr>
              <p:cNvSpPr txBox="1"/>
              <p:nvPr/>
            </p:nvSpPr>
            <p:spPr>
              <a:xfrm>
                <a:off x="384747" y="3414461"/>
                <a:ext cx="550638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𝐸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*(A ~ E)</a:t>
                </a:r>
                <a:r>
                  <a:rPr kumimoji="0" lang="en-US" sz="32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92C9FE-229F-2438-7C5E-BAF958392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47" y="3414461"/>
                <a:ext cx="5506387" cy="584775"/>
              </a:xfrm>
              <a:prstGeom prst="rect">
                <a:avLst/>
              </a:prstGeom>
              <a:blipFill>
                <a:blip r:embed="rId3"/>
                <a:stretch>
                  <a:fillRect l="-276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F7C409E-6653-569E-E78C-C7963244E2F4}"/>
              </a:ext>
            </a:extLst>
          </p:cNvPr>
          <p:cNvSpPr txBox="1"/>
          <p:nvPr/>
        </p:nvSpPr>
        <p:spPr>
          <a:xfrm>
            <a:off x="384747" y="0"/>
            <a:ext cx="21948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93C3A1-DC75-0569-AD4C-B3C0F4CE809C}"/>
              </a:ext>
            </a:extLst>
          </p:cNvPr>
          <p:cNvSpPr txBox="1"/>
          <p:nvPr/>
        </p:nvSpPr>
        <p:spPr>
          <a:xfrm>
            <a:off x="384747" y="439703"/>
            <a:ext cx="117182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B ~ E = (B ~ A)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 ~ E) is a disjoint union and so                            proceeding as above we get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5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57B9A29-508E-6607-8A8D-538154773819}"/>
                  </a:ext>
                </a:extLst>
              </p:cNvPr>
              <p:cNvSpPr txBox="1"/>
              <p:nvPr/>
            </p:nvSpPr>
            <p:spPr>
              <a:xfrm>
                <a:off x="524656" y="23586"/>
                <a:ext cx="11615176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Lemma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A and B be two sets in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~ E)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If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B, we have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E)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~ E). If also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A, we have equality, and hence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(A)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E).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57B9A29-508E-6607-8A8D-5381547738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56" y="23586"/>
                <a:ext cx="11615176" cy="1569660"/>
              </a:xfrm>
              <a:prstGeom prst="rect">
                <a:avLst/>
              </a:prstGeom>
              <a:blipFill>
                <a:blip r:embed="rId2"/>
                <a:stretch>
                  <a:fillRect l="-1312" t="-5058" r="-630" b="-1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0E94061-0FBA-DDB5-A709-743A38DE3BBC}"/>
              </a:ext>
            </a:extLst>
          </p:cNvPr>
          <p:cNvSpPr txBox="1"/>
          <p:nvPr/>
        </p:nvSpPr>
        <p:spPr>
          <a:xfrm>
            <a:off x="524655" y="1467131"/>
            <a:ext cx="104954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Then B =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 ~ A), is a disjoint union.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D5B3BE-923E-2C8D-1146-60BE2C0A524D}"/>
              </a:ext>
            </a:extLst>
          </p:cNvPr>
          <p:cNvSpPr txBox="1"/>
          <p:nvPr/>
        </p:nvSpPr>
        <p:spPr>
          <a:xfrm>
            <a:off x="456337" y="1988842"/>
            <a:ext cx="96642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additivity of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 ~ A).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509F19-3F6F-DF3A-5967-FFB3A3C27466}"/>
              </a:ext>
            </a:extLst>
          </p:cNvPr>
          <p:cNvSpPr txBox="1"/>
          <p:nvPr/>
        </p:nvSpPr>
        <p:spPr>
          <a:xfrm>
            <a:off x="2719551" y="2484232"/>
            <a:ext cx="57307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 ~ A)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…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ADF69-A7B5-A891-A7D6-6E5122FC14E7}"/>
              </a:ext>
            </a:extLst>
          </p:cNvPr>
          <p:cNvSpPr txBox="1"/>
          <p:nvPr/>
        </p:nvSpPr>
        <p:spPr>
          <a:xfrm>
            <a:off x="579390" y="3027791"/>
            <a:ext cx="69407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Observe that B ~ 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 ~ A)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 ~ E).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50A035-D2D4-C97B-C329-297890D01228}"/>
              </a:ext>
            </a:extLst>
          </p:cNvPr>
          <p:cNvSpPr txBox="1"/>
          <p:nvPr/>
        </p:nvSpPr>
        <p:spPr>
          <a:xfrm>
            <a:off x="327133" y="3489255"/>
            <a:ext cx="121906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sub additivity of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we have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1D7286-DFE5-489E-86EA-17C0A69F36A3}"/>
              </a:ext>
            </a:extLst>
          </p:cNvPr>
          <p:cNvSpPr txBox="1"/>
          <p:nvPr/>
        </p:nvSpPr>
        <p:spPr>
          <a:xfrm>
            <a:off x="492023" y="4532061"/>
            <a:ext cx="63298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 ~ 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187D8F-3525-6AA1-92F6-373920A97BE9}"/>
              </a:ext>
            </a:extLst>
          </p:cNvPr>
          <p:cNvSpPr txBox="1"/>
          <p:nvPr/>
        </p:nvSpPr>
        <p:spPr>
          <a:xfrm>
            <a:off x="579390" y="5161808"/>
            <a:ext cx="86824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 from 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801D78C-C59B-F364-3CA5-2C375EDDBDAF}"/>
                  </a:ext>
                </a:extLst>
              </p:cNvPr>
              <p:cNvSpPr txBox="1"/>
              <p:nvPr/>
            </p:nvSpPr>
            <p:spPr>
              <a:xfrm>
                <a:off x="455681" y="4010966"/>
                <a:ext cx="718818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Since B ~ A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,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*(B ~ A) =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(B ~ A).</a:t>
                </a:r>
                <a:endParaRPr lang="en-US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801D78C-C59B-F364-3CA5-2C375EDDB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1" y="4010966"/>
                <a:ext cx="7188186" cy="584775"/>
              </a:xfrm>
              <a:prstGeom prst="rect">
                <a:avLst/>
              </a:prstGeom>
              <a:blipFill>
                <a:blip r:embed="rId3"/>
                <a:stretch>
                  <a:fillRect l="-220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64D80D04-44DD-488D-AAA8-9CCAAFDECA1D}"/>
              </a:ext>
            </a:extLst>
          </p:cNvPr>
          <p:cNvSpPr txBox="1"/>
          <p:nvPr/>
        </p:nvSpPr>
        <p:spPr>
          <a:xfrm>
            <a:off x="611160" y="5834066"/>
            <a:ext cx="723051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(A) –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~ E)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 –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E)</a:t>
            </a:r>
            <a:endParaRPr lang="en-U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6B442F-B7DF-C041-F265-141F54E76347}"/>
                  </a:ext>
                </a:extLst>
              </p:cNvPr>
              <p:cNvSpPr txBox="1"/>
              <p:nvPr/>
            </p:nvSpPr>
            <p:spPr>
              <a:xfrm>
                <a:off x="569628" y="4506796"/>
                <a:ext cx="11122702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 {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–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B): A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222222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>
                    <a:solidFill>
                      <a:srgbClr val="22222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B) &lt; </a:t>
                </a:r>
                <a:r>
                  <a:rPr lang="en-US" sz="3200" dirty="0">
                    <a:solidFill>
                      <a:srgbClr val="22222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lang="en-US" sz="3200" dirty="0">
                    <a:solidFill>
                      <a:srgbClr val="222222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},</a:t>
                </a:r>
                <a:r>
                  <a:rPr lang="en-US" sz="3200" i="1" dirty="0">
                    <a:solidFill>
                      <a:srgbClr val="222222"/>
                    </a:solidFill>
                    <a:effectLst/>
                    <a:highlight>
                      <a:srgbClr val="FFFFFF"/>
                    </a:highlight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6B442F-B7DF-C041-F265-141F54E76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28" y="4506796"/>
                <a:ext cx="11122702" cy="591700"/>
              </a:xfrm>
              <a:prstGeom prst="rect">
                <a:avLst/>
              </a:prstGeom>
              <a:blipFill>
                <a:blip r:embed="rId2"/>
                <a:stretch>
                  <a:fillRect l="-1370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0B8247C-243D-EE39-6409-F052991C6342}"/>
              </a:ext>
            </a:extLst>
          </p:cNvPr>
          <p:cNvSpPr txBox="1"/>
          <p:nvPr/>
        </p:nvSpPr>
        <p:spPr>
          <a:xfrm>
            <a:off x="505916" y="465813"/>
            <a:ext cx="30917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&gt; 0.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DB3E79-ED6A-B53D-9873-9ABC29ED202B}"/>
                  </a:ext>
                </a:extLst>
              </p:cNvPr>
              <p:cNvSpPr txBox="1"/>
              <p:nvPr/>
            </p:nvSpPr>
            <p:spPr>
              <a:xfrm>
                <a:off x="505918" y="1089122"/>
                <a:ext cx="959745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there is a set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222222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~ A)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22222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DB3E79-ED6A-B53D-9873-9ABC29ED2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18" y="1089122"/>
                <a:ext cx="9597452" cy="584775"/>
              </a:xfrm>
              <a:prstGeom prst="rect">
                <a:avLst/>
              </a:prstGeom>
              <a:blipFill>
                <a:blip r:embed="rId3"/>
                <a:stretch>
                  <a:fillRect l="-165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8630413-0DB3-70B2-CD74-C71F78BB339A}"/>
                  </a:ext>
                </a:extLst>
              </p:cNvPr>
              <p:cNvSpPr txBox="1"/>
              <p:nvPr/>
            </p:nvSpPr>
            <p:spPr>
              <a:xfrm>
                <a:off x="505917" y="1537133"/>
                <a:ext cx="11516193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[Let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 a finite measure on an algebra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𝒜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 the induced outer measure. A set E is measurable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for each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&gt; 0 there is a set A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𝒜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𝛿</m:t>
                        </m:r>
                      </m:sub>
                    </m:sSub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*(E ~ A) &lt;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]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8630413-0DB3-70B2-CD74-C71F78BB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17" y="1537133"/>
                <a:ext cx="11516193" cy="1569660"/>
              </a:xfrm>
              <a:prstGeom prst="rect">
                <a:avLst/>
              </a:prstGeom>
              <a:blipFill>
                <a:blip r:embed="rId4"/>
                <a:stretch>
                  <a:fillRect l="-1376" t="-5039" r="-371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4E80D9-0C40-DD45-0465-25F61D58A702}"/>
                  </a:ext>
                </a:extLst>
              </p:cNvPr>
              <p:cNvSpPr txBox="1"/>
              <p:nvPr/>
            </p:nvSpPr>
            <p:spPr>
              <a:xfrm>
                <a:off x="584618" y="2991586"/>
                <a:ext cx="11437492" cy="594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A is measurable,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A)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*(B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4E80D9-0C40-DD45-0465-25F61D58A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8" y="2991586"/>
                <a:ext cx="11437492" cy="594971"/>
              </a:xfrm>
              <a:prstGeom prst="rect">
                <a:avLst/>
              </a:prstGeom>
              <a:blipFill>
                <a:blip r:embed="rId5"/>
                <a:stretch>
                  <a:fillRect l="-1386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83148A9-262C-4261-86DC-B4DA8B767F2B}"/>
              </a:ext>
            </a:extLst>
          </p:cNvPr>
          <p:cNvSpPr txBox="1"/>
          <p:nvPr/>
        </p:nvSpPr>
        <p:spPr>
          <a:xfrm>
            <a:off x="689548" y="3487388"/>
            <a:ext cx="96236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~ A) and so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*B &lt;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*(B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A)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9B83F4-794D-B71A-AD9C-CF1F2C21C864}"/>
              </a:ext>
            </a:extLst>
          </p:cNvPr>
          <p:cNvSpPr txBox="1"/>
          <p:nvPr/>
        </p:nvSpPr>
        <p:spPr>
          <a:xfrm>
            <a:off x="599608" y="4016839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Now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*(A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B) &gt;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*B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0283AE-889F-CAAE-6181-03A85F8C228E}"/>
                  </a:ext>
                </a:extLst>
              </p:cNvPr>
              <p:cNvSpPr txBox="1"/>
              <p:nvPr/>
            </p:nvSpPr>
            <p:spPr>
              <a:xfrm>
                <a:off x="569628" y="4989396"/>
                <a:ext cx="11437492" cy="5937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~ B)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*(A)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*(A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B) </a:t>
                </a:r>
                <a:r>
                  <a:rPr lang="en-US" sz="200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 is </a:t>
                </a:r>
                <a:r>
                  <a:rPr kumimoji="0" lang="en-US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m’ble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80283AE-889F-CAAE-6181-03A85F8C2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28" y="4989396"/>
                <a:ext cx="11437492" cy="593752"/>
              </a:xfrm>
              <a:prstGeom prst="rect">
                <a:avLst/>
              </a:prstGeom>
              <a:blipFill>
                <a:blip r:embed="rId6"/>
                <a:stretch>
                  <a:fillRect t="-12245" r="-320" b="-31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C35067BA-F14E-8723-53F8-3D6E1DF128B4}"/>
              </a:ext>
            </a:extLst>
          </p:cNvPr>
          <p:cNvSpPr txBox="1"/>
          <p:nvPr/>
        </p:nvSpPr>
        <p:spPr>
          <a:xfrm>
            <a:off x="8323288" y="5498047"/>
            <a:ext cx="20349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*B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7C8BB51-AE3F-7FED-1986-18593789C38B}"/>
                  </a:ext>
                </a:extLst>
              </p:cNvPr>
              <p:cNvSpPr txBox="1"/>
              <p:nvPr/>
            </p:nvSpPr>
            <p:spPr>
              <a:xfrm>
                <a:off x="505916" y="41753"/>
                <a:ext cx="1181599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Lemma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: Let B be a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*-measurable with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*B &lt;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. Then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FF0000"/>
                    </a:solidFill>
                    <a:effectLst/>
                    <a:highlight>
                      <a:srgbClr val="FFFFFF"/>
                    </a:highlight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*B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7C8BB51-AE3F-7FED-1986-18593789C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16" y="41753"/>
                <a:ext cx="11815999" cy="584775"/>
              </a:xfrm>
              <a:prstGeom prst="rect">
                <a:avLst/>
              </a:prstGeom>
              <a:blipFill>
                <a:blip r:embed="rId7"/>
                <a:stretch>
                  <a:fillRect l="-134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143728-A0AF-EFFD-5990-73955CD936DD}"/>
                  </a:ext>
                </a:extLst>
              </p:cNvPr>
              <p:cNvSpPr txBox="1"/>
              <p:nvPr/>
            </p:nvSpPr>
            <p:spPr>
              <a:xfrm>
                <a:off x="599608" y="5838585"/>
                <a:ext cx="496174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Ie.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&gt;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 –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&gt; 0.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F143728-A0AF-EFFD-5990-73955CD93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8" y="5838585"/>
                <a:ext cx="4961743" cy="584775"/>
              </a:xfrm>
              <a:prstGeom prst="rect">
                <a:avLst/>
              </a:prstGeom>
              <a:blipFill>
                <a:blip r:embed="rId8"/>
                <a:stretch>
                  <a:fillRect l="-3071" t="-15625" r="-737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FF285D7-7E27-717B-D85A-899C92C8FEE8}"/>
                  </a:ext>
                </a:extLst>
              </p:cNvPr>
              <p:cNvSpPr txBox="1"/>
              <p:nvPr/>
            </p:nvSpPr>
            <p:spPr>
              <a:xfrm>
                <a:off x="5501390" y="5824202"/>
                <a:ext cx="308732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*B.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FF285D7-7E27-717B-D85A-899C92C8FE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390" y="5824202"/>
                <a:ext cx="3087327" cy="584775"/>
              </a:xfrm>
              <a:prstGeom prst="rect">
                <a:avLst/>
              </a:prstGeom>
              <a:blipFill>
                <a:blip r:embed="rId9"/>
                <a:stretch>
                  <a:fillRect l="-493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E850EF1-649F-A4BD-26B0-F9DDC320BD28}"/>
                  </a:ext>
                </a:extLst>
              </p:cNvPr>
              <p:cNvSpPr txBox="1"/>
              <p:nvPr/>
            </p:nvSpPr>
            <p:spPr>
              <a:xfrm>
                <a:off x="569628" y="6273225"/>
                <a:ext cx="343416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highlight>
                              <a:srgbClr val="FFFFFF"/>
                            </a:highlight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E850EF1-649F-A4BD-26B0-F9DDC320B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28" y="6273225"/>
                <a:ext cx="3434168" cy="584775"/>
              </a:xfrm>
              <a:prstGeom prst="rect">
                <a:avLst/>
              </a:prstGeom>
              <a:blipFill>
                <a:blip r:embed="rId10"/>
                <a:stretch>
                  <a:fillRect l="-4433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9DD4A8F-E12A-7B51-E59E-9BFA606D1C67}"/>
                  </a:ext>
                </a:extLst>
              </p:cNvPr>
              <p:cNvSpPr txBox="1"/>
              <p:nvPr/>
            </p:nvSpPr>
            <p:spPr>
              <a:xfrm>
                <a:off x="3708709" y="6273225"/>
                <a:ext cx="3765244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b>
                    </m:sSub>
                    <m:d>
                      <m:dPr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*B.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9DD4A8F-E12A-7B51-E59E-9BFA606D1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709" y="6273225"/>
                <a:ext cx="3765244" cy="591700"/>
              </a:xfrm>
              <a:prstGeom prst="rect">
                <a:avLst/>
              </a:prstGeom>
              <a:blipFill>
                <a:blip r:embed="rId11"/>
                <a:stretch>
                  <a:fillRect l="-404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41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9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1496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M 401- MEASURE THEORY INNER MEASURE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Tammi Raju Kalidindi</dc:creator>
  <cp:lastModifiedBy>Tammi Raju Kalidindi</cp:lastModifiedBy>
  <cp:revision>5</cp:revision>
  <dcterms:created xsi:type="dcterms:W3CDTF">2024-06-24T04:30:15Z</dcterms:created>
  <dcterms:modified xsi:type="dcterms:W3CDTF">2024-06-25T01:32:39Z</dcterms:modified>
</cp:coreProperties>
</file>