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80" r:id="rId11"/>
    <p:sldId id="270" r:id="rId12"/>
    <p:sldId id="271" r:id="rId13"/>
    <p:sldId id="272" r:id="rId14"/>
    <p:sldId id="278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55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5623C-A872-0879-7A74-082CFA425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A367B4-E2F8-DD34-7CEC-192A24D71A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703D9-810F-BCE3-EFA9-5F45A9528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C2DFC-585E-6015-8539-23FA9811A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C8810-F60A-B53D-612E-4A608343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4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8227-C4BC-3525-A38E-03A322844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09B60-D77E-D5DB-D3A5-601EB92B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038CB-C7AF-33DD-855A-771C261D1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1A0F3-23CE-19D9-D9C2-4CEE9854C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E3152-115E-9096-932D-9B42F5F33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3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FEF3CD-DD95-72B4-00C9-AD11E7191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47E501-8950-8009-5ADB-7F50AE6BA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DF929-234B-B303-517D-140B3C82D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5492C-3880-57BD-DCA4-7F03DF2FE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72D29-48F1-F93C-451F-A23949301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2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61CA0-EABE-D8C5-A784-DD6D1D1D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4E193-703F-754E-384F-122F1A518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31907-498F-E79C-DE6C-5D61A129C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61F060-E18F-4565-8551-283A31B72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B05DA-83EF-7A05-3FDF-A0B52BFC2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0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3511B-D30A-96A4-57D8-08CAD1EB3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DE457-012E-491F-68D2-632914136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C7777-AD2B-1259-D045-9437D0C77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9D8E8-3B5C-D5DE-37DC-6777E9C06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441E3-ED10-DC9F-E800-4CCDFA1E4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5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532FE-D9F6-4323-F7B2-9F722349E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E26FC-78FD-1319-5B4D-5007E8964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7CD5AC-9DD8-4143-DDD7-9707372DC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326BB-78E9-378A-C78A-C88AC71A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30A13-AD09-39ED-6778-3B1E3BD50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1E17E-BF84-89A8-58AA-D11E9A7D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78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5FE61-F8A2-22F3-F05F-FD45640C9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66E97-6C43-E8C5-4269-7160EA860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A9EDB4-C6FB-7F19-D874-0D39BBA32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6EF2A5-53C5-0D94-D4C4-9CBC68F90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C28720-53EB-0038-8EE1-50AB3FCF32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6E57E8-1838-84ED-F1C6-A701AB30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780B26-073E-6651-665C-3599ABBA4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A8FF04-643A-9032-1D8E-80AE4098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4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42DD9-E5ED-F8E2-CA9E-F6E468F10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4801F9-EA32-E351-3FAF-6FCC725A2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6F7F80-87C8-6C68-EEC0-81D5383B1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412BC8-33E7-F822-0696-0E5EF79F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759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D49D89-DFCB-D3B8-A18B-E01F89E62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4DAFB1-2A93-8DB7-50EC-A7F37617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8273E-D3F8-B5C1-4E5E-12E6688B4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81350-04C5-EFD7-49D8-7B2585271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1A802-4BED-C1A8-46C8-AD75B69D3E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258B83-ECFE-E28D-18C7-5566000DE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23A32-1AB7-51DE-B5E9-F6A927576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E202DD-74E7-ADC0-A924-767A6CE95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13E15-935B-3E8D-0312-78094082C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0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CAF46-DCCE-1771-060F-B2A75417A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7F2A60-8BBF-718D-E946-BEB5D3544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F4F9F-7CED-807D-BF44-7DAA7BD33A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ACA487-A6D7-B359-5C6E-6E927F20E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9A7BB5-6BB7-626D-AC50-0B7CF3E9D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9A550-ACFB-6B14-A3D4-0A91A3CCB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1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D7EB78-6E22-8A71-EEC9-9339D8A10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E903-E60A-FD80-422A-81F1C4C52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86527-B0FC-302B-386F-F0A0CDD955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693FE-462A-4D85-A77C-E7E61B1BF557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D1DAB-167B-859A-B46E-09452726AC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C5108-E081-6B25-8E4A-B659E060FF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34E5-A383-4B10-BFE8-04612EB0C4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28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Relationship Id="rId9" Type="http://schemas.microsoft.com/office/2007/relationships/hdphoto" Target="../media/hdphoto4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3A3-6C81-B91B-3DCF-ACAD9857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4380" y="2846439"/>
            <a:ext cx="6665260" cy="1408034"/>
          </a:xfrm>
        </p:spPr>
        <p:txBody>
          <a:bodyPr>
            <a:normAutofit fontScale="90000"/>
          </a:bodyPr>
          <a:lstStyle/>
          <a:p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M403-GRAPH</a:t>
            </a:r>
            <a:r>
              <a:rPr lang="en-US" sz="4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THEORY</a:t>
            </a:r>
            <a:b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INTRODUCTION - 2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3C5C6-B7D2-81FE-473C-2D875DEBE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101" y="4837320"/>
            <a:ext cx="6665259" cy="1696216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>
                <a:solidFill>
                  <a:srgbClr val="00B05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K. C. TAMMI RAJU, M. S</a:t>
            </a:r>
            <a:r>
              <a:rPr lang="en-US" sz="5700" dirty="0">
                <a:solidFill>
                  <a:srgbClr val="00B050"/>
                </a:solidFill>
                <a:cs typeface="Times New Roman" panose="02020603050405020304" pitchFamily="18" charset="0"/>
              </a:rPr>
              <a:t>c;</a:t>
            </a:r>
          </a:p>
          <a:p>
            <a:r>
              <a:rPr lang="en-US" sz="4800" dirty="0">
                <a:latin typeface="Algerian" panose="04020705040A02060702" pitchFamily="82" charset="0"/>
                <a:cs typeface="Times New Roman" panose="02020603050405020304" pitchFamily="18" charset="0"/>
              </a:rPr>
              <a:t>HOD, Dept. of mathematics;</a:t>
            </a:r>
          </a:p>
          <a:p>
            <a:r>
              <a:rPr lang="en-US" sz="4800" dirty="0">
                <a:latin typeface="Algerian" panose="04020705040A02060702" pitchFamily="82" charset="0"/>
                <a:cs typeface="Times New Roman" panose="02020603050405020304" pitchFamily="18" charset="0"/>
              </a:rPr>
              <a:t>PG COURSES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75BE3-83B3-5ADE-B213-EB434BFE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" y="776192"/>
            <a:ext cx="10721188" cy="164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88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749DA17-EFDC-F5C5-6D85-DFD325E13DA9}"/>
              </a:ext>
            </a:extLst>
          </p:cNvPr>
          <p:cNvSpPr txBox="1"/>
          <p:nvPr/>
        </p:nvSpPr>
        <p:spPr>
          <a:xfrm>
            <a:off x="430306" y="602256"/>
            <a:ext cx="114703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was the four-color conjecture, which states that four colors are sufficient for coloring any atlas (a map on a plane) such that the countries with common boundaries have different colors.</a:t>
            </a: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BBC006-118A-F36A-93B5-0FD1440B435B}"/>
              </a:ext>
            </a:extLst>
          </p:cNvPr>
          <p:cNvSpPr txBox="1"/>
          <p:nvPr/>
        </p:nvSpPr>
        <p:spPr>
          <a:xfrm>
            <a:off x="430306" y="2171916"/>
            <a:ext cx="1159217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believed that A. F. Mobius (1790-1868) first presented the four-color problem in one of his lectures in 1840.</a:t>
            </a:r>
            <a:endParaRPr lang="en-US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973553-9856-9C5D-1C36-E2992E961EEC}"/>
              </a:ext>
            </a:extLst>
          </p:cNvPr>
          <p:cNvSpPr txBox="1"/>
          <p:nvPr/>
        </p:nvSpPr>
        <p:spPr>
          <a:xfrm>
            <a:off x="430306" y="3341810"/>
            <a:ext cx="115921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10 years later, A. De Morgan (1806-1871) discussed this problem with his fellow mathematicians in London.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AB073D3-9863-685E-73C4-BEFB346090B5}"/>
              </a:ext>
            </a:extLst>
          </p:cNvPr>
          <p:cNvSpPr txBox="1"/>
          <p:nvPr/>
        </p:nvSpPr>
        <p:spPr>
          <a:xfrm>
            <a:off x="430306" y="4818794"/>
            <a:ext cx="1159217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Morgan’s letter is the first authenticated reference to the four-color problem.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6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B9388F-98F2-10EE-ED73-6D289140986A}"/>
              </a:ext>
            </a:extLst>
          </p:cNvPr>
          <p:cNvSpPr txBox="1"/>
          <p:nvPr/>
        </p:nvSpPr>
        <p:spPr>
          <a:xfrm>
            <a:off x="344326" y="2291472"/>
            <a:ext cx="11762508" cy="16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this day, the four-color conjecture is by far the most famous unsolved problem in graph theory; it has stimulated an enormous amount of research in the field (1-11).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5BC882-2B39-C2A7-B160-12060701315C}"/>
              </a:ext>
            </a:extLst>
          </p:cNvPr>
          <p:cNvSpPr txBox="1"/>
          <p:nvPr/>
        </p:nvSpPr>
        <p:spPr>
          <a:xfrm>
            <a:off x="429492" y="403061"/>
            <a:ext cx="1159217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problem became well known after Cayley published it in 1879 in the first volume of the Proceedings of the Royal Geographic Society.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FDD660-DBFA-D7AE-382F-99840B9BBBC6}"/>
              </a:ext>
            </a:extLst>
          </p:cNvPr>
          <p:cNvSpPr txBox="1"/>
          <p:nvPr/>
        </p:nvSpPr>
        <p:spPr>
          <a:xfrm>
            <a:off x="407893" y="4190170"/>
            <a:ext cx="1155469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other milestone is due to Sir W. R. Hamilton (1805-1865).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6D728A-E516-CDCF-AF09-88AD35788E71}"/>
              </a:ext>
            </a:extLst>
          </p:cNvPr>
          <p:cNvSpPr txBox="1"/>
          <p:nvPr/>
        </p:nvSpPr>
        <p:spPr>
          <a:xfrm>
            <a:off x="448235" y="5195165"/>
            <a:ext cx="1155469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the year 1859 he invented a puzzle and sold it for 25 guineas to a game manufacturer in Dublin. 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43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2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224BBA1-DD33-8675-A229-72F264B8C3D1}"/>
              </a:ext>
            </a:extLst>
          </p:cNvPr>
          <p:cNvSpPr txBox="1"/>
          <p:nvPr/>
        </p:nvSpPr>
        <p:spPr>
          <a:xfrm>
            <a:off x="467488" y="4101747"/>
            <a:ext cx="1125702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object in the puzzle was to find a route along the edges of the dodecahedron, passing through each of the 20 cities exactly once [1-12].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998D12-CF23-3562-644B-21574702B89B}"/>
              </a:ext>
            </a:extLst>
          </p:cNvPr>
          <p:cNvSpPr txBox="1"/>
          <p:nvPr/>
        </p:nvSpPr>
        <p:spPr>
          <a:xfrm>
            <a:off x="482258" y="2645487"/>
            <a:ext cx="115546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corners were marked with the names of 20 important cities: London, New York, Delhi, Paris, and so on. </a:t>
            </a:r>
            <a:endParaRPr 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1AA26F-2C45-D69A-B31F-7776BC7C822F}"/>
              </a:ext>
            </a:extLst>
          </p:cNvPr>
          <p:cNvSpPr txBox="1"/>
          <p:nvPr/>
        </p:nvSpPr>
        <p:spPr>
          <a:xfrm>
            <a:off x="482259" y="399435"/>
            <a:ext cx="1155469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puzzle consisted of a wooden, regular dodecahedron (a polyhedron with 12 faces and 20 corners, each face being a regular pentagon and three edges meeting at each corner; see Fig. 2-21). 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93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2CB520-3D97-A4DF-25A2-3F08FAF9C3B2}"/>
              </a:ext>
            </a:extLst>
          </p:cNvPr>
          <p:cNvSpPr txBox="1"/>
          <p:nvPr/>
        </p:nvSpPr>
        <p:spPr>
          <a:xfrm>
            <a:off x="491835" y="3394722"/>
            <a:ext cx="10978506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fertile period was followed by half a century of relative inactivity.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F6805E-54EF-8098-4636-123FCED87095}"/>
              </a:ext>
            </a:extLst>
          </p:cNvPr>
          <p:cNvSpPr txBox="1"/>
          <p:nvPr/>
        </p:nvSpPr>
        <p:spPr>
          <a:xfrm>
            <a:off x="505282" y="5516246"/>
            <a:ext cx="1154613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 organized the work of other mathematicians and his own and wrote the first book on the subject, which was published in 1936 [1-7].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5FA61F-B90A-292B-2F8F-1BF34D089586}"/>
              </a:ext>
            </a:extLst>
          </p:cNvPr>
          <p:cNvSpPr txBox="1"/>
          <p:nvPr/>
        </p:nvSpPr>
        <p:spPr>
          <a:xfrm>
            <a:off x="545623" y="4748203"/>
            <a:ext cx="89748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 of the pioneers in this period was D. K6nig.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0CAA6F-6DE5-6C48-E8DA-1DDE34454358}"/>
              </a:ext>
            </a:extLst>
          </p:cNvPr>
          <p:cNvSpPr txBox="1"/>
          <p:nvPr/>
        </p:nvSpPr>
        <p:spPr>
          <a:xfrm>
            <a:off x="505282" y="4136996"/>
            <a:ext cx="103464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a resurgence of interest in graphs started during the 1920s.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3FBF7B-F1F0-8E2B-F26F-2E5F6419D33F}"/>
              </a:ext>
            </a:extLst>
          </p:cNvPr>
          <p:cNvSpPr txBox="1"/>
          <p:nvPr/>
        </p:nvSpPr>
        <p:spPr>
          <a:xfrm>
            <a:off x="526469" y="969821"/>
            <a:ext cx="11546133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Although the solution of this specific problem is easy to obtain (as we shall see in Chapter 2), to date no one has found a necessary and sufficient condition for the existence of such a route (called Hamiltonian circuit) in an arbitrary graph.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9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4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7D92F1-CCAE-E56D-DC8B-2DF007DA4DB1}"/>
              </a:ext>
            </a:extLst>
          </p:cNvPr>
          <p:cNvSpPr txBox="1"/>
          <p:nvPr/>
        </p:nvSpPr>
        <p:spPr>
          <a:xfrm>
            <a:off x="471054" y="613267"/>
            <a:ext cx="11720946" cy="991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past 30 years has been a period of intense activity in graph theory both pure and applied.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C7D599-5454-21F1-008C-8F92A2405250}"/>
              </a:ext>
            </a:extLst>
          </p:cNvPr>
          <p:cNvSpPr txBox="1"/>
          <p:nvPr/>
        </p:nvSpPr>
        <p:spPr>
          <a:xfrm>
            <a:off x="471054" y="1782151"/>
            <a:ext cx="114227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great deal of research has been done and is being done in this area.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881FC8-53AC-1F91-78DB-6A87A71633E7}"/>
              </a:ext>
            </a:extLst>
          </p:cNvPr>
          <p:cNvSpPr txBox="1"/>
          <p:nvPr/>
        </p:nvSpPr>
        <p:spPr>
          <a:xfrm>
            <a:off x="350031" y="2756748"/>
            <a:ext cx="115437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Thousands of papers have been published and more than a dozen books written during the past decade.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D7776C-9814-1349-D672-DB826F69D3FE}"/>
              </a:ext>
            </a:extLst>
          </p:cNvPr>
          <p:cNvSpPr txBox="1"/>
          <p:nvPr/>
        </p:nvSpPr>
        <p:spPr>
          <a:xfrm>
            <a:off x="384616" y="4162232"/>
            <a:ext cx="1142276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Among the current leaders in the field are Claude Berge,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Oystein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Ore (recently deceased), Paul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Erdés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William Tutte, and Frank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Harary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.]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22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8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7BC1B3-4410-8A42-428E-2290A321CC15}"/>
              </a:ext>
            </a:extLst>
          </p:cNvPr>
          <p:cNvSpPr txBox="1"/>
          <p:nvPr/>
        </p:nvSpPr>
        <p:spPr>
          <a:xfrm>
            <a:off x="2474259" y="155502"/>
            <a:ext cx="70193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IMPORTANT QUESTIONS COVERED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F339B8-2C89-61E5-9C5C-9E6F146EA1B8}"/>
              </a:ext>
            </a:extLst>
          </p:cNvPr>
          <p:cNvSpPr txBox="1"/>
          <p:nvPr/>
        </p:nvSpPr>
        <p:spPr>
          <a:xfrm>
            <a:off x="457167" y="1553902"/>
            <a:ext cx="110535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Prove that the sum of the degrees of all vertices in a graph G is twice the number of edges in G.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1D85FE-FADF-93B0-FB03-6A19DE2AD235}"/>
              </a:ext>
            </a:extLst>
          </p:cNvPr>
          <p:cNvSpPr txBox="1"/>
          <p:nvPr/>
        </p:nvSpPr>
        <p:spPr>
          <a:xfrm>
            <a:off x="457167" y="3005219"/>
            <a:ext cx="1127413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Prove that the number of vertices of odd degree in a graph is always even.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D949D8-46BA-9635-174F-3322688C2938}"/>
              </a:ext>
            </a:extLst>
          </p:cNvPr>
          <p:cNvSpPr txBox="1"/>
          <p:nvPr/>
        </p:nvSpPr>
        <p:spPr>
          <a:xfrm>
            <a:off x="637203" y="4398491"/>
            <a:ext cx="67990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 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brief history of graph theory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7BC1B3-4410-8A42-428E-2290A321CC15}"/>
              </a:ext>
            </a:extLst>
          </p:cNvPr>
          <p:cNvSpPr txBox="1"/>
          <p:nvPr/>
        </p:nvSpPr>
        <p:spPr>
          <a:xfrm>
            <a:off x="5038536" y="321767"/>
            <a:ext cx="252988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CONTENTS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ACFBCE-F173-B9B8-D846-9A6167FBBA43}"/>
              </a:ext>
            </a:extLst>
          </p:cNvPr>
          <p:cNvSpPr txBox="1"/>
          <p:nvPr/>
        </p:nvSpPr>
        <p:spPr>
          <a:xfrm>
            <a:off x="4030215" y="906542"/>
            <a:ext cx="53621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BASIC DEFINITIONS: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B2B4FD-9EE6-01F3-BC0A-826A45011EBB}"/>
              </a:ext>
            </a:extLst>
          </p:cNvPr>
          <p:cNvSpPr txBox="1"/>
          <p:nvPr/>
        </p:nvSpPr>
        <p:spPr>
          <a:xfrm>
            <a:off x="564712" y="1459324"/>
            <a:ext cx="74260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inite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and Infinite graphs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94E1C4-9F84-5724-3B96-64AFAF8C82DF}"/>
              </a:ext>
            </a:extLst>
          </p:cNvPr>
          <p:cNvSpPr txBox="1"/>
          <p:nvPr/>
        </p:nvSpPr>
        <p:spPr>
          <a:xfrm>
            <a:off x="564712" y="2304493"/>
            <a:ext cx="65843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ncidence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Degree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6F339B8-2C89-61E5-9C5C-9E6F146EA1B8}"/>
              </a:ext>
            </a:extLst>
          </p:cNvPr>
          <p:cNvSpPr txBox="1"/>
          <p:nvPr/>
        </p:nvSpPr>
        <p:spPr>
          <a:xfrm>
            <a:off x="564712" y="3055533"/>
            <a:ext cx="1105354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sum of the degrees of all vertices in a graph G is twice the number of edges in G.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1D85FE-FADF-93B0-FB03-6A19DE2AD235}"/>
              </a:ext>
            </a:extLst>
          </p:cNvPr>
          <p:cNvSpPr txBox="1"/>
          <p:nvPr/>
        </p:nvSpPr>
        <p:spPr>
          <a:xfrm>
            <a:off x="586168" y="4226880"/>
            <a:ext cx="112741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 of vertices of odd degree in a graph is always even.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32C173-95C5-EE77-AAE7-B39D4BC4D3CC}"/>
              </a:ext>
            </a:extLst>
          </p:cNvPr>
          <p:cNvSpPr txBox="1"/>
          <p:nvPr/>
        </p:nvSpPr>
        <p:spPr>
          <a:xfrm>
            <a:off x="807778" y="4884187"/>
            <a:ext cx="28094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egular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graph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72B670-3C9A-8E7E-D802-5A71A1EC993C}"/>
              </a:ext>
            </a:extLst>
          </p:cNvPr>
          <p:cNvSpPr txBox="1"/>
          <p:nvPr/>
        </p:nvSpPr>
        <p:spPr>
          <a:xfrm>
            <a:off x="3684355" y="4886747"/>
            <a:ext cx="27083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sz="3200" b="1" i="1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solated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vertex</a:t>
            </a:r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2FEF69-174D-089F-76A7-037966AAC961}"/>
              </a:ext>
            </a:extLst>
          </p:cNvPr>
          <p:cNvSpPr txBox="1"/>
          <p:nvPr/>
        </p:nvSpPr>
        <p:spPr>
          <a:xfrm>
            <a:off x="6459813" y="4824809"/>
            <a:ext cx="270836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pendant vertex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5D949D8-46BA-9635-174F-3322688C2938}"/>
              </a:ext>
            </a:extLst>
          </p:cNvPr>
          <p:cNvSpPr txBox="1"/>
          <p:nvPr/>
        </p:nvSpPr>
        <p:spPr>
          <a:xfrm>
            <a:off x="680297" y="5904563"/>
            <a:ext cx="56129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brief history of graph theory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47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84A824-7FD7-99A1-1264-DD4E323BCB2B}"/>
              </a:ext>
            </a:extLst>
          </p:cNvPr>
          <p:cNvSpPr txBox="1"/>
          <p:nvPr/>
        </p:nvSpPr>
        <p:spPr>
          <a:xfrm>
            <a:off x="415637" y="2053205"/>
            <a:ext cx="115824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graph with a finite number of vertices as well as a finite number of the edges is called a </a:t>
            </a:r>
            <a:r>
              <a:rPr lang="en-US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finite graph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otherwise, it is an </a:t>
            </a:r>
            <a:r>
              <a:rPr lang="en-US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infinite graph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1D8E0-3B75-C77F-D111-D563AF0945C2}"/>
              </a:ext>
            </a:extLst>
          </p:cNvPr>
          <p:cNvSpPr txBox="1"/>
          <p:nvPr/>
        </p:nvSpPr>
        <p:spPr>
          <a:xfrm>
            <a:off x="415637" y="117146"/>
            <a:ext cx="74260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1-3, FINITE AND INFINITE GRAPHS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53547E-59CC-0D15-897E-8B3686217EEF}"/>
              </a:ext>
            </a:extLst>
          </p:cNvPr>
          <p:cNvSpPr txBox="1"/>
          <p:nvPr/>
        </p:nvSpPr>
        <p:spPr>
          <a:xfrm>
            <a:off x="415636" y="604936"/>
            <a:ext cx="1158239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Although in our definition of a graph neither the vertex set V nor the edge set E need be finite, in most of the theory and almost all applications these sets are finite.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BD5C27-F0EF-795D-4B20-B3A2DCF51178}"/>
              </a:ext>
            </a:extLst>
          </p:cNvPr>
          <p:cNvSpPr txBox="1"/>
          <p:nvPr/>
        </p:nvSpPr>
        <p:spPr>
          <a:xfrm>
            <a:off x="415636" y="3090672"/>
            <a:ext cx="1158239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The graphs in figs. 1-1, 1-2, 1- 5, 1-7, and 1-8 are all examples of finite graphs. Portions of two infinite graphs are shown in fig 1-10.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6AE56B4-693B-B798-1848-882C3378F9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872" y="4046498"/>
            <a:ext cx="4239491" cy="26943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7A53509-73C4-9B2B-F3C7-582530E836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3" y="4167890"/>
            <a:ext cx="2770912" cy="25729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0B93671-5006-7646-8A84-753D14F270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hotocopy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83223" y="4167890"/>
            <a:ext cx="2289319" cy="269011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7CAE873-0D19-3EB9-6234-CE526D64645F}"/>
              </a:ext>
            </a:extLst>
          </p:cNvPr>
          <p:cNvPicPr>
            <a:picLocks noChangeAspect="1"/>
          </p:cNvPicPr>
          <p:nvPr/>
        </p:nvPicPr>
        <p:blipFill>
          <a:blip r:embed="rId8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72541" y="4167890"/>
            <a:ext cx="2161313" cy="257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8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E7296BA-1558-C673-CD66-354FD9ADDFFA}"/>
              </a:ext>
            </a:extLst>
          </p:cNvPr>
          <p:cNvSpPr txBox="1"/>
          <p:nvPr/>
        </p:nvSpPr>
        <p:spPr>
          <a:xfrm>
            <a:off x="259773" y="770370"/>
            <a:ext cx="11932227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 When a vertex </a:t>
            </a:r>
            <a:r>
              <a:rPr lang="en-US" sz="3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3200" i="1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is an end vertex of some edge </a:t>
            </a:r>
            <a:r>
              <a:rPr lang="en-US" sz="3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3200" baseline="-25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3200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3200" i="1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3200" baseline="-25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said to be </a:t>
            </a:r>
            <a:r>
              <a:rPr lang="en-US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incident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with (on or to) each other.                                                                                                            </a:t>
            </a:r>
            <a:endParaRPr lang="en-US" sz="3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65B797-C2FE-A5DA-D440-E855131769BC}"/>
              </a:ext>
            </a:extLst>
          </p:cNvPr>
          <p:cNvSpPr txBox="1"/>
          <p:nvPr/>
        </p:nvSpPr>
        <p:spPr>
          <a:xfrm>
            <a:off x="259773" y="185595"/>
            <a:ext cx="65843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1-4. INCIDENCE AND DEGREE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5B4F181-313A-F754-0BD9-50DC89CB1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73" y="1890613"/>
            <a:ext cx="4838700" cy="29307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BB7FFFC-1200-66FE-0D55-0F3D80A2F48E}"/>
              </a:ext>
            </a:extLst>
          </p:cNvPr>
          <p:cNvSpPr txBox="1"/>
          <p:nvPr/>
        </p:nvSpPr>
        <p:spPr>
          <a:xfrm>
            <a:off x="2351810" y="2015275"/>
            <a:ext cx="984019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3200" b="1" u="sng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xample</a:t>
            </a: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edges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en-US" sz="3200" b="0" i="1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en-US" sz="3200" b="0" i="1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and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incident with vertex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AC99CC-C13D-2A88-266C-03C8221A2F00}"/>
              </a:ext>
            </a:extLst>
          </p:cNvPr>
          <p:cNvSpPr txBox="1"/>
          <p:nvPr/>
        </p:nvSpPr>
        <p:spPr>
          <a:xfrm>
            <a:off x="384467" y="5253683"/>
            <a:ext cx="767888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u="sng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32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32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3200" baseline="-25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3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Fig. 1-1 are adjacent.                                                    </a:t>
            </a:r>
            <a:endParaRPr lang="en-US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71ABE7-D46E-8571-A26C-87DDE071D683}"/>
              </a:ext>
            </a:extLst>
          </p:cNvPr>
          <p:cNvSpPr txBox="1"/>
          <p:nvPr/>
        </p:nvSpPr>
        <p:spPr>
          <a:xfrm>
            <a:off x="5036122" y="2531553"/>
            <a:ext cx="718358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Two nonparallel edges are said to be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adjacent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if they are incident on a common vertex. Similarly, two vertices are said to be adjacent if they are the end vertices of the same edge.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42DBEF1-94DB-6568-F518-C503C8189D29}"/>
              </a:ext>
            </a:extLst>
          </p:cNvPr>
          <p:cNvSpPr txBox="1"/>
          <p:nvPr/>
        </p:nvSpPr>
        <p:spPr>
          <a:xfrm>
            <a:off x="342900" y="5813804"/>
            <a:ext cx="1133648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In Fig. 1-1,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are adjacent, but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not.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84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10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ECF1B2-6EDF-EB32-00D1-3DDDE341AAFB}"/>
              </a:ext>
            </a:extLst>
          </p:cNvPr>
          <p:cNvSpPr txBox="1"/>
          <p:nvPr/>
        </p:nvSpPr>
        <p:spPr>
          <a:xfrm>
            <a:off x="415636" y="30303"/>
            <a:ext cx="115824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Definition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The number of edges incident on a vertex </a:t>
            </a:r>
            <a:r>
              <a:rPr lang="en-US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en-US" sz="3200" i="1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with self-loops counted twice, is called the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degree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d(</a:t>
            </a:r>
            <a:r>
              <a:rPr lang="en-US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en-US" sz="32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), of vertex v</a:t>
            </a:r>
            <a:r>
              <a:rPr lang="en-US" sz="32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                                                                                                          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E391CA-778D-AF7F-D389-2C8C864DB3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6" y="1107521"/>
            <a:ext cx="4838700" cy="29307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4D39F6C-C1A7-A3D0-7D66-A265221C7FC0}"/>
              </a:ext>
            </a:extLst>
          </p:cNvPr>
          <p:cNvSpPr txBox="1"/>
          <p:nvPr/>
        </p:nvSpPr>
        <p:spPr>
          <a:xfrm>
            <a:off x="3965869" y="1166412"/>
            <a:ext cx="769966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u="sng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kumimoji="0" lang="en-US" sz="3200" b="1" i="0" u="sng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xample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d(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= d(v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= d(v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4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= 3, d(v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= 4, and d(v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5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= 1.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E981C1-0C6C-A26D-52F8-B7A8EF03D9D0}"/>
              </a:ext>
            </a:extLst>
          </p:cNvPr>
          <p:cNvSpPr txBox="1"/>
          <p:nvPr/>
        </p:nvSpPr>
        <p:spPr>
          <a:xfrm>
            <a:off x="86586" y="4190695"/>
            <a:ext cx="117729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Result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The sum of the degrees of all vertices in a graph G is twice the number of edges in G.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72EE0B-22B9-8E5B-D8C8-E96B2ED7BAF0}"/>
              </a:ext>
            </a:extLst>
          </p:cNvPr>
          <p:cNvSpPr txBox="1"/>
          <p:nvPr/>
        </p:nvSpPr>
        <p:spPr>
          <a:xfrm>
            <a:off x="24245" y="5243674"/>
            <a:ext cx="114611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Proof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onsider a graph G with e edges and n vertices v</a:t>
            </a:r>
            <a:r>
              <a:rPr lang="en-US" sz="3200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</a:t>
            </a:r>
            <a:r>
              <a:rPr lang="en-US" sz="3200" baseline="-25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... , </a:t>
            </a:r>
            <a:r>
              <a:rPr lang="en-US" sz="3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en-US" sz="3200" baseline="-250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US" sz="3200" dirty="0" err="1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sz="32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sz="3200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3C0F830-8FB0-F18C-5DAD-FA0AA7CBEE44}"/>
                  </a:ext>
                </a:extLst>
              </p:cNvPr>
              <p:cNvSpPr txBox="1"/>
              <p:nvPr/>
            </p:nvSpPr>
            <p:spPr>
              <a:xfrm>
                <a:off x="5247410" y="2311321"/>
                <a:ext cx="675062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solidFill>
                      <a:srgbClr val="7030A0"/>
                    </a:solidFill>
                    <a:effectLst/>
                    <a:ea typeface="Calibri" panose="020F0502020204030204" pitchFamily="34" charset="0"/>
                    <a:sym typeface="Symbol" panose="05050102010706020507" pitchFamily="18" charset="2"/>
                  </a:rPr>
                  <a:t>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smtClean="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d</m:t>
                    </m:r>
                    <m:r>
                      <a:rPr lang="en-US" sz="3200" smtClean="0">
                        <a:solidFill>
                          <a:srgbClr val="7030A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(</m:t>
                    </m:r>
                  </m:oMath>
                </a14:m>
                <a:r>
                  <a:rPr lang="en-US" sz="3200" i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en-US" sz="3200" i="1" baseline="-250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1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 + d(</a:t>
                </a:r>
                <a:r>
                  <a:rPr lang="en-US" sz="3200" i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en-US" sz="3200" i="1" baseline="-250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2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 + d(</a:t>
                </a:r>
                <a:r>
                  <a:rPr lang="en-US" sz="3200" i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en-US" sz="3200" i="1" baseline="-250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3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 + d(</a:t>
                </a:r>
                <a:r>
                  <a:rPr lang="en-US" sz="3200" i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en-US" sz="3200" i="1" baseline="-250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4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 + d(</a:t>
                </a:r>
                <a:r>
                  <a:rPr lang="en-US" sz="3200" i="1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v</a:t>
                </a:r>
                <a:r>
                  <a:rPr lang="en-US" sz="3200" i="1" baseline="-250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5</a:t>
                </a:r>
                <a:r>
                  <a:rPr lang="en-US" sz="3200" dirty="0">
                    <a:solidFill>
                      <a:srgbClr val="7030A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)</a:t>
                </a:r>
                <a:endParaRPr lang="en-US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3C0F830-8FB0-F18C-5DAD-FA0AA7CBE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410" y="2311321"/>
                <a:ext cx="6750626" cy="584775"/>
              </a:xfrm>
              <a:prstGeom prst="rect">
                <a:avLst/>
              </a:prstGeom>
              <a:blipFill>
                <a:blip r:embed="rId4"/>
                <a:stretch>
                  <a:fillRect l="-234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90054EF-AAED-D489-12DE-62DAF8F00D08}"/>
              </a:ext>
            </a:extLst>
          </p:cNvPr>
          <p:cNvSpPr txBox="1"/>
          <p:nvPr/>
        </p:nvSpPr>
        <p:spPr>
          <a:xfrm>
            <a:off x="5444837" y="2926747"/>
            <a:ext cx="33943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= 3 + 4 + 3 + 3 + 1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300975-D029-A13B-3FB1-D78111EC1FE4}"/>
              </a:ext>
            </a:extLst>
          </p:cNvPr>
          <p:cNvSpPr txBox="1"/>
          <p:nvPr/>
        </p:nvSpPr>
        <p:spPr>
          <a:xfrm>
            <a:off x="5441373" y="3615122"/>
            <a:ext cx="67506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Symbol" panose="05050102010706020507" pitchFamily="18" charset="2"/>
              </a:rPr>
              <a:t>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twice the number of edges.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6A16E8B-BCAA-C06A-D333-D453E8D09AC6}"/>
              </a:ext>
            </a:extLst>
          </p:cNvPr>
          <p:cNvSpPr txBox="1"/>
          <p:nvPr/>
        </p:nvSpPr>
        <p:spPr>
          <a:xfrm>
            <a:off x="8761266" y="2957398"/>
            <a:ext cx="10477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= 14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4E5618-3875-DD19-D951-D05D16A0CEC5}"/>
              </a:ext>
            </a:extLst>
          </p:cNvPr>
          <p:cNvSpPr txBox="1"/>
          <p:nvPr/>
        </p:nvSpPr>
        <p:spPr>
          <a:xfrm>
            <a:off x="9809016" y="2987254"/>
            <a:ext cx="142701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= 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  <a:sym typeface="Symbol" panose="05050102010706020507" pitchFamily="18" charset="2"/>
              </a:rPr>
              <a:t>7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5AB73A-D099-3167-0D39-477B11FCE3E4}"/>
              </a:ext>
            </a:extLst>
          </p:cNvPr>
          <p:cNvSpPr txBox="1"/>
          <p:nvPr/>
        </p:nvSpPr>
        <p:spPr>
          <a:xfrm>
            <a:off x="24244" y="5722124"/>
            <a:ext cx="1197379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⸪ each edge contributes 2 degrees, sum of the degrees of all vertices in G is twice the number of edges in G.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E5295D-B465-80AA-DB61-1532CADEAB87}"/>
                  </a:ext>
                </a:extLst>
              </p:cNvPr>
              <p:cNvSpPr txBox="1"/>
              <p:nvPr/>
            </p:nvSpPr>
            <p:spPr>
              <a:xfrm>
                <a:off x="6206836" y="6179720"/>
                <a:ext cx="5029199" cy="586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+mn-cs"/>
                  </a:rPr>
                  <a:t>That is,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=2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nary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+mn-cs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</a:t>
                </a:r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BE5295D-B465-80AA-DB61-1532CADEA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6836" y="6179720"/>
                <a:ext cx="5029199" cy="586443"/>
              </a:xfrm>
              <a:prstGeom prst="rect">
                <a:avLst/>
              </a:prstGeom>
              <a:blipFill>
                <a:blip r:embed="rId5"/>
                <a:stretch>
                  <a:fillRect l="-3030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95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2" grpId="0"/>
      <p:bldP spid="4" grpId="0"/>
      <p:bldP spid="9" grpId="0"/>
      <p:bldP spid="13" grpId="0"/>
      <p:bldP spid="15" grpId="0"/>
      <p:bldP spid="17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9A0FBB4-B709-3443-B662-4DCBBA2E948B}"/>
              </a:ext>
            </a:extLst>
          </p:cNvPr>
          <p:cNvSpPr txBox="1"/>
          <p:nvPr/>
        </p:nvSpPr>
        <p:spPr>
          <a:xfrm>
            <a:off x="516076" y="-8505"/>
            <a:ext cx="1169323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Theorem 1 - 1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The number of vertices of odd degree in a graph is always even.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21317AC-9EDF-FF92-1FA0-CF779CAA9CA9}"/>
              </a:ext>
            </a:extLst>
          </p:cNvPr>
          <p:cNvSpPr txBox="1"/>
          <p:nvPr/>
        </p:nvSpPr>
        <p:spPr>
          <a:xfrm>
            <a:off x="516075" y="893695"/>
            <a:ext cx="115131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u="sng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Proof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Let G be a graph in which v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v</a:t>
            </a:r>
            <a:r>
              <a:rPr lang="en-US" sz="3200" baseline="-25000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…, </a:t>
            </a:r>
            <a:r>
              <a:rPr lang="en-US" sz="3200" dirty="0" err="1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3200" baseline="-25000" dirty="0" err="1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3200" dirty="0">
                <a:solidFill>
                  <a:srgbClr val="92D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 n vertices and e be</a:t>
            </a:r>
            <a:endParaRPr lang="en-US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BF4CE2-9F53-CABA-21A0-40DD6D49BFC9}"/>
              </a:ext>
            </a:extLst>
          </p:cNvPr>
          <p:cNvSpPr txBox="1"/>
          <p:nvPr/>
        </p:nvSpPr>
        <p:spPr>
          <a:xfrm>
            <a:off x="443342" y="1844166"/>
            <a:ext cx="1169323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we consider the vertices with odd and even degrees separately, the quantity in the left side of Eq. (1-1) can be expressed as the sum of two sums, each taken over vertices of even and odd degrees, respectively, as follows: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9A1433E-A9B7-A0B1-B5B5-2D9E8B80B38F}"/>
                  </a:ext>
                </a:extLst>
              </p:cNvPr>
              <p:cNvSpPr txBox="1"/>
              <p:nvPr/>
            </p:nvSpPr>
            <p:spPr>
              <a:xfrm>
                <a:off x="4445573" y="3335809"/>
                <a:ext cx="7819161" cy="6243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en-US" sz="3200" i="1" smtClean="0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32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32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32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en-US" sz="32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32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𝑒𝑣𝑒𝑛</m:t>
                            </m:r>
                          </m:sub>
                          <m:sup/>
                          <m:e>
                            <m: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nary>
                        <m:r>
                          <a:rPr lang="en-US" sz="32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limLoc m:val="undOvr"/>
                            <m:supHide m:val="on"/>
                            <m:ctrlP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𝑜𝑑𝑑</m:t>
                            </m:r>
                          </m:sub>
                          <m:sup/>
                          <m:e>
                            <m: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𝑑</m:t>
                            </m:r>
                            <m: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rgbClr val="00B0F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sub>
                            </m:sSub>
                            <m:r>
                              <a:rPr lang="en-US" sz="3200" i="1">
                                <a:solidFill>
                                  <a:srgbClr val="00B0F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sz="2400" dirty="0">
                    <a:solidFill>
                      <a:srgbClr val="00B0F0"/>
                    </a:solidFill>
                  </a:rPr>
                  <a:t>…(1-2)</a:t>
                </a:r>
                <a:endParaRPr lang="en-US" sz="32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9A1433E-A9B7-A0B1-B5B5-2D9E8B80B3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573" y="3335809"/>
                <a:ext cx="7819161" cy="624338"/>
              </a:xfrm>
              <a:prstGeom prst="rect">
                <a:avLst/>
              </a:prstGeom>
              <a:blipFill>
                <a:blip r:embed="rId2"/>
                <a:stretch>
                  <a:fillRect b="-106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FCCE2B8-070D-19FE-4E75-57535F893D0A}"/>
                  </a:ext>
                </a:extLst>
              </p:cNvPr>
              <p:cNvSpPr txBox="1"/>
              <p:nvPr/>
            </p:nvSpPr>
            <p:spPr>
              <a:xfrm>
                <a:off x="443342" y="4730940"/>
                <a:ext cx="702425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 err="1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Ie</a:t>
                </a:r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𝑜𝑑𝑑</m:t>
                        </m:r>
                      </m:sub>
                      <m:sup/>
                      <m:e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rgbClr val="222222"/>
                                </a:solidFill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222222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222222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rgbClr val="222222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nary>
                    <m:r>
                      <a:rPr lang="en-US" sz="3200" i="1">
                        <a:solidFill>
                          <a:srgbClr val="222222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3200" dirty="0">
                    <a:solidFill>
                      <a:srgbClr val="222222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an even number … 1-3</a:t>
                </a:r>
                <a:endParaRPr lang="en-US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FCCE2B8-070D-19FE-4E75-57535F893D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42" y="4730940"/>
                <a:ext cx="7024256" cy="584775"/>
              </a:xfrm>
              <a:prstGeom prst="rect">
                <a:avLst/>
              </a:prstGeom>
              <a:blipFill>
                <a:blip r:embed="rId3"/>
                <a:stretch>
                  <a:fillRect l="-2257" t="-15625" r="-434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E9281C7A-0C55-F22B-1F6A-F4B92164133A}"/>
              </a:ext>
            </a:extLst>
          </p:cNvPr>
          <p:cNvSpPr txBox="1"/>
          <p:nvPr/>
        </p:nvSpPr>
        <p:spPr>
          <a:xfrm>
            <a:off x="443342" y="3780342"/>
            <a:ext cx="1117715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Since the LHS of eq 1-2 is even and the first expression on RHS is even, the second expression must be even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3F23E0-178D-2054-64BA-FE1AE053DB64}"/>
              </a:ext>
            </a:extLst>
          </p:cNvPr>
          <p:cNvSpPr txBox="1"/>
          <p:nvPr/>
        </p:nvSpPr>
        <p:spPr>
          <a:xfrm>
            <a:off x="443342" y="5285542"/>
            <a:ext cx="1151312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Because in Eq 1-3 each d(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k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) is odd, the total number of terms in the sum must be even to make the sum an even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</a:rPr>
              <a:t>number.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1D3F67-988C-B63F-15EE-7DBF83354E2A}"/>
              </a:ext>
            </a:extLst>
          </p:cNvPr>
          <p:cNvSpPr txBox="1"/>
          <p:nvPr/>
        </p:nvSpPr>
        <p:spPr>
          <a:xfrm>
            <a:off x="457197" y="6233437"/>
            <a:ext cx="36160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Hence the theorem.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B103050-D158-356C-7D55-CB4E583309BC}"/>
                  </a:ext>
                </a:extLst>
              </p:cNvPr>
              <p:cNvSpPr txBox="1"/>
              <p:nvPr/>
            </p:nvSpPr>
            <p:spPr>
              <a:xfrm>
                <a:off x="4132114" y="1341503"/>
                <a:ext cx="5462155" cy="5864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F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=2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nary>
                    <m:r>
                      <a:rPr kumimoji="0" lang="en-US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(1-1)</a:t>
                </a:r>
                <a:endParaRPr lang="en-US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B103050-D158-356C-7D55-CB4E58330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114" y="1341503"/>
                <a:ext cx="5462155" cy="586443"/>
              </a:xfrm>
              <a:prstGeom prst="rect">
                <a:avLst/>
              </a:prstGeom>
              <a:blipFill>
                <a:blip r:embed="rId4"/>
                <a:stretch>
                  <a:fillRect l="-2902" t="-14583" b="-322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BA8394B5-ECA5-02B2-CB2C-AE5286DFE83A}"/>
              </a:ext>
            </a:extLst>
          </p:cNvPr>
          <p:cNvSpPr txBox="1"/>
          <p:nvPr/>
        </p:nvSpPr>
        <p:spPr>
          <a:xfrm>
            <a:off x="519544" y="1316201"/>
            <a:ext cx="36125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number of edges.</a:t>
            </a:r>
            <a:endParaRPr lang="en-US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35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63A4EF1E-BB2B-9209-D17E-2F0B0933CDB5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455" y="156431"/>
            <a:ext cx="6040574" cy="295065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862CD96-259D-812B-73CB-6EF9B7C9FAA9}"/>
              </a:ext>
            </a:extLst>
          </p:cNvPr>
          <p:cNvSpPr txBox="1"/>
          <p:nvPr/>
        </p:nvSpPr>
        <p:spPr>
          <a:xfrm>
            <a:off x="353286" y="-46275"/>
            <a:ext cx="114854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graph in which all vertices are of equal degree is called a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regular graph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(or simply a regular). The graph of three utilities shown in Fig. 1-7 is a regular of degree three.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E23124-FA6F-CFE8-AC95-7E138A534334}"/>
              </a:ext>
            </a:extLst>
          </p:cNvPr>
          <p:cNvSpPr txBox="1"/>
          <p:nvPr/>
        </p:nvSpPr>
        <p:spPr>
          <a:xfrm>
            <a:off x="273627" y="2890391"/>
            <a:ext cx="1164474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vertex having no incident edge is called an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isolated vertex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In other words, isolated vertices are vertices with zero degree.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C7A83C-C4BB-BDEB-7B05-6EF5F3B745E9}"/>
              </a:ext>
            </a:extLst>
          </p:cNvPr>
          <p:cNvSpPr txBox="1"/>
          <p:nvPr/>
        </p:nvSpPr>
        <p:spPr>
          <a:xfrm>
            <a:off x="311722" y="3840252"/>
            <a:ext cx="107719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Vertices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3200" b="0" i="1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kumimoji="0" lang="en-US" sz="3200" b="0" i="1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Fig. 1-11 are isolated vertices.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45188E4-D58E-766E-7EF6-CDE6F954DD77}"/>
              </a:ext>
            </a:extLst>
          </p:cNvPr>
          <p:cNvSpPr txBox="1"/>
          <p:nvPr/>
        </p:nvSpPr>
        <p:spPr>
          <a:xfrm>
            <a:off x="353288" y="4277609"/>
            <a:ext cx="118387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vertex of degree one is called a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pendant vertex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 an end vertex.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682B78-7346-28B1-89A2-793024C4C61D}"/>
              </a:ext>
            </a:extLst>
          </p:cNvPr>
          <p:cNvSpPr txBox="1"/>
          <p:nvPr/>
        </p:nvSpPr>
        <p:spPr>
          <a:xfrm>
            <a:off x="311722" y="4700777"/>
            <a:ext cx="94695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Vertex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3200" b="0" i="1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Fig. 1-11 is a pendant vertex.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BF85EE-CC4F-56B7-5C1D-E97A64A11E69}"/>
              </a:ext>
            </a:extLst>
          </p:cNvPr>
          <p:cNvSpPr txBox="1"/>
          <p:nvPr/>
        </p:nvSpPr>
        <p:spPr>
          <a:xfrm>
            <a:off x="353288" y="5172384"/>
            <a:ext cx="1183871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Two adjacent edges are said to be in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series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if their common vertex is of degree two.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FF1455-B8CB-0D6B-DA7F-85D19B8BB11F}"/>
              </a:ext>
            </a:extLst>
          </p:cNvPr>
          <p:cNvSpPr txBox="1"/>
          <p:nvPr/>
        </p:nvSpPr>
        <p:spPr>
          <a:xfrm>
            <a:off x="353286" y="6151237"/>
            <a:ext cx="11644743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In Fig. 1-11, the two edges incident on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kumimoji="0" lang="en-US" sz="3200" b="0" i="1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in series.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41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822D01D-F660-9E99-42E6-4EEFF9BE12AE}"/>
              </a:ext>
            </a:extLst>
          </p:cNvPr>
          <p:cNvSpPr txBox="1"/>
          <p:nvPr/>
        </p:nvSpPr>
        <p:spPr>
          <a:xfrm>
            <a:off x="532176" y="4465884"/>
            <a:ext cx="11333018" cy="2336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                                           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</a:t>
            </a:r>
            <a:r>
              <a:rPr lang="en-US" sz="32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32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32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 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32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32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                                     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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</a:t>
            </a:r>
            <a:r>
              <a:rPr lang="en-US" sz="32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b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Fig. 1-12 Null graph of six vertices.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EB9988-F314-F559-7DD3-9BF0CE05B245}"/>
              </a:ext>
            </a:extLst>
          </p:cNvPr>
          <p:cNvSpPr txBox="1"/>
          <p:nvPr/>
        </p:nvSpPr>
        <p:spPr>
          <a:xfrm>
            <a:off x="429490" y="163272"/>
            <a:ext cx="1153839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In the definition of a graph G = (V, E), it is possible for the edge set E to be empty. Such a graph, without any edges, is called a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null graph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0B7BEF-90AF-315B-EDD9-29D13F7A48FF}"/>
              </a:ext>
            </a:extLst>
          </p:cNvPr>
          <p:cNvSpPr txBox="1"/>
          <p:nvPr/>
        </p:nvSpPr>
        <p:spPr>
          <a:xfrm>
            <a:off x="456384" y="1572579"/>
            <a:ext cx="109467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other words, every vertex in a null graph is an isolated vertex.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64747F-B42C-5430-9DAC-6A596A335EE0}"/>
              </a:ext>
            </a:extLst>
          </p:cNvPr>
          <p:cNvSpPr txBox="1"/>
          <p:nvPr/>
        </p:nvSpPr>
        <p:spPr>
          <a:xfrm>
            <a:off x="491835" y="2045552"/>
            <a:ext cx="1153839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Example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null graph of six vertices is shown in Fig. 1-12. Although the edge set E may be empty, the vertex set V must not be empty; otherwise, there is no graph.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6BE2DF-9A5E-3936-777D-19A4BFF1216C}"/>
              </a:ext>
            </a:extLst>
          </p:cNvPr>
          <p:cNvSpPr txBox="1"/>
          <p:nvPr/>
        </p:nvSpPr>
        <p:spPr>
          <a:xfrm>
            <a:off x="532176" y="3635187"/>
            <a:ext cx="7576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 graph must have at least one vertex.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28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1AC32B-33FE-766D-3243-833CDDDFE358}"/>
              </a:ext>
            </a:extLst>
          </p:cNvPr>
          <p:cNvSpPr txBox="1"/>
          <p:nvPr/>
        </p:nvSpPr>
        <p:spPr>
          <a:xfrm>
            <a:off x="343918" y="392133"/>
            <a:ext cx="11804073" cy="21741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[1-6. 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BRIEF HISTORY OF GRAPH THEORY</a:t>
            </a:r>
            <a:b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n-US" sz="32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 mentioned before, graph theory was born in 1736 with Euler's paper in which he solved the Konigsberg bridge problem [1-4]. For the next 100 years nothing more was done in the field.</a:t>
            </a:r>
            <a:endParaRPr lang="en-US" sz="3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67F755-F793-EBE4-C9EA-12BA18B47A16}"/>
              </a:ext>
            </a:extLst>
          </p:cNvPr>
          <p:cNvSpPr txBox="1"/>
          <p:nvPr/>
        </p:nvSpPr>
        <p:spPr>
          <a:xfrm>
            <a:off x="322729" y="2816472"/>
            <a:ext cx="11804073" cy="21741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1847, G. R. Kirchhoff (1824-1887) developed the theory of trees for their applications in electrical networks [1-6]. Ten years later, A. Cayley (1821-1895) discovered trees while he was trying to enumerate the isomers of saturated hydrocarbons C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2n+2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[1-3].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9FB30B-C144-FAA6-3FBD-A3AD5B9ED007}"/>
              </a:ext>
            </a:extLst>
          </p:cNvPr>
          <p:cNvSpPr txBox="1"/>
          <p:nvPr/>
        </p:nvSpPr>
        <p:spPr>
          <a:xfrm>
            <a:off x="376517" y="5268385"/>
            <a:ext cx="11828930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 the time of Kirchhoff and Cayley, two other milestones in graph theory were laid.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86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3709</TotalTime>
  <Words>1591</Words>
  <Application>Microsoft Office PowerPoint</Application>
  <PresentationFormat>Widescreen</PresentationFormat>
  <Paragraphs>86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Cambria Math</vt:lpstr>
      <vt:lpstr>Times New Roman</vt:lpstr>
      <vt:lpstr>Office Theme</vt:lpstr>
      <vt:lpstr>M403-GRAPH THEORY INTRODUCTION - 2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THEORY</dc:title>
  <dc:creator>Tammi Raju Kalidindi</dc:creator>
  <cp:lastModifiedBy>Tammi Raju Kalidindi</cp:lastModifiedBy>
  <cp:revision>35</cp:revision>
  <dcterms:created xsi:type="dcterms:W3CDTF">2022-06-05T14:03:47Z</dcterms:created>
  <dcterms:modified xsi:type="dcterms:W3CDTF">2024-06-25T01:42:00Z</dcterms:modified>
</cp:coreProperties>
</file>