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6" r:id="rId3"/>
    <p:sldId id="267" r:id="rId4"/>
    <p:sldId id="268" r:id="rId5"/>
    <p:sldId id="257" r:id="rId6"/>
    <p:sldId id="258" r:id="rId7"/>
    <p:sldId id="259" r:id="rId8"/>
    <p:sldId id="260" r:id="rId9"/>
    <p:sldId id="261" r:id="rId10"/>
    <p:sldId id="274" r:id="rId11"/>
    <p:sldId id="269" r:id="rId12"/>
    <p:sldId id="263" r:id="rId13"/>
    <p:sldId id="264" r:id="rId14"/>
    <p:sldId id="265" r:id="rId15"/>
    <p:sldId id="275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788BB-80ED-4BC1-8297-7C2CAA0D1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F8CA5-EDAD-47E5-841A-FDB455AC3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DF69B-68D5-44F3-A681-4F68D369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17E-EF65-4189-A7B4-00E9247499B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DBB0A-1461-4B14-8A44-F2918244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D6A65-2F8E-43AE-99ED-0BCDD8A2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B9-3F26-401D-B4FE-89567BE8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6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493C-138D-4768-887E-50B9A1B9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5F031-6D48-4648-BE1A-596D4AFAA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ED096-7EB7-43C7-B119-F176C988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17E-EF65-4189-A7B4-00E9247499B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661DA-613F-4EFA-9FD8-CB7AB46F3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1039C-C948-4408-9525-030C04A31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B9-3F26-401D-B4FE-89567BE8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3D6893-2D94-4EE5-8AC1-6B8DA8BA1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BECBE-C6DF-48A8-8431-FD8D9ABAE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4B1541-D21C-41F6-A5C4-582B8B6C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17E-EF65-4189-A7B4-00E9247499B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D4131-ADF1-4B39-BD7D-2648EE40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4B331-F489-432E-AD56-8623DF95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B9-3F26-401D-B4FE-89567BE8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5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3AF9C-21C0-491A-BB88-403D5078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7E82C-E8A8-4B5A-9449-7D71DD082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93AB0-0DBD-4DA8-91FB-1B5B20BE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17E-EF65-4189-A7B4-00E9247499B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840C4-ABDA-403C-9881-C684F8646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EE1F9-0CE5-4D61-848C-B567B3D26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B9-3F26-401D-B4FE-89567BE8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ACF7-EC09-40FD-87F9-7ADC77537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FF7BA-8FC0-47CA-8D9D-2BF5F24EC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3C703-7898-4B3A-8576-D26E7FE4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17E-EF65-4189-A7B4-00E9247499B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64BF7-EB3D-4B6A-B09E-91B0E15B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9370B-B0DC-4E92-B9A5-23C95008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B9-3F26-401D-B4FE-89567BE8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2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D80C-6912-4B38-8732-D31B248F0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A8958-F4BE-4D0F-A658-03027247F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4FAC6-06C6-4F82-B584-134B74D3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4F919-93C3-400E-9F34-70BA5032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17E-EF65-4189-A7B4-00E9247499B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76A3B-B3C7-404E-B09B-9A337B8A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4E727-0BE3-4C3E-8662-C0D06293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B9-3F26-401D-B4FE-89567BE8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8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438E-4926-4896-BF4B-07D99AC0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DE5B1-005D-4EC8-8CFA-F3C628178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560B35-BAA2-4E55-A6BC-9324BD1FA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FE03C-21E1-4F32-89CE-6242E9FFC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52487-D45D-4F9B-A613-280954864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A36E1-7CC2-4865-8D8E-C518453BD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17E-EF65-4189-A7B4-00E9247499B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30DF0-3E64-4BC1-BA96-45F0AEAC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259D65-A202-47AF-AEC4-BD024C6AB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B9-3F26-401D-B4FE-89567BE8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3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3D77E-1ACE-44D9-A6B5-ABE9F286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F2D79-259C-41C8-93EA-DCB06B9C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17E-EF65-4189-A7B4-00E9247499B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AB1F8E-8028-4ADB-9FEB-EBF1E6AB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86C29-E6BB-4E1D-AD55-733425BE8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B9-3F26-401D-B4FE-89567BE8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1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805E5-48E5-4D5F-AA39-2F8A4D88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17E-EF65-4189-A7B4-00E9247499B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650214-9DD6-456C-8210-D0A0D7A2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6EFA1-7A91-494B-90F2-2FA5D084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B9-3F26-401D-B4FE-89567BE8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4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A6A8-799F-407A-BDBE-54BB3DD7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7DAA-EB31-4286-A0FC-B70F03ECC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863AE-6517-48C2-A7CB-2E6E4F23E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DBC548-6602-41C5-B128-93A0E93C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17E-EF65-4189-A7B4-00E9247499B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750F5-61B8-4022-80E8-4D2F1B474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35FFC-5BA4-48A6-9956-9A2DF3C71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B9-3F26-401D-B4FE-89567BE8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2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D530-305C-4BED-AA93-BB12EA8D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405A3-1EDE-4351-A7F8-70CD97D96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06B5F-EA8B-4921-9BD5-B6B316378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77478-D356-4E98-861C-EA6239809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17E-EF65-4189-A7B4-00E9247499B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8FD19-276E-4181-8ED4-CB551517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99D27-EA2C-459A-8399-FCBF0EBD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DB9-3F26-401D-B4FE-89567BE8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9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B5C3C-6784-48B1-BD56-8D49F08BA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4291A-A2AE-44FD-8338-801FA34F6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1B080-57CD-485B-AEF4-694A45A85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117E-EF65-4189-A7B4-00E9247499B0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E0E68-21D3-4F9E-BF9F-05BB9BFC4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CADB-4272-4736-9FEE-9B726BFBA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68DB9-3F26-401D-B4FE-89567BE8B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8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36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7.png"/><Relationship Id="rId7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87.png"/><Relationship Id="rId4" Type="http://schemas.openxmlformats.org/officeDocument/2006/relationships/image" Target="../media/image48.png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5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97.png"/><Relationship Id="rId2" Type="http://schemas.openxmlformats.org/officeDocument/2006/relationships/image" Target="../media/image90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image" Target="../media/image870.png"/><Relationship Id="rId9" Type="http://schemas.openxmlformats.org/officeDocument/2006/relationships/image" Target="../media/image93.png"/><Relationship Id="rId1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971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00.png"/><Relationship Id="rId3" Type="http://schemas.openxmlformats.org/officeDocument/2006/relationships/image" Target="../media/image101.png"/><Relationship Id="rId7" Type="http://schemas.openxmlformats.org/officeDocument/2006/relationships/image" Target="../media/image460.png"/><Relationship Id="rId12" Type="http://schemas.openxmlformats.org/officeDocument/2006/relationships/image" Target="../media/image103.png"/><Relationship Id="rId2" Type="http://schemas.openxmlformats.org/officeDocument/2006/relationships/image" Target="../media/image89.png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0.png"/><Relationship Id="rId11" Type="http://schemas.openxmlformats.org/officeDocument/2006/relationships/image" Target="../media/image970.png"/><Relationship Id="rId5" Type="http://schemas.openxmlformats.org/officeDocument/2006/relationships/image" Target="../media/image113.png"/><Relationship Id="rId15" Type="http://schemas.openxmlformats.org/officeDocument/2006/relationships/image" Target="../media/image116.png"/><Relationship Id="rId10" Type="http://schemas.openxmlformats.org/officeDocument/2006/relationships/image" Target="../media/image960.png"/><Relationship Id="rId4" Type="http://schemas.openxmlformats.org/officeDocument/2006/relationships/image" Target="../media/image112.png"/><Relationship Id="rId9" Type="http://schemas.openxmlformats.org/officeDocument/2006/relationships/image" Target="../media/image480.png"/><Relationship Id="rId14" Type="http://schemas.openxmlformats.org/officeDocument/2006/relationships/image" Target="../media/image11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0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3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2.png"/><Relationship Id="rId2" Type="http://schemas.openxmlformats.org/officeDocument/2006/relationships/image" Target="../media/image104.png"/><Relationship Id="rId16" Type="http://schemas.openxmlformats.org/officeDocument/2006/relationships/image" Target="../media/image13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0.png"/><Relationship Id="rId7" Type="http://schemas.openxmlformats.org/officeDocument/2006/relationships/image" Target="../media/image137.png"/><Relationship Id="rId2" Type="http://schemas.openxmlformats.org/officeDocument/2006/relationships/image" Target="../media/image13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8.pn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3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290.png"/><Relationship Id="rId4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2E3A3-6C81-B91B-3DCF-ACAD98574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086" y="2954215"/>
            <a:ext cx="9523827" cy="153847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M 301- FUNCTIONAL ANALYSIS</a:t>
            </a:r>
            <a:br>
              <a:rPr lang="en-US" sz="4800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rgbClr val="00B05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BANACH SPACES</a:t>
            </a:r>
            <a:endParaRPr lang="en-US" sz="4800" dirty="0">
              <a:solidFill>
                <a:srgbClr val="FF0000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3C5C6-B7D2-81FE-473C-2D875DEBE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0101" y="4837320"/>
            <a:ext cx="6665259" cy="1696216"/>
          </a:xfrm>
        </p:spPr>
        <p:txBody>
          <a:bodyPr>
            <a:normAutofit fontScale="77500" lnSpcReduction="20000"/>
          </a:bodyPr>
          <a:lstStyle/>
          <a:p>
            <a:r>
              <a:rPr lang="en-US" sz="5700" dirty="0">
                <a:solidFill>
                  <a:srgbClr val="00B05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K. C. TAMMI RAJU, M. S</a:t>
            </a:r>
            <a:r>
              <a:rPr lang="en-US" sz="5700" dirty="0">
                <a:solidFill>
                  <a:srgbClr val="00B050"/>
                </a:solidFill>
                <a:cs typeface="Times New Roman" panose="02020603050405020304" pitchFamily="18" charset="0"/>
              </a:rPr>
              <a:t>c;</a:t>
            </a:r>
          </a:p>
          <a:p>
            <a:r>
              <a:rPr lang="en-US" sz="4800" dirty="0">
                <a:solidFill>
                  <a:srgbClr val="7030A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HOD, Dept. of mathematics;</a:t>
            </a:r>
          </a:p>
          <a:p>
            <a:r>
              <a:rPr lang="en-US" sz="4800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PG COURSES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75BE3-83B3-5ADE-B213-EB434BFE1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7" y="881703"/>
            <a:ext cx="10721188" cy="16425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888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3345958-4E35-45F0-A703-3457F062530B}"/>
              </a:ext>
            </a:extLst>
          </p:cNvPr>
          <p:cNvSpPr txBox="1"/>
          <p:nvPr/>
        </p:nvSpPr>
        <p:spPr>
          <a:xfrm>
            <a:off x="479193" y="4352522"/>
            <a:ext cx="7970226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Scalar multiplication is jointly continuous.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13C71D-6B2D-41CE-94E7-208E6DA674BF}"/>
                  </a:ext>
                </a:extLst>
              </p:cNvPr>
              <p:cNvSpPr txBox="1"/>
              <p:nvPr/>
            </p:nvSpPr>
            <p:spPr>
              <a:xfrm>
                <a:off x="462170" y="2621083"/>
                <a:ext cx="11267660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α</a:t>
                </a:r>
                <a:r>
                  <a:rPr lang="en-US" sz="3200" baseline="-25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α and </a:t>
                </a:r>
                <a:r>
                  <a:rPr lang="en-US" sz="32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so that RHS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F13C71D-6B2D-41CE-94E7-208E6DA67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70" y="2621083"/>
                <a:ext cx="11267660" cy="1077218"/>
              </a:xfrm>
              <a:prstGeom prst="rect">
                <a:avLst/>
              </a:prstGeom>
              <a:blipFill>
                <a:blip r:embed="rId2"/>
                <a:stretch>
                  <a:fillRect l="-1407" t="-7345" r="-487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D12C62-9A4C-46F4-8E25-D49E0957D53E}"/>
                  </a:ext>
                </a:extLst>
              </p:cNvPr>
              <p:cNvSpPr txBox="1"/>
              <p:nvPr/>
            </p:nvSpPr>
            <p:spPr>
              <a:xfrm>
                <a:off x="479193" y="3738642"/>
                <a:ext cx="59535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hence LHS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5D12C62-9A4C-46F4-8E25-D49E0957D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93" y="3738642"/>
                <a:ext cx="5953544" cy="584775"/>
              </a:xfrm>
              <a:prstGeom prst="rect">
                <a:avLst/>
              </a:prstGeom>
              <a:blipFill>
                <a:blip r:embed="rId3"/>
                <a:stretch>
                  <a:fillRect l="-2664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9A8AE9-4943-404C-ACB5-C0934F5AE85A}"/>
                  </a:ext>
                </a:extLst>
              </p:cNvPr>
              <p:cNvSpPr txBox="1"/>
              <p:nvPr/>
            </p:nvSpPr>
            <p:spPr>
              <a:xfrm>
                <a:off x="6533555" y="3622021"/>
                <a:ext cx="254772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9A8AE9-4943-404C-ACB5-C0934F5AE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555" y="3622021"/>
                <a:ext cx="2547728" cy="584775"/>
              </a:xfrm>
              <a:prstGeom prst="rect">
                <a:avLst/>
              </a:prstGeom>
              <a:blipFill>
                <a:blip r:embed="rId4"/>
                <a:stretch>
                  <a:fillRect l="-622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DA37CE-16FE-B315-C76D-0035AA36E69E}"/>
                  </a:ext>
                </a:extLst>
              </p:cNvPr>
              <p:cNvSpPr txBox="1"/>
              <p:nvPr/>
            </p:nvSpPr>
            <p:spPr>
              <a:xfrm>
                <a:off x="617244" y="381011"/>
                <a:ext cx="920579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‖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‖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‖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‖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DA37CE-16FE-B315-C76D-0035AA36E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44" y="381011"/>
                <a:ext cx="9205796" cy="584775"/>
              </a:xfrm>
              <a:prstGeom prst="rect">
                <a:avLst/>
              </a:prstGeom>
              <a:blipFill>
                <a:blip r:embed="rId5"/>
                <a:stretch>
                  <a:fillRect l="-1656" t="-15789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2B23C4-585B-4A45-4883-02F715FA1CBF}"/>
                  </a:ext>
                </a:extLst>
              </p:cNvPr>
              <p:cNvSpPr txBox="1"/>
              <p:nvPr/>
            </p:nvSpPr>
            <p:spPr>
              <a:xfrm>
                <a:off x="3839236" y="1947789"/>
                <a:ext cx="53182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</a:t>
                </a:r>
                <a:r>
                  <a:rPr lang="en-US" sz="3200" dirty="0">
                    <a:solidFill>
                      <a:srgbClr val="0070C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2B23C4-585B-4A45-4883-02F715FA1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9236" y="1947789"/>
                <a:ext cx="5318212" cy="584775"/>
              </a:xfrm>
              <a:prstGeom prst="rect">
                <a:avLst/>
              </a:prstGeom>
              <a:blipFill>
                <a:blip r:embed="rId6"/>
                <a:stretch>
                  <a:fillRect l="-2982" t="-15789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A065F4-0319-A517-3A52-2EA51D138A76}"/>
                  </a:ext>
                </a:extLst>
              </p:cNvPr>
              <p:cNvSpPr txBox="1"/>
              <p:nvPr/>
            </p:nvSpPr>
            <p:spPr>
              <a:xfrm>
                <a:off x="3808844" y="1207260"/>
                <a:ext cx="54494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𝛼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0A065F4-0319-A517-3A52-2EA51D138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44" y="1207260"/>
                <a:ext cx="5449421" cy="584775"/>
              </a:xfrm>
              <a:prstGeom prst="rect">
                <a:avLst/>
              </a:prstGeom>
              <a:blipFill>
                <a:blip r:embed="rId7"/>
                <a:stretch>
                  <a:fillRect l="-100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6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7" grpId="0"/>
      <p:bldP spid="29" grpId="0"/>
      <p:bldP spid="3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7391F8-6F1D-42CE-9F21-0D3C159C2661}"/>
              </a:ext>
            </a:extLst>
          </p:cNvPr>
          <p:cNvSpPr txBox="1"/>
          <p:nvPr/>
        </p:nvSpPr>
        <p:spPr>
          <a:xfrm>
            <a:off x="723330" y="6245135"/>
            <a:ext cx="1733267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4E6DE7-2963-4F60-B592-AAEF50F36CC9}"/>
              </a:ext>
            </a:extLst>
          </p:cNvPr>
          <p:cNvSpPr txBox="1"/>
          <p:nvPr/>
        </p:nvSpPr>
        <p:spPr>
          <a:xfrm>
            <a:off x="636106" y="2585122"/>
            <a:ext cx="11051124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Let x + 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N/M where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 Then N/M is a linear space.                                                       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7C2325-D5A8-4180-9666-435E42843573}"/>
                  </a:ext>
                </a:extLst>
              </p:cNvPr>
              <p:cNvSpPr txBox="1"/>
              <p:nvPr/>
            </p:nvSpPr>
            <p:spPr>
              <a:xfrm>
                <a:off x="633332" y="3052087"/>
                <a:ext cx="895975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7C2325-D5A8-4180-9666-435E42843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" y="3052087"/>
                <a:ext cx="8959754" cy="584775"/>
              </a:xfrm>
              <a:prstGeom prst="rect">
                <a:avLst/>
              </a:prstGeom>
              <a:blipFill>
                <a:blip r:embed="rId2"/>
                <a:stretch>
                  <a:fillRect l="-176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F0ACA1-773F-4028-BEB0-5AF2C791C047}"/>
                  </a:ext>
                </a:extLst>
              </p:cNvPr>
              <p:cNvSpPr txBox="1"/>
              <p:nvPr/>
            </p:nvSpPr>
            <p:spPr>
              <a:xfrm>
                <a:off x="648251" y="3435400"/>
                <a:ext cx="103518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2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Since x + m 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and N is a </a:t>
                </a:r>
                <a:r>
                  <a:rPr lang="en-US" sz="32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n.l.s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.,</a:t>
                </a:r>
                <a:r>
                  <a:rPr lang="en-US" sz="3200" i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 ∀ 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F0ACA1-773F-4028-BEB0-5AF2C791C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51" y="3435400"/>
                <a:ext cx="10351843" cy="584775"/>
              </a:xfrm>
              <a:prstGeom prst="rect">
                <a:avLst/>
              </a:prstGeom>
              <a:blipFill>
                <a:blip r:embed="rId3"/>
                <a:stretch>
                  <a:fillRect l="-1472" t="-15789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A6F245-D12D-46CE-AB41-6E8E6486E9EE}"/>
                  </a:ext>
                </a:extLst>
              </p:cNvPr>
              <p:cNvSpPr txBox="1"/>
              <p:nvPr/>
            </p:nvSpPr>
            <p:spPr>
              <a:xfrm>
                <a:off x="661899" y="3820138"/>
                <a:ext cx="10701009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B0F0"/>
                    </a:solidFill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≥ 0. 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 ∀ </m:t>
                    </m:r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A6F245-D12D-46CE-AB41-6E8E6486E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99" y="3820138"/>
                <a:ext cx="10701009" cy="591700"/>
              </a:xfrm>
              <a:prstGeom prst="rect">
                <a:avLst/>
              </a:prstGeom>
              <a:blipFill>
                <a:blip r:embed="rId4"/>
                <a:stretch>
                  <a:fillRect l="-1481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D9E23B-5F5B-4A95-9963-7C6861AFD5EA}"/>
                  </a:ext>
                </a:extLst>
              </p:cNvPr>
              <p:cNvSpPr txBox="1"/>
              <p:nvPr/>
            </p:nvSpPr>
            <p:spPr>
              <a:xfrm>
                <a:off x="633332" y="5272975"/>
                <a:ext cx="563169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Conversely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3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8D9E23B-5F5B-4A95-9963-7C6861AFD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" y="5272975"/>
                <a:ext cx="5631692" cy="584775"/>
              </a:xfrm>
              <a:prstGeom prst="rect">
                <a:avLst/>
              </a:prstGeom>
              <a:blipFill>
                <a:blip r:embed="rId5"/>
                <a:stretch>
                  <a:fillRect l="-2814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9D0333-E34F-4EC7-895F-BDAB171134C9}"/>
                  </a:ext>
                </a:extLst>
              </p:cNvPr>
              <p:cNvSpPr txBox="1"/>
              <p:nvPr/>
            </p:nvSpPr>
            <p:spPr>
              <a:xfrm>
                <a:off x="5055137" y="5214629"/>
                <a:ext cx="52987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79D0333-E34F-4EC7-895F-BDAB17113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137" y="5214629"/>
                <a:ext cx="5298749" cy="584775"/>
              </a:xfrm>
              <a:prstGeom prst="rect">
                <a:avLst/>
              </a:prstGeom>
              <a:blipFill>
                <a:blip r:embed="rId6"/>
                <a:stretch>
                  <a:fillRect l="-287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3E3DD0-513F-42F4-B4D0-848EFAD8AFAB}"/>
                  </a:ext>
                </a:extLst>
              </p:cNvPr>
              <p:cNvSpPr txBox="1"/>
              <p:nvPr/>
            </p:nvSpPr>
            <p:spPr>
              <a:xfrm>
                <a:off x="760852" y="5730129"/>
                <a:ext cx="83831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subsequence {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kumimoji="0" lang="en-US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in M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F3E3DD0-513F-42F4-B4D0-848EFAD8A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52" y="5730129"/>
                <a:ext cx="8383147" cy="584775"/>
              </a:xfrm>
              <a:prstGeom prst="rect">
                <a:avLst/>
              </a:prstGeom>
              <a:blipFill>
                <a:blip r:embed="rId7"/>
                <a:stretch>
                  <a:fillRect l="-189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B732700-DD7E-4795-A5FF-2595A36026CA}"/>
              </a:ext>
            </a:extLst>
          </p:cNvPr>
          <p:cNvSpPr txBox="1"/>
          <p:nvPr/>
        </p:nvSpPr>
        <p:spPr>
          <a:xfrm>
            <a:off x="2328641" y="6213248"/>
            <a:ext cx="26237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+ M = 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68D1E-FD84-B6DE-D61E-8D48949487E0}"/>
              </a:ext>
            </a:extLst>
          </p:cNvPr>
          <p:cNvSpPr txBox="1"/>
          <p:nvPr/>
        </p:nvSpPr>
        <p:spPr>
          <a:xfrm>
            <a:off x="586354" y="4195598"/>
            <a:ext cx="3403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(ii) Let x + M = M.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B59909-E1AF-BEBE-2C80-ED9FD06CEEDF}"/>
              </a:ext>
            </a:extLst>
          </p:cNvPr>
          <p:cNvSpPr txBox="1"/>
          <p:nvPr/>
        </p:nvSpPr>
        <p:spPr>
          <a:xfrm>
            <a:off x="3796139" y="4195487"/>
            <a:ext cx="1898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78C5CD-86C3-F68A-2A6D-6BB8D9422EC7}"/>
                  </a:ext>
                </a:extLst>
              </p:cNvPr>
              <p:cNvSpPr txBox="1"/>
              <p:nvPr/>
            </p:nvSpPr>
            <p:spPr>
              <a:xfrm>
                <a:off x="5450087" y="4205331"/>
                <a:ext cx="674191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𝑖𝑛𝑓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078C5CD-86C3-F68A-2A6D-6BB8D9422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087" y="4205331"/>
                <a:ext cx="6741913" cy="584775"/>
              </a:xfrm>
              <a:prstGeom prst="rect">
                <a:avLst/>
              </a:prstGeom>
              <a:blipFill>
                <a:blip r:embed="rId8"/>
                <a:stretch>
                  <a:fillRect l="-226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B2D89-AA8A-5C7A-1BDE-321A1240C993}"/>
                  </a:ext>
                </a:extLst>
              </p:cNvPr>
              <p:cNvSpPr txBox="1"/>
              <p:nvPr/>
            </p:nvSpPr>
            <p:spPr>
              <a:xfrm>
                <a:off x="1009619" y="4611801"/>
                <a:ext cx="1094107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= inf {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} = 0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since M being a subspace contains zero vector whose norm is real number zero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B2D89-AA8A-5C7A-1BDE-321A1240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619" y="4611801"/>
                <a:ext cx="10941070" cy="584775"/>
              </a:xfrm>
              <a:prstGeom prst="rect">
                <a:avLst/>
              </a:prstGeom>
              <a:blipFill>
                <a:blip r:embed="rId9"/>
                <a:stretch>
                  <a:fillRect l="-1449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54DDA1-E75E-4DBB-4C12-DB84199FAF48}"/>
                  </a:ext>
                </a:extLst>
              </p:cNvPr>
              <p:cNvSpPr txBox="1"/>
              <p:nvPr/>
            </p:nvSpPr>
            <p:spPr>
              <a:xfrm>
                <a:off x="648251" y="5047610"/>
                <a:ext cx="33418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Thus x + M = M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54DDA1-E75E-4DBB-4C12-DB84199FA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51" y="5047610"/>
                <a:ext cx="3341858" cy="369332"/>
              </a:xfrm>
              <a:prstGeom prst="rect">
                <a:avLst/>
              </a:prstGeom>
              <a:blipFill>
                <a:blip r:embed="rId10"/>
                <a:stretch>
                  <a:fillRect l="-1457" t="-11475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746D4EC-72E5-77D8-8B78-0707BA7D8295}"/>
              </a:ext>
            </a:extLst>
          </p:cNvPr>
          <p:cNvSpPr txBox="1"/>
          <p:nvPr/>
        </p:nvSpPr>
        <p:spPr>
          <a:xfrm>
            <a:off x="586354" y="112883"/>
            <a:ext cx="1114508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Banach space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complete normed linear space.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3F2D9A3-7EC1-515B-6298-5794809FC447}"/>
                  </a:ext>
                </a:extLst>
              </p:cNvPr>
              <p:cNvSpPr txBox="1"/>
              <p:nvPr/>
            </p:nvSpPr>
            <p:spPr>
              <a:xfrm>
                <a:off x="633332" y="643017"/>
                <a:ext cx="11317356" cy="2174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u="sng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Theorem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Let M be a closed linear subspace of a normed linear space N. If the norm of a coset x + M in the quotient space N/M is defined as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 N/M is a normed linear space. Further, if N is a Banach space then so is N/M.</a:t>
                </a:r>
                <a:endParaRPr lang="en-US" sz="24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3F2D9A3-7EC1-515B-6298-5794809FC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32" y="643017"/>
                <a:ext cx="11317356" cy="2174121"/>
              </a:xfrm>
              <a:prstGeom prst="rect">
                <a:avLst/>
              </a:prstGeom>
              <a:blipFill>
                <a:blip r:embed="rId11"/>
                <a:stretch>
                  <a:fillRect l="-1401" t="-3922" r="-1131" b="-7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4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5" grpId="0"/>
      <p:bldP spid="12" grpId="0"/>
      <p:bldP spid="16" grpId="0"/>
      <p:bldP spid="20" grpId="0"/>
      <p:bldP spid="24" grpId="0"/>
      <p:bldP spid="28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34CE69-8B0F-4E39-881E-C1FC0EC41CE8}"/>
                  </a:ext>
                </a:extLst>
              </p:cNvPr>
              <p:cNvSpPr txBox="1"/>
              <p:nvPr/>
            </p:nvSpPr>
            <p:spPr>
              <a:xfrm>
                <a:off x="4346713" y="3106725"/>
                <a:ext cx="7845287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234CE69-8B0F-4E39-881E-C1FC0EC41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13" y="3106725"/>
                <a:ext cx="7845287" cy="591700"/>
              </a:xfrm>
              <a:prstGeom prst="rect">
                <a:avLst/>
              </a:prstGeom>
              <a:blipFill>
                <a:blip r:embed="rId2"/>
                <a:stretch>
                  <a:fillRect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0341B-CC0F-4E9C-B99D-78BBFAA04FC7}"/>
                  </a:ext>
                </a:extLst>
              </p:cNvPr>
              <p:cNvSpPr txBox="1"/>
              <p:nvPr/>
            </p:nvSpPr>
            <p:spPr>
              <a:xfrm>
                <a:off x="878345" y="1125966"/>
                <a:ext cx="840187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00341B-CC0F-4E9C-B99D-78BBFAA04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45" y="1125966"/>
                <a:ext cx="8401879" cy="584775"/>
              </a:xfrm>
              <a:prstGeom prst="rect">
                <a:avLst/>
              </a:prstGeom>
              <a:blipFill>
                <a:blip r:embed="rId3"/>
                <a:stretch>
                  <a:fillRect l="-1814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EB5F3C-EA58-48E7-AF5F-62480F37B230}"/>
                  </a:ext>
                </a:extLst>
              </p:cNvPr>
              <p:cNvSpPr txBox="1"/>
              <p:nvPr/>
            </p:nvSpPr>
            <p:spPr>
              <a:xfrm>
                <a:off x="877762" y="1538895"/>
                <a:ext cx="710316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B05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EB5F3C-EA58-48E7-AF5F-62480F37B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62" y="1538895"/>
                <a:ext cx="7103164" cy="584775"/>
              </a:xfrm>
              <a:prstGeom prst="rect">
                <a:avLst/>
              </a:prstGeom>
              <a:blipFill>
                <a:blip r:embed="rId4"/>
                <a:stretch>
                  <a:fillRect l="-223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AA9C7D-EA60-4077-A34E-955183C14DDC}"/>
                  </a:ext>
                </a:extLst>
              </p:cNvPr>
              <p:cNvSpPr txBox="1"/>
              <p:nvPr/>
            </p:nvSpPr>
            <p:spPr>
              <a:xfrm>
                <a:off x="796299" y="2042903"/>
                <a:ext cx="764650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≤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inf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{‖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′‖+‖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”‖: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′,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′′∈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AA9C7D-EA60-4077-A34E-955183C14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299" y="2042903"/>
                <a:ext cx="7646504" cy="584775"/>
              </a:xfrm>
              <a:prstGeom prst="rect">
                <a:avLst/>
              </a:prstGeom>
              <a:blipFill>
                <a:blip r:embed="rId5"/>
                <a:stretch>
                  <a:fillRect l="-207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F9F140-4035-462E-B090-5FFA1F555440}"/>
                  </a:ext>
                </a:extLst>
              </p:cNvPr>
              <p:cNvSpPr txBox="1"/>
              <p:nvPr/>
            </p:nvSpPr>
            <p:spPr>
              <a:xfrm>
                <a:off x="795910" y="2593214"/>
                <a:ext cx="97535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F9F140-4035-462E-B090-5FFA1F555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910" y="2593214"/>
                <a:ext cx="9753599" cy="584775"/>
              </a:xfrm>
              <a:prstGeom prst="rect">
                <a:avLst/>
              </a:prstGeom>
              <a:blipFill>
                <a:blip r:embed="rId6"/>
                <a:stretch>
                  <a:fillRect l="-162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BC6194-3F4A-487A-8870-E13901E21C0B}"/>
                  </a:ext>
                </a:extLst>
              </p:cNvPr>
              <p:cNvSpPr txBox="1"/>
              <p:nvPr/>
            </p:nvSpPr>
            <p:spPr>
              <a:xfrm>
                <a:off x="556594" y="3090174"/>
                <a:ext cx="4267197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BC6194-3F4A-487A-8870-E13901E21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4" y="3090174"/>
                <a:ext cx="4267197" cy="593304"/>
              </a:xfrm>
              <a:prstGeom prst="rect">
                <a:avLst/>
              </a:prstGeom>
              <a:blipFill>
                <a:blip r:embed="rId7"/>
                <a:stretch>
                  <a:fillRect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924A23A-283E-4309-ADF5-BB786807B755}"/>
              </a:ext>
            </a:extLst>
          </p:cNvPr>
          <p:cNvSpPr txBox="1"/>
          <p:nvPr/>
        </p:nvSpPr>
        <p:spPr>
          <a:xfrm>
            <a:off x="742122" y="6206591"/>
            <a:ext cx="6096000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N/M is a normed linear space.</a:t>
            </a:r>
            <a:endParaRPr lang="en-US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3E58DB-4DA6-4703-B95E-340D0092D942}"/>
              </a:ext>
            </a:extLst>
          </p:cNvPr>
          <p:cNvSpPr txBox="1"/>
          <p:nvPr/>
        </p:nvSpPr>
        <p:spPr>
          <a:xfrm>
            <a:off x="110113" y="3555548"/>
            <a:ext cx="8362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(iv) Let x + M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N/M where x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N, α be a scalar.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5A165F-463C-4793-B583-8C1CB24696BB}"/>
                  </a:ext>
                </a:extLst>
              </p:cNvPr>
              <p:cNvSpPr txBox="1"/>
              <p:nvPr/>
            </p:nvSpPr>
            <p:spPr>
              <a:xfrm>
                <a:off x="2671680" y="4409434"/>
                <a:ext cx="542345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B5A165F-463C-4793-B583-8C1CB2469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680" y="4409434"/>
                <a:ext cx="5423450" cy="584775"/>
              </a:xfrm>
              <a:prstGeom prst="rect">
                <a:avLst/>
              </a:prstGeom>
              <a:blipFill>
                <a:blip r:embed="rId8"/>
                <a:stretch>
                  <a:fillRect l="-280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4CCF18-1CC6-42D4-A68C-126F43625197}"/>
                  </a:ext>
                </a:extLst>
              </p:cNvPr>
              <p:cNvSpPr txBox="1"/>
              <p:nvPr/>
            </p:nvSpPr>
            <p:spPr>
              <a:xfrm>
                <a:off x="715617" y="4019421"/>
                <a:ext cx="197457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B4CCF18-1CC6-42D4-A68C-126F43625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17" y="4019421"/>
                <a:ext cx="1974578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B142E6-9E0C-4D5E-8526-E1A7EF36BB0B}"/>
                  </a:ext>
                </a:extLst>
              </p:cNvPr>
              <p:cNvSpPr txBox="1"/>
              <p:nvPr/>
            </p:nvSpPr>
            <p:spPr>
              <a:xfrm>
                <a:off x="2453405" y="3993908"/>
                <a:ext cx="498281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inf</m:t>
                          </m:r>
                        </m:fName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: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B142E6-9E0C-4D5E-8526-E1A7EF36B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405" y="3993908"/>
                <a:ext cx="498281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E7EB85-B10F-4087-8F89-5586BA4BD5FA}"/>
                  </a:ext>
                </a:extLst>
              </p:cNvPr>
              <p:cNvSpPr txBox="1"/>
              <p:nvPr/>
            </p:nvSpPr>
            <p:spPr>
              <a:xfrm>
                <a:off x="2649071" y="4829068"/>
                <a:ext cx="542345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  <m:d>
                                  <m:dPr>
                                    <m:ctrlP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kumimoji="0" lang="en-US" sz="32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20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kumimoji="0" lang="en-US" sz="32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206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6E7EB85-B10F-4087-8F89-5586BA4BD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071" y="4829068"/>
                <a:ext cx="5423451" cy="584775"/>
              </a:xfrm>
              <a:prstGeom prst="rect">
                <a:avLst/>
              </a:prstGeom>
              <a:blipFill>
                <a:blip r:embed="rId11"/>
                <a:stretch>
                  <a:fillRect l="-292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A5AEE5-EE4F-43DA-B8EF-DEF7F0D3C61B}"/>
                  </a:ext>
                </a:extLst>
              </p:cNvPr>
              <p:cNvSpPr txBox="1"/>
              <p:nvPr/>
            </p:nvSpPr>
            <p:spPr>
              <a:xfrm>
                <a:off x="2622177" y="5311280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00B0F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00B0F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00B0F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A5AEE5-EE4F-43DA-B8EF-DEF7F0D3C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77" y="5311280"/>
                <a:ext cx="6096000" cy="584775"/>
              </a:xfrm>
              <a:prstGeom prst="rect">
                <a:avLst/>
              </a:prstGeom>
              <a:blipFill>
                <a:blip r:embed="rId12"/>
                <a:stretch>
                  <a:fillRect l="-250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0D1D7E-25BF-4EF4-B88D-13744BEA67D1}"/>
                  </a:ext>
                </a:extLst>
              </p:cNvPr>
              <p:cNvSpPr txBox="1"/>
              <p:nvPr/>
            </p:nvSpPr>
            <p:spPr>
              <a:xfrm>
                <a:off x="2595284" y="5801807"/>
                <a:ext cx="531412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func>
                      <m:func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B0D1D7E-25BF-4EF4-B88D-13744BEA6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284" y="5801807"/>
                <a:ext cx="5314121" cy="584775"/>
              </a:xfrm>
              <a:prstGeom prst="rect">
                <a:avLst/>
              </a:prstGeom>
              <a:blipFill>
                <a:blip r:embed="rId13"/>
                <a:stretch>
                  <a:fillRect l="-298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CA20161-78F9-4D80-B798-8C3FF40C195F}"/>
                  </a:ext>
                </a:extLst>
              </p:cNvPr>
              <p:cNvSpPr txBox="1"/>
              <p:nvPr/>
            </p:nvSpPr>
            <p:spPr>
              <a:xfrm>
                <a:off x="7405820" y="5830025"/>
                <a:ext cx="3313041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CA20161-78F9-4D80-B798-8C3FF40C1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820" y="5830025"/>
                <a:ext cx="3313041" cy="593304"/>
              </a:xfrm>
              <a:prstGeom prst="rect">
                <a:avLst/>
              </a:prstGeom>
              <a:blipFill>
                <a:blip r:embed="rId14"/>
                <a:stretch>
                  <a:fillRect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CEE62A5-99ED-ECE1-4FA8-A86CCBB8312D}"/>
              </a:ext>
            </a:extLst>
          </p:cNvPr>
          <p:cNvSpPr txBox="1"/>
          <p:nvPr/>
        </p:nvSpPr>
        <p:spPr>
          <a:xfrm>
            <a:off x="158556" y="-11384"/>
            <a:ext cx="7646504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(iii) Let x + M, y + M 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N/M where x, y 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</a:t>
            </a:r>
            <a:r>
              <a:rPr lang="en-US" sz="32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en-US" sz="2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79438-DDF6-27D3-8BA3-5F8E16EF5AD6}"/>
                  </a:ext>
                </a:extLst>
              </p:cNvPr>
              <p:cNvSpPr txBox="1"/>
              <p:nvPr/>
            </p:nvSpPr>
            <p:spPr>
              <a:xfrm>
                <a:off x="839011" y="501414"/>
                <a:ext cx="330617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479438-DDF6-27D3-8BA3-5F8E16EF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11" y="501414"/>
                <a:ext cx="330617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5F8B2D-A19F-3704-B615-4409E717990E}"/>
                  </a:ext>
                </a:extLst>
              </p:cNvPr>
              <p:cNvSpPr txBox="1"/>
              <p:nvPr/>
            </p:nvSpPr>
            <p:spPr>
              <a:xfrm>
                <a:off x="3968082" y="506414"/>
                <a:ext cx="28557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5F8B2D-A19F-3704-B615-4409E7179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082" y="506414"/>
                <a:ext cx="2855799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2A408C-DACD-5BF6-D75E-FA1B10CBBF41}"/>
                  </a:ext>
                </a:extLst>
              </p:cNvPr>
              <p:cNvSpPr txBox="1"/>
              <p:nvPr/>
            </p:nvSpPr>
            <p:spPr>
              <a:xfrm>
                <a:off x="6765883" y="546954"/>
                <a:ext cx="513368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inf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2A408C-DACD-5BF6-D75E-FA1B10CBB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883" y="546954"/>
                <a:ext cx="5133680" cy="584775"/>
              </a:xfrm>
              <a:prstGeom prst="rect">
                <a:avLst/>
              </a:prstGeom>
              <a:blipFill>
                <a:blip r:embed="rId17"/>
                <a:stretch>
                  <a:fillRect l="-308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4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3" grpId="0"/>
      <p:bldP spid="25" grpId="0"/>
      <p:bldP spid="27" grpId="0"/>
      <p:bldP spid="29" grpId="0"/>
      <p:bldP spid="31" grpId="0"/>
      <p:bldP spid="33" grpId="0"/>
      <p:bldP spid="2" grpId="0"/>
      <p:bldP spid="4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94A755-4F08-4F12-8A2E-CB3FE560D6C2}"/>
                  </a:ext>
                </a:extLst>
              </p:cNvPr>
              <p:cNvSpPr txBox="1"/>
              <p:nvPr/>
            </p:nvSpPr>
            <p:spPr>
              <a:xfrm>
                <a:off x="265043" y="5325245"/>
                <a:ext cx="11569148" cy="1280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Thus we have constructed a subsequence {</a:t>
                </a:r>
                <a:r>
                  <a:rPr lang="en-US" sz="32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aseline="-25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M} of the sequence {</a:t>
                </a:r>
                <a:r>
                  <a:rPr lang="en-US" sz="32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baseline="-25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M} such that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for k = 1, 2, …</a:t>
                </a:r>
                <a:endParaRPr lang="en-US" sz="24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94A755-4F08-4F12-8A2E-CB3FE560D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3" y="5325245"/>
                <a:ext cx="11569148" cy="1280159"/>
              </a:xfrm>
              <a:prstGeom prst="rect">
                <a:avLst/>
              </a:prstGeom>
              <a:blipFill>
                <a:blip r:embed="rId2"/>
                <a:stretch>
                  <a:fillRect t="-6667" r="-316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A979C33-CFD3-4EBF-8E46-33064BB1208D}"/>
              </a:ext>
            </a:extLst>
          </p:cNvPr>
          <p:cNvSpPr txBox="1"/>
          <p:nvPr/>
        </p:nvSpPr>
        <p:spPr>
          <a:xfrm>
            <a:off x="506897" y="7490"/>
            <a:ext cx="34024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N be complete.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3B1D59-C1D1-410C-9468-83FA37141E6F}"/>
              </a:ext>
            </a:extLst>
          </p:cNvPr>
          <p:cNvSpPr txBox="1"/>
          <p:nvPr/>
        </p:nvSpPr>
        <p:spPr>
          <a:xfrm>
            <a:off x="265043" y="436260"/>
            <a:ext cx="10336696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{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M} be any Cauchy sequence in N/M where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858848-DEF6-4A74-8D57-4F19DEB90CBE}"/>
                  </a:ext>
                </a:extLst>
              </p:cNvPr>
              <p:cNvSpPr txBox="1"/>
              <p:nvPr/>
            </p:nvSpPr>
            <p:spPr>
              <a:xfrm>
                <a:off x="513127" y="1012508"/>
                <a:ext cx="9424248" cy="874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2 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kumimoji="0" lang="en-US" sz="3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600" dirty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36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n, m ≥ n</a:t>
                </a:r>
                <a:r>
                  <a:rPr kumimoji="0" lang="en-US" sz="36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858848-DEF6-4A74-8D57-4F19DEB90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27" y="1012508"/>
                <a:ext cx="9424248" cy="874855"/>
              </a:xfrm>
              <a:prstGeom prst="rect">
                <a:avLst/>
              </a:prstGeom>
              <a:blipFill>
                <a:blip r:embed="rId3"/>
                <a:stretch>
                  <a:fillRect l="-194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352ABD-A0AB-47F2-AF6B-03D2B916DE2F}"/>
                  </a:ext>
                </a:extLst>
              </p:cNvPr>
              <p:cNvSpPr txBox="1"/>
              <p:nvPr/>
            </p:nvSpPr>
            <p:spPr>
              <a:xfrm>
                <a:off x="6149151" y="1069185"/>
                <a:ext cx="5741504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7030A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352ABD-A0AB-47F2-AF6B-03D2B916D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9151" y="1069185"/>
                <a:ext cx="5741504" cy="787716"/>
              </a:xfrm>
              <a:prstGeom prst="rect">
                <a:avLst/>
              </a:prstGeom>
              <a:blipFill>
                <a:blip r:embed="rId4"/>
                <a:stretch>
                  <a:fillRect l="-2760" r="-425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7F6ED3-154F-4885-823A-21CE44C74EC7}"/>
                  </a:ext>
                </a:extLst>
              </p:cNvPr>
              <p:cNvSpPr txBox="1"/>
              <p:nvPr/>
            </p:nvSpPr>
            <p:spPr>
              <a:xfrm>
                <a:off x="503581" y="1750056"/>
                <a:ext cx="4608443" cy="627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7F6ED3-154F-4885-823A-21CE44C74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1" y="1750056"/>
                <a:ext cx="4608443" cy="627095"/>
              </a:xfrm>
              <a:prstGeom prst="rect">
                <a:avLst/>
              </a:prstGeom>
              <a:blipFill>
                <a:blip r:embed="rId5"/>
                <a:stretch>
                  <a:fillRect l="-3439" t="-1359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840D6E-680F-470D-8FCA-86DA54C65DD2}"/>
                  </a:ext>
                </a:extLst>
              </p:cNvPr>
              <p:cNvSpPr txBox="1"/>
              <p:nvPr/>
            </p:nvSpPr>
            <p:spPr>
              <a:xfrm>
                <a:off x="499683" y="2129725"/>
                <a:ext cx="7814268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Again for 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sz="3200" baseline="-250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n</a:t>
                </a:r>
                <a:r>
                  <a:rPr lang="en-US" sz="3200" baseline="-250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&gt; n</a:t>
                </a:r>
                <a:r>
                  <a:rPr lang="en-US" sz="3200" baseline="-250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n, m ≥ n</a:t>
                </a:r>
                <a:r>
                  <a:rPr lang="en-US" sz="3200" baseline="-250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B840D6E-680F-470D-8FCA-86DA54C65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83" y="2129725"/>
                <a:ext cx="7814268" cy="787716"/>
              </a:xfrm>
              <a:prstGeom prst="rect">
                <a:avLst/>
              </a:prstGeom>
              <a:blipFill>
                <a:blip r:embed="rId6"/>
                <a:stretch>
                  <a:fillRect l="-202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85E440-7A87-4E6C-ACD1-B21085F7329A}"/>
                  </a:ext>
                </a:extLst>
              </p:cNvPr>
              <p:cNvSpPr txBox="1"/>
              <p:nvPr/>
            </p:nvSpPr>
            <p:spPr>
              <a:xfrm>
                <a:off x="6215269" y="2793372"/>
                <a:ext cx="4840658" cy="664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85E440-7A87-4E6C-ACD1-B21085F73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269" y="2793372"/>
                <a:ext cx="4840658" cy="664541"/>
              </a:xfrm>
              <a:prstGeom prst="rect">
                <a:avLst/>
              </a:prstGeom>
              <a:blipFill>
                <a:blip r:embed="rId7"/>
                <a:stretch>
                  <a:fillRect t="-7339" b="-2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0747EC-29BA-4EDF-B993-27CDACDFCACD}"/>
                  </a:ext>
                </a:extLst>
              </p:cNvPr>
              <p:cNvSpPr txBox="1"/>
              <p:nvPr/>
            </p:nvSpPr>
            <p:spPr>
              <a:xfrm>
                <a:off x="503581" y="3288888"/>
                <a:ext cx="10253866" cy="1781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Having chosen x</a:t>
                </a:r>
                <a:r>
                  <a:rPr lang="en-US" sz="3200" baseline="-250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x</a:t>
                </a:r>
                <a:r>
                  <a:rPr lang="en-US" sz="3200" baseline="-250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3200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aseline="-25000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&amp;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sz="3200" baseline="-250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n</a:t>
                </a:r>
                <a:r>
                  <a:rPr lang="en-US" sz="3200" baseline="-250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3200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aseline="-25000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now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½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n</a:t>
                </a:r>
                <a:r>
                  <a:rPr lang="en-US" sz="3200" baseline="-250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k+1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en-US" sz="32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which we may assume n</a:t>
                </a:r>
                <a:r>
                  <a:rPr lang="en-US" sz="3200" baseline="-250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k+1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</a:t>
                </a:r>
                <a:r>
                  <a:rPr lang="en-US" sz="3200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baseline="-25000" dirty="0" err="1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n, m ≥ n</a:t>
                </a:r>
                <a:r>
                  <a:rPr lang="en-US" sz="3200" baseline="-250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k+1                                                                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E0747EC-29BA-4EDF-B993-27CDACDFC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1" y="3288888"/>
                <a:ext cx="10253866" cy="1781450"/>
              </a:xfrm>
              <a:prstGeom prst="rect">
                <a:avLst/>
              </a:prstGeom>
              <a:blipFill>
                <a:blip r:embed="rId8"/>
                <a:stretch>
                  <a:fillRect l="-1546" t="-4110" r="-476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718607-ABF3-4429-8C37-63C052249EC4}"/>
                  </a:ext>
                </a:extLst>
              </p:cNvPr>
              <p:cNvSpPr txBox="1"/>
              <p:nvPr/>
            </p:nvSpPr>
            <p:spPr>
              <a:xfrm>
                <a:off x="503581" y="4831186"/>
                <a:ext cx="7587473" cy="632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320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32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so on 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718607-ABF3-4429-8C37-63C052249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1" y="4831186"/>
                <a:ext cx="7587473" cy="632674"/>
              </a:xfrm>
              <a:prstGeom prst="rect">
                <a:avLst/>
              </a:prstGeom>
              <a:blipFill>
                <a:blip r:embed="rId9"/>
                <a:stretch>
                  <a:fillRect l="-2090" t="-13592" b="-2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3A5C32-9BD2-4A56-E75F-6C16A9C8EDE8}"/>
                  </a:ext>
                </a:extLst>
              </p:cNvPr>
              <p:cNvSpPr txBox="1"/>
              <p:nvPr/>
            </p:nvSpPr>
            <p:spPr>
              <a:xfrm>
                <a:off x="556394" y="2719269"/>
                <a:ext cx="6179126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F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3A5C32-9BD2-4A56-E75F-6C16A9C8E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4" y="2719269"/>
                <a:ext cx="6179126" cy="787716"/>
              </a:xfrm>
              <a:prstGeom prst="rect">
                <a:avLst/>
              </a:prstGeom>
              <a:blipFill>
                <a:blip r:embed="rId10"/>
                <a:stretch>
                  <a:fillRect l="-246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29EEB21-F5DE-2465-6A12-11BC826721BA}"/>
              </a:ext>
            </a:extLst>
          </p:cNvPr>
          <p:cNvSpPr txBox="1"/>
          <p:nvPr/>
        </p:nvSpPr>
        <p:spPr>
          <a:xfrm>
            <a:off x="540021" y="6313016"/>
            <a:ext cx="115691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we show that this subsequence converges to an element of N/M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A04B24-CB23-04B5-41CC-6F5D3431D7CF}"/>
              </a:ext>
            </a:extLst>
          </p:cNvPr>
          <p:cNvSpPr txBox="1"/>
          <p:nvPr/>
        </p:nvSpPr>
        <p:spPr>
          <a:xfrm>
            <a:off x="569841" y="923926"/>
            <a:ext cx="61791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construct a convergent subsequence of this sequence.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0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4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1DD17B-833F-4B5B-8AE8-3E20C2FAC18A}"/>
              </a:ext>
            </a:extLst>
          </p:cNvPr>
          <p:cNvSpPr txBox="1"/>
          <p:nvPr/>
        </p:nvSpPr>
        <p:spPr>
          <a:xfrm>
            <a:off x="5883968" y="6292202"/>
            <a:ext cx="6255022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{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is a Cauchy sequence in N.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B52DD9-D46D-4648-85C6-26A7261556E3}"/>
              </a:ext>
            </a:extLst>
          </p:cNvPr>
          <p:cNvSpPr txBox="1"/>
          <p:nvPr/>
        </p:nvSpPr>
        <p:spPr>
          <a:xfrm>
            <a:off x="440672" y="-4174"/>
            <a:ext cx="8976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y</a:t>
            </a:r>
            <a:r>
              <a:rPr lang="en-US" sz="32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en-US" sz="32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M where y</a:t>
            </a:r>
            <a:r>
              <a:rPr lang="en-US" sz="32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x</a:t>
            </a:r>
            <a:r>
              <a:rPr lang="en-US" sz="32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m</a:t>
            </a:r>
            <a:r>
              <a:rPr lang="en-US" sz="32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m</a:t>
            </a:r>
            <a:r>
              <a:rPr lang="en-US" sz="32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A8AFF4-2AB2-4A2F-AF1F-CE6AABAB8D22}"/>
                  </a:ext>
                </a:extLst>
              </p:cNvPr>
              <p:cNvSpPr txBox="1"/>
              <p:nvPr/>
            </p:nvSpPr>
            <p:spPr>
              <a:xfrm>
                <a:off x="470943" y="415999"/>
                <a:ext cx="8393372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select y</a:t>
                </a:r>
                <a:r>
                  <a:rPr lang="en-US" sz="3200" baseline="-250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3200" baseline="-250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M 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CA8AFF4-2AB2-4A2F-AF1F-CE6AABAB8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43" y="415999"/>
                <a:ext cx="8393372" cy="787716"/>
              </a:xfrm>
              <a:prstGeom prst="rect">
                <a:avLst/>
              </a:prstGeom>
              <a:blipFill>
                <a:blip r:embed="rId2"/>
                <a:stretch>
                  <a:fillRect l="-1816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DBD2D3-1B65-4273-8DC7-BE2E90BDFBC1}"/>
                  </a:ext>
                </a:extLst>
              </p:cNvPr>
              <p:cNvSpPr txBox="1"/>
              <p:nvPr/>
            </p:nvSpPr>
            <p:spPr>
              <a:xfrm>
                <a:off x="443320" y="917556"/>
                <a:ext cx="5813959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CDBD2D3-1B65-4273-8DC7-BE2E90BDF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20" y="917556"/>
                <a:ext cx="5813959" cy="787716"/>
              </a:xfrm>
              <a:prstGeom prst="rect">
                <a:avLst/>
              </a:prstGeom>
              <a:blipFill>
                <a:blip r:embed="rId3"/>
                <a:stretch>
                  <a:fillRect l="-2728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CF9603-F644-4C3C-846B-D806D469F561}"/>
                  </a:ext>
                </a:extLst>
              </p:cNvPr>
              <p:cNvSpPr txBox="1"/>
              <p:nvPr/>
            </p:nvSpPr>
            <p:spPr>
              <a:xfrm>
                <a:off x="5805080" y="879023"/>
                <a:ext cx="6523627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inf {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‖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‖:</m:t>
                    </m:r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∈ 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}&lt;</m:t>
                    </m:r>
                    <m:f>
                      <m:fPr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CF9603-F644-4C3C-846B-D806D469F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080" y="879023"/>
                <a:ext cx="6523627" cy="787716"/>
              </a:xfrm>
              <a:prstGeom prst="rect">
                <a:avLst/>
              </a:prstGeom>
              <a:blipFill>
                <a:blip r:embed="rId4"/>
                <a:stretch>
                  <a:fillRect l="-2336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C6DD07-6C7A-4777-B6FA-2D216BDFA4B6}"/>
                  </a:ext>
                </a:extLst>
              </p:cNvPr>
              <p:cNvSpPr txBox="1"/>
              <p:nvPr/>
            </p:nvSpPr>
            <p:spPr>
              <a:xfrm>
                <a:off x="568531" y="1418315"/>
                <a:ext cx="6206329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3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C6DD07-6C7A-4777-B6FA-2D216BDFA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31" y="1418315"/>
                <a:ext cx="6206329" cy="787716"/>
              </a:xfrm>
              <a:prstGeom prst="rect">
                <a:avLst/>
              </a:prstGeom>
              <a:blipFill>
                <a:blip r:embed="rId5"/>
                <a:stretch>
                  <a:fillRect l="-2456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016693-A39A-47E5-9225-11718CAF6F7F}"/>
                  </a:ext>
                </a:extLst>
              </p:cNvPr>
              <p:cNvSpPr txBox="1"/>
              <p:nvPr/>
            </p:nvSpPr>
            <p:spPr>
              <a:xfrm>
                <a:off x="403311" y="1894338"/>
                <a:ext cx="11032359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 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 m</a:t>
                </a:r>
                <a:r>
                  <a:rPr lang="en-US" sz="3200" baseline="-250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0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 M  for</a:t>
                </a:r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</a:t>
                </a:r>
                <a:r>
                  <a:rPr lang="en-US" sz="32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x</a:t>
                </a:r>
                <a:r>
                  <a:rPr lang="en-US" sz="32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m</a:t>
                </a:r>
                <a:r>
                  <a:rPr lang="en-US" sz="32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m</a:t>
                </a:r>
                <a:r>
                  <a:rPr lang="en-US" sz="32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</a:t>
                </a:r>
                <a:r>
                  <a:rPr lang="en-US" sz="3200" baseline="-250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M,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016693-A39A-47E5-9225-11718CAF6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11" y="1894338"/>
                <a:ext cx="11032359" cy="787716"/>
              </a:xfrm>
              <a:prstGeom prst="rect">
                <a:avLst/>
              </a:prstGeom>
              <a:blipFill>
                <a:blip r:embed="rId6"/>
                <a:stretch>
                  <a:fillRect l="-1381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C6A6B0-48E4-46A5-AD8D-82B373DC2797}"/>
                  </a:ext>
                </a:extLst>
              </p:cNvPr>
              <p:cNvSpPr txBox="1"/>
              <p:nvPr/>
            </p:nvSpPr>
            <p:spPr>
              <a:xfrm>
                <a:off x="440672" y="2364945"/>
                <a:ext cx="8059002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select y</a:t>
                </a:r>
                <a:r>
                  <a:rPr lang="en-US" sz="3200" baseline="-25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x</a:t>
                </a:r>
                <a:r>
                  <a:rPr lang="en-US" sz="3200" baseline="-250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M 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C6A6B0-48E4-46A5-AD8D-82B373DC2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72" y="2364945"/>
                <a:ext cx="8059002" cy="787716"/>
              </a:xfrm>
              <a:prstGeom prst="rect">
                <a:avLst/>
              </a:prstGeom>
              <a:blipFill>
                <a:blip r:embed="rId7"/>
                <a:stretch>
                  <a:fillRect l="-1891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43AD99-C268-473D-AFB2-B9DEE82F35EB}"/>
                  </a:ext>
                </a:extLst>
              </p:cNvPr>
              <p:cNvSpPr txBox="1"/>
              <p:nvPr/>
            </p:nvSpPr>
            <p:spPr>
              <a:xfrm>
                <a:off x="388206" y="2842986"/>
                <a:ext cx="9633788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Continuing, we get a seq {</a:t>
                </a:r>
                <a:r>
                  <a:rPr lang="en-US" sz="3200" dirty="0" err="1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aseline="-25000" dirty="0" err="1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in N 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B0F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3200" b="0" i="0" smtClean="0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343AD99-C268-473D-AFB2-B9DEE82F3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06" y="2842986"/>
                <a:ext cx="9633788" cy="787716"/>
              </a:xfrm>
              <a:prstGeom prst="rect">
                <a:avLst/>
              </a:prstGeom>
              <a:blipFill>
                <a:blip r:embed="rId8"/>
                <a:stretch>
                  <a:fillRect l="-1646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B65719E-4979-457A-9717-29ADCC81A689}"/>
              </a:ext>
            </a:extLst>
          </p:cNvPr>
          <p:cNvSpPr txBox="1"/>
          <p:nvPr/>
        </p:nvSpPr>
        <p:spPr>
          <a:xfrm>
            <a:off x="388206" y="3370508"/>
            <a:ext cx="8939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claim that {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320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is a Cauchy sequence in N.</a:t>
            </a:r>
            <a:endParaRPr lang="en-US" sz="3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5CE49B-8D53-4700-BD33-02A6EEF532D9}"/>
                  </a:ext>
                </a:extLst>
              </p:cNvPr>
              <p:cNvSpPr txBox="1"/>
              <p:nvPr/>
            </p:nvSpPr>
            <p:spPr>
              <a:xfrm>
                <a:off x="439382" y="3762556"/>
                <a:ext cx="8583594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Let 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&gt; 0. Select integer m</a:t>
                </a:r>
                <a:r>
                  <a:rPr lang="en-US" sz="3200" baseline="-250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so large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B05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5CE49B-8D53-4700-BD33-02A6EEF53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2" y="3762556"/>
                <a:ext cx="8583594" cy="787716"/>
              </a:xfrm>
              <a:prstGeom prst="rect">
                <a:avLst/>
              </a:prstGeom>
              <a:blipFill>
                <a:blip r:embed="rId9"/>
                <a:stretch>
                  <a:fillRect l="-1776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67B649D6-762A-4EAE-A395-825974DE64C0}"/>
              </a:ext>
            </a:extLst>
          </p:cNvPr>
          <p:cNvSpPr txBox="1"/>
          <p:nvPr/>
        </p:nvSpPr>
        <p:spPr>
          <a:xfrm>
            <a:off x="8820562" y="3904494"/>
            <a:ext cx="3573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Then n &gt; m ≥ m</a:t>
            </a:r>
            <a:r>
              <a:rPr lang="en-US" sz="3200" baseline="-25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8B987D-E31B-4F9A-B0FE-FC7D48522158}"/>
                  </a:ext>
                </a:extLst>
              </p:cNvPr>
              <p:cNvSpPr txBox="1"/>
              <p:nvPr/>
            </p:nvSpPr>
            <p:spPr>
              <a:xfrm>
                <a:off x="432555" y="4370099"/>
                <a:ext cx="1173140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+2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+…+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A8B987D-E31B-4F9A-B0FE-FC7D48522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55" y="4370099"/>
                <a:ext cx="11731401" cy="584775"/>
              </a:xfrm>
              <a:prstGeom prst="rect">
                <a:avLst/>
              </a:prstGeom>
              <a:blipFill>
                <a:blip r:embed="rId10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4E20FDC-659F-4E67-BB20-0BFB238ECCCE}"/>
                  </a:ext>
                </a:extLst>
              </p:cNvPr>
              <p:cNvSpPr txBox="1"/>
              <p:nvPr/>
            </p:nvSpPr>
            <p:spPr>
              <a:xfrm>
                <a:off x="465603" y="4960021"/>
                <a:ext cx="893260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+…+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4E20FDC-659F-4E67-BB20-0BFB238EC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03" y="4960021"/>
                <a:ext cx="8932605" cy="584775"/>
              </a:xfrm>
              <a:prstGeom prst="rect">
                <a:avLst/>
              </a:prstGeom>
              <a:blipFill>
                <a:blip r:embed="rId11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FBBA87-409F-46A1-A32A-26732F40FD52}"/>
                  </a:ext>
                </a:extLst>
              </p:cNvPr>
              <p:cNvSpPr txBox="1"/>
              <p:nvPr/>
            </p:nvSpPr>
            <p:spPr>
              <a:xfrm>
                <a:off x="9398208" y="4923397"/>
                <a:ext cx="1765672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FBBA87-409F-46A1-A32A-26732F40FD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208" y="4923397"/>
                <a:ext cx="1765672" cy="787716"/>
              </a:xfrm>
              <a:prstGeom prst="rect">
                <a:avLst/>
              </a:prstGeom>
              <a:blipFill>
                <a:blip r:embed="rId12"/>
                <a:stretch>
                  <a:fillRect l="-8997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3BBCCA-9006-4828-8C8E-D0F25B042480}"/>
                  </a:ext>
                </a:extLst>
              </p:cNvPr>
              <p:cNvSpPr txBox="1"/>
              <p:nvPr/>
            </p:nvSpPr>
            <p:spPr>
              <a:xfrm>
                <a:off x="488190" y="5527404"/>
                <a:ext cx="1765672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3BBCCA-9006-4828-8C8E-D0F25B042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90" y="5527404"/>
                <a:ext cx="1765672" cy="787716"/>
              </a:xfrm>
              <a:prstGeom prst="rect">
                <a:avLst/>
              </a:prstGeom>
              <a:blipFill>
                <a:blip r:embed="rId13"/>
                <a:stretch>
                  <a:fillRect l="-8621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1E51B9-70F1-4385-A6BA-ED1EE4EB2524}"/>
                  </a:ext>
                </a:extLst>
              </p:cNvPr>
              <p:cNvSpPr txBox="1"/>
              <p:nvPr/>
            </p:nvSpPr>
            <p:spPr>
              <a:xfrm>
                <a:off x="2094925" y="5439528"/>
                <a:ext cx="1852686" cy="898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1E51B9-70F1-4385-A6BA-ED1EE4EB2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925" y="5439528"/>
                <a:ext cx="1852686" cy="8989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03F99F-1D08-4D85-ABF7-EF58FF56156F}"/>
                  </a:ext>
                </a:extLst>
              </p:cNvPr>
              <p:cNvSpPr txBox="1"/>
              <p:nvPr/>
            </p:nvSpPr>
            <p:spPr>
              <a:xfrm>
                <a:off x="3741329" y="5557000"/>
                <a:ext cx="2382078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D03F99F-1D08-4D85-ABF7-EF58FF561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1329" y="5557000"/>
                <a:ext cx="2382078" cy="787716"/>
              </a:xfrm>
              <a:prstGeom prst="rect">
                <a:avLst/>
              </a:prstGeom>
              <a:blipFill>
                <a:blip r:embed="rId15"/>
                <a:stretch>
                  <a:fillRect r="-5128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6125E0-A71C-4E98-A2A1-E338924A53BC}"/>
                  </a:ext>
                </a:extLst>
              </p:cNvPr>
              <p:cNvSpPr txBox="1"/>
              <p:nvPr/>
            </p:nvSpPr>
            <p:spPr>
              <a:xfrm>
                <a:off x="462580" y="6277121"/>
                <a:ext cx="615563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0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as m, n 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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6125E0-A71C-4E98-A2A1-E338924A5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80" y="6277121"/>
                <a:ext cx="6155634" cy="584775"/>
              </a:xfrm>
              <a:prstGeom prst="rect">
                <a:avLst/>
              </a:prstGeom>
              <a:blipFill>
                <a:blip r:embed="rId16"/>
                <a:stretch>
                  <a:fillRect l="-2574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3EDE37-C811-44F9-D432-6E74F4C60B90}"/>
                  </a:ext>
                </a:extLst>
              </p:cNvPr>
              <p:cNvSpPr txBox="1"/>
              <p:nvPr/>
            </p:nvSpPr>
            <p:spPr>
              <a:xfrm>
                <a:off x="419917" y="4994184"/>
                <a:ext cx="7712702" cy="8378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Hence if  N is a Banach space then so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E3EDE37-C811-44F9-D432-6E74F4C60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17" y="4994184"/>
                <a:ext cx="7712702" cy="837858"/>
              </a:xfrm>
              <a:prstGeom prst="rect">
                <a:avLst/>
              </a:prstGeom>
              <a:blipFill>
                <a:blip r:embed="rId2"/>
                <a:stretch>
                  <a:fillRect b="-9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954B160-227E-2507-7238-3FC446156262}"/>
              </a:ext>
            </a:extLst>
          </p:cNvPr>
          <p:cNvSpPr txBox="1"/>
          <p:nvPr/>
        </p:nvSpPr>
        <p:spPr>
          <a:xfrm>
            <a:off x="273627" y="249829"/>
            <a:ext cx="7858991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Since N is complete,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  <a:sym typeface="Symbol" panose="05050102010706020507" pitchFamily="18" charset="2"/>
              </a:rPr>
              <a:t>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 for some 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11E52C-E019-8C89-DC5C-1CD4179AF85E}"/>
                  </a:ext>
                </a:extLst>
              </p:cNvPr>
              <p:cNvSpPr txBox="1"/>
              <p:nvPr/>
            </p:nvSpPr>
            <p:spPr>
              <a:xfrm>
                <a:off x="526472" y="841529"/>
                <a:ext cx="847898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Now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‖</m:t>
                    </m:r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‖</m:t>
                    </m:r>
                  </m:oMath>
                </a14:m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‖</m:t>
                    </m:r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‖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11E52C-E019-8C89-DC5C-1CD4179AF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2" y="841529"/>
                <a:ext cx="8478983" cy="584775"/>
              </a:xfrm>
              <a:prstGeom prst="rect">
                <a:avLst/>
              </a:prstGeom>
              <a:blipFill>
                <a:blip r:embed="rId3"/>
                <a:stretch>
                  <a:fillRect l="-179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DC84F2-F2BE-2FE8-02AF-2096E071D452}"/>
                  </a:ext>
                </a:extLst>
              </p:cNvPr>
              <p:cNvSpPr txBox="1"/>
              <p:nvPr/>
            </p:nvSpPr>
            <p:spPr>
              <a:xfrm>
                <a:off x="5482944" y="1343174"/>
                <a:ext cx="544830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𝑖𝑛𝑓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‖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‖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: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DDC84F2-F2BE-2FE8-02AF-2096E071D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944" y="1343174"/>
                <a:ext cx="5448301" cy="584775"/>
              </a:xfrm>
              <a:prstGeom prst="rect">
                <a:avLst/>
              </a:prstGeom>
              <a:blipFill>
                <a:blip r:embed="rId4"/>
                <a:stretch>
                  <a:fillRect l="-279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98A72D-4FE6-9F3E-2D02-187327DBD39D}"/>
                  </a:ext>
                </a:extLst>
              </p:cNvPr>
              <p:cNvSpPr txBox="1"/>
              <p:nvPr/>
            </p:nvSpPr>
            <p:spPr>
              <a:xfrm>
                <a:off x="652381" y="2871707"/>
                <a:ext cx="6428509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Symbol" panose="05050102010706020507" pitchFamily="18" charset="2"/>
                    <a:cs typeface="Symbol" panose="05050102010706020507" pitchFamily="18" charset="2"/>
                    <a:sym typeface="Symbol" panose="05050102010706020507" pitchFamily="18" charset="2"/>
                  </a:rPr>
                  <a:t>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</m:t>
                    </m:r>
                    <m:r>
                      <a:rPr lang="en-US" sz="3200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∈</m:t>
                    </m:r>
                    <m:f>
                      <m:fPr>
                        <m:ctrlP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as n 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Symbol" panose="05050102010706020507" pitchFamily="18" charset="2"/>
                    <a:cs typeface="Symbol" panose="05050102010706020507" pitchFamily="18" charset="2"/>
                    <a:sym typeface="Symbol" panose="05050102010706020507" pitchFamily="18" charset="2"/>
                  </a:rPr>
                  <a:t>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Calibri" panose="020F0502020204030204" pitchFamily="34" charset="0"/>
                    <a:ea typeface="Symbol" panose="05050102010706020507" pitchFamily="18" charset="2"/>
                    <a:cs typeface="Symbol" panose="05050102010706020507" pitchFamily="18" charset="2"/>
                    <a:sym typeface="Symbol" panose="05050102010706020507" pitchFamily="18" charset="2"/>
                  </a:rPr>
                  <a:t>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98A72D-4FE6-9F3E-2D02-187327DBD3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81" y="2871707"/>
                <a:ext cx="6428509" cy="789062"/>
              </a:xfrm>
              <a:prstGeom prst="rect">
                <a:avLst/>
              </a:prstGeom>
              <a:blipFill>
                <a:blip r:embed="rId5"/>
                <a:stretch>
                  <a:fillRect l="-237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C98BDF8-80E0-80B0-B80D-33A86702FA4B}"/>
              </a:ext>
            </a:extLst>
          </p:cNvPr>
          <p:cNvSpPr txBox="1"/>
          <p:nvPr/>
        </p:nvSpPr>
        <p:spPr>
          <a:xfrm>
            <a:off x="398321" y="3529052"/>
            <a:ext cx="11821391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  <a:sym typeface="Symbol" panose="05050102010706020507" pitchFamily="18" charset="2"/>
              </a:rPr>
              <a:t>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subsequence {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baseline="-25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M} of Cauchy Sequence {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200" baseline="-25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M} converges to y + M. 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28FFBD-D4A2-EBC7-D477-924D5A0CF0C6}"/>
                  </a:ext>
                </a:extLst>
              </p:cNvPr>
              <p:cNvSpPr txBox="1"/>
              <p:nvPr/>
            </p:nvSpPr>
            <p:spPr>
              <a:xfrm>
                <a:off x="702303" y="4515705"/>
                <a:ext cx="3139690" cy="7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Symbol" panose="05050102010706020507" pitchFamily="18" charset="2"/>
                    <a:cs typeface="Symbol" panose="05050102010706020507" pitchFamily="18" charset="2"/>
                    <a:sym typeface="Symbol" panose="05050102010706020507" pitchFamily="18" charset="2"/>
                  </a:rPr>
                  <a:t>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complete.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028FFBD-D4A2-EBC7-D477-924D5A0CF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03" y="4515705"/>
                <a:ext cx="3139690" cy="789062"/>
              </a:xfrm>
              <a:prstGeom prst="rect">
                <a:avLst/>
              </a:prstGeom>
              <a:blipFill>
                <a:blip r:embed="rId8"/>
                <a:stretch>
                  <a:fillRect l="-4854" r="-1165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E33B3C-6D09-8186-FF0B-8FC2B513FE22}"/>
                  </a:ext>
                </a:extLst>
              </p:cNvPr>
              <p:cNvSpPr txBox="1"/>
              <p:nvPr/>
            </p:nvSpPr>
            <p:spPr>
              <a:xfrm>
                <a:off x="3165466" y="1817194"/>
                <a:ext cx="8229365" cy="5880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7030A0"/>
                    </a:solidFill>
                    <a:latin typeface="Gungsuh" panose="02030600000101010101" pitchFamily="18" charset="-127"/>
                    <a:ea typeface="Gungsuh" panose="02030600000101010101" pitchFamily="18" charset="-127"/>
                    <a:cs typeface="Gungsuh" panose="02030600000101010101" pitchFamily="18" charset="-127"/>
                    <a:sym typeface="Symbol" panose="05050102010706020507" pitchFamily="18" charset="2"/>
                  </a:rPr>
                  <a:t></a:t>
                </a:r>
                <a:r>
                  <a:rPr lang="en-US" sz="3200" b="1" dirty="0">
                    <a:solidFill>
                      <a:srgbClr val="7030A0"/>
                    </a:solidFill>
                    <a:latin typeface="Gungsuh" panose="02030600000101010101" pitchFamily="18" charset="-127"/>
                    <a:ea typeface="Calibri" panose="020F0502020204030204" pitchFamily="34" charset="0"/>
                    <a:cs typeface="Gungsuh" panose="02030600000101010101" pitchFamily="18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‖</m:t>
                    </m:r>
                    <m:sSub>
                      <m:sSub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‖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⸪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sz="3200" b="1" baseline="-25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en-US" sz="32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3200" b="1" baseline="-25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32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3200" b="1" baseline="-25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some </a:t>
                </a:r>
                <a:r>
                  <a:rPr lang="en-US" sz="32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3200" b="1" baseline="-250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M                          </a:t>
                </a:r>
                <a:endParaRPr lang="en-US" sz="32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E33B3C-6D09-8186-FF0B-8FC2B513F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466" y="1817194"/>
                <a:ext cx="8229365" cy="588046"/>
              </a:xfrm>
              <a:prstGeom prst="rect">
                <a:avLst/>
              </a:prstGeom>
              <a:blipFill>
                <a:blip r:embed="rId9"/>
                <a:stretch>
                  <a:fillRect t="-14433" r="-31037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4A7BEB7-3D03-C8AD-42AC-C43CE7A217BB}"/>
              </a:ext>
            </a:extLst>
          </p:cNvPr>
          <p:cNvSpPr txBox="1"/>
          <p:nvPr/>
        </p:nvSpPr>
        <p:spPr>
          <a:xfrm>
            <a:off x="3377178" y="2349804"/>
            <a:ext cx="296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0 as 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  <a:sym typeface="Symbol" panose="05050102010706020507" pitchFamily="18" charset="2"/>
              </a:rPr>
              <a:t>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6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5" grpId="0"/>
      <p:bldP spid="17" grpId="0"/>
      <p:bldP spid="21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107D8-8A9B-0D5C-8BDC-D805AE8BBE39}"/>
                  </a:ext>
                </a:extLst>
              </p:cNvPr>
              <p:cNvSpPr txBox="1"/>
              <p:nvPr/>
            </p:nvSpPr>
            <p:spPr>
              <a:xfrm>
                <a:off x="573742" y="133233"/>
                <a:ext cx="1161825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u="sng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Show that the set of real linear space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the complex linear space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are Banach space under the norm defined by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ea typeface="Symbol" panose="05050102010706020507" pitchFamily="18" charset="2"/>
                    <a:cs typeface="Symbol" panose="05050102010706020507" pitchFamily="18" charset="2"/>
                    <a:sym typeface="Symbol" panose="05050102010706020507" pitchFamily="18" charset="2"/>
                  </a:rPr>
                  <a:t>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 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ea typeface="Symbol" panose="05050102010706020507" pitchFamily="18" charset="2"/>
                    <a:cs typeface="Symbol" panose="05050102010706020507" pitchFamily="18" charset="2"/>
                    <a:sym typeface="Symbol" panose="05050102010706020507" pitchFamily="18" charset="2"/>
                  </a:rPr>
                  <a:t></a:t>
                </a:r>
                <a:r>
                  <a:rPr lang="en-US" sz="3200" i="1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ℝ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 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𝑜𝑟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 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ℂ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A107D8-8A9B-0D5C-8BDC-D805AE8BB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2" y="133233"/>
                <a:ext cx="11618258" cy="1569660"/>
              </a:xfrm>
              <a:prstGeom prst="rect">
                <a:avLst/>
              </a:prstGeom>
              <a:blipFill>
                <a:blip r:embed="rId2"/>
                <a:stretch>
                  <a:fillRect l="-1312" t="-5447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0F599F-BA82-21D4-FAE6-DB734516391C}"/>
                  </a:ext>
                </a:extLst>
              </p:cNvPr>
              <p:cNvSpPr txBox="1"/>
              <p:nvPr/>
            </p:nvSpPr>
            <p:spPr>
              <a:xfrm>
                <a:off x="4842061" y="1417492"/>
                <a:ext cx="42212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Then (</a:t>
                </a:r>
                <a:r>
                  <a:rPr lang="en-US" sz="3200" dirty="0" err="1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i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pitchFamily="18" charset="2"/>
                  </a:rPr>
                  <a:t>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0.</a:t>
                </a:r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40F599F-BA82-21D4-FAE6-DB7345163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061" y="1417492"/>
                <a:ext cx="4221257" cy="584775"/>
              </a:xfrm>
              <a:prstGeom prst="rect">
                <a:avLst/>
              </a:prstGeom>
              <a:blipFill>
                <a:blip r:embed="rId3"/>
                <a:stretch>
                  <a:fillRect l="-3608" t="-15789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B148D4-B361-26A9-6812-18384A511451}"/>
                  </a:ext>
                </a:extLst>
              </p:cNvPr>
              <p:cNvSpPr txBox="1"/>
              <p:nvPr/>
            </p:nvSpPr>
            <p:spPr>
              <a:xfrm>
                <a:off x="573742" y="1421041"/>
                <a:ext cx="444160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u="sng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Solution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Let x 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ea typeface="Symbol" panose="05050102010706020507" pitchFamily="18" charset="2"/>
                    <a:cs typeface="Symbol" panose="05050102010706020507" pitchFamily="18" charset="2"/>
                    <a:sym typeface="Symbol" panose="05050102010706020507" pitchFamily="18" charset="2"/>
                  </a:rPr>
                  <a:t></a:t>
                </a:r>
                <a:r>
                  <a:rPr lang="en-US" sz="3200" i="1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en-US" sz="3200" i="1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ℂ</m:t>
                    </m:r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AB148D4-B361-26A9-6812-18384A511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2" y="1421041"/>
                <a:ext cx="4441603" cy="584775"/>
              </a:xfrm>
              <a:prstGeom prst="rect">
                <a:avLst/>
              </a:prstGeom>
              <a:blipFill>
                <a:blip r:embed="rId4"/>
                <a:stretch>
                  <a:fillRect l="-3429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69ADC5-1413-EC3F-CBFC-6268405A4D93}"/>
                  </a:ext>
                </a:extLst>
              </p:cNvPr>
              <p:cNvSpPr txBox="1"/>
              <p:nvPr/>
            </p:nvSpPr>
            <p:spPr>
              <a:xfrm>
                <a:off x="519955" y="1875967"/>
                <a:ext cx="50202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(ii)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Let x 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ea typeface="Symbol" panose="05050102010706020507" pitchFamily="18" charset="2"/>
                    <a:cs typeface="Symbol" panose="05050102010706020507" pitchFamily="18" charset="2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en-US" sz="2800" i="1" dirty="0"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hlinkClick r:id="" action="ppaction://noaction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rPr>
                      <m:t>ℂ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. Then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  <m:r>
                      <a:rPr lang="en-US" sz="28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69ADC5-1413-EC3F-CBFC-6268405A4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55" y="1875967"/>
                <a:ext cx="5020234" cy="523220"/>
              </a:xfrm>
              <a:prstGeom prst="rect">
                <a:avLst/>
              </a:prstGeom>
              <a:blipFill>
                <a:blip r:embed="rId5"/>
                <a:stretch>
                  <a:fillRect l="-2427" t="-15116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2F289C-E353-72AE-CF25-9142F17C6B5B}"/>
                  </a:ext>
                </a:extLst>
              </p:cNvPr>
              <p:cNvSpPr txBox="1"/>
              <p:nvPr/>
            </p:nvSpPr>
            <p:spPr>
              <a:xfrm>
                <a:off x="573741" y="2867309"/>
                <a:ext cx="1078902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Let z, 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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ea typeface="Symbol" panose="05050102010706020507" pitchFamily="18" charset="2"/>
                    <a:cs typeface="Symbol" panose="05050102010706020507" pitchFamily="18" charset="2"/>
                    <a:sym typeface="Symbol" panose="05050102010706020507" pitchFamily="18" charset="2"/>
                  </a:rPr>
                  <a:t></a:t>
                </a:r>
                <a:r>
                  <a:rPr lang="en-US" sz="3200" i="1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ℂ</m:t>
                    </m:r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i="1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𝑧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 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e>
                    </m:d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2F289C-E353-72AE-CF25-9142F17C6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1" y="2867309"/>
                <a:ext cx="10789023" cy="584775"/>
              </a:xfrm>
              <a:prstGeom prst="rect">
                <a:avLst/>
              </a:prstGeom>
              <a:blipFill>
                <a:blip r:embed="rId6"/>
                <a:stretch>
                  <a:fillRect l="-141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F9E573-4535-6D0F-EE72-454578006A05}"/>
                  </a:ext>
                </a:extLst>
              </p:cNvPr>
              <p:cNvSpPr txBox="1"/>
              <p:nvPr/>
            </p:nvSpPr>
            <p:spPr>
              <a:xfrm>
                <a:off x="5289176" y="3352491"/>
                <a:ext cx="468854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+2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𝑅𝑝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</m:acc>
                      </m:e>
                    </m:d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FF9E573-4535-6D0F-EE72-454578006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76" y="3352491"/>
                <a:ext cx="4688542" cy="584775"/>
              </a:xfrm>
              <a:prstGeom prst="rect">
                <a:avLst/>
              </a:prstGeom>
              <a:blipFill>
                <a:blip r:embed="rId7"/>
                <a:stretch>
                  <a:fillRect l="-338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48507C-751C-E495-C62A-B41D56A9DFFB}"/>
                  </a:ext>
                </a:extLst>
              </p:cNvPr>
              <p:cNvSpPr txBox="1"/>
              <p:nvPr/>
            </p:nvSpPr>
            <p:spPr>
              <a:xfrm>
                <a:off x="1163171" y="3353286"/>
                <a:ext cx="437701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 z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𝑧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𝑧</m:t>
                    </m:r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𝜔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𝜔</m:t>
                    </m:r>
                    <m:acc>
                      <m:accPr>
                        <m:chr m:val="̅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𝜔</m:t>
                        </m:r>
                      </m:e>
                    </m:acc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48507C-751C-E495-C62A-B41D56A9D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71" y="3353286"/>
                <a:ext cx="4377018" cy="584775"/>
              </a:xfrm>
              <a:prstGeom prst="rect">
                <a:avLst/>
              </a:prstGeom>
              <a:blipFill>
                <a:blip r:embed="rId8"/>
                <a:stretch>
                  <a:fillRect l="-362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E565F6-A710-3F2F-D3B1-4848512A5DC3}"/>
                  </a:ext>
                </a:extLst>
              </p:cNvPr>
              <p:cNvSpPr txBox="1"/>
              <p:nvPr/>
            </p:nvSpPr>
            <p:spPr>
              <a:xfrm>
                <a:off x="1181100" y="3785282"/>
                <a:ext cx="41080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pitchFamily="18" charset="2"/>
                  </a:rPr>
                  <a:t>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+ 2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𝑧</m:t>
                        </m:r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E565F6-A710-3F2F-D3B1-4848512A5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3785282"/>
                <a:ext cx="4108076" cy="584775"/>
              </a:xfrm>
              <a:prstGeom prst="rect">
                <a:avLst/>
              </a:prstGeom>
              <a:blipFill>
                <a:blip r:embed="rId9"/>
                <a:stretch>
                  <a:fillRect l="-385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8C7777-28A2-6873-62AE-50182E23704C}"/>
                  </a:ext>
                </a:extLst>
              </p:cNvPr>
              <p:cNvSpPr txBox="1"/>
              <p:nvPr/>
            </p:nvSpPr>
            <p:spPr>
              <a:xfrm>
                <a:off x="5015344" y="3810160"/>
                <a:ext cx="44379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+ 2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>
                    <a:solidFill>
                      <a:srgbClr val="00B05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A8C7777-28A2-6873-62AE-50182E237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44" y="3810160"/>
                <a:ext cx="4437937" cy="584775"/>
              </a:xfrm>
              <a:prstGeom prst="rect">
                <a:avLst/>
              </a:prstGeom>
              <a:blipFill>
                <a:blip r:embed="rId10"/>
                <a:stretch>
                  <a:fillRect l="-3571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B32654-6A66-FE38-E40D-1B187ED17533}"/>
                  </a:ext>
                </a:extLst>
              </p:cNvPr>
              <p:cNvSpPr txBox="1"/>
              <p:nvPr/>
            </p:nvSpPr>
            <p:spPr>
              <a:xfrm>
                <a:off x="1181100" y="4363070"/>
                <a:ext cx="42649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+ 2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B32654-6A66-FE38-E40D-1B187ED17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4363070"/>
                <a:ext cx="4264959" cy="584775"/>
              </a:xfrm>
              <a:prstGeom prst="rect">
                <a:avLst/>
              </a:prstGeom>
              <a:blipFill>
                <a:blip r:embed="rId11"/>
                <a:stretch>
                  <a:fillRect l="-372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F85669-391F-3EB9-D083-210897153334}"/>
                  </a:ext>
                </a:extLst>
              </p:cNvPr>
              <p:cNvSpPr txBox="1"/>
              <p:nvPr/>
            </p:nvSpPr>
            <p:spPr>
              <a:xfrm>
                <a:off x="5356410" y="4370057"/>
                <a:ext cx="600635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.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8F85669-391F-3EB9-D083-210897153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410" y="4370057"/>
                <a:ext cx="6006354" cy="584775"/>
              </a:xfrm>
              <a:prstGeom prst="rect">
                <a:avLst/>
              </a:prstGeom>
              <a:blipFill>
                <a:blip r:embed="rId12"/>
                <a:stretch>
                  <a:fillRect l="-264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3175BB-01E9-6EC2-9CCB-F478B43E1A94}"/>
                  </a:ext>
                </a:extLst>
              </p:cNvPr>
              <p:cNvSpPr txBox="1"/>
              <p:nvPr/>
            </p:nvSpPr>
            <p:spPr>
              <a:xfrm>
                <a:off x="560295" y="4833809"/>
                <a:ext cx="1119243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(iv) Let 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pitchFamily="18" charset="2"/>
                  </a:rPr>
                  <a:t>K, x 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ℂ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Then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‖</m:t>
                    </m:r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3175BB-01E9-6EC2-9CCB-F478B43E1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95" y="4833809"/>
                <a:ext cx="11192434" cy="584775"/>
              </a:xfrm>
              <a:prstGeom prst="rect">
                <a:avLst/>
              </a:prstGeom>
              <a:blipFill>
                <a:blip r:embed="rId13"/>
                <a:stretch>
                  <a:fillRect l="-141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DC6DA6-9389-D301-AB4D-7D266A90EC56}"/>
                  </a:ext>
                </a:extLst>
              </p:cNvPr>
              <p:cNvSpPr txBox="1"/>
              <p:nvPr/>
            </p:nvSpPr>
            <p:spPr>
              <a:xfrm>
                <a:off x="711573" y="5418584"/>
                <a:ext cx="1098736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effectLst/>
                    <a:ea typeface="Cambria Math" panose="02040503050406030204" pitchFamily="18" charset="0"/>
                    <a:cs typeface="Cambria Math" panose="02040503050406030204" pitchFamily="18" charset="0"/>
                    <a:sym typeface="Symbol" panose="05050102010706020507" pitchFamily="18" charset="2"/>
                  </a:rPr>
                  <a:t>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𝑜𝑟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ℂ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is a normed linear space 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under the norm defined by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‖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ea typeface="Symbol" panose="05050102010706020507" pitchFamily="18" charset="2"/>
                    <a:cs typeface="Symbol" panose="05050102010706020507" pitchFamily="18" charset="2"/>
                    <a:sym typeface="Symbol" panose="05050102010706020507" pitchFamily="18" charset="2"/>
                  </a:rPr>
                  <a:t>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 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ea typeface="Symbol" panose="05050102010706020507" pitchFamily="18" charset="2"/>
                    <a:cs typeface="Symbol" panose="05050102010706020507" pitchFamily="18" charset="2"/>
                    <a:sym typeface="Symbol" panose="05050102010706020507" pitchFamily="18" charset="2"/>
                  </a:rPr>
                  <a:t></a:t>
                </a:r>
                <a:r>
                  <a:rPr lang="en-US" sz="3200" i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3200" i="1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or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ℂ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DC6DA6-9389-D301-AB4D-7D266A90E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73" y="5418584"/>
                <a:ext cx="10987368" cy="1077218"/>
              </a:xfrm>
              <a:prstGeom prst="rect">
                <a:avLst/>
              </a:prstGeom>
              <a:blipFill>
                <a:blip r:embed="rId14"/>
                <a:stretch>
                  <a:fillRect l="-1443" t="-734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BEE8B4-2CFC-CD73-4610-DFB91C55025C}"/>
                  </a:ext>
                </a:extLst>
              </p:cNvPr>
              <p:cNvSpPr txBox="1"/>
              <p:nvPr/>
            </p:nvSpPr>
            <p:spPr>
              <a:xfrm>
                <a:off x="560296" y="2365719"/>
                <a:ext cx="97267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(iii) If x, y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ℝ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BEE8B4-2CFC-CD73-4610-DFB91C550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96" y="2365719"/>
                <a:ext cx="9726704" cy="523220"/>
              </a:xfrm>
              <a:prstGeom prst="rect">
                <a:avLst/>
              </a:prstGeom>
              <a:blipFill>
                <a:blip r:embed="rId15"/>
                <a:stretch>
                  <a:fillRect l="-1316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63B08F-3D19-43AC-8965-A409E1630146}"/>
                  </a:ext>
                </a:extLst>
              </p:cNvPr>
              <p:cNvSpPr txBox="1"/>
              <p:nvPr/>
            </p:nvSpPr>
            <p:spPr>
              <a:xfrm>
                <a:off x="5549714" y="1894980"/>
                <a:ext cx="16876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iff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863B08F-3D19-43AC-8965-A409E1630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714" y="1894980"/>
                <a:ext cx="1687606" cy="523220"/>
              </a:xfrm>
              <a:prstGeom prst="rect">
                <a:avLst/>
              </a:prstGeom>
              <a:blipFill>
                <a:blip r:embed="rId16"/>
                <a:stretch>
                  <a:fillRect l="-7220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D293974-AB18-A8E7-7085-898C4A673A76}"/>
              </a:ext>
            </a:extLst>
          </p:cNvPr>
          <p:cNvSpPr txBox="1"/>
          <p:nvPr/>
        </p:nvSpPr>
        <p:spPr>
          <a:xfrm>
            <a:off x="7227999" y="1881737"/>
            <a:ext cx="1546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iff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x = 0.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3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7" grpId="0"/>
      <p:bldP spid="6" grpId="0"/>
      <p:bldP spid="14" grpId="0"/>
      <p:bldP spid="16" grpId="0"/>
      <p:bldP spid="19" grpId="0"/>
      <p:bldP spid="21" grpId="0"/>
      <p:bldP spid="23" grpId="0"/>
      <p:bldP spid="25" grpId="0"/>
      <p:bldP spid="27" grpId="0"/>
      <p:bldP spid="31" grpId="0"/>
      <p:bldP spid="3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E85685-EA64-55F4-F562-F28E46EF3E35}"/>
                  </a:ext>
                </a:extLst>
              </p:cNvPr>
              <p:cNvSpPr txBox="1"/>
              <p:nvPr/>
            </p:nvSpPr>
            <p:spPr>
              <a:xfrm>
                <a:off x="421578" y="3461014"/>
                <a:ext cx="11799107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C00000"/>
                    </a:solidFill>
                    <a:effectLst/>
                    <a:latin typeface="Calibri" panose="020F0502020204030204" pitchFamily="34" charset="0"/>
                    <a:ea typeface="Symbol" panose="05050102010706020507" pitchFamily="18" charset="2"/>
                    <a:cs typeface="Symbol" panose="05050102010706020507" pitchFamily="18" charset="2"/>
                    <a:sym typeface="Symbol" panose="05050102010706020507" pitchFamily="18" charset="2"/>
                  </a:rPr>
                  <a:t>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Cauchy sequence {</a:t>
                </a:r>
                <a:r>
                  <a:rPr lang="en-US" sz="3200" dirty="0" err="1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x</a:t>
                </a:r>
                <a:r>
                  <a:rPr lang="en-US" sz="3200" baseline="-25000" dirty="0" err="1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n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} is convergent 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ℝ</m:t>
                    </m:r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ℂ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E85685-EA64-55F4-F562-F28E46EF3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78" y="3461014"/>
                <a:ext cx="11799107" cy="591700"/>
              </a:xfrm>
              <a:prstGeom prst="rect">
                <a:avLst/>
              </a:prstGeom>
              <a:blipFill>
                <a:blip r:embed="rId2"/>
                <a:stretch>
                  <a:fillRect l="-1291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73B25D8-D4BA-2C49-0E33-136016F2542B}"/>
              </a:ext>
            </a:extLst>
          </p:cNvPr>
          <p:cNvSpPr txBox="1"/>
          <p:nvPr/>
        </p:nvSpPr>
        <p:spPr>
          <a:xfrm>
            <a:off x="477982" y="215299"/>
            <a:ext cx="5728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Let {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} be a Cauchy sequence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BE864-E4C2-4BDB-865F-F885AE3206A4}"/>
              </a:ext>
            </a:extLst>
          </p:cNvPr>
          <p:cNvSpPr txBox="1"/>
          <p:nvPr/>
        </p:nvSpPr>
        <p:spPr>
          <a:xfrm>
            <a:off x="353287" y="738716"/>
            <a:ext cx="5728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  <a:sym typeface="Symbol" panose="05050102010706020507" pitchFamily="18" charset="2"/>
              </a:rPr>
              <a:t>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{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} is a bounded sequence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3CEBE-1AF4-5AA4-397B-AC16E040D0D2}"/>
              </a:ext>
            </a:extLst>
          </p:cNvPr>
          <p:cNvSpPr txBox="1"/>
          <p:nvPr/>
        </p:nvSpPr>
        <p:spPr>
          <a:xfrm>
            <a:off x="353287" y="1212852"/>
            <a:ext cx="119356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{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} has at least one limit point by Bolzano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Weierstrass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theorem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6CDD56-5957-45CA-2690-7AAD9746BA10}"/>
              </a:ext>
            </a:extLst>
          </p:cNvPr>
          <p:cNvSpPr txBox="1"/>
          <p:nvPr/>
        </p:nvSpPr>
        <p:spPr>
          <a:xfrm>
            <a:off x="392892" y="1797627"/>
            <a:ext cx="114458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  <a:sym typeface="Symbol" panose="05050102010706020507" pitchFamily="18" charset="2"/>
              </a:rPr>
              <a:t>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{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} has a convergent sequence converging to that limit point.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28B25D-C597-5186-D2AA-0A7F54FB7676}"/>
              </a:ext>
            </a:extLst>
          </p:cNvPr>
          <p:cNvSpPr txBox="1"/>
          <p:nvPr/>
        </p:nvSpPr>
        <p:spPr>
          <a:xfrm>
            <a:off x="392892" y="2336933"/>
            <a:ext cx="72548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  <a:sym typeface="Symbol" panose="05050102010706020507" pitchFamily="18" charset="2"/>
              </a:rPr>
              <a:t>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{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} has a convergent subsequence.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C4EA8A-3DD5-D3EB-2214-9C61E7147863}"/>
              </a:ext>
            </a:extLst>
          </p:cNvPr>
          <p:cNvSpPr txBox="1"/>
          <p:nvPr/>
        </p:nvSpPr>
        <p:spPr>
          <a:xfrm>
            <a:off x="410747" y="2890391"/>
            <a:ext cx="93249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mbria Math" panose="02040503050406030204" pitchFamily="18" charset="0"/>
                <a:sym typeface="Symbol" panose="05050102010706020507" pitchFamily="18" charset="2"/>
              </a:rPr>
              <a:t>Every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Cauchy seq {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x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} has a convergent subsequence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4908B6-B1EE-E69B-CAE3-2547DBC49047}"/>
                  </a:ext>
                </a:extLst>
              </p:cNvPr>
              <p:cNvSpPr txBox="1"/>
              <p:nvPr/>
            </p:nvSpPr>
            <p:spPr>
              <a:xfrm>
                <a:off x="477372" y="4563700"/>
                <a:ext cx="10172699" cy="1109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Hence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ℝ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ℂ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are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Banach spaces under the norm defined by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‖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‖=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3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ℂ</m:t>
                    </m:r>
                    <m:r>
                      <a:rPr lang="en-US" sz="3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D4908B6-B1EE-E69B-CAE3-2547DBC49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72" y="4563700"/>
                <a:ext cx="10172699" cy="1109150"/>
              </a:xfrm>
              <a:prstGeom prst="rect">
                <a:avLst/>
              </a:prstGeom>
              <a:blipFill>
                <a:blip r:embed="rId3"/>
                <a:stretch>
                  <a:fillRect l="-1498" t="-7692" r="-29119" b="-17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DF8A72-F459-E8CA-80CB-05252EF605F6}"/>
                  </a:ext>
                </a:extLst>
              </p:cNvPr>
              <p:cNvSpPr txBox="1"/>
              <p:nvPr/>
            </p:nvSpPr>
            <p:spPr>
              <a:xfrm>
                <a:off x="410747" y="4014472"/>
                <a:ext cx="421504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Symbol" panose="05050102010706020507" pitchFamily="18" charset="2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ymbol" panose="05050102010706020507" pitchFamily="18" charset="2"/>
                        <a:cs typeface="Symbol" panose="05050102010706020507" pitchFamily="18" charset="2"/>
                      </a:rPr>
                      <m:t>ℝ</m:t>
                    </m:r>
                  </m:oMath>
                </a14:m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or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ℂ</m:t>
                    </m:r>
                  </m:oMath>
                </a14:m>
                <a:r>
                  <a: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is complete.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DF8A72-F459-E8CA-80CB-05252EF60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47" y="4014472"/>
                <a:ext cx="4215041" cy="584775"/>
              </a:xfrm>
              <a:prstGeom prst="rect">
                <a:avLst/>
              </a:prstGeom>
              <a:blipFill>
                <a:blip r:embed="rId4"/>
                <a:stretch>
                  <a:fillRect l="-3613" t="-15789" r="-145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06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  <p:bldP spid="17" grpId="0"/>
      <p:bldP spid="21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C61DB6-5BE9-72C3-2A43-1BB428338DBE}"/>
                  </a:ext>
                </a:extLst>
              </p:cNvPr>
              <p:cNvSpPr txBox="1"/>
              <p:nvPr/>
            </p:nvSpPr>
            <p:spPr>
              <a:xfrm>
                <a:off x="251011" y="0"/>
                <a:ext cx="11412071" cy="2172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3200" b="1" u="sng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Example</a:t>
                </a:r>
                <a:r>
                  <a:rPr lang="en-US" sz="320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(3*): Let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𝒞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denote the linear space of all bounded continuous scalar valued functions defined on a topological space X. Show that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𝒞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a Banach space under the norm           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lang="en-US" sz="32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sup</m:t>
                        </m:r>
                      </m:fName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f </a:t>
                </a:r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𝒞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C61DB6-5BE9-72C3-2A43-1BB428338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1" y="0"/>
                <a:ext cx="11412071" cy="2172518"/>
              </a:xfrm>
              <a:prstGeom prst="rect">
                <a:avLst/>
              </a:prstGeom>
              <a:blipFill>
                <a:blip r:embed="rId2"/>
                <a:stretch>
                  <a:fillRect l="-1335" t="-3933" r="-14690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84A9B3-950C-CA12-4560-EDC17231802A}"/>
                  </a:ext>
                </a:extLst>
              </p:cNvPr>
              <p:cNvSpPr txBox="1"/>
              <p:nvPr/>
            </p:nvSpPr>
            <p:spPr>
              <a:xfrm>
                <a:off x="331692" y="2118730"/>
                <a:ext cx="8305801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Solution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: We know that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𝒞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is a linear space.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84A9B3-950C-CA12-4560-EDC172318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2" y="2118730"/>
                <a:ext cx="8305801" cy="593304"/>
              </a:xfrm>
              <a:prstGeom prst="rect">
                <a:avLst/>
              </a:prstGeom>
              <a:blipFill>
                <a:blip r:embed="rId3"/>
                <a:stretch>
                  <a:fillRect l="-1834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CEF983-47F5-DC8A-C795-1BCDDA7D7C5C}"/>
                  </a:ext>
                </a:extLst>
              </p:cNvPr>
              <p:cNvSpPr txBox="1"/>
              <p:nvPr/>
            </p:nvSpPr>
            <p:spPr>
              <a:xfrm>
                <a:off x="331692" y="2598286"/>
                <a:ext cx="7996520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0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x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X, we have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0.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CEF983-47F5-DC8A-C795-1BCDDA7D7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2" y="2598286"/>
                <a:ext cx="7996520" cy="591700"/>
              </a:xfrm>
              <a:prstGeom prst="rect">
                <a:avLst/>
              </a:prstGeom>
              <a:blipFill>
                <a:blip r:embed="rId4"/>
                <a:stretch>
                  <a:fillRect l="-1905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822D36-FDF3-70CF-EE16-E773DA7BFD02}"/>
                  </a:ext>
                </a:extLst>
              </p:cNvPr>
              <p:cNvSpPr txBox="1"/>
              <p:nvPr/>
            </p:nvSpPr>
            <p:spPr>
              <a:xfrm>
                <a:off x="251011" y="3062197"/>
                <a:ext cx="2120154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iff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B822D36-FDF3-70CF-EE16-E773DA7B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11" y="3062197"/>
                <a:ext cx="2120154" cy="593304"/>
              </a:xfrm>
              <a:prstGeom prst="rect">
                <a:avLst/>
              </a:prstGeom>
              <a:blipFill>
                <a:blip r:embed="rId5"/>
                <a:stretch>
                  <a:fillRect t="-14286" r="-5747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6E715F-5486-DF08-CB05-DB195026E3E8}"/>
                  </a:ext>
                </a:extLst>
              </p:cNvPr>
              <p:cNvSpPr txBox="1"/>
              <p:nvPr/>
            </p:nvSpPr>
            <p:spPr>
              <a:xfrm>
                <a:off x="2451846" y="3052141"/>
                <a:ext cx="408790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sup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= 0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6E715F-5486-DF08-CB05-DB195026E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846" y="3052141"/>
                <a:ext cx="4087907" cy="584775"/>
              </a:xfrm>
              <a:prstGeom prst="rect">
                <a:avLst/>
              </a:prstGeom>
              <a:blipFill>
                <a:blip r:embed="rId6"/>
                <a:stretch>
                  <a:fillRect t="-15625" r="-1043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010CDFB-B9B0-67DA-89FE-93643F415605}"/>
              </a:ext>
            </a:extLst>
          </p:cNvPr>
          <p:cNvSpPr txBox="1"/>
          <p:nvPr/>
        </p:nvSpPr>
        <p:spPr>
          <a:xfrm>
            <a:off x="295834" y="3541317"/>
            <a:ext cx="3397626" cy="601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iff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f(x) = 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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4CBD02-22DA-F038-804F-80913AAA1AC2}"/>
                  </a:ext>
                </a:extLst>
              </p:cNvPr>
              <p:cNvSpPr txBox="1"/>
              <p:nvPr/>
            </p:nvSpPr>
            <p:spPr>
              <a:xfrm>
                <a:off x="6329081" y="3040384"/>
                <a:ext cx="408790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iff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 ∀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04CBD02-22DA-F038-804F-80913AAA1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081" y="3040384"/>
                <a:ext cx="4087907" cy="584775"/>
              </a:xfrm>
              <a:prstGeom prst="rect">
                <a:avLst/>
              </a:prstGeom>
              <a:blipFill>
                <a:blip r:embed="rId7"/>
                <a:stretch>
                  <a:fillRect l="-372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D2723A-4907-9287-FB47-B9573E88A121}"/>
                  </a:ext>
                </a:extLst>
              </p:cNvPr>
              <p:cNvSpPr txBox="1"/>
              <p:nvPr/>
            </p:nvSpPr>
            <p:spPr>
              <a:xfrm>
                <a:off x="3693460" y="3547050"/>
                <a:ext cx="1667435" cy="6013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iff f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FD2723A-4907-9287-FB47-B9573E88A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460" y="3547050"/>
                <a:ext cx="1667435" cy="601383"/>
              </a:xfrm>
              <a:prstGeom prst="rect">
                <a:avLst/>
              </a:prstGeom>
              <a:blipFill>
                <a:blip r:embed="rId8"/>
                <a:stretch>
                  <a:fillRect l="-9524" t="-12121" r="-2564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1B10AC-36BA-6F14-61F1-63FF2E97E1DE}"/>
                  </a:ext>
                </a:extLst>
              </p:cNvPr>
              <p:cNvSpPr txBox="1"/>
              <p:nvPr/>
            </p:nvSpPr>
            <p:spPr>
              <a:xfrm>
                <a:off x="99733" y="3963254"/>
                <a:ext cx="66899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sup</m:t>
                          </m:r>
                        </m:fName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F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B0F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B0F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41B10AC-36BA-6F14-61F1-63FF2E97E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3" y="3963254"/>
                <a:ext cx="668991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14217-86EC-6FD9-190C-A2D5AD7ADFFF}"/>
                  </a:ext>
                </a:extLst>
              </p:cNvPr>
              <p:cNvSpPr txBox="1"/>
              <p:nvPr/>
            </p:nvSpPr>
            <p:spPr>
              <a:xfrm>
                <a:off x="6660779" y="3988424"/>
                <a:ext cx="515022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sup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)+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𝑔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14217-86EC-6FD9-190C-A2D5AD7AD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779" y="3988424"/>
                <a:ext cx="5150223" cy="584775"/>
              </a:xfrm>
              <a:prstGeom prst="rect">
                <a:avLst/>
              </a:prstGeom>
              <a:blipFill>
                <a:blip r:embed="rId10"/>
                <a:stretch>
                  <a:fillRect l="-307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5E0B85-B99B-17FD-5880-390E24419BE6}"/>
                  </a:ext>
                </a:extLst>
              </p:cNvPr>
              <p:cNvSpPr txBox="1"/>
              <p:nvPr/>
            </p:nvSpPr>
            <p:spPr>
              <a:xfrm>
                <a:off x="1994648" y="4423690"/>
                <a:ext cx="5355722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sup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05E0B85-B99B-17FD-5880-390E24419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48" y="4423690"/>
                <a:ext cx="5355722" cy="591700"/>
              </a:xfrm>
              <a:prstGeom prst="rect">
                <a:avLst/>
              </a:prstGeom>
              <a:blipFill>
                <a:blip r:embed="rId11"/>
                <a:stretch>
                  <a:fillRect l="-2844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A03169-76B6-9434-26E3-E26324AED116}"/>
                  </a:ext>
                </a:extLst>
              </p:cNvPr>
              <p:cNvSpPr txBox="1"/>
              <p:nvPr/>
            </p:nvSpPr>
            <p:spPr>
              <a:xfrm>
                <a:off x="77101" y="5388053"/>
                <a:ext cx="572172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sup</m:t>
                          </m:r>
                        </m:fName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A03169-76B6-9434-26E3-E26324AED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1" y="5388053"/>
                <a:ext cx="5721726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9A3532-E98A-926F-A897-8F7C5DC903D9}"/>
                  </a:ext>
                </a:extLst>
              </p:cNvPr>
              <p:cNvSpPr txBox="1"/>
              <p:nvPr/>
            </p:nvSpPr>
            <p:spPr>
              <a:xfrm>
                <a:off x="5507864" y="5407372"/>
                <a:ext cx="39702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sup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9A3532-E98A-926F-A897-8F7C5DC90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864" y="5407372"/>
                <a:ext cx="3970244" cy="584775"/>
              </a:xfrm>
              <a:prstGeom prst="rect">
                <a:avLst/>
              </a:prstGeom>
              <a:blipFill>
                <a:blip r:embed="rId13"/>
                <a:stretch>
                  <a:fillRect l="-3994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E0EE6F-2FE1-0382-02BF-ECBCFA2D9C2A}"/>
                  </a:ext>
                </a:extLst>
              </p:cNvPr>
              <p:cNvSpPr txBox="1"/>
              <p:nvPr/>
            </p:nvSpPr>
            <p:spPr>
              <a:xfrm>
                <a:off x="331692" y="5797053"/>
                <a:ext cx="43658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sup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206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E0EE6F-2FE1-0382-02BF-ECBCFA2D9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2" y="5797053"/>
                <a:ext cx="4365812" cy="584775"/>
              </a:xfrm>
              <a:prstGeom prst="rect">
                <a:avLst/>
              </a:prstGeom>
              <a:blipFill>
                <a:blip r:embed="rId14"/>
                <a:stretch>
                  <a:fillRect l="-348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3E2FC1-230C-FE62-C562-688BB6AD2092}"/>
                  </a:ext>
                </a:extLst>
              </p:cNvPr>
              <p:cNvSpPr txBox="1"/>
              <p:nvPr/>
            </p:nvSpPr>
            <p:spPr>
              <a:xfrm>
                <a:off x="4410634" y="5851333"/>
                <a:ext cx="6689912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sup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7030A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43E2FC1-230C-FE62-C562-688BB6AD2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634" y="5851333"/>
                <a:ext cx="6689912" cy="593304"/>
              </a:xfrm>
              <a:prstGeom prst="rect">
                <a:avLst/>
              </a:prstGeom>
              <a:blipFill>
                <a:blip r:embed="rId15"/>
                <a:stretch>
                  <a:fillRect l="-2370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D742CE-60F4-3442-B311-2EC6CF2E573B}"/>
                  </a:ext>
                </a:extLst>
              </p:cNvPr>
              <p:cNvSpPr txBox="1"/>
              <p:nvPr/>
            </p:nvSpPr>
            <p:spPr>
              <a:xfrm>
                <a:off x="336175" y="6248754"/>
                <a:ext cx="6689912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Hence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𝒞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is a normed linear space.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9D742CE-60F4-3442-B311-2EC6CF2E5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5" y="6248754"/>
                <a:ext cx="6689912" cy="593304"/>
              </a:xfrm>
              <a:prstGeom prst="rect">
                <a:avLst/>
              </a:prstGeom>
              <a:blipFill>
                <a:blip r:embed="rId16"/>
                <a:stretch>
                  <a:fillRect l="-2277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B8EC11-B593-9F06-411C-E75E17D65799}"/>
                  </a:ext>
                </a:extLst>
              </p:cNvPr>
              <p:cNvSpPr txBox="1"/>
              <p:nvPr/>
            </p:nvSpPr>
            <p:spPr>
              <a:xfrm>
                <a:off x="934247" y="4915737"/>
                <a:ext cx="770324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sup</m:t>
                          </m:r>
                        </m:fName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}</m:t>
                          </m:r>
                        </m:e>
                      </m:func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sup</m:t>
                          </m:r>
                        </m:fName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FB8EC11-B593-9F06-411C-E75E17D65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47" y="4915737"/>
                <a:ext cx="7703246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9F1C91-9BEC-C4BA-196B-98F0709ED22A}"/>
                  </a:ext>
                </a:extLst>
              </p:cNvPr>
              <p:cNvSpPr txBox="1"/>
              <p:nvPr/>
            </p:nvSpPr>
            <p:spPr>
              <a:xfrm>
                <a:off x="8515781" y="4914494"/>
                <a:ext cx="20887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F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sz="3200" dirty="0"/>
                  <a:t>+</a:t>
                </a:r>
                <a:r>
                  <a:rPr lang="en-US" sz="3200" dirty="0">
                    <a:solidFill>
                      <a:srgbClr val="00B0F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9F1C91-9BEC-C4BA-196B-98F0709ED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781" y="4914494"/>
                <a:ext cx="2088776" cy="584775"/>
              </a:xfrm>
              <a:prstGeom prst="rect">
                <a:avLst/>
              </a:prstGeom>
              <a:blipFill>
                <a:blip r:embed="rId18"/>
                <a:stretch>
                  <a:fillRect l="-758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3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5C2E4E-A273-E34C-B9D5-1E77483B76E9}"/>
                  </a:ext>
                </a:extLst>
              </p:cNvPr>
              <p:cNvSpPr txBox="1"/>
              <p:nvPr/>
            </p:nvSpPr>
            <p:spPr>
              <a:xfrm>
                <a:off x="528915" y="5667351"/>
                <a:ext cx="1157343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𝒞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complete and hence it is a Banach space.</a:t>
                </a:r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5C2E4E-A273-E34C-B9D5-1E77483B7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5" y="5667351"/>
                <a:ext cx="11573436" cy="584775"/>
              </a:xfrm>
              <a:prstGeom prst="rect">
                <a:avLst/>
              </a:prstGeom>
              <a:blipFill>
                <a:blip r:embed="rId2"/>
                <a:stretch>
                  <a:fillRect l="-137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00AE0-632D-E975-D2B7-DE7894718DCF}"/>
                  </a:ext>
                </a:extLst>
              </p:cNvPr>
              <p:cNvSpPr txBox="1"/>
              <p:nvPr/>
            </p:nvSpPr>
            <p:spPr>
              <a:xfrm>
                <a:off x="523006" y="212185"/>
                <a:ext cx="813954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Let {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f</a:t>
                </a:r>
                <a:r>
                  <a:rPr kumimoji="0" lang="en-US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} be any Cauchy sequence in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𝒞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700AE0-632D-E975-D2B7-DE7894718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6" y="212185"/>
                <a:ext cx="8139544" cy="584775"/>
              </a:xfrm>
              <a:prstGeom prst="rect">
                <a:avLst/>
              </a:prstGeom>
              <a:blipFill>
                <a:blip r:embed="rId3"/>
                <a:stretch>
                  <a:fillRect l="-194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AC8587-0CF2-A5FA-3B34-028685069449}"/>
                  </a:ext>
                </a:extLst>
              </p:cNvPr>
              <p:cNvSpPr txBox="1"/>
              <p:nvPr/>
            </p:nvSpPr>
            <p:spPr>
              <a:xfrm>
                <a:off x="523006" y="796960"/>
                <a:ext cx="9831226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Then for a given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&gt; 0,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a positive integer m</a:t>
                </a:r>
                <a:r>
                  <a:rPr kumimoji="0" lang="en-US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0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m, n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m</a:t>
                </a:r>
                <a:r>
                  <a:rPr kumimoji="0" lang="en-US" sz="32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0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                                  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&lt;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AC8587-0CF2-A5FA-3B34-028685069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6" y="796960"/>
                <a:ext cx="9831226" cy="1077218"/>
              </a:xfrm>
              <a:prstGeom prst="rect">
                <a:avLst/>
              </a:prstGeom>
              <a:blipFill>
                <a:blip r:embed="rId4"/>
                <a:stretch>
                  <a:fillRect l="-1612" t="-7386" b="-17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7F6E11-751D-E966-8A3E-67AF5A8B80FD}"/>
                  </a:ext>
                </a:extLst>
              </p:cNvPr>
              <p:cNvSpPr txBox="1"/>
              <p:nvPr/>
            </p:nvSpPr>
            <p:spPr>
              <a:xfrm>
                <a:off x="523009" y="1874178"/>
                <a:ext cx="6098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sup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B05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)(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&lt;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7F6E11-751D-E966-8A3E-67AF5A8B8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9" y="1874178"/>
                <a:ext cx="6098240" cy="584775"/>
              </a:xfrm>
              <a:prstGeom prst="rect">
                <a:avLst/>
              </a:prstGeom>
              <a:blipFill>
                <a:blip r:embed="rId5"/>
                <a:stretch>
                  <a:fillRect l="-260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82A41B-C8D5-B7A3-79FF-8B7156DB4432}"/>
                  </a:ext>
                </a:extLst>
              </p:cNvPr>
              <p:cNvSpPr txBox="1"/>
              <p:nvPr/>
            </p:nvSpPr>
            <p:spPr>
              <a:xfrm>
                <a:off x="523008" y="2458953"/>
                <a:ext cx="66442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sup</m:t>
                        </m:r>
                      </m:fName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{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)−</m:t>
                            </m:r>
                            <m:sSub>
                              <m:sSubPr>
                                <m:ctrlP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sz="3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70C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&lt;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.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82A41B-C8D5-B7A3-79FF-8B7156DB4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8" y="2458953"/>
                <a:ext cx="6644273" cy="584775"/>
              </a:xfrm>
              <a:prstGeom prst="rect">
                <a:avLst/>
              </a:prstGeom>
              <a:blipFill>
                <a:blip r:embed="rId6"/>
                <a:stretch>
                  <a:fillRect l="-238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9A3D7E-5C41-DDEC-BD20-0B09A3AE6384}"/>
                  </a:ext>
                </a:extLst>
              </p:cNvPr>
              <p:cNvSpPr txBox="1"/>
              <p:nvPr/>
            </p:nvSpPr>
            <p:spPr>
              <a:xfrm>
                <a:off x="523007" y="3006833"/>
                <a:ext cx="60982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)−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&lt;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x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 X.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9A3D7E-5C41-DDEC-BD20-0B09A3AE6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07" y="3006833"/>
                <a:ext cx="6098240" cy="584775"/>
              </a:xfrm>
              <a:prstGeom prst="rect">
                <a:avLst/>
              </a:prstGeom>
              <a:blipFill>
                <a:blip r:embed="rId7"/>
                <a:stretch>
                  <a:fillRect l="-260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FEA7BED-13FC-2D5C-D56E-9ACDE972B114}"/>
              </a:ext>
            </a:extLst>
          </p:cNvPr>
          <p:cNvSpPr txBox="1"/>
          <p:nvPr/>
        </p:nvSpPr>
        <p:spPr>
          <a:xfrm>
            <a:off x="523007" y="3537290"/>
            <a:ext cx="115734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But this is the Cauchy’s condition for uniform convergence of the sequence of bounded continuous scalar valued functions.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0279A4-FD42-6F40-1D05-6F356E6C9F86}"/>
              </a:ext>
            </a:extLst>
          </p:cNvPr>
          <p:cNvSpPr txBox="1"/>
          <p:nvPr/>
        </p:nvSpPr>
        <p:spPr>
          <a:xfrm>
            <a:off x="523006" y="4627028"/>
            <a:ext cx="117676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Hence the sequence {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-250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} must converge to a bounded continuous function f on X.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  <p:bldP spid="12" grpId="0"/>
      <p:bldP spid="1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205BC9-7BB5-5D80-4DC0-630C622D3610}"/>
              </a:ext>
            </a:extLst>
          </p:cNvPr>
          <p:cNvSpPr txBox="1"/>
          <p:nvPr/>
        </p:nvSpPr>
        <p:spPr>
          <a:xfrm>
            <a:off x="567578" y="3260944"/>
            <a:ext cx="11056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(iii) distributive laws hold                                                                                           	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a(b + c) = ab + ac and (a + b)c = ac +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</a:t>
            </a: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∀ a, b, c ∊ F.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7BDBE-F5A3-3075-FE40-DD6D1C183490}"/>
              </a:ext>
            </a:extLst>
          </p:cNvPr>
          <p:cNvSpPr txBox="1"/>
          <p:nvPr/>
        </p:nvSpPr>
        <p:spPr>
          <a:xfrm>
            <a:off x="738671" y="459570"/>
            <a:ext cx="3334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5A2366-3860-1B2A-BE8F-3A359D67765A}"/>
              </a:ext>
            </a:extLst>
          </p:cNvPr>
          <p:cNvSpPr txBox="1"/>
          <p:nvPr/>
        </p:nvSpPr>
        <p:spPr>
          <a:xfrm>
            <a:off x="738670" y="1197317"/>
            <a:ext cx="111900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F be a nonempty set and +, · be two binary operations on F.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96B842-4717-1A42-90C2-D1EF1CFE1F65}"/>
              </a:ext>
            </a:extLst>
          </p:cNvPr>
          <p:cNvSpPr txBox="1"/>
          <p:nvPr/>
        </p:nvSpPr>
        <p:spPr>
          <a:xfrm>
            <a:off x="738669" y="1935064"/>
            <a:ext cx="11287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Then (F, +,·) is said  to be a field if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(F, +) is an abelian group,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F0E21F-37A5-E749-4D85-D32D912D71FC}"/>
              </a:ext>
            </a:extLst>
          </p:cNvPr>
          <p:cNvSpPr txBox="1"/>
          <p:nvPr/>
        </p:nvSpPr>
        <p:spPr>
          <a:xfrm>
            <a:off x="738670" y="2547549"/>
            <a:ext cx="73286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(ii) (F-{0}, ·) is an abelian group and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3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24BC46-A063-91C6-0F52-55528444DC62}"/>
              </a:ext>
            </a:extLst>
          </p:cNvPr>
          <p:cNvSpPr txBox="1"/>
          <p:nvPr/>
        </p:nvSpPr>
        <p:spPr>
          <a:xfrm>
            <a:off x="21852" y="6121132"/>
            <a:ext cx="6950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855" marR="0">
              <a:spcBef>
                <a:spcPts val="8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 Then (F, + , ∙ ) is said to be a  field.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D6183F-96C1-23BE-2420-63F0CC6801D7}"/>
              </a:ext>
            </a:extLst>
          </p:cNvPr>
          <p:cNvSpPr txBox="1"/>
          <p:nvPr/>
        </p:nvSpPr>
        <p:spPr>
          <a:xfrm>
            <a:off x="511549" y="-67235"/>
            <a:ext cx="114434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Let F be a nonempty set and +, · be two binary operations on F satisfying the following 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2AFAC-CF61-3212-E661-A9599DB462D7}"/>
              </a:ext>
            </a:extLst>
          </p:cNvPr>
          <p:cNvSpPr txBox="1"/>
          <p:nvPr/>
        </p:nvSpPr>
        <p:spPr>
          <a:xfrm>
            <a:off x="511549" y="941198"/>
            <a:ext cx="6619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(a + b) + c = a + (b + c)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a, b, 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023779-BD87-C6A8-D8D1-51EFB4F69093}"/>
              </a:ext>
            </a:extLst>
          </p:cNvPr>
          <p:cNvSpPr txBox="1"/>
          <p:nvPr/>
        </p:nvSpPr>
        <p:spPr>
          <a:xfrm>
            <a:off x="240927" y="1374647"/>
            <a:ext cx="71387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855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(ii)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 + 0 = 0 + a =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BB310-CCB2-D3A0-A1B7-F520E69C2A22}"/>
              </a:ext>
            </a:extLst>
          </p:cNvPr>
          <p:cNvSpPr txBox="1"/>
          <p:nvPr/>
        </p:nvSpPr>
        <p:spPr>
          <a:xfrm>
            <a:off x="208990" y="1877658"/>
            <a:ext cx="9668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855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(iii) For each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–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 + (– a) = (– a) + a = 0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ECB71E-C31F-FB59-E081-5B8558FC5DE7}"/>
              </a:ext>
            </a:extLst>
          </p:cNvPr>
          <p:cNvSpPr txBox="1"/>
          <p:nvPr/>
        </p:nvSpPr>
        <p:spPr>
          <a:xfrm>
            <a:off x="226641" y="2380583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855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(iv) a + b = b +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a, b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38CD5C-E35D-478F-6F9C-B403AB9AA3EF}"/>
              </a:ext>
            </a:extLst>
          </p:cNvPr>
          <p:cNvSpPr txBox="1"/>
          <p:nvPr/>
        </p:nvSpPr>
        <p:spPr>
          <a:xfrm>
            <a:off x="234206" y="2855065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855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(v) a(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= (ab)c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a, b, 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8EF0EB-873A-9354-0E88-9D1C86FD8B45}"/>
              </a:ext>
            </a:extLst>
          </p:cNvPr>
          <p:cNvSpPr txBox="1"/>
          <p:nvPr/>
        </p:nvSpPr>
        <p:spPr>
          <a:xfrm>
            <a:off x="237004" y="3370461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855" marR="0" lvl="0" indent="0" algn="l" defTabSz="914400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(vi)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a1 = 1a =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4FAC75-FA5D-6143-D850-A85458DC6BC5}"/>
              </a:ext>
            </a:extLst>
          </p:cNvPr>
          <p:cNvSpPr txBox="1"/>
          <p:nvPr/>
        </p:nvSpPr>
        <p:spPr>
          <a:xfrm>
            <a:off x="499222" y="3926021"/>
            <a:ext cx="8757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(vii) For each a (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≠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–1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 a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–1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 a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–1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 = 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649B4-7D4C-2B48-305A-6F4574E2BBD9}"/>
              </a:ext>
            </a:extLst>
          </p:cNvPr>
          <p:cNvSpPr txBox="1"/>
          <p:nvPr/>
        </p:nvSpPr>
        <p:spPr>
          <a:xfrm>
            <a:off x="289111" y="4445309"/>
            <a:ext cx="6098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855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(viii) a b = b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a, b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 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1A4EDA-FBF1-5407-649B-3808B700CAD8}"/>
              </a:ext>
            </a:extLst>
          </p:cNvPr>
          <p:cNvSpPr txBox="1"/>
          <p:nvPr/>
        </p:nvSpPr>
        <p:spPr>
          <a:xfrm>
            <a:off x="322729" y="5004280"/>
            <a:ext cx="66495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855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(ix) (a + b)c = ac +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a, b, 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570EE3-B267-ABB3-27B2-977B3BA8B9C3}"/>
              </a:ext>
            </a:extLst>
          </p:cNvPr>
          <p:cNvSpPr txBox="1"/>
          <p:nvPr/>
        </p:nvSpPr>
        <p:spPr>
          <a:xfrm>
            <a:off x="342899" y="5543853"/>
            <a:ext cx="6203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6855" marR="0" lvl="0" indent="0" algn="l" defTabSz="914400" rtl="0" eaLnBrk="1" fontAlgn="auto" latinLnBrk="0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(x) a(b + c) = ab + ac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a, b, 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10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02DCDB-4BDB-FC49-F6C6-E32CEDB3B3F2}"/>
              </a:ext>
            </a:extLst>
          </p:cNvPr>
          <p:cNvSpPr txBox="1"/>
          <p:nvPr/>
        </p:nvSpPr>
        <p:spPr>
          <a:xfrm>
            <a:off x="455784" y="6317928"/>
            <a:ext cx="7122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" marR="90805" indent="-635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elements of F will be called scalars.  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DA7C3-04C9-2169-6C05-F6AAD967C3CC}"/>
              </a:ext>
            </a:extLst>
          </p:cNvPr>
          <p:cNvSpPr txBox="1"/>
          <p:nvPr/>
        </p:nvSpPr>
        <p:spPr>
          <a:xfrm>
            <a:off x="503665" y="0"/>
            <a:ext cx="60811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Definition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Let (F, + 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⋅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be a field.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A95C3-E034-E030-FD78-A454597E95EB}"/>
              </a:ext>
            </a:extLst>
          </p:cNvPr>
          <p:cNvSpPr txBox="1"/>
          <p:nvPr/>
        </p:nvSpPr>
        <p:spPr>
          <a:xfrm>
            <a:off x="455784" y="422435"/>
            <a:ext cx="11725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Let L be a  nonempty set. Then L is said to be a linear space over F if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D04BA-A159-346C-39E0-3EF9ECDCD168}"/>
              </a:ext>
            </a:extLst>
          </p:cNvPr>
          <p:cNvSpPr txBox="1"/>
          <p:nvPr/>
        </p:nvSpPr>
        <p:spPr>
          <a:xfrm>
            <a:off x="545735" y="775383"/>
            <a:ext cx="114905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128905" lvl="0" indent="8255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(1) there is defined an internal composition in L called addition of vectors and denoted  by + such that (L, +) is an abelian group. 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563E52-5B4E-94F5-700A-11022BB23886}"/>
              </a:ext>
            </a:extLst>
          </p:cNvPr>
          <p:cNvSpPr txBox="1"/>
          <p:nvPr/>
        </p:nvSpPr>
        <p:spPr>
          <a:xfrm>
            <a:off x="455783" y="1680665"/>
            <a:ext cx="127626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55" marR="344805" lvl="0" indent="8890" algn="l" defTabSz="914400" rtl="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{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Let + : 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×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→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be a function called vector addition or internal composition  satisfying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lang="en-US" sz="3200" noProof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+ (y + z) = (x + y) + z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∀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067FB-E0E0-00A3-D009-9D56378956B1}"/>
              </a:ext>
            </a:extLst>
          </p:cNvPr>
          <p:cNvSpPr txBox="1"/>
          <p:nvPr/>
        </p:nvSpPr>
        <p:spPr>
          <a:xfrm>
            <a:off x="455784" y="2597869"/>
            <a:ext cx="56589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(ii)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∃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∊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∍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= </a:t>
            </a:r>
            <a:r>
              <a:rPr lang="en-US" sz="32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∈ 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77705D-9B49-9188-3753-7FEA0435EC63}"/>
              </a:ext>
            </a:extLst>
          </p:cNvPr>
          <p:cNvSpPr txBox="1"/>
          <p:nvPr/>
        </p:nvSpPr>
        <p:spPr>
          <a:xfrm>
            <a:off x="455784" y="3061430"/>
            <a:ext cx="7917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(iii) For each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Symbol" panose="05050102010706020507" pitchFamily="18" charset="2"/>
              </a:rPr>
              <a:t> L  – x L  x + (– x) = 0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E0536C-C8D1-306F-CEE4-CE6A135F125F}"/>
              </a:ext>
            </a:extLst>
          </p:cNvPr>
          <p:cNvSpPr txBox="1"/>
          <p:nvPr/>
        </p:nvSpPr>
        <p:spPr>
          <a:xfrm>
            <a:off x="511204" y="3588296"/>
            <a:ext cx="50905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(iv) 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∀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∈ 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05597F-6AD0-8CA1-326F-260F125AC630}"/>
              </a:ext>
            </a:extLst>
          </p:cNvPr>
          <p:cNvSpPr txBox="1"/>
          <p:nvPr/>
        </p:nvSpPr>
        <p:spPr>
          <a:xfrm>
            <a:off x="489403" y="4088308"/>
            <a:ext cx="114568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(2)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+mn-cs"/>
              </a:rPr>
              <a:t>⋅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×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→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be a function called scalar multiplication or external composition and  (3) the above two compositions satisfy,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6B2513-D466-87DD-12B6-DD5747943906}"/>
              </a:ext>
            </a:extLst>
          </p:cNvPr>
          <p:cNvSpPr txBox="1"/>
          <p:nvPr/>
        </p:nvSpPr>
        <p:spPr>
          <a:xfrm>
            <a:off x="514257" y="5049420"/>
            <a:ext cx="70641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α(x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+ 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αx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sym typeface="Symbol" panose="05050102010706020507" pitchFamily="18" charset="2"/>
              </a:rPr>
              <a:t>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sym typeface="Symbol" panose="05050102010706020507" pitchFamily="18" charset="2"/>
              </a:rPr>
              <a:t>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∈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F,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∈ L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ABE805-986B-DC13-CA77-360A6C66D5BF}"/>
              </a:ext>
            </a:extLst>
          </p:cNvPr>
          <p:cNvSpPr txBox="1"/>
          <p:nvPr/>
        </p:nvSpPr>
        <p:spPr>
          <a:xfrm>
            <a:off x="467791" y="5544272"/>
            <a:ext cx="69790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(ii)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Symbol" panose="05050102010706020507" pitchFamily="18" charset="2"/>
              </a:rPr>
              <a:t> + )x=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αx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  <a:sym typeface="Symbol" panose="05050102010706020507" pitchFamily="18" charset="2"/>
              </a:rPr>
              <a:t>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, 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∈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F,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∈ 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04F0E9-E231-30D1-84A8-6C68E4E4382F}"/>
              </a:ext>
            </a:extLst>
          </p:cNvPr>
          <p:cNvSpPr txBox="1"/>
          <p:nvPr/>
        </p:nvSpPr>
        <p:spPr>
          <a:xfrm>
            <a:off x="7994574" y="5887491"/>
            <a:ext cx="3442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(iv)1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=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∈ 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8F8AA0-2E01-9B59-339F-A5A5155DF253}"/>
              </a:ext>
            </a:extLst>
          </p:cNvPr>
          <p:cNvSpPr txBox="1"/>
          <p:nvPr/>
        </p:nvSpPr>
        <p:spPr>
          <a:xfrm>
            <a:off x="-236959" y="5901827"/>
            <a:ext cx="8762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94055" marR="0" lvl="0" indent="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(iii)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Symbol" panose="05050102010706020507" pitchFamily="18" charset="2"/>
              </a:rPr>
              <a:t>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=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=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αx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∀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, 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∈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F,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∈ 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941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54A876-192C-4440-9DFA-E48D122B57E9}"/>
                  </a:ext>
                </a:extLst>
              </p:cNvPr>
              <p:cNvSpPr txBox="1"/>
              <p:nvPr/>
            </p:nvSpPr>
            <p:spPr>
              <a:xfrm>
                <a:off x="586014" y="5452864"/>
                <a:ext cx="11410122" cy="1120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linear space N over a field K with a norm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defined on N is called a </a:t>
                </a:r>
                <a:r>
                  <a:rPr lang="en-US" sz="3200" b="1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normed linear space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over K. </a:t>
                </a:r>
                <a:endParaRPr lang="en-US" sz="3200" b="1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54A876-192C-4440-9DFA-E48D122B5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4" y="5452864"/>
                <a:ext cx="11410122" cy="1120243"/>
              </a:xfrm>
              <a:prstGeom prst="rect">
                <a:avLst/>
              </a:prstGeom>
              <a:blipFill>
                <a:blip r:embed="rId2"/>
                <a:stretch>
                  <a:fillRect l="-1335" t="-7609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1600E6-E403-4E74-8DDA-E4A1DD007CFC}"/>
                  </a:ext>
                </a:extLst>
              </p:cNvPr>
              <p:cNvSpPr txBox="1"/>
              <p:nvPr/>
            </p:nvSpPr>
            <p:spPr>
              <a:xfrm>
                <a:off x="341241" y="359591"/>
                <a:ext cx="11734218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Definition: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N be a linear space over field K (where K is either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field of real numbers or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ℂ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 field of complex numbers).</a:t>
                </a:r>
                <a:endParaRPr lang="en-US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1600E6-E403-4E74-8DDA-E4A1DD00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41" y="359591"/>
                <a:ext cx="11734218" cy="1077218"/>
              </a:xfrm>
              <a:prstGeom prst="rect">
                <a:avLst/>
              </a:prstGeom>
              <a:blipFill>
                <a:blip r:embed="rId3"/>
                <a:stretch>
                  <a:fillRect l="-1351" t="-7910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3140E6-FC2E-4453-95F2-D24B6E479D64}"/>
                  </a:ext>
                </a:extLst>
              </p:cNvPr>
              <p:cNvSpPr txBox="1"/>
              <p:nvPr/>
            </p:nvSpPr>
            <p:spPr>
              <a:xfrm>
                <a:off x="384309" y="1625067"/>
                <a:ext cx="11416751" cy="1120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function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: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𝑵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said to be a </a:t>
                </a:r>
                <a:r>
                  <a:rPr kumimoji="0" lang="en-US" sz="32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norm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on N if it satisfies the following conditions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F3140E6-FC2E-4453-95F2-D24B6E479D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09" y="1625067"/>
                <a:ext cx="11416751" cy="1120243"/>
              </a:xfrm>
              <a:prstGeom prst="rect">
                <a:avLst/>
              </a:prstGeom>
              <a:blipFill>
                <a:blip r:embed="rId4"/>
                <a:stretch>
                  <a:fillRect l="-1335" t="-7650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E36325-37C9-4762-8441-C448636869DC}"/>
                  </a:ext>
                </a:extLst>
              </p:cNvPr>
              <p:cNvSpPr txBox="1"/>
              <p:nvPr/>
            </p:nvSpPr>
            <p:spPr>
              <a:xfrm>
                <a:off x="1616763" y="2826348"/>
                <a:ext cx="7540486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romanLcParenBoth"/>
                </a:pP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∀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𝑵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(non-negativity)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E36325-37C9-4762-8441-C44863686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763" y="2826348"/>
                <a:ext cx="7540486" cy="593304"/>
              </a:xfrm>
              <a:prstGeom prst="rect">
                <a:avLst/>
              </a:prstGeom>
              <a:blipFill>
                <a:blip r:embed="rId5"/>
                <a:stretch>
                  <a:fillRect l="-1778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016943-BA00-4312-9DD6-40E617E6FE18}"/>
                  </a:ext>
                </a:extLst>
              </p:cNvPr>
              <p:cNvSpPr txBox="1"/>
              <p:nvPr/>
            </p:nvSpPr>
            <p:spPr>
              <a:xfrm>
                <a:off x="1586948" y="3488354"/>
                <a:ext cx="6096000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𝒊𝒊</m:t>
                        </m:r>
                      </m:e>
                    </m:d>
                    <m:r>
                      <a:rPr lang="en-US" sz="32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3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= 0.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B016943-BA00-4312-9DD6-40E617E6F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948" y="3488354"/>
                <a:ext cx="6096000" cy="593304"/>
              </a:xfrm>
              <a:prstGeom prst="rect">
                <a:avLst/>
              </a:prstGeom>
              <a:blipFill>
                <a:blip r:embed="rId6"/>
                <a:stretch>
                  <a:fillRect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62EF96-6F1A-4B5B-BD6E-9E2340590549}"/>
                  </a:ext>
                </a:extLst>
              </p:cNvPr>
              <p:cNvSpPr txBox="1"/>
              <p:nvPr/>
            </p:nvSpPr>
            <p:spPr>
              <a:xfrm>
                <a:off x="1589868" y="4145695"/>
                <a:ext cx="10351119" cy="582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(iii)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b="1" i="1" smtClean="0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‖"/>
                        <m:endChr m:val="‖"/>
                        <m:ctrlP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x, y 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b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(triangle inequality).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62EF96-6F1A-4B5B-BD6E-9E2340590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868" y="4145695"/>
                <a:ext cx="10351119" cy="582211"/>
              </a:xfrm>
              <a:prstGeom prst="rect">
                <a:avLst/>
              </a:prstGeom>
              <a:blipFill>
                <a:blip r:embed="rId7"/>
                <a:stretch>
                  <a:fillRect l="-153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9F9419-D596-4A41-AB51-43F728916BCE}"/>
                  </a:ext>
                </a:extLst>
              </p:cNvPr>
              <p:cNvSpPr txBox="1"/>
              <p:nvPr/>
            </p:nvSpPr>
            <p:spPr>
              <a:xfrm>
                <a:off x="1616762" y="4830708"/>
                <a:ext cx="6374297" cy="5822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(iv)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𝜶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N,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3200" b="1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9F9419-D596-4A41-AB51-43F728916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762" y="4830708"/>
                <a:ext cx="6374297" cy="582211"/>
              </a:xfrm>
              <a:prstGeom prst="rect">
                <a:avLst/>
              </a:prstGeom>
              <a:blipFill>
                <a:blip r:embed="rId8"/>
                <a:stretch>
                  <a:fillRect l="-2390" t="-14583" r="-1147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0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42BE34-0D74-4ABA-A5A1-260925912C37}"/>
              </a:ext>
            </a:extLst>
          </p:cNvPr>
          <p:cNvSpPr txBox="1"/>
          <p:nvPr/>
        </p:nvSpPr>
        <p:spPr>
          <a:xfrm>
            <a:off x="750620" y="6204179"/>
            <a:ext cx="9219636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every normed linear space is a metric space.</a:t>
            </a:r>
            <a:endParaRPr lang="en-US" sz="32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910405-2BA0-41E9-BF40-8BC512F675F8}"/>
                  </a:ext>
                </a:extLst>
              </p:cNvPr>
              <p:cNvSpPr txBox="1"/>
              <p:nvPr/>
            </p:nvSpPr>
            <p:spPr>
              <a:xfrm>
                <a:off x="595953" y="190556"/>
                <a:ext cx="11000094" cy="1118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Result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Every normed linear space N is a metric space with respect to metric d defined by d(x, y)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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x, y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2910405-2BA0-41E9-BF40-8BC512F67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53" y="190556"/>
                <a:ext cx="11000094" cy="1118640"/>
              </a:xfrm>
              <a:prstGeom prst="rect">
                <a:avLst/>
              </a:prstGeom>
              <a:blipFill>
                <a:blip r:embed="rId2"/>
                <a:stretch>
                  <a:fillRect l="-1441" t="-7609" b="-15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4D5DF2F-1FDF-41A2-A40F-63E867C18D70}"/>
              </a:ext>
            </a:extLst>
          </p:cNvPr>
          <p:cNvSpPr txBox="1"/>
          <p:nvPr/>
        </p:nvSpPr>
        <p:spPr>
          <a:xfrm>
            <a:off x="618700" y="1309196"/>
            <a:ext cx="7553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Let N be a normed linear space.</a:t>
            </a:r>
            <a:endParaRPr 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D12AB1-15A4-46E9-9968-CB055A2DF017}"/>
                  </a:ext>
                </a:extLst>
              </p:cNvPr>
              <p:cNvSpPr txBox="1"/>
              <p:nvPr/>
            </p:nvSpPr>
            <p:spPr>
              <a:xfrm>
                <a:off x="618700" y="1900341"/>
                <a:ext cx="257601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x, y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  <a:endParaRPr lang="en-US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D12AB1-15A4-46E9-9968-CB055A2DF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00" y="1900341"/>
                <a:ext cx="2576019" cy="584775"/>
              </a:xfrm>
              <a:prstGeom prst="rect">
                <a:avLst/>
              </a:prstGeom>
              <a:blipFill>
                <a:blip r:embed="rId3"/>
                <a:stretch>
                  <a:fillRect l="-591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613878-335F-4F8C-8F51-52D257BF6410}"/>
                  </a:ext>
                </a:extLst>
              </p:cNvPr>
              <p:cNvSpPr txBox="1"/>
              <p:nvPr/>
            </p:nvSpPr>
            <p:spPr>
              <a:xfrm>
                <a:off x="618694" y="2434136"/>
                <a:ext cx="50587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(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d(x, y)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sz="3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613878-335F-4F8C-8F51-52D257BF6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94" y="2434136"/>
                <a:ext cx="5058772" cy="584775"/>
              </a:xfrm>
              <a:prstGeom prst="rect">
                <a:avLst/>
              </a:prstGeom>
              <a:blipFill>
                <a:blip r:embed="rId4"/>
                <a:stretch>
                  <a:fillRect l="-301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0823F5-C4A7-4305-B26B-109D1DC0BD54}"/>
                  </a:ext>
                </a:extLst>
              </p:cNvPr>
              <p:cNvSpPr txBox="1"/>
              <p:nvPr/>
            </p:nvSpPr>
            <p:spPr>
              <a:xfrm>
                <a:off x="672141" y="2948958"/>
                <a:ext cx="584239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and d(x, y) = 0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0823F5-C4A7-4305-B26B-109D1DC0B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1" y="2948958"/>
                <a:ext cx="5842395" cy="584775"/>
              </a:xfrm>
              <a:prstGeom prst="rect">
                <a:avLst/>
              </a:prstGeom>
              <a:blipFill>
                <a:blip r:embed="rId5"/>
                <a:stretch>
                  <a:fillRect l="-260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49D9CA3-924C-4684-A864-DBB21DEC3DB5}"/>
              </a:ext>
            </a:extLst>
          </p:cNvPr>
          <p:cNvSpPr txBox="1"/>
          <p:nvPr/>
        </p:nvSpPr>
        <p:spPr>
          <a:xfrm>
            <a:off x="6074867" y="2948958"/>
            <a:ext cx="22484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– y = 0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603410-CC7F-4AB4-AA39-CDD83125C78D}"/>
                  </a:ext>
                </a:extLst>
              </p:cNvPr>
              <p:cNvSpPr txBox="1"/>
              <p:nvPr/>
            </p:nvSpPr>
            <p:spPr>
              <a:xfrm>
                <a:off x="658503" y="4176691"/>
                <a:ext cx="34494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(iii)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x, y, z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N. 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603410-CC7F-4AB4-AA39-CDD83125C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03" y="4176691"/>
                <a:ext cx="3449473" cy="584775"/>
              </a:xfrm>
              <a:prstGeom prst="rect">
                <a:avLst/>
              </a:prstGeom>
              <a:blipFill>
                <a:blip r:embed="rId7"/>
                <a:stretch>
                  <a:fillRect l="-4417" t="-15625" r="-636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AD73DF-2A3C-4386-A653-720362CCCB0B}"/>
                  </a:ext>
                </a:extLst>
              </p:cNvPr>
              <p:cNvSpPr txBox="1"/>
              <p:nvPr/>
            </p:nvSpPr>
            <p:spPr>
              <a:xfrm>
                <a:off x="1343167" y="4722219"/>
                <a:ext cx="433429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d(x, y)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FAD73DF-2A3C-4386-A653-720362CCC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167" y="4722219"/>
                <a:ext cx="4334299" cy="584775"/>
              </a:xfrm>
              <a:prstGeom prst="rect">
                <a:avLst/>
              </a:prstGeom>
              <a:blipFill>
                <a:blip r:embed="rId8"/>
                <a:stretch>
                  <a:fillRect l="-3516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0C1E5F-7E79-4466-8720-252443643E78}"/>
                  </a:ext>
                </a:extLst>
              </p:cNvPr>
              <p:cNvSpPr txBox="1"/>
              <p:nvPr/>
            </p:nvSpPr>
            <p:spPr>
              <a:xfrm>
                <a:off x="5474360" y="4745588"/>
                <a:ext cx="344947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</m:d>
                  </m:oMath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0C1E5F-7E79-4466-8720-252443643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360" y="4745588"/>
                <a:ext cx="3449473" cy="584775"/>
              </a:xfrm>
              <a:prstGeom prst="rect">
                <a:avLst/>
              </a:prstGeom>
              <a:blipFill>
                <a:blip r:embed="rId9"/>
                <a:stretch>
                  <a:fillRect l="-4417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C7D6CBB-4702-4140-BDE0-27D2315DFC1E}"/>
                  </a:ext>
                </a:extLst>
              </p:cNvPr>
              <p:cNvSpPr txBox="1"/>
              <p:nvPr/>
            </p:nvSpPr>
            <p:spPr>
              <a:xfrm>
                <a:off x="3302759" y="5214493"/>
                <a:ext cx="4077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d>
                        <m:dPr>
                          <m:begChr m:val="‖"/>
                          <m:endChr m:val="‖"/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</m:d>
                      <m:r>
                        <a:rPr kumimoji="0" lang="en-US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‖"/>
                          <m:endChr m:val="‖"/>
                          <m:ctrlP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𝒛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0" lang="en-US" sz="3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C7D6CBB-4702-4140-BDE0-27D2315DF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59" y="5214493"/>
                <a:ext cx="4077266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2F731AA-151B-4D5A-8EBB-CA7EDEA48893}"/>
              </a:ext>
            </a:extLst>
          </p:cNvPr>
          <p:cNvSpPr txBox="1"/>
          <p:nvPr/>
        </p:nvSpPr>
        <p:spPr>
          <a:xfrm>
            <a:off x="3565483" y="5705812"/>
            <a:ext cx="3449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d(x, z) + d(z, y).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06A930-CEDD-4ABB-A130-A2EBB2217D70}"/>
                  </a:ext>
                </a:extLst>
              </p:cNvPr>
              <p:cNvSpPr txBox="1"/>
              <p:nvPr/>
            </p:nvSpPr>
            <p:spPr>
              <a:xfrm>
                <a:off x="5236278" y="2497116"/>
                <a:ext cx="106111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706A930-CEDD-4ABB-A130-A2EBB2217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278" y="2497116"/>
                <a:ext cx="1061113" cy="584775"/>
              </a:xfrm>
              <a:prstGeom prst="rect">
                <a:avLst/>
              </a:prstGeom>
              <a:blipFill>
                <a:blip r:embed="rId11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01C500-9700-4382-9727-166D919F36F5}"/>
                  </a:ext>
                </a:extLst>
              </p:cNvPr>
              <p:cNvSpPr txBox="1"/>
              <p:nvPr/>
            </p:nvSpPr>
            <p:spPr>
              <a:xfrm>
                <a:off x="618694" y="3558314"/>
                <a:ext cx="1069643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d(x, y)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−(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d(y, x)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01C500-9700-4382-9727-166D919F3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94" y="3558314"/>
                <a:ext cx="10696437" cy="584775"/>
              </a:xfrm>
              <a:prstGeom prst="rect">
                <a:avLst/>
              </a:prstGeom>
              <a:blipFill>
                <a:blip r:embed="rId12"/>
                <a:stretch>
                  <a:fillRect l="-1425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F119E3F4-DF3A-4DE6-A99B-C51945C74517}"/>
              </a:ext>
            </a:extLst>
          </p:cNvPr>
          <p:cNvSpPr txBox="1"/>
          <p:nvPr/>
        </p:nvSpPr>
        <p:spPr>
          <a:xfrm>
            <a:off x="8172164" y="2948958"/>
            <a:ext cx="1798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= y.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  <p:bldP spid="13" grpId="0"/>
      <p:bldP spid="17" grpId="0"/>
      <p:bldP spid="19" grpId="0"/>
      <p:bldP spid="23" grpId="0"/>
      <p:bldP spid="25" grpId="0"/>
      <p:bldP spid="27" grpId="0"/>
      <p:bldP spid="29" grpId="0"/>
      <p:bldP spid="31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0C7495-1131-4CA9-8D0C-BB00FC72D2E9}"/>
              </a:ext>
            </a:extLst>
          </p:cNvPr>
          <p:cNvSpPr txBox="1"/>
          <p:nvPr/>
        </p:nvSpPr>
        <p:spPr>
          <a:xfrm>
            <a:off x="510649" y="3852793"/>
            <a:ext cx="11109277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(iii) The space N is said to be complete if every Cauchy sequence in N converges to an element of N.</a:t>
            </a:r>
            <a:endParaRPr lang="en-US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6CB16A-765D-422C-9408-B4D7229D8111}"/>
                  </a:ext>
                </a:extLst>
              </p:cNvPr>
              <p:cNvSpPr txBox="1"/>
              <p:nvPr/>
            </p:nvSpPr>
            <p:spPr>
              <a:xfrm>
                <a:off x="510649" y="197324"/>
                <a:ext cx="9031410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Definitions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Let (N,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 normed linear space.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6CB16A-765D-422C-9408-B4D7229D8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49" y="197324"/>
                <a:ext cx="9031410" cy="593304"/>
              </a:xfrm>
              <a:prstGeom prst="rect">
                <a:avLst/>
              </a:prstGeom>
              <a:blipFill>
                <a:blip r:embed="rId2"/>
                <a:stretch>
                  <a:fillRect l="-1756" t="-14286" r="-1553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3896D6-499E-49C7-B6A6-11C751294BC9}"/>
                  </a:ext>
                </a:extLst>
              </p:cNvPr>
              <p:cNvSpPr txBox="1"/>
              <p:nvPr/>
            </p:nvSpPr>
            <p:spPr>
              <a:xfrm>
                <a:off x="510649" y="790628"/>
                <a:ext cx="11681351" cy="16471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romanLcParenBoth"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sequence {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is said to be convergent to an element x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if for each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positive integer n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such that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𝜺</m:t>
                    </m:r>
                  </m:oMath>
                </a14:m>
                <a:endParaRPr kumimoji="0" lang="en-US" sz="3200" b="1" i="1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32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∀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3896D6-499E-49C7-B6A6-11C751294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49" y="790628"/>
                <a:ext cx="11681351" cy="1647182"/>
              </a:xfrm>
              <a:prstGeom prst="rect">
                <a:avLst/>
              </a:prstGeom>
              <a:blipFill>
                <a:blip r:embed="rId3"/>
                <a:stretch>
                  <a:fillRect l="-1200" t="-5185" b="-1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66290A-7E4D-41F2-88F0-EDFF2F6A3BDC}"/>
                  </a:ext>
                </a:extLst>
              </p:cNvPr>
              <p:cNvSpPr txBox="1"/>
              <p:nvPr/>
            </p:nvSpPr>
            <p:spPr>
              <a:xfrm>
                <a:off x="467429" y="2577368"/>
                <a:ext cx="11681351" cy="1118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(ii) A sequence {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3200" b="1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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is said to be a Cauchy sequence if for each    	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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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positive integer n</a:t>
                </a:r>
                <a:r>
                  <a:rPr kumimoji="0" lang="en-US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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sub>
                        </m:s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sub>
                        </m:sSub>
                      </m:e>
                    </m:d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𝜺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∀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𝒏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</m:t>
                    </m:r>
                    <m:sSub>
                      <m:sSub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b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866290A-7E4D-41F2-88F0-EDFF2F6A3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9" y="2577368"/>
                <a:ext cx="11681351" cy="1118640"/>
              </a:xfrm>
              <a:prstGeom prst="rect">
                <a:avLst/>
              </a:prstGeom>
              <a:blipFill>
                <a:blip r:embed="rId4"/>
                <a:stretch>
                  <a:fillRect l="-1357" t="-7650" r="-4332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14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81BE8C-28B7-400F-BA71-5C3B091E2678}"/>
                  </a:ext>
                </a:extLst>
              </p:cNvPr>
              <p:cNvSpPr txBox="1"/>
              <p:nvPr/>
            </p:nvSpPr>
            <p:spPr>
              <a:xfrm>
                <a:off x="394642" y="4627322"/>
                <a:ext cx="6826429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</a:pPr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 either case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681BE8C-28B7-400F-BA71-5C3B091E2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2" y="4627322"/>
                <a:ext cx="6826429" cy="669094"/>
              </a:xfrm>
              <a:prstGeom prst="rect">
                <a:avLst/>
              </a:prstGeom>
              <a:blipFill>
                <a:blip r:embed="rId2"/>
                <a:stretch>
                  <a:fillRect l="-2321" t="-545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FBD3A9-1C41-4445-BA8C-7A901B71B9BB}"/>
                  </a:ext>
                </a:extLst>
              </p:cNvPr>
              <p:cNvSpPr txBox="1"/>
              <p:nvPr/>
            </p:nvSpPr>
            <p:spPr>
              <a:xfrm>
                <a:off x="357630" y="3621778"/>
                <a:ext cx="3617843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FBD3A9-1C41-4445-BA8C-7A901B71B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0" y="3621778"/>
                <a:ext cx="3617843" cy="593304"/>
              </a:xfrm>
              <a:prstGeom prst="rect">
                <a:avLst/>
              </a:prstGeom>
              <a:blipFill>
                <a:blip r:embed="rId3"/>
                <a:stretch>
                  <a:fillRect l="-4384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6F1125-6DE2-4C7E-B8EA-39D6D8F3757A}"/>
                  </a:ext>
                </a:extLst>
              </p:cNvPr>
              <p:cNvSpPr txBox="1"/>
              <p:nvPr/>
            </p:nvSpPr>
            <p:spPr>
              <a:xfrm>
                <a:off x="3790516" y="3588210"/>
                <a:ext cx="3193774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6F1125-6DE2-4C7E-B8EA-39D6D8F37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516" y="3588210"/>
                <a:ext cx="3193774" cy="669094"/>
              </a:xfrm>
              <a:prstGeom prst="rect">
                <a:avLst/>
              </a:prstGeom>
              <a:blipFill>
                <a:blip r:embed="rId4"/>
                <a:stretch>
                  <a:fillRect l="-4962" t="-5505" b="-23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F17F5FB-167E-44CF-B5D2-C8D14984FB88}"/>
                  </a:ext>
                </a:extLst>
              </p:cNvPr>
              <p:cNvSpPr txBox="1"/>
              <p:nvPr/>
            </p:nvSpPr>
            <p:spPr>
              <a:xfrm>
                <a:off x="6798762" y="3661010"/>
                <a:ext cx="542013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by (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F17F5FB-167E-44CF-B5D2-C8D14984F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762" y="3661010"/>
                <a:ext cx="5420133" cy="584775"/>
              </a:xfrm>
              <a:prstGeom prst="rect">
                <a:avLst/>
              </a:prstGeom>
              <a:blipFill>
                <a:blip r:embed="rId5"/>
                <a:stretch>
                  <a:fillRect t="-15789" r="-787" b="-3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04EA8F-1C35-4AF6-8CBE-B498196BFCC8}"/>
                  </a:ext>
                </a:extLst>
              </p:cNvPr>
              <p:cNvSpPr txBox="1"/>
              <p:nvPr/>
            </p:nvSpPr>
            <p:spPr>
              <a:xfrm>
                <a:off x="394642" y="4168674"/>
                <a:ext cx="361784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104EA8F-1C35-4AF6-8CBE-B498196BF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642" y="4168674"/>
                <a:ext cx="3617843" cy="584775"/>
              </a:xfrm>
              <a:prstGeom prst="rect">
                <a:avLst/>
              </a:prstGeom>
              <a:blipFill>
                <a:blip r:embed="rId6"/>
                <a:stretch>
                  <a:fillRect l="-4384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ABCA268-1922-4C82-9810-825E7211D116}"/>
                  </a:ext>
                </a:extLst>
              </p:cNvPr>
              <p:cNvSpPr txBox="1"/>
              <p:nvPr/>
            </p:nvSpPr>
            <p:spPr>
              <a:xfrm>
                <a:off x="3813706" y="4105193"/>
                <a:ext cx="8116956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=−(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)≤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ABCA268-1922-4C82-9810-825E7211D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706" y="4105193"/>
                <a:ext cx="8116956" cy="669094"/>
              </a:xfrm>
              <a:prstGeom prst="rect">
                <a:avLst/>
              </a:prstGeom>
              <a:blipFill>
                <a:blip r:embed="rId7"/>
                <a:stretch>
                  <a:fillRect l="-1953" t="-545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4C3BD9D-0645-4855-A83A-4276D1529927}"/>
              </a:ext>
            </a:extLst>
          </p:cNvPr>
          <p:cNvSpPr txBox="1"/>
          <p:nvPr/>
        </p:nvSpPr>
        <p:spPr>
          <a:xfrm>
            <a:off x="7041390" y="4659908"/>
            <a:ext cx="3117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the result.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C7DE9C-3C22-4481-86C5-20D789AB090A}"/>
                  </a:ext>
                </a:extLst>
              </p:cNvPr>
              <p:cNvSpPr txBox="1"/>
              <p:nvPr/>
            </p:nvSpPr>
            <p:spPr>
              <a:xfrm>
                <a:off x="382561" y="5505348"/>
                <a:ext cx="7566995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(a)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∀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C7DE9C-3C22-4481-86C5-20D789AB0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61" y="5505348"/>
                <a:ext cx="7566995" cy="669094"/>
              </a:xfrm>
              <a:prstGeom prst="rect">
                <a:avLst/>
              </a:prstGeom>
              <a:blipFill>
                <a:blip r:embed="rId8"/>
                <a:stretch>
                  <a:fillRect l="-2095" t="-545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D4407DEA-C674-426E-9471-E7FDB94C31F9}"/>
              </a:ext>
            </a:extLst>
          </p:cNvPr>
          <p:cNvSpPr txBox="1"/>
          <p:nvPr/>
        </p:nvSpPr>
        <p:spPr>
          <a:xfrm>
            <a:off x="357630" y="6037214"/>
            <a:ext cx="45090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Replace y by – y in (a)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614932-7082-4C9D-B804-118381B37163}"/>
                  </a:ext>
                </a:extLst>
              </p:cNvPr>
              <p:cNvSpPr txBox="1"/>
              <p:nvPr/>
            </p:nvSpPr>
            <p:spPr>
              <a:xfrm>
                <a:off x="4421742" y="6078967"/>
                <a:ext cx="7566995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7030A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−(−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∀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C614932-7082-4C9D-B804-118381B37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742" y="6078967"/>
                <a:ext cx="7566995" cy="648191"/>
              </a:xfrm>
              <a:prstGeom prst="rect">
                <a:avLst/>
              </a:prstGeom>
              <a:blipFill>
                <a:blip r:embed="rId10"/>
                <a:stretch>
                  <a:fillRect l="-2013" t="-8411" b="-2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2D8550D-29D1-41A3-A5D0-7DC124A28E5D}"/>
                  </a:ext>
                </a:extLst>
              </p:cNvPr>
              <p:cNvSpPr txBox="1"/>
              <p:nvPr/>
            </p:nvSpPr>
            <p:spPr>
              <a:xfrm>
                <a:off x="477468" y="1203112"/>
                <a:ext cx="8375375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Proof: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2D8550D-29D1-41A3-A5D0-7DC124A28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8" y="1203112"/>
                <a:ext cx="8375375" cy="593304"/>
              </a:xfrm>
              <a:prstGeom prst="rect">
                <a:avLst/>
              </a:prstGeom>
              <a:blipFill>
                <a:blip r:embed="rId11"/>
                <a:stretch>
                  <a:fillRect l="-1820"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8B9F8E9-868B-402E-BD66-DC0FD6E7C994}"/>
                  </a:ext>
                </a:extLst>
              </p:cNvPr>
              <p:cNvSpPr txBox="1"/>
              <p:nvPr/>
            </p:nvSpPr>
            <p:spPr>
              <a:xfrm>
                <a:off x="532332" y="1660580"/>
                <a:ext cx="6096000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… (</a:t>
                </a:r>
                <a:r>
                  <a:rPr lang="en-US" sz="3200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8B9F8E9-868B-402E-BD66-DC0FD6E7C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32" y="1660580"/>
                <a:ext cx="6096000" cy="591700"/>
              </a:xfrm>
              <a:prstGeom prst="rect">
                <a:avLst/>
              </a:prstGeom>
              <a:blipFill>
                <a:blip r:embed="rId12"/>
                <a:stretch>
                  <a:fillRect l="-2500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D019446-A084-44AC-AC16-5412B8C1A99B}"/>
                  </a:ext>
                </a:extLst>
              </p:cNvPr>
              <p:cNvSpPr txBox="1"/>
              <p:nvPr/>
            </p:nvSpPr>
            <p:spPr>
              <a:xfrm>
                <a:off x="477468" y="2182839"/>
                <a:ext cx="614238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Again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D019446-A084-44AC-AC16-5412B8C1A9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8" y="2182839"/>
                <a:ext cx="6142381" cy="584775"/>
              </a:xfrm>
              <a:prstGeom prst="rect">
                <a:avLst/>
              </a:prstGeom>
              <a:blipFill>
                <a:blip r:embed="rId13"/>
                <a:stretch>
                  <a:fillRect l="-248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764E18-03A2-4428-B1E1-320B14A2C4E3}"/>
                  </a:ext>
                </a:extLst>
              </p:cNvPr>
              <p:cNvSpPr txBox="1"/>
              <p:nvPr/>
            </p:nvSpPr>
            <p:spPr>
              <a:xfrm>
                <a:off x="4088689" y="2686300"/>
                <a:ext cx="4704521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−(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764E18-03A2-4428-B1E1-320B14A2C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89" y="2686300"/>
                <a:ext cx="4704521" cy="593304"/>
              </a:xfrm>
              <a:prstGeom prst="rect">
                <a:avLst/>
              </a:prstGeom>
              <a:blipFill>
                <a:blip r:embed="rId14"/>
                <a:stretch>
                  <a:fillRect l="-1167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8F15A97-CC33-4DE2-B86D-B20A9EECF0A8}"/>
                  </a:ext>
                </a:extLst>
              </p:cNvPr>
              <p:cNvSpPr txBox="1"/>
              <p:nvPr/>
            </p:nvSpPr>
            <p:spPr>
              <a:xfrm>
                <a:off x="388019" y="3119106"/>
                <a:ext cx="6096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32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…(ii)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8F15A97-CC33-4DE2-B86D-B20A9EECF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19" y="3119106"/>
                <a:ext cx="6096000" cy="584775"/>
              </a:xfrm>
              <a:prstGeom prst="rect">
                <a:avLst/>
              </a:prstGeom>
              <a:blipFill>
                <a:blip r:embed="rId15"/>
                <a:stretch>
                  <a:fillRect l="-2600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3EC89ED-3B10-4C76-BD32-E1585ECB05A4}"/>
                  </a:ext>
                </a:extLst>
              </p:cNvPr>
              <p:cNvSpPr txBox="1"/>
              <p:nvPr/>
            </p:nvSpPr>
            <p:spPr>
              <a:xfrm>
                <a:off x="6628332" y="2182839"/>
                <a:ext cx="297842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F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B0F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by (</a:t>
                </a:r>
                <a:r>
                  <a:rPr lang="en-US" sz="3200" dirty="0" err="1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3200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3EC89ED-3B10-4C76-BD32-E1585ECB0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332" y="2182839"/>
                <a:ext cx="2978426" cy="584775"/>
              </a:xfrm>
              <a:prstGeom prst="rect">
                <a:avLst/>
              </a:prstGeom>
              <a:blipFill>
                <a:blip r:embed="rId16"/>
                <a:stretch>
                  <a:fillRect t="-15625" r="-3476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913F342-FE82-43D3-9EEE-64F32F2DBBD7}"/>
                  </a:ext>
                </a:extLst>
              </p:cNvPr>
              <p:cNvSpPr txBox="1"/>
              <p:nvPr/>
            </p:nvSpPr>
            <p:spPr>
              <a:xfrm>
                <a:off x="430698" y="117604"/>
                <a:ext cx="8693433" cy="593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Theorem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Let (N,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be a normed linear space.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913F342-FE82-43D3-9EEE-64F32F2D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98" y="117604"/>
                <a:ext cx="8693433" cy="593304"/>
              </a:xfrm>
              <a:prstGeom prst="rect">
                <a:avLst/>
              </a:prstGeom>
              <a:blipFill>
                <a:blip r:embed="rId17"/>
                <a:stretch>
                  <a:fillRect l="-1823" t="-1428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F4C5A9-E686-4EF8-9818-56D81432DF50}"/>
                  </a:ext>
                </a:extLst>
              </p:cNvPr>
              <p:cNvSpPr txBox="1"/>
              <p:nvPr/>
            </p:nvSpPr>
            <p:spPr>
              <a:xfrm>
                <a:off x="477468" y="574371"/>
                <a:ext cx="8163340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 (a)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5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∀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B9F4C5A9-E686-4EF8-9818-56D81432D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68" y="574371"/>
                <a:ext cx="8163340" cy="669094"/>
              </a:xfrm>
              <a:prstGeom prst="rect">
                <a:avLst/>
              </a:prstGeom>
              <a:blipFill>
                <a:blip r:embed="rId18"/>
                <a:stretch>
                  <a:fillRect l="-1867" t="-545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7BEFD8-5F90-1DC8-F121-AF676660A2D9}"/>
                  </a:ext>
                </a:extLst>
              </p:cNvPr>
              <p:cNvSpPr txBox="1"/>
              <p:nvPr/>
            </p:nvSpPr>
            <p:spPr>
              <a:xfrm>
                <a:off x="305189" y="5067016"/>
                <a:ext cx="7566995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∀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7BEFD8-5F90-1DC8-F121-AF676660A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89" y="5067016"/>
                <a:ext cx="7566995" cy="669094"/>
              </a:xfrm>
              <a:prstGeom prst="rect">
                <a:avLst/>
              </a:prstGeom>
              <a:blipFill>
                <a:blip r:embed="rId19"/>
                <a:stretch>
                  <a:fillRect l="-645" t="-545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5DBF81-869F-B861-A507-E696CDFDF341}"/>
                  </a:ext>
                </a:extLst>
              </p:cNvPr>
              <p:cNvSpPr txBox="1"/>
              <p:nvPr/>
            </p:nvSpPr>
            <p:spPr>
              <a:xfrm>
                <a:off x="407492" y="6336623"/>
                <a:ext cx="7566995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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∀ 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F5DBF81-869F-B861-A507-E696CDFDF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92" y="6336623"/>
                <a:ext cx="7566995" cy="669094"/>
              </a:xfrm>
              <a:prstGeom prst="rect">
                <a:avLst/>
              </a:prstGeom>
              <a:blipFill>
                <a:blip r:embed="rId20"/>
                <a:stretch>
                  <a:fillRect l="-725" t="-545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3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29" grpId="0"/>
      <p:bldP spid="31" grpId="0"/>
      <p:bldP spid="33" grpId="0"/>
      <p:bldP spid="35" grpId="0"/>
      <p:bldP spid="39" grpId="0"/>
      <p:bldP spid="40" grpId="0"/>
      <p:bldP spid="42" grpId="0"/>
      <p:bldP spid="44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5AA47C-261C-45F5-ACBB-1E7CFF2ADCB9}"/>
                  </a:ext>
                </a:extLst>
              </p:cNvPr>
              <p:cNvSpPr txBox="1"/>
              <p:nvPr/>
            </p:nvSpPr>
            <p:spPr>
              <a:xfrm>
                <a:off x="212034" y="31931"/>
                <a:ext cx="11979966" cy="591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(c) norm is a real valued continuous function.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Ie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0" lang="en-US" sz="32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5AA47C-261C-45F5-ACBB-1E7CFF2A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4" y="31931"/>
                <a:ext cx="11979966" cy="591700"/>
              </a:xfrm>
              <a:prstGeom prst="rect">
                <a:avLst/>
              </a:prstGeom>
              <a:blipFill>
                <a:blip r:embed="rId2"/>
                <a:stretch>
                  <a:fillRect l="-1323" t="-14433" b="-30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FF3F77B-57EA-4B03-8D06-EE759C958EBD}"/>
              </a:ext>
            </a:extLst>
          </p:cNvPr>
          <p:cNvSpPr txBox="1"/>
          <p:nvPr/>
        </p:nvSpPr>
        <p:spPr>
          <a:xfrm>
            <a:off x="195415" y="2048673"/>
            <a:ext cx="9713841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(d) addition and scalar multiplication are joint continuous.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8D1711-4525-43C6-892F-759ABE74506E}"/>
              </a:ext>
            </a:extLst>
          </p:cNvPr>
          <p:cNvSpPr txBox="1"/>
          <p:nvPr/>
        </p:nvSpPr>
        <p:spPr>
          <a:xfrm>
            <a:off x="232998" y="530646"/>
            <a:ext cx="1155589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Let N be a normed linear space and {</a:t>
            </a:r>
            <a:r>
              <a:rPr lang="en-US" sz="32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-250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be a sequence in N converging to x in N. </a:t>
            </a:r>
            <a:endParaRPr lang="en-US" sz="3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8EA48F-43A5-4259-9F85-658D11A49C16}"/>
                  </a:ext>
                </a:extLst>
              </p:cNvPr>
              <p:cNvSpPr txBox="1"/>
              <p:nvPr/>
            </p:nvSpPr>
            <p:spPr>
              <a:xfrm>
                <a:off x="3425536" y="978971"/>
                <a:ext cx="8922223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Then by the above result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70C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98EA48F-43A5-4259-9F85-658D11A49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536" y="978971"/>
                <a:ext cx="8922223" cy="648191"/>
              </a:xfrm>
              <a:prstGeom prst="rect">
                <a:avLst/>
              </a:prstGeom>
              <a:blipFill>
                <a:blip r:embed="rId3"/>
                <a:stretch>
                  <a:fillRect l="-751" t="-8491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0BD63B-48D4-4CD9-800D-97999B7DD0BA}"/>
                  </a:ext>
                </a:extLst>
              </p:cNvPr>
              <p:cNvSpPr txBox="1"/>
              <p:nvPr/>
            </p:nvSpPr>
            <p:spPr>
              <a:xfrm>
                <a:off x="306178" y="1481987"/>
                <a:ext cx="11885822" cy="66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→0 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</m:t>
                    </m:r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0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60BD63B-48D4-4CD9-800D-97999B7DD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78" y="1481987"/>
                <a:ext cx="11885822" cy="669094"/>
              </a:xfrm>
              <a:prstGeom prst="rect">
                <a:avLst/>
              </a:prstGeom>
              <a:blipFill>
                <a:blip r:embed="rId4"/>
                <a:stretch>
                  <a:fillRect l="-1282" t="-545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11315A3-C96E-406E-A18B-ADDC9F9563AB}"/>
              </a:ext>
            </a:extLst>
          </p:cNvPr>
          <p:cNvSpPr txBox="1"/>
          <p:nvPr/>
        </p:nvSpPr>
        <p:spPr>
          <a:xfrm>
            <a:off x="3207224" y="1828291"/>
            <a:ext cx="3270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Hence the result.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345958-4E35-45F0-A703-3457F062530B}"/>
              </a:ext>
            </a:extLst>
          </p:cNvPr>
          <p:cNvSpPr txBox="1"/>
          <p:nvPr/>
        </p:nvSpPr>
        <p:spPr>
          <a:xfrm>
            <a:off x="476086" y="6821894"/>
            <a:ext cx="11239828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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Scalar multiplication is jointly continuous.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8A0CD9-6473-425B-8FA0-5400A31818C5}"/>
              </a:ext>
            </a:extLst>
          </p:cNvPr>
          <p:cNvSpPr txBox="1"/>
          <p:nvPr/>
        </p:nvSpPr>
        <p:spPr>
          <a:xfrm>
            <a:off x="530284" y="2453382"/>
            <a:ext cx="4363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aseline="-25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and </a:t>
            </a:r>
            <a:r>
              <a:rPr lang="en-US" sz="32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aseline="-25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32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y.</a:t>
            </a:r>
            <a:endParaRPr lang="en-US" sz="32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5A483B-5581-49FB-BD70-23A30AA628DD}"/>
                  </a:ext>
                </a:extLst>
              </p:cNvPr>
              <p:cNvSpPr txBox="1"/>
              <p:nvPr/>
            </p:nvSpPr>
            <p:spPr>
              <a:xfrm>
                <a:off x="4602637" y="2486545"/>
                <a:ext cx="48661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Now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)−(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5A483B-5581-49FB-BD70-23A30AA62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637" y="2486545"/>
                <a:ext cx="4866172" cy="584775"/>
              </a:xfrm>
              <a:prstGeom prst="rect">
                <a:avLst/>
              </a:prstGeom>
              <a:blipFill>
                <a:blip r:embed="rId5"/>
                <a:stretch>
                  <a:fillRect l="-313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99ABAC-DB8C-44A8-A660-A970789C9922}"/>
                  </a:ext>
                </a:extLst>
              </p:cNvPr>
              <p:cNvSpPr txBox="1"/>
              <p:nvPr/>
            </p:nvSpPr>
            <p:spPr>
              <a:xfrm>
                <a:off x="1667103" y="2979722"/>
                <a:ext cx="41379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99ABAC-DB8C-44A8-A660-A970789C9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103" y="2979722"/>
                <a:ext cx="4137991" cy="584775"/>
              </a:xfrm>
              <a:prstGeom prst="rect">
                <a:avLst/>
              </a:prstGeom>
              <a:blipFill>
                <a:blip r:embed="rId6"/>
                <a:stretch>
                  <a:fillRect l="-3682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9660C2-CD1F-454E-93D2-258A7D24A911}"/>
                  </a:ext>
                </a:extLst>
              </p:cNvPr>
              <p:cNvSpPr txBox="1"/>
              <p:nvPr/>
            </p:nvSpPr>
            <p:spPr>
              <a:xfrm>
                <a:off x="5677678" y="3006228"/>
                <a:ext cx="536975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B0F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…(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99660C2-CD1F-454E-93D2-258A7D24A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78" y="3006228"/>
                <a:ext cx="5369754" cy="584775"/>
              </a:xfrm>
              <a:prstGeom prst="rect">
                <a:avLst/>
              </a:prstGeom>
              <a:blipFill>
                <a:blip r:embed="rId7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443C1C-C83C-4F94-B7F0-75E543E7EDC7}"/>
                  </a:ext>
                </a:extLst>
              </p:cNvPr>
              <p:cNvSpPr txBox="1"/>
              <p:nvPr/>
            </p:nvSpPr>
            <p:spPr>
              <a:xfrm>
                <a:off x="540022" y="3413946"/>
                <a:ext cx="11360429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:r>
                  <a:rPr lang="en-US" sz="32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and </a:t>
                </a:r>
                <a:r>
                  <a:rPr lang="en-US" sz="32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aseline="-25000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y,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and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so that RHS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3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 + 0 = 0. 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2443C1C-C83C-4F94-B7F0-75E543E7E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2" y="3413946"/>
                <a:ext cx="11360429" cy="1077218"/>
              </a:xfrm>
              <a:prstGeom prst="rect">
                <a:avLst/>
              </a:prstGeom>
              <a:blipFill>
                <a:blip r:embed="rId8"/>
                <a:stretch>
                  <a:fillRect l="-1396" t="-7345" r="-429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2B5E0A-B012-4E17-A2EA-83F6AEAB6EAC}"/>
                  </a:ext>
                </a:extLst>
              </p:cNvPr>
              <p:cNvSpPr txBox="1"/>
              <p:nvPr/>
            </p:nvSpPr>
            <p:spPr>
              <a:xfrm>
                <a:off x="553276" y="4387332"/>
                <a:ext cx="682818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</m:t>
                    </m:r>
                    <m:r>
                      <m:rPr>
                        <m:nor/>
                      </m:rPr>
                      <a:rPr lang="en-US" sz="3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from</m:t>
                    </m:r>
                    <m:r>
                      <m:rPr>
                        <m:nor/>
                      </m:rPr>
                      <a:rPr lang="en-US" sz="3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3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320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32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‖"/>
                        <m:endChr m:val="‖"/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)−(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sz="32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2B5E0A-B012-4E17-A2EA-83F6AEAB6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76" y="4387332"/>
                <a:ext cx="6828185" cy="584775"/>
              </a:xfrm>
              <a:prstGeom prst="rect">
                <a:avLst/>
              </a:prstGeom>
              <a:blipFill>
                <a:blip r:embed="rId9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E4618F0-36D8-4429-BE8D-C7113E457E5F}"/>
                  </a:ext>
                </a:extLst>
              </p:cNvPr>
              <p:cNvSpPr txBox="1"/>
              <p:nvPr/>
            </p:nvSpPr>
            <p:spPr>
              <a:xfrm>
                <a:off x="7127196" y="4347578"/>
                <a:ext cx="360790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 x + y</a:t>
                </a:r>
                <a:endParaRPr lang="en-US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E4618F0-36D8-4429-BE8D-C7113E457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196" y="4347578"/>
                <a:ext cx="3607905" cy="584775"/>
              </a:xfrm>
              <a:prstGeom prst="rect">
                <a:avLst/>
              </a:prstGeom>
              <a:blipFill>
                <a:blip r:embed="rId13"/>
                <a:stretch>
                  <a:fillRect l="-4223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E869E5B-49D1-5A3E-0EAF-E5DA52957275}"/>
              </a:ext>
            </a:extLst>
          </p:cNvPr>
          <p:cNvSpPr txBox="1"/>
          <p:nvPr/>
        </p:nvSpPr>
        <p:spPr>
          <a:xfrm>
            <a:off x="479418" y="4932353"/>
            <a:ext cx="6172200" cy="59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  <a:sym typeface="Symbol" panose="05050102010706020507" pitchFamily="18" charset="2"/>
              </a:rPr>
              <a:t>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addition is jointly continuous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2ABBB4-5249-DA89-3913-ADB81A82F822}"/>
              </a:ext>
            </a:extLst>
          </p:cNvPr>
          <p:cNvSpPr txBox="1"/>
          <p:nvPr/>
        </p:nvSpPr>
        <p:spPr>
          <a:xfrm>
            <a:off x="553276" y="5464550"/>
            <a:ext cx="11235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 {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32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be a sequence in F and {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} be a sequence in N 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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α</a:t>
            </a:r>
            <a:r>
              <a:rPr lang="en-US" sz="3200" baseline="-25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α in F and </a:t>
            </a:r>
            <a:r>
              <a:rPr lang="en-US" sz="32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sz="3200" baseline="-25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Symbol" panose="05050102010706020507" pitchFamily="18" charset="2"/>
                <a:cs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US" sz="3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 in N.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4" grpId="0"/>
      <p:bldP spid="11" grpId="0"/>
      <p:bldP spid="13" grpId="0"/>
      <p:bldP spid="15" grpId="0"/>
      <p:bldP spid="17" grpId="0"/>
      <p:bldP spid="19" grpId="0"/>
      <p:bldP spid="21" grpId="0"/>
      <p:bldP spid="31" grpId="0"/>
      <p:bldP spid="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6810</TotalTime>
  <Words>2941</Words>
  <Application>Microsoft Office PowerPoint</Application>
  <PresentationFormat>Widescreen</PresentationFormat>
  <Paragraphs>232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Gungsuh</vt:lpstr>
      <vt:lpstr>Algerian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M 301- FUNCTIONAL ANALYSIS BANACH SPACES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ANALYSIS UNIT – I BANACH SPACES</dc:title>
  <dc:creator>Apoorva Kalidindi</dc:creator>
  <cp:lastModifiedBy>Tammi Raju Kalidindi</cp:lastModifiedBy>
  <cp:revision>39</cp:revision>
  <dcterms:created xsi:type="dcterms:W3CDTF">2021-11-16T01:18:17Z</dcterms:created>
  <dcterms:modified xsi:type="dcterms:W3CDTF">2024-06-28T15:06:14Z</dcterms:modified>
</cp:coreProperties>
</file>