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FA693-3266-7659-7904-3AF5C1842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09D7F-08FF-8496-A638-A9F06B0AD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570AF-41AA-6BE5-D6E8-58C2DCEB6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BF395-E024-49A1-AD53-8E4A1622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043D7-FDA6-3645-7A0F-98A18539D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1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8F0DC-BF80-095C-500D-BEBE034BA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6865F-1915-FB60-C5C7-C37B2BE84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EAE13-89A1-9331-2F17-C3D0161C7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C09C8-E0D6-DF81-360B-AC9D106A0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85B94-5EFC-A85F-748C-D4A2FAFE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9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78CCE0-D6C0-2B6F-120B-919F3B8FA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0383EE-9CCB-BB70-6A60-831D45C73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A8050-057C-E5F6-6A4F-238353FF4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F926A-5524-E5FB-50ED-9E6B69997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8B90B-991F-D7E6-F4CD-D19856C20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6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5D7A5-DF88-237D-1089-428568CD8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B0E6D-3044-FB09-1FAA-E1CA52A69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B7768-981E-C5A0-C511-B6214B1F6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757AA-42D5-F21D-B0B4-187DECDE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714A8-2A78-ED52-C5F0-141B11A54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3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6765B-172E-08CB-03B2-8B50886FC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1F460-3286-A320-63F2-E40E65B63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19832-3DBD-31CF-0A7B-7D46078C8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295B8-70E7-470E-5AE6-901422C45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22D2D-599D-44D3-7B6E-8B198AD74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C270E-1FE0-55AE-D831-640B2298D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4AD50-E9D2-010D-3545-50ED5A83C6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4BFD67-FB0A-DB83-9851-05DE7D55C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D1756-13EB-5474-011C-30F5B76A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6CD22-4F62-C559-96F8-28F7B05C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C9EF9-AB7A-6097-C01A-7E8553407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09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E66D5-A27B-326B-5043-D1C75AFA5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165EB-9AD5-BDB3-0236-8DB733380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06B26-CCAE-F2B7-50E1-80C204C0C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93B23-C19B-E8DB-B228-0B42F2E54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D7F903-10DC-953A-AE23-857AF82E35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93E8C1-7C53-1691-4F77-A6AE9322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14589C-72F0-A26A-B8DD-9C4796BA8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65C68D-DE43-EAD0-59CD-A1784349E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9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61B04-9896-A8CA-C36D-E8E66360A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F0F5AD-37CF-105D-6B78-50741D685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84CDA9-35B0-37F8-A6FB-9EA2DFDBF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088B1-8957-E326-04EE-5A020DE9E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0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55D635-2D1C-2E13-6D20-12E3089F2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0EA2DF-E209-75BD-3C66-2CCE279CE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BCE40-7AC8-96FD-9220-E9C4773F2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11645-CDCC-C965-BE8A-7A6396DB7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A10A0-2673-AAD2-5FCF-86C24F81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1653E7-56F8-7D68-ABD6-D282B0334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2BF826-AED4-3DE0-5F85-08D4BBD10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37173-ED7F-F21C-5CB4-D98F648FC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05DF5-DB7F-FDBE-721E-C5AFAB9AE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3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D579E-3F21-CEC6-122D-7BA3F297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906C95-A13A-453E-11ED-606926428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4CA42E-2050-8B18-DF54-1D93A9EC4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BAEB7-FEFC-FF1B-7AE7-79B6A77D7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EE2C2-3890-A8B2-0134-D1FE7C565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F27B0-7F68-0B09-0B36-D884C2F32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2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67A40D-6179-B9B4-3BDF-BAA60671D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C4D2F-5A7C-9D42-9DD9-8152C37BF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39977-E29F-77C5-4DD3-2AFBFC8B3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EDF86-DD9F-49B6-AE55-3D67462C7ED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FFB08-529E-FC21-2728-5A5540C8A6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ED619-E7B6-2B02-6E3B-844803AA9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6247F-7BE0-4212-AB3B-9BC434D18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3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E3A3-6C81-B91B-3DCF-ACAD98574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4086" y="2954215"/>
            <a:ext cx="9523827" cy="153847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M 301- FUNCTIONAL ANALYSIS</a:t>
            </a:r>
            <a:b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rgbClr val="00B0F0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HILBERT SPACES</a:t>
            </a:r>
            <a:endParaRPr lang="en-US" sz="4800" dirty="0">
              <a:solidFill>
                <a:srgbClr val="00B0F0"/>
              </a:solidFill>
              <a:latin typeface="Algerian" panose="04020705040A02060702" pitchFamily="8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3C5C6-B7D2-81FE-473C-2D875DEBE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101" y="4837320"/>
            <a:ext cx="6665259" cy="1696216"/>
          </a:xfrm>
        </p:spPr>
        <p:txBody>
          <a:bodyPr>
            <a:normAutofit fontScale="77500" lnSpcReduction="20000"/>
          </a:bodyPr>
          <a:lstStyle/>
          <a:p>
            <a:r>
              <a:rPr lang="en-US" sz="5700" dirty="0">
                <a:solidFill>
                  <a:srgbClr val="00B05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K. C. TAMMI RAJU, M. S</a:t>
            </a:r>
            <a:r>
              <a:rPr lang="en-US" sz="5700" dirty="0">
                <a:solidFill>
                  <a:srgbClr val="00B050"/>
                </a:solidFill>
                <a:cs typeface="Times New Roman" panose="02020603050405020304" pitchFamily="18" charset="0"/>
              </a:rPr>
              <a:t>c;</a:t>
            </a:r>
          </a:p>
          <a:p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HOD, Dept. of mathematics;</a:t>
            </a:r>
          </a:p>
          <a:p>
            <a:r>
              <a:rPr lang="en-US" sz="4800" dirty="0">
                <a:solidFill>
                  <a:srgbClr val="0070C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PG COURSES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75BE3-83B3-5ADE-B213-EB434BFE1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97" y="881703"/>
            <a:ext cx="10721188" cy="164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88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2631354-0A77-478E-4C55-D7B40893115B}"/>
                  </a:ext>
                </a:extLst>
              </p:cNvPr>
              <p:cNvSpPr txBox="1"/>
              <p:nvPr/>
            </p:nvSpPr>
            <p:spPr>
              <a:xfrm>
                <a:off x="53781" y="-13202"/>
                <a:ext cx="3886200" cy="6178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Claim: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(y, x)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2631354-0A77-478E-4C55-D7B408931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1" y="-13202"/>
                <a:ext cx="3886200" cy="617861"/>
              </a:xfrm>
              <a:prstGeom prst="rect">
                <a:avLst/>
              </a:prstGeom>
              <a:blipFill>
                <a:blip r:embed="rId2"/>
                <a:stretch>
                  <a:fillRect l="-4082" t="-9901" r="-157" b="-29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0963AD90-89C9-E29A-BBCA-2D59CC37CF63}"/>
              </a:ext>
            </a:extLst>
          </p:cNvPr>
          <p:cNvSpPr txBox="1"/>
          <p:nvPr/>
        </p:nvSpPr>
        <p:spPr>
          <a:xfrm>
            <a:off x="510982" y="589920"/>
            <a:ext cx="884816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Taking the complex conjugate on both sides of (2),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E29D40D-1F59-0CB6-4EDE-F06E37A0F69C}"/>
                  </a:ext>
                </a:extLst>
              </p:cNvPr>
              <p:cNvSpPr txBox="1"/>
              <p:nvPr/>
            </p:nvSpPr>
            <p:spPr>
              <a:xfrm>
                <a:off x="510979" y="1033122"/>
                <a:ext cx="8673355" cy="5987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 ‖x + y‖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‖x – y‖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‖x + iy‖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‖x – iy‖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E29D40D-1F59-0CB6-4EDE-F06E37A0F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79" y="1033122"/>
                <a:ext cx="8673355" cy="598754"/>
              </a:xfrm>
              <a:prstGeom prst="rect">
                <a:avLst/>
              </a:prstGeom>
              <a:blipFill>
                <a:blip r:embed="rId3"/>
                <a:stretch>
                  <a:fillRect l="-1827" t="-13131" b="-292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8E9810B0-DEA1-A2A4-4994-F05F220078A6}"/>
              </a:ext>
            </a:extLst>
          </p:cNvPr>
          <p:cNvSpPr txBox="1"/>
          <p:nvPr/>
        </p:nvSpPr>
        <p:spPr>
          <a:xfrm>
            <a:off x="1694316" y="1567188"/>
            <a:ext cx="94566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 ‖y + x‖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 – (y – x)‖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(y – ix)‖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(y + ix)‖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E946C4-54B0-23FE-D212-12E1D629E1B6}"/>
              </a:ext>
            </a:extLst>
          </p:cNvPr>
          <p:cNvSpPr txBox="1"/>
          <p:nvPr/>
        </p:nvSpPr>
        <p:spPr>
          <a:xfrm>
            <a:off x="1650616" y="2667500"/>
            <a:ext cx="77085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 ‖y + x‖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‖y – x‖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‖(y – ix)‖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‖y + ix‖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8E03A8-E025-325E-061C-16E7D5C72F74}"/>
              </a:ext>
            </a:extLst>
          </p:cNvPr>
          <p:cNvSpPr txBox="1"/>
          <p:nvPr/>
        </p:nvSpPr>
        <p:spPr>
          <a:xfrm>
            <a:off x="9359147" y="2601583"/>
            <a:ext cx="179182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4(y, x)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DE0A63B-41A0-3286-3B6E-81F46298463D}"/>
                  </a:ext>
                </a:extLst>
              </p:cNvPr>
              <p:cNvSpPr txBox="1"/>
              <p:nvPr/>
            </p:nvSpPr>
            <p:spPr>
              <a:xfrm>
                <a:off x="3630704" y="48444"/>
                <a:ext cx="8848165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 (x, y)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kumimoji="0" lang="en-US" sz="2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kumimoji="0" lang="en-US" sz="2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DE0A63B-41A0-3286-3B6E-81F462984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704" y="48444"/>
                <a:ext cx="8848165" cy="532966"/>
              </a:xfrm>
              <a:prstGeom prst="rect">
                <a:avLst/>
              </a:prstGeom>
              <a:blipFill>
                <a:blip r:embed="rId4"/>
                <a:stretch>
                  <a:fillRect l="-1447" t="-11494" b="-3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D6A1FAC-8F4F-28B0-A4A6-E6DC31B3FB8C}"/>
                  </a:ext>
                </a:extLst>
              </p:cNvPr>
              <p:cNvSpPr txBox="1"/>
              <p:nvPr/>
            </p:nvSpPr>
            <p:spPr>
              <a:xfrm>
                <a:off x="1767158" y="2110149"/>
                <a:ext cx="10478625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32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𝒊𝒙</m:t>
                            </m:r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2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𝒊𝒙</m:t>
                            </m:r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3200" b="1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D6A1FAC-8F4F-28B0-A4A6-E6DC31B3F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158" y="2110149"/>
                <a:ext cx="10478625" cy="601255"/>
              </a:xfrm>
              <a:prstGeom prst="rect">
                <a:avLst/>
              </a:prstGeom>
              <a:blipFill>
                <a:blip r:embed="rId5"/>
                <a:stretch>
                  <a:fillRect l="-1513" t="-12121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B77BEFF-1623-5250-3A61-B94330EE3DD1}"/>
                  </a:ext>
                </a:extLst>
              </p:cNvPr>
              <p:cNvSpPr txBox="1"/>
              <p:nvPr/>
            </p:nvSpPr>
            <p:spPr>
              <a:xfrm>
                <a:off x="672351" y="3120159"/>
                <a:ext cx="2877673" cy="6164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∴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</m:acc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(y, x)</a:t>
                </a:r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B77BEFF-1623-5250-3A61-B94330EE3D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51" y="3120159"/>
                <a:ext cx="2877673" cy="616451"/>
              </a:xfrm>
              <a:prstGeom prst="rect">
                <a:avLst/>
              </a:prstGeom>
              <a:blipFill>
                <a:blip r:embed="rId6"/>
                <a:stretch>
                  <a:fillRect l="-5297" t="-9901" r="-1907" b="-29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095842D1-9B71-0A11-4244-540EE84E8FEA}"/>
              </a:ext>
            </a:extLst>
          </p:cNvPr>
          <p:cNvSpPr txBox="1"/>
          <p:nvPr/>
        </p:nvSpPr>
        <p:spPr>
          <a:xfrm>
            <a:off x="401166" y="3604494"/>
            <a:ext cx="57486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(x + y, z) = (x, z) + (y, z)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490B874-8162-FB78-F1D8-EB4DB271FC7C}"/>
              </a:ext>
            </a:extLst>
          </p:cNvPr>
          <p:cNvSpPr txBox="1"/>
          <p:nvPr/>
        </p:nvSpPr>
        <p:spPr>
          <a:xfrm>
            <a:off x="5909979" y="3604494"/>
            <a:ext cx="689833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Replacing x by x + y and y by z in (2)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9F90FE-4314-BDE4-826B-8409EF25B567}"/>
              </a:ext>
            </a:extLst>
          </p:cNvPr>
          <p:cNvSpPr txBox="1"/>
          <p:nvPr/>
        </p:nvSpPr>
        <p:spPr>
          <a:xfrm>
            <a:off x="0" y="4064683"/>
            <a:ext cx="1261333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4(x + y, z) = ‖x + y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+ y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‖x + y + 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y – 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(3)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477D4B-2E94-5A01-54C1-08DEF99841AC}"/>
              </a:ext>
            </a:extLst>
          </p:cNvPr>
          <p:cNvSpPr txBox="1"/>
          <p:nvPr/>
        </p:nvSpPr>
        <p:spPr>
          <a:xfrm>
            <a:off x="107569" y="4516698"/>
            <a:ext cx="519000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Replacing x by x + z in (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1),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786B80-3484-7499-14C9-DBB90782FC42}"/>
              </a:ext>
            </a:extLst>
          </p:cNvPr>
          <p:cNvSpPr txBox="1"/>
          <p:nvPr/>
        </p:nvSpPr>
        <p:spPr>
          <a:xfrm>
            <a:off x="4773698" y="4531641"/>
            <a:ext cx="770517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‖x + z +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‖x + z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2‖x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+ 2‖ y 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E2899C5-30A9-185F-C6C1-28A282C8C56F}"/>
              </a:ext>
            </a:extLst>
          </p:cNvPr>
          <p:cNvSpPr txBox="1"/>
          <p:nvPr/>
        </p:nvSpPr>
        <p:spPr>
          <a:xfrm>
            <a:off x="833717" y="4987877"/>
            <a:ext cx="964154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(or) ‖x + y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2‖x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 ‖ y 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+ z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(4)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A2BB9A-1B43-4A51-7E5A-E67809FAB688}"/>
              </a:ext>
            </a:extLst>
          </p:cNvPr>
          <p:cNvSpPr txBox="1"/>
          <p:nvPr/>
        </p:nvSpPr>
        <p:spPr>
          <a:xfrm>
            <a:off x="188262" y="5379972"/>
            <a:ext cx="1211579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Again ‖x + z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‖ z – y + x‖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2‖ z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+ 2‖ x 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 z – y – x‖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 by (1)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FE604E7-DB82-E786-233A-BBC497249A75}"/>
              </a:ext>
            </a:extLst>
          </p:cNvPr>
          <p:cNvSpPr txBox="1"/>
          <p:nvPr/>
        </p:nvSpPr>
        <p:spPr>
          <a:xfrm>
            <a:off x="3221691" y="5804565"/>
            <a:ext cx="68176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2‖ y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+ 2‖x‖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+ y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(5)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E5DB20C-9DB3-1E44-8B57-7E0DB8207C9D}"/>
              </a:ext>
            </a:extLst>
          </p:cNvPr>
          <p:cNvSpPr txBox="1"/>
          <p:nvPr/>
        </p:nvSpPr>
        <p:spPr>
          <a:xfrm>
            <a:off x="336180" y="6224703"/>
            <a:ext cx="8969184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Substituting the value of ‖x + z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(5) in (4)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22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4" grpId="0"/>
      <p:bldP spid="16" grpId="0"/>
      <p:bldP spid="18" grpId="0"/>
      <p:bldP spid="18" grpId="1"/>
      <p:bldP spid="20" grpId="0"/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4240BA-BEEC-6D61-2622-9E7573B6200D}"/>
              </a:ext>
            </a:extLst>
          </p:cNvPr>
          <p:cNvSpPr txBox="1"/>
          <p:nvPr/>
        </p:nvSpPr>
        <p:spPr>
          <a:xfrm>
            <a:off x="386604" y="5602938"/>
            <a:ext cx="11349317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 and (10) we get 4(x + y, z) = 4(x, z) + 4(y, z)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i.e., (x + y, z) = (x, z) + (y, z)…(11)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D2C0ED-1E39-4CBC-937C-DFE2BD97C73C}"/>
              </a:ext>
            </a:extLst>
          </p:cNvPr>
          <p:cNvSpPr txBox="1"/>
          <p:nvPr/>
        </p:nvSpPr>
        <p:spPr>
          <a:xfrm>
            <a:off x="477372" y="0"/>
            <a:ext cx="109089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‖x + y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2‖x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+ 2‖y‖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{2‖y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+ 2‖x‖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+ y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77B2A1-D6EF-8723-78C1-A2C4AC887BF9}"/>
              </a:ext>
            </a:extLst>
          </p:cNvPr>
          <p:cNvSpPr txBox="1"/>
          <p:nvPr/>
        </p:nvSpPr>
        <p:spPr>
          <a:xfrm>
            <a:off x="-58829" y="390624"/>
            <a:ext cx="1264191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(or) ‖x + y + z‖</a:t>
            </a:r>
            <a:r>
              <a:rPr lang="en-US" sz="3200" b="1" baseline="30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+ y – z‖</a:t>
            </a:r>
            <a:r>
              <a:rPr lang="en-US" sz="3200" b="1" baseline="30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2‖x + z‖</a:t>
            </a:r>
            <a:r>
              <a:rPr lang="en-US" sz="3200" b="1" baseline="30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+ 2‖ y ‖</a:t>
            </a:r>
            <a:r>
              <a:rPr lang="en-US" sz="3200" b="1" baseline="30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2‖y – z‖</a:t>
            </a:r>
            <a:r>
              <a:rPr lang="en-US" sz="3200" b="1" baseline="30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2‖ x ‖</a:t>
            </a:r>
            <a:r>
              <a:rPr lang="en-US" sz="3200" b="1" baseline="30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(6)</a:t>
            </a:r>
            <a:endParaRPr lang="en-US" sz="32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0440D2-75EF-2806-FD03-7ADD7D268CDF}"/>
              </a:ext>
            </a:extLst>
          </p:cNvPr>
          <p:cNvSpPr txBox="1"/>
          <p:nvPr/>
        </p:nvSpPr>
        <p:spPr>
          <a:xfrm>
            <a:off x="531160" y="827482"/>
            <a:ext cx="6468034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Interchanging x and y in (6) we get,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7CE570-607D-25B6-06C5-CB1BE17D8FA0}"/>
              </a:ext>
            </a:extLst>
          </p:cNvPr>
          <p:cNvSpPr txBox="1"/>
          <p:nvPr/>
        </p:nvSpPr>
        <p:spPr>
          <a:xfrm>
            <a:off x="302561" y="1320764"/>
            <a:ext cx="1193258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‖x + y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+ y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2‖y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+ 2‖ x 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2‖x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2‖ y 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(7)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65D789-1BCB-D8EB-5AEA-22CB125A34A4}"/>
              </a:ext>
            </a:extLst>
          </p:cNvPr>
          <p:cNvSpPr txBox="1"/>
          <p:nvPr/>
        </p:nvSpPr>
        <p:spPr>
          <a:xfrm>
            <a:off x="302561" y="1847391"/>
            <a:ext cx="496532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Adding (6) and (7) we get, 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7C7E40-763C-2BD0-1447-EE8E9ABBD7CB}"/>
              </a:ext>
            </a:extLst>
          </p:cNvPr>
          <p:cNvSpPr txBox="1"/>
          <p:nvPr/>
        </p:nvSpPr>
        <p:spPr>
          <a:xfrm>
            <a:off x="342901" y="2291245"/>
            <a:ext cx="118098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‖x + y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+ y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‖x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‖y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‖y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(8)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0498FD-40AD-BC19-ED38-2D841D52AEB3}"/>
              </a:ext>
            </a:extLst>
          </p:cNvPr>
          <p:cNvSpPr txBox="1"/>
          <p:nvPr/>
        </p:nvSpPr>
        <p:spPr>
          <a:xfrm>
            <a:off x="359710" y="2714588"/>
            <a:ext cx="98835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Replacing z by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(8) and multiplying both sides by I,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C379D9-955C-B38E-9967-5EC549C62FC8}"/>
              </a:ext>
            </a:extLst>
          </p:cNvPr>
          <p:cNvSpPr txBox="1"/>
          <p:nvPr/>
        </p:nvSpPr>
        <p:spPr>
          <a:xfrm>
            <a:off x="386604" y="3158877"/>
            <a:ext cx="1175609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y+iz‖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i‖x+y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i‖x+iz‖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i‖y+iz‖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(9)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F8E9E0-40B0-3865-9537-A9164924AB94}"/>
              </a:ext>
            </a:extLst>
          </p:cNvPr>
          <p:cNvSpPr txBox="1"/>
          <p:nvPr/>
        </p:nvSpPr>
        <p:spPr>
          <a:xfrm>
            <a:off x="386604" y="3624589"/>
            <a:ext cx="351304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Adding (8) and (9)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05DCD0-7462-2909-AB62-F9A642051F4A}"/>
              </a:ext>
            </a:extLst>
          </p:cNvPr>
          <p:cNvSpPr txBox="1"/>
          <p:nvPr/>
        </p:nvSpPr>
        <p:spPr>
          <a:xfrm>
            <a:off x="386604" y="4041811"/>
            <a:ext cx="11016502" cy="16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‖x + y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+ y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‖x + y + 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‖x + y – 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= ‖x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{‖y +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‖y – 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iz‖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}…(10)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5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944793-7511-BE6D-5A7A-EE36C0A3DF20}"/>
              </a:ext>
            </a:extLst>
          </p:cNvPr>
          <p:cNvSpPr txBox="1"/>
          <p:nvPr/>
        </p:nvSpPr>
        <p:spPr>
          <a:xfrm>
            <a:off x="589223" y="5882661"/>
            <a:ext cx="467957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α be negative integers</a:t>
            </a:r>
            <a:endParaRPr lang="en-US" sz="3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AA101B-825C-5E80-56CA-1C24F23B9A07}"/>
              </a:ext>
            </a:extLst>
          </p:cNvPr>
          <p:cNvSpPr txBox="1"/>
          <p:nvPr/>
        </p:nvSpPr>
        <p:spPr>
          <a:xfrm>
            <a:off x="376518" y="127408"/>
            <a:ext cx="609824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(αx, y) = α(x, y)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6765D0-F958-3CEA-429A-411B93E036EB}"/>
              </a:ext>
            </a:extLst>
          </p:cNvPr>
          <p:cNvSpPr txBox="1"/>
          <p:nvPr/>
        </p:nvSpPr>
        <p:spPr>
          <a:xfrm>
            <a:off x="4582086" y="127408"/>
            <a:ext cx="609824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 Let α be a positive integer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7431C5-E115-1A69-A9C7-E0F3D7DF6473}"/>
              </a:ext>
            </a:extLst>
          </p:cNvPr>
          <p:cNvSpPr txBox="1"/>
          <p:nvPr/>
        </p:nvSpPr>
        <p:spPr>
          <a:xfrm>
            <a:off x="376518" y="617012"/>
            <a:ext cx="60982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(x + x, y) = (x, y) + (x, y)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E5FDEA-A7ED-CC3A-511A-AF819D932C5A}"/>
              </a:ext>
            </a:extLst>
          </p:cNvPr>
          <p:cNvSpPr txBox="1"/>
          <p:nvPr/>
        </p:nvSpPr>
        <p:spPr>
          <a:xfrm>
            <a:off x="376518" y="1045142"/>
            <a:ext cx="894565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(2x, y) = 2(x, y) so that result is true for n = 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174350-FB5F-58CF-58F4-6A8DF3352D48}"/>
              </a:ext>
            </a:extLst>
          </p:cNvPr>
          <p:cNvSpPr txBox="1"/>
          <p:nvPr/>
        </p:nvSpPr>
        <p:spPr>
          <a:xfrm>
            <a:off x="376518" y="1526217"/>
            <a:ext cx="1013908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Assume the result is true for n i.e.,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y) = n(x, y)…(12)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666A3B-7ACF-B15B-441E-C6C10D6CE248}"/>
              </a:ext>
            </a:extLst>
          </p:cNvPr>
          <p:cNvSpPr txBox="1"/>
          <p:nvPr/>
        </p:nvSpPr>
        <p:spPr>
          <a:xfrm>
            <a:off x="376518" y="1961272"/>
            <a:ext cx="3186954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 ({n +1}x, y)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ADA7E5-BFAD-F488-14D9-C5525FB81704}"/>
              </a:ext>
            </a:extLst>
          </p:cNvPr>
          <p:cNvSpPr txBox="1"/>
          <p:nvPr/>
        </p:nvSpPr>
        <p:spPr>
          <a:xfrm>
            <a:off x="3563472" y="2005585"/>
            <a:ext cx="23397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x, y)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88D2BF-ED4C-09AE-3990-98B66558A202}"/>
              </a:ext>
            </a:extLst>
          </p:cNvPr>
          <p:cNvSpPr txBox="1"/>
          <p:nvPr/>
        </p:nvSpPr>
        <p:spPr>
          <a:xfrm>
            <a:off x="5765427" y="2034662"/>
            <a:ext cx="30468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y) + (x, y)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1E2B49-A129-5E0F-168C-6863EA4DB5C2}"/>
              </a:ext>
            </a:extLst>
          </p:cNvPr>
          <p:cNvSpPr txBox="1"/>
          <p:nvPr/>
        </p:nvSpPr>
        <p:spPr>
          <a:xfrm>
            <a:off x="3488389" y="2457876"/>
            <a:ext cx="298636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n(x, y) + (x, y)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5E25C5D-4D59-7B7D-5F01-0830BC2333B1}"/>
              </a:ext>
            </a:extLst>
          </p:cNvPr>
          <p:cNvSpPr txBox="1"/>
          <p:nvPr/>
        </p:nvSpPr>
        <p:spPr>
          <a:xfrm>
            <a:off x="6373907" y="2527573"/>
            <a:ext cx="271630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(n + 1)(x, y).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FEEE12D-33CA-CDB5-B9AB-A2DD4A262417}"/>
              </a:ext>
            </a:extLst>
          </p:cNvPr>
          <p:cNvSpPr txBox="1"/>
          <p:nvPr/>
        </p:nvSpPr>
        <p:spPr>
          <a:xfrm>
            <a:off x="514351" y="2885212"/>
            <a:ext cx="7876613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Result is true for n + 1 if it were true for 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13BC7F2-2794-E64D-71E4-E602246B7076}"/>
              </a:ext>
            </a:extLst>
          </p:cNvPr>
          <p:cNvSpPr txBox="1"/>
          <p:nvPr/>
        </p:nvSpPr>
        <p:spPr>
          <a:xfrm>
            <a:off x="514351" y="3354621"/>
            <a:ext cx="11163298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induction result is true for all positive integral values of α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7E34EA7-1244-5FBF-2FAF-D3EAD66A209F}"/>
              </a:ext>
            </a:extLst>
          </p:cNvPr>
          <p:cNvSpPr txBox="1"/>
          <p:nvPr/>
        </p:nvSpPr>
        <p:spPr>
          <a:xfrm>
            <a:off x="3756212" y="5383100"/>
            <a:ext cx="4679575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∴ (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–x, y) = – (x, y) … (13)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926C69D-4A26-6337-719A-E1EE3D817303}"/>
              </a:ext>
            </a:extLst>
          </p:cNvPr>
          <p:cNvSpPr txBox="1"/>
          <p:nvPr/>
        </p:nvSpPr>
        <p:spPr>
          <a:xfrm>
            <a:off x="4698722" y="3877148"/>
            <a:ext cx="61929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Replacing x by – x in (2) we get,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012D3DB-235D-66D7-8F97-DC0545492F74}"/>
              </a:ext>
            </a:extLst>
          </p:cNvPr>
          <p:cNvSpPr txBox="1"/>
          <p:nvPr/>
        </p:nvSpPr>
        <p:spPr>
          <a:xfrm>
            <a:off x="514350" y="4423105"/>
            <a:ext cx="980728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4(– x, y) = ‖–x +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‖–x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‖–x +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‖–x –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3592C6D-6FFB-A61D-4AF4-A11D85F44B24}"/>
              </a:ext>
            </a:extLst>
          </p:cNvPr>
          <p:cNvSpPr txBox="1"/>
          <p:nvPr/>
        </p:nvSpPr>
        <p:spPr>
          <a:xfrm>
            <a:off x="1911743" y="4891509"/>
            <a:ext cx="10294130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‖x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+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‖x –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∵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 –x ‖ = ‖ x ‖)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D488D6-8114-6ED9-0310-BA95D4E582A1}"/>
              </a:ext>
            </a:extLst>
          </p:cNvPr>
          <p:cNvSpPr txBox="1"/>
          <p:nvPr/>
        </p:nvSpPr>
        <p:spPr>
          <a:xfrm>
            <a:off x="1885082" y="5364868"/>
            <a:ext cx="21188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– 4(x, y)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D2BF391-EE11-E06C-BD2E-16A763147975}"/>
              </a:ext>
            </a:extLst>
          </p:cNvPr>
          <p:cNvSpPr txBox="1"/>
          <p:nvPr/>
        </p:nvSpPr>
        <p:spPr>
          <a:xfrm>
            <a:off x="520461" y="3858013"/>
            <a:ext cx="4122850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Claim:</a:t>
            </a:r>
            <a:r>
              <a:rPr lang="en-US" sz="3200" b="1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(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–x, y) = – (x, y) 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96EBC73-E2E0-E8AC-1257-30996509B1BA}"/>
              </a:ext>
            </a:extLst>
          </p:cNvPr>
          <p:cNvSpPr txBox="1"/>
          <p:nvPr/>
        </p:nvSpPr>
        <p:spPr>
          <a:xfrm>
            <a:off x="526702" y="6286889"/>
            <a:ext cx="11078116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B05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∴</a:t>
            </a:r>
            <a:r>
              <a:rPr lang="en-US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(αx, y) = (–βx, y) = (–(βx), y) = – (βx, y) = –β(x, y) = α(x, y)</a:t>
            </a:r>
            <a:endParaRPr lang="en-US" sz="32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4956E5-0C88-BFEB-8270-EF8CB22680A0}"/>
              </a:ext>
            </a:extLst>
          </p:cNvPr>
          <p:cNvSpPr txBox="1"/>
          <p:nvPr/>
        </p:nvSpPr>
        <p:spPr>
          <a:xfrm>
            <a:off x="5213799" y="5888820"/>
            <a:ext cx="662521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positive integer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 = – β.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53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8" grpId="0"/>
      <p:bldP spid="40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D6F191C-7612-7B17-B7CE-13B4382697CD}"/>
                  </a:ext>
                </a:extLst>
              </p:cNvPr>
              <p:cNvSpPr txBox="1"/>
              <p:nvPr/>
            </p:nvSpPr>
            <p:spPr>
              <a:xfrm>
                <a:off x="612396" y="-230724"/>
                <a:ext cx="11187952" cy="8600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(c) Let α be rational say α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</m:num>
                      <m:den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𝒒</m:t>
                        </m:r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where p, q are integers and q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D6F191C-7612-7B17-B7CE-13B438269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96" y="-230724"/>
                <a:ext cx="11187952" cy="860044"/>
              </a:xfrm>
              <a:prstGeom prst="rect">
                <a:avLst/>
              </a:prstGeom>
              <a:blipFill>
                <a:blip r:embed="rId2"/>
                <a:stretch>
                  <a:fillRect l="-1362" b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151C2CC-3C6F-BFAD-43FF-348EE5635103}"/>
                  </a:ext>
                </a:extLst>
              </p:cNvPr>
              <p:cNvSpPr txBox="1"/>
              <p:nvPr/>
            </p:nvSpPr>
            <p:spPr>
              <a:xfrm>
                <a:off x="612395" y="338185"/>
                <a:ext cx="7086601" cy="9324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∴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(αx, y) =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𝒑</m:t>
                            </m:r>
                          </m:num>
                          <m:den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𝒒</m:t>
                            </m:r>
                          </m:den>
                        </m:f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(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pz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y) where z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num>
                      <m:den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𝒒</m:t>
                        </m:r>
                      </m:den>
                    </m:f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151C2CC-3C6F-BFAD-43FF-348EE5635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95" y="338185"/>
                <a:ext cx="7086601" cy="932499"/>
              </a:xfrm>
              <a:prstGeom prst="rect">
                <a:avLst/>
              </a:prstGeom>
              <a:blipFill>
                <a:blip r:embed="rId3"/>
                <a:stretch>
                  <a:fillRect l="-2150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170D9BD5-9EEC-1997-5A65-FF7A1001B8F5}"/>
              </a:ext>
            </a:extLst>
          </p:cNvPr>
          <p:cNvSpPr txBox="1"/>
          <p:nvPr/>
        </p:nvSpPr>
        <p:spPr>
          <a:xfrm>
            <a:off x="7698996" y="604717"/>
            <a:ext cx="29785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p(z, y) … (14)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863551-71CD-97CA-EB7F-EE908D94CA8A}"/>
              </a:ext>
            </a:extLst>
          </p:cNvPr>
          <p:cNvSpPr txBox="1"/>
          <p:nvPr/>
        </p:nvSpPr>
        <p:spPr>
          <a:xfrm>
            <a:off x="602312" y="1189492"/>
            <a:ext cx="3748367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qz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y) = q(z, y)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6C3EA48-AA07-056E-C3D8-A9E5172BEBE6}"/>
                  </a:ext>
                </a:extLst>
              </p:cNvPr>
              <p:cNvSpPr txBox="1"/>
              <p:nvPr/>
            </p:nvSpPr>
            <p:spPr>
              <a:xfrm>
                <a:off x="4155695" y="1025179"/>
                <a:ext cx="4619066" cy="9183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(z, 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𝒒</m:t>
                        </m:r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qz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y) … (15)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6C3EA48-AA07-056E-C3D8-A9E5172BE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695" y="1025179"/>
                <a:ext cx="4619066" cy="918393"/>
              </a:xfrm>
              <a:prstGeom prst="rect">
                <a:avLst/>
              </a:prstGeom>
              <a:blipFill>
                <a:blip r:embed="rId4"/>
                <a:stretch>
                  <a:fillRect l="-3435" r="-2510" b="-1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D0696E7-8595-FCF5-9757-765990DD6407}"/>
                  </a:ext>
                </a:extLst>
              </p:cNvPr>
              <p:cNvSpPr txBox="1"/>
              <p:nvPr/>
            </p:nvSpPr>
            <p:spPr>
              <a:xfrm>
                <a:off x="471204" y="1717112"/>
                <a:ext cx="10885393" cy="8600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Substituting (z, y) from (15) in (14)</a:t>
                </a:r>
                <a:r>
                  <a:rPr lang="en-US" sz="3200" b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(αx, 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</m:num>
                      <m:den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𝒒</m:t>
                        </m:r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qz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y) = α(x, y)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D0696E7-8595-FCF5-9757-765990DD64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04" y="1717112"/>
                <a:ext cx="10885393" cy="860044"/>
              </a:xfrm>
              <a:prstGeom prst="rect">
                <a:avLst/>
              </a:prstGeom>
              <a:blipFill>
                <a:blip r:embed="rId5"/>
                <a:stretch>
                  <a:fillRect l="-1400" r="-336" b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0FA74F13-81E4-2AA2-A940-C6987A962F91}"/>
              </a:ext>
            </a:extLst>
          </p:cNvPr>
          <p:cNvSpPr txBox="1"/>
          <p:nvPr/>
        </p:nvSpPr>
        <p:spPr>
          <a:xfrm>
            <a:off x="471204" y="2341702"/>
            <a:ext cx="1034751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Similarly, we can prove the result if α is any real number. 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6244B1-3604-ABD1-4C77-ACF2283586B0}"/>
              </a:ext>
            </a:extLst>
          </p:cNvPr>
          <p:cNvSpPr txBox="1"/>
          <p:nvPr/>
        </p:nvSpPr>
        <p:spPr>
          <a:xfrm>
            <a:off x="471203" y="2835696"/>
            <a:ext cx="585619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(d) Let α be a complex number. 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D71376-E0B5-D6F6-3134-2E2F57CFB19B}"/>
              </a:ext>
            </a:extLst>
          </p:cNvPr>
          <p:cNvSpPr txBox="1"/>
          <p:nvPr/>
        </p:nvSpPr>
        <p:spPr>
          <a:xfrm>
            <a:off x="6217579" y="2798434"/>
            <a:ext cx="470647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Replacing x by ix in (2),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5C74C0-3125-5756-75A3-2ECAD54E676D}"/>
              </a:ext>
            </a:extLst>
          </p:cNvPr>
          <p:cNvSpPr txBox="1"/>
          <p:nvPr/>
        </p:nvSpPr>
        <p:spPr>
          <a:xfrm>
            <a:off x="471203" y="3376216"/>
            <a:ext cx="916192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4(ix, y) = ‖ix +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‖ix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i‖ix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i‖ix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7C67867-FA07-A90E-1D98-AE5A91E99445}"/>
              </a:ext>
            </a:extLst>
          </p:cNvPr>
          <p:cNvSpPr txBox="1"/>
          <p:nvPr/>
        </p:nvSpPr>
        <p:spPr>
          <a:xfrm>
            <a:off x="1755397" y="3818497"/>
            <a:ext cx="1002030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׀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׀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‖x –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׀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׀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‖x +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׀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׀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‖x +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׀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׀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‖x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A0A4CC-3F7C-0924-CC8D-E83AE01773EC}"/>
              </a:ext>
            </a:extLst>
          </p:cNvPr>
          <p:cNvSpPr txBox="1"/>
          <p:nvPr/>
        </p:nvSpPr>
        <p:spPr>
          <a:xfrm>
            <a:off x="1758765" y="4261991"/>
            <a:ext cx="74149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‖x –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+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4DC6A2-1EB6-261D-4A7F-0F1CB643AD40}"/>
              </a:ext>
            </a:extLst>
          </p:cNvPr>
          <p:cNvSpPr txBox="1"/>
          <p:nvPr/>
        </p:nvSpPr>
        <p:spPr>
          <a:xfrm>
            <a:off x="1758765" y="4715738"/>
            <a:ext cx="80211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–i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‖x –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i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‖x +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E01F0DA-BEB9-048C-A57D-45FFE42769F9}"/>
              </a:ext>
            </a:extLst>
          </p:cNvPr>
          <p:cNvSpPr txBox="1"/>
          <p:nvPr/>
        </p:nvSpPr>
        <p:spPr>
          <a:xfrm>
            <a:off x="266146" y="5097446"/>
            <a:ext cx="92986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{‖x +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= i4(x, y)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2354A43-23D0-7835-44D3-EAA537649987}"/>
              </a:ext>
            </a:extLst>
          </p:cNvPr>
          <p:cNvSpPr txBox="1"/>
          <p:nvPr/>
        </p:nvSpPr>
        <p:spPr>
          <a:xfrm>
            <a:off x="9245977" y="5133034"/>
            <a:ext cx="31387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(ix, y) =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(x, y)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4E36E9F-8BD1-05E7-6CFF-D5569505E13D}"/>
                  </a:ext>
                </a:extLst>
              </p:cNvPr>
              <p:cNvSpPr txBox="1"/>
              <p:nvPr/>
            </p:nvSpPr>
            <p:spPr>
              <a:xfrm>
                <a:off x="248214" y="5549392"/>
                <a:ext cx="5526738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et α = a +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ib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where a, b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ℝ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.</m:t>
                    </m:r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4E36E9F-8BD1-05E7-6CFF-D5569505E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214" y="5549392"/>
                <a:ext cx="5526738" cy="593304"/>
              </a:xfrm>
              <a:prstGeom prst="rect">
                <a:avLst/>
              </a:prstGeom>
              <a:blipFill>
                <a:blip r:embed="rId6"/>
                <a:stretch>
                  <a:fillRect l="-2870" t="-14286" b="-29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24704E76-587C-6C62-337C-6A11196198FF}"/>
              </a:ext>
            </a:extLst>
          </p:cNvPr>
          <p:cNvSpPr txBox="1"/>
          <p:nvPr/>
        </p:nvSpPr>
        <p:spPr>
          <a:xfrm>
            <a:off x="5758704" y="5504677"/>
            <a:ext cx="49989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Then(αx, y) = ({a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}x, y)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3F7722-360A-08FD-C77A-A4837F16ED25}"/>
              </a:ext>
            </a:extLst>
          </p:cNvPr>
          <p:cNvSpPr txBox="1"/>
          <p:nvPr/>
        </p:nvSpPr>
        <p:spPr>
          <a:xfrm>
            <a:off x="266146" y="5981349"/>
            <a:ext cx="32945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(ax, y)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(bx, 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CB80F5-AE11-73B7-C08C-FC19ED395F75}"/>
              </a:ext>
            </a:extLst>
          </p:cNvPr>
          <p:cNvSpPr txBox="1"/>
          <p:nvPr/>
        </p:nvSpPr>
        <p:spPr>
          <a:xfrm>
            <a:off x="3506318" y="5938367"/>
            <a:ext cx="77214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a(x, y)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(x, y) = (a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)(x, y)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(x, y)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298B201-E8A3-F269-3521-421E0E07D190}"/>
              </a:ext>
            </a:extLst>
          </p:cNvPr>
          <p:cNvSpPr txBox="1"/>
          <p:nvPr/>
        </p:nvSpPr>
        <p:spPr>
          <a:xfrm>
            <a:off x="6088721" y="6322868"/>
            <a:ext cx="4998944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B is a Hilbert space.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8F689B8-07AF-CBAB-C5CB-B4E7004E15F1}"/>
              </a:ext>
            </a:extLst>
          </p:cNvPr>
          <p:cNvSpPr txBox="1"/>
          <p:nvPr/>
        </p:nvSpPr>
        <p:spPr>
          <a:xfrm>
            <a:off x="299761" y="6374971"/>
            <a:ext cx="56169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y) = α(x, y) when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 ₵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81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99E742-26E0-9786-AB29-C98CDB29F5DF}"/>
                  </a:ext>
                </a:extLst>
              </p:cNvPr>
              <p:cNvSpPr txBox="1"/>
              <p:nvPr/>
            </p:nvSpPr>
            <p:spPr>
              <a:xfrm>
                <a:off x="578224" y="1717381"/>
                <a:ext cx="11416552" cy="15793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u="sng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Taking 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see that if S is a convex subset of a linear space L, then x, y 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 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S.</a:t>
                </a:r>
                <a:endParaRPr lang="en-US" sz="32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99E742-26E0-9786-AB29-C98CDB29F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24" y="1717381"/>
                <a:ext cx="11416552" cy="1579343"/>
              </a:xfrm>
              <a:prstGeom prst="rect">
                <a:avLst/>
              </a:prstGeom>
              <a:blipFill>
                <a:blip r:embed="rId2"/>
                <a:stretch>
                  <a:fillRect l="-1388" b="-4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E9300BB-3D8E-A7B2-8920-C9F8410A00F7}"/>
              </a:ext>
            </a:extLst>
          </p:cNvPr>
          <p:cNvSpPr txBox="1"/>
          <p:nvPr/>
        </p:nvSpPr>
        <p:spPr>
          <a:xfrm>
            <a:off x="578224" y="85249"/>
            <a:ext cx="11416551" cy="1645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Convex Set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L be a Real or Complex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Space.                                       A non-empty subset S of L is said to be convex if x,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                                          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 –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)x +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where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any real number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≤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1.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8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D4354EB-262E-B743-C9BE-7DE4D314EB5D}"/>
                  </a:ext>
                </a:extLst>
              </p:cNvPr>
              <p:cNvSpPr txBox="1"/>
              <p:nvPr/>
            </p:nvSpPr>
            <p:spPr>
              <a:xfrm>
                <a:off x="268932" y="5111324"/>
                <a:ext cx="12055488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1" i="1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3200" b="1" i="1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1" i="1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3200" b="1" i="1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⸪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sub>
                        </m:sSub>
                      </m:e>
                    </m:d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&amp;</m:t>
                    </m:r>
                    <m:d>
                      <m:dPr>
                        <m:begChr m:val="‖"/>
                        <m:endChr m:val="‖"/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→ d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D4354EB-262E-B743-C9BE-7DE4D314E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32" y="5111324"/>
                <a:ext cx="12055488" cy="601255"/>
              </a:xfrm>
              <a:prstGeom prst="rect">
                <a:avLst/>
              </a:prstGeom>
              <a:blipFill>
                <a:blip r:embed="rId2"/>
                <a:stretch>
                  <a:fillRect l="-1264" t="-12121" r="-253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5EE19C28-08A2-BB68-052C-8BED4016F630}"/>
              </a:ext>
            </a:extLst>
          </p:cNvPr>
          <p:cNvSpPr txBox="1"/>
          <p:nvPr/>
        </p:nvSpPr>
        <p:spPr>
          <a:xfrm>
            <a:off x="499569" y="-5624"/>
            <a:ext cx="1163089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8*:  A closed convex subset C of a Hilbert Space H contains a unique vector of smallest norm.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4F5BAA1-0B90-6530-B294-103887B99C7C}"/>
                  </a:ext>
                </a:extLst>
              </p:cNvPr>
              <p:cNvSpPr txBox="1"/>
              <p:nvPr/>
            </p:nvSpPr>
            <p:spPr>
              <a:xfrm>
                <a:off x="499569" y="988464"/>
                <a:ext cx="5753313" cy="5927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 Let d =  inf {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x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∈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C}.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4F5BAA1-0B90-6530-B294-103887B99C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69" y="988464"/>
                <a:ext cx="5753313" cy="592726"/>
              </a:xfrm>
              <a:prstGeom prst="rect">
                <a:avLst/>
              </a:prstGeom>
              <a:blipFill>
                <a:blip r:embed="rId3"/>
                <a:stretch>
                  <a:fillRect l="-2754" t="-14433" r="-1059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861A38-AC5C-8F6E-9A23-B8B2505475A2}"/>
                  </a:ext>
                </a:extLst>
              </p:cNvPr>
              <p:cNvSpPr txBox="1"/>
              <p:nvPr/>
            </p:nvSpPr>
            <p:spPr>
              <a:xfrm>
                <a:off x="499569" y="1493531"/>
                <a:ext cx="899160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Then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a sequence {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of vectors in C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861A38-AC5C-8F6E-9A23-B8B250547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69" y="1493531"/>
                <a:ext cx="8991600" cy="591700"/>
              </a:xfrm>
              <a:prstGeom prst="rect">
                <a:avLst/>
              </a:prstGeom>
              <a:blipFill>
                <a:blip r:embed="rId4"/>
                <a:stretch>
                  <a:fillRect l="-1763" t="-14433" r="-881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075C0993-494D-CA2E-54E5-D7AD860E98B1}"/>
              </a:ext>
            </a:extLst>
          </p:cNvPr>
          <p:cNvSpPr txBox="1"/>
          <p:nvPr/>
        </p:nvSpPr>
        <p:spPr>
          <a:xfrm>
            <a:off x="499568" y="1947046"/>
            <a:ext cx="1060565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 two vectors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belonging to sequence {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1C1FC48-E886-0F57-820C-D401FB76A24A}"/>
                  </a:ext>
                </a:extLst>
              </p:cNvPr>
              <p:cNvSpPr txBox="1"/>
              <p:nvPr/>
            </p:nvSpPr>
            <p:spPr>
              <a:xfrm>
                <a:off x="499568" y="2428991"/>
                <a:ext cx="10397838" cy="7730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C is a convex subset of H and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C,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num>
                      <m:den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1C1FC48-E886-0F57-820C-D401FB76A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68" y="2428991"/>
                <a:ext cx="10397838" cy="773097"/>
              </a:xfrm>
              <a:prstGeom prst="rect">
                <a:avLst/>
              </a:prstGeom>
              <a:blipFill>
                <a:blip r:embed="rId5"/>
                <a:stretch>
                  <a:fillRect l="-1524" t="-787" b="-10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B46AB4F-783C-3CDF-C782-63EEF5C6EB3A}"/>
                  </a:ext>
                </a:extLst>
              </p:cNvPr>
              <p:cNvSpPr txBox="1"/>
              <p:nvPr/>
            </p:nvSpPr>
            <p:spPr>
              <a:xfrm>
                <a:off x="499568" y="2884110"/>
                <a:ext cx="11894129" cy="8257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∴ By the definition of d,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num>
                          <m:den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 that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…(1).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B46AB4F-783C-3CDF-C782-63EEF5C6E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68" y="2884110"/>
                <a:ext cx="11894129" cy="825739"/>
              </a:xfrm>
              <a:prstGeom prst="rect">
                <a:avLst/>
              </a:prstGeom>
              <a:blipFill>
                <a:blip r:embed="rId6"/>
                <a:stretch>
                  <a:fillRect l="-1333" r="-308" b="-8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F5A3DEA7-C0B8-8D9A-A2F4-788B3751499A}"/>
              </a:ext>
            </a:extLst>
          </p:cNvPr>
          <p:cNvSpPr txBox="1"/>
          <p:nvPr/>
        </p:nvSpPr>
        <p:spPr>
          <a:xfrm>
            <a:off x="277888" y="3476604"/>
            <a:ext cx="41355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parallelogram law,</a:t>
            </a:r>
            <a:endParaRPr lang="en-US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CE01745-E1CF-A8C0-6820-C445D257C9B4}"/>
                  </a:ext>
                </a:extLst>
              </p:cNvPr>
              <p:cNvSpPr txBox="1"/>
              <p:nvPr/>
            </p:nvSpPr>
            <p:spPr>
              <a:xfrm>
                <a:off x="4229904" y="3490428"/>
                <a:ext cx="8094516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CE01745-E1CF-A8C0-6820-C445D257C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04" y="3490428"/>
                <a:ext cx="8094516" cy="595932"/>
              </a:xfrm>
              <a:prstGeom prst="rect">
                <a:avLst/>
              </a:prstGeom>
              <a:blipFill>
                <a:blip r:embed="rId7"/>
                <a:stretch>
                  <a:fillRect t="-13402" b="-31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ADA0C3B-2637-F4FC-6D6C-9FE1C016E917}"/>
                  </a:ext>
                </a:extLst>
              </p:cNvPr>
              <p:cNvSpPr txBox="1"/>
              <p:nvPr/>
            </p:nvSpPr>
            <p:spPr>
              <a:xfrm>
                <a:off x="444152" y="4026507"/>
                <a:ext cx="9067791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ADA0C3B-2637-F4FC-6D6C-9FE1C016E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52" y="4026507"/>
                <a:ext cx="9067791" cy="601255"/>
              </a:xfrm>
              <a:prstGeom prst="rect">
                <a:avLst/>
              </a:prstGeom>
              <a:blipFill>
                <a:blip r:embed="rId8"/>
                <a:stretch>
                  <a:fillRect l="-1748" t="-12245" b="-31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65E0DD4-3B4E-095D-9B8F-739A606E95D1}"/>
                  </a:ext>
                </a:extLst>
              </p:cNvPr>
              <p:cNvSpPr txBox="1"/>
              <p:nvPr/>
            </p:nvSpPr>
            <p:spPr>
              <a:xfrm>
                <a:off x="3052270" y="4554116"/>
                <a:ext cx="6186054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≤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(2).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65E0DD4-3B4E-095D-9B8F-739A606E9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2270" y="4554116"/>
                <a:ext cx="6186054" cy="601255"/>
              </a:xfrm>
              <a:prstGeom prst="rect">
                <a:avLst/>
              </a:prstGeom>
              <a:blipFill>
                <a:blip r:embed="rId9"/>
                <a:stretch>
                  <a:fillRect l="-2564" t="-12121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73EAEB93-BCF0-629E-0473-897199A5558D}"/>
              </a:ext>
            </a:extLst>
          </p:cNvPr>
          <p:cNvSpPr txBox="1"/>
          <p:nvPr/>
        </p:nvSpPr>
        <p:spPr>
          <a:xfrm>
            <a:off x="268932" y="6138953"/>
            <a:ext cx="61856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is a Cauchy sequence in C.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A09709F-FA91-6533-333F-7A54D65B34F4}"/>
                  </a:ext>
                </a:extLst>
              </p:cNvPr>
              <p:cNvSpPr txBox="1"/>
              <p:nvPr/>
            </p:nvSpPr>
            <p:spPr>
              <a:xfrm>
                <a:off x="268932" y="5581745"/>
                <a:ext cx="305249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⸫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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𝟎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A09709F-FA91-6533-333F-7A54D65B34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32" y="5581745"/>
                <a:ext cx="3052491" cy="584775"/>
              </a:xfrm>
              <a:prstGeom prst="rect">
                <a:avLst/>
              </a:prstGeom>
              <a:blipFill>
                <a:blip r:embed="rId10"/>
                <a:stretch>
                  <a:fillRect l="-4990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521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8E1B62F-7B8B-9468-84C9-A2EEECCBF9AB}"/>
              </a:ext>
            </a:extLst>
          </p:cNvPr>
          <p:cNvSpPr txBox="1"/>
          <p:nvPr/>
        </p:nvSpPr>
        <p:spPr>
          <a:xfrm>
            <a:off x="502837" y="5197635"/>
            <a:ext cx="11873346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closed convex subset C of a Hilbert Space H contains a unique vector of smallest norm.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45AB2F-6C62-C890-FADD-47D28A83E9B9}"/>
              </a:ext>
            </a:extLst>
          </p:cNvPr>
          <p:cNvSpPr txBox="1"/>
          <p:nvPr/>
        </p:nvSpPr>
        <p:spPr>
          <a:xfrm>
            <a:off x="351253" y="865"/>
            <a:ext cx="96427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is also complete, since H is complete and C is closed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193B78-E250-6D78-A3C0-7B6DAC2EB230}"/>
              </a:ext>
            </a:extLst>
          </p:cNvPr>
          <p:cNvSpPr txBox="1"/>
          <p:nvPr/>
        </p:nvSpPr>
        <p:spPr>
          <a:xfrm>
            <a:off x="351253" y="454016"/>
            <a:ext cx="4862945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{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converges in C.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1FE5A6-5A60-4441-7CCD-D884B3B41B37}"/>
              </a:ext>
            </a:extLst>
          </p:cNvPr>
          <p:cNvSpPr txBox="1"/>
          <p:nvPr/>
        </p:nvSpPr>
        <p:spPr>
          <a:xfrm>
            <a:off x="5172634" y="391670"/>
            <a:ext cx="38100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in C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853BB82-7123-4BC0-DF58-E9A562C6FAFE}"/>
                  </a:ext>
                </a:extLst>
              </p:cNvPr>
              <p:cNvSpPr txBox="1"/>
              <p:nvPr/>
            </p:nvSpPr>
            <p:spPr>
              <a:xfrm>
                <a:off x="351253" y="897709"/>
                <a:ext cx="1187334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 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𝒍𝒕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lt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⸪ norm is a continuous mapping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853BB82-7123-4BC0-DF58-E9A562C6FA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53" y="897709"/>
                <a:ext cx="11873346" cy="584775"/>
              </a:xfrm>
              <a:prstGeom prst="rect">
                <a:avLst/>
              </a:prstGeom>
              <a:blipFill>
                <a:blip r:embed="rId2"/>
                <a:stretch>
                  <a:fillRect l="-1335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9C1CE675-6D60-D804-168C-3333837F69DE}"/>
              </a:ext>
            </a:extLst>
          </p:cNvPr>
          <p:cNvSpPr txBox="1"/>
          <p:nvPr/>
        </p:nvSpPr>
        <p:spPr>
          <a:xfrm>
            <a:off x="3717910" y="1351212"/>
            <a:ext cx="9698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d.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71C412-8B87-2151-CC86-472119F48404}"/>
              </a:ext>
            </a:extLst>
          </p:cNvPr>
          <p:cNvSpPr txBox="1"/>
          <p:nvPr/>
        </p:nvSpPr>
        <p:spPr>
          <a:xfrm>
            <a:off x="351253" y="1724053"/>
            <a:ext cx="6677891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x is vector in C with smallest norm.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3020E52-90F5-2221-320B-028469398FB5}"/>
              </a:ext>
            </a:extLst>
          </p:cNvPr>
          <p:cNvSpPr txBox="1"/>
          <p:nvPr/>
        </p:nvSpPr>
        <p:spPr>
          <a:xfrm>
            <a:off x="351253" y="2118126"/>
            <a:ext cx="310341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Uniqueness of x: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AB9D512-D728-E808-20BB-31EBC2FE8A7A}"/>
                  </a:ext>
                </a:extLst>
              </p:cNvPr>
              <p:cNvSpPr txBox="1"/>
              <p:nvPr/>
            </p:nvSpPr>
            <p:spPr>
              <a:xfrm>
                <a:off x="378963" y="2568558"/>
                <a:ext cx="964276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possible, suppose y is another vector in C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AB9D512-D728-E808-20BB-31EBC2FE8A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63" y="2568558"/>
                <a:ext cx="9642762" cy="584775"/>
              </a:xfrm>
              <a:prstGeom prst="rect">
                <a:avLst/>
              </a:prstGeom>
              <a:blipFill>
                <a:blip r:embed="rId3"/>
                <a:stretch>
                  <a:fillRect l="-1580" t="-15625" r="-1454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1B35059-F102-ABA7-4D3E-D6DAEED359C6}"/>
                  </a:ext>
                </a:extLst>
              </p:cNvPr>
              <p:cNvSpPr txBox="1"/>
              <p:nvPr/>
            </p:nvSpPr>
            <p:spPr>
              <a:xfrm>
                <a:off x="378962" y="3069337"/>
                <a:ext cx="8492835" cy="7730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num>
                      <m:den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 and again by parallelogram law,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1B35059-F102-ABA7-4D3E-D6DAEED359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62" y="3069337"/>
                <a:ext cx="8492835" cy="773097"/>
              </a:xfrm>
              <a:prstGeom prst="rect">
                <a:avLst/>
              </a:prstGeom>
              <a:blipFill>
                <a:blip r:embed="rId4"/>
                <a:stretch>
                  <a:fillRect l="-1795" t="-794" b="-10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3ACD439-E518-81D7-20E8-5AA96D524408}"/>
                  </a:ext>
                </a:extLst>
              </p:cNvPr>
              <p:cNvSpPr txBox="1"/>
              <p:nvPr/>
            </p:nvSpPr>
            <p:spPr>
              <a:xfrm>
                <a:off x="404024" y="3694453"/>
                <a:ext cx="6323580" cy="9355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num>
                              <m:den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num>
                              <m:den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num>
                              <m:den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num>
                              <m:den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3ACD439-E518-81D7-20E8-5AA96D524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24" y="3694453"/>
                <a:ext cx="6323580" cy="935513"/>
              </a:xfrm>
              <a:prstGeom prst="rect">
                <a:avLst/>
              </a:prstGeom>
              <a:blipFill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E951E5C-9AA5-5D30-3C95-DE443D3B85CD}"/>
                  </a:ext>
                </a:extLst>
              </p:cNvPr>
              <p:cNvSpPr txBox="1"/>
              <p:nvPr/>
            </p:nvSpPr>
            <p:spPr>
              <a:xfrm>
                <a:off x="6287926" y="3798709"/>
                <a:ext cx="2355270" cy="8749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E951E5C-9AA5-5D30-3C95-DE443D3B8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926" y="3798709"/>
                <a:ext cx="2355270" cy="874983"/>
              </a:xfrm>
              <a:prstGeom prst="rect">
                <a:avLst/>
              </a:prstGeom>
              <a:blipFill>
                <a:blip r:embed="rId6"/>
                <a:stretch>
                  <a:fillRect l="-6460" b="-9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C1DDC8A-5C19-1B26-D92E-7D7DA238F069}"/>
                  </a:ext>
                </a:extLst>
              </p:cNvPr>
              <p:cNvSpPr txBox="1"/>
              <p:nvPr/>
            </p:nvSpPr>
            <p:spPr>
              <a:xfrm>
                <a:off x="8572497" y="3822779"/>
                <a:ext cx="3106882" cy="8749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C1DDC8A-5C19-1B26-D92E-7D7DA238F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497" y="3822779"/>
                <a:ext cx="3106882" cy="874983"/>
              </a:xfrm>
              <a:prstGeom prst="rect">
                <a:avLst/>
              </a:prstGeom>
              <a:blipFill>
                <a:blip r:embed="rId7"/>
                <a:stretch>
                  <a:fillRect l="-4902" b="-9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F5E69683-C0C9-D150-737B-66A3A97A81D8}"/>
              </a:ext>
            </a:extLst>
          </p:cNvPr>
          <p:cNvSpPr txBox="1"/>
          <p:nvPr/>
        </p:nvSpPr>
        <p:spPr>
          <a:xfrm>
            <a:off x="426844" y="4683651"/>
            <a:ext cx="66251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contradicts the definition of d.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6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822C98-797F-E7FB-DC5C-02E7B1990B55}"/>
                  </a:ext>
                </a:extLst>
              </p:cNvPr>
              <p:cNvSpPr txBox="1"/>
              <p:nvPr/>
            </p:nvSpPr>
            <p:spPr>
              <a:xfrm>
                <a:off x="2985239" y="5402719"/>
                <a:ext cx="6535272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≤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b="1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US" sz="3200" b="1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3200" b="1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3200" b="1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3200" b="1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822C98-797F-E7FB-DC5C-02E7B1990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5239" y="5402719"/>
                <a:ext cx="6535272" cy="601255"/>
              </a:xfrm>
              <a:prstGeom prst="rect">
                <a:avLst/>
              </a:prstGeom>
              <a:blipFill>
                <a:blip r:embed="rId2"/>
                <a:stretch>
                  <a:fillRect l="-840" t="-12121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6582860-E1CB-C8EB-D993-5E1D27716278}"/>
                  </a:ext>
                </a:extLst>
              </p:cNvPr>
              <p:cNvSpPr txBox="1"/>
              <p:nvPr/>
            </p:nvSpPr>
            <p:spPr>
              <a:xfrm>
                <a:off x="370609" y="-95036"/>
                <a:ext cx="11745190" cy="16455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Theorem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3*: Let M be a closed linear subspace of a Hilbert space H, x be a vector not in M and d be the distance of M from x. Then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 a unique vector y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M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d.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6582860-E1CB-C8EB-D993-5E1D277162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09" y="-95036"/>
                <a:ext cx="11745190" cy="1645579"/>
              </a:xfrm>
              <a:prstGeom prst="rect">
                <a:avLst/>
              </a:prstGeom>
              <a:blipFill>
                <a:blip r:embed="rId3"/>
                <a:stretch>
                  <a:fillRect l="-1350" t="-5185" r="-1090" b="-1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DF0524B-62A9-6717-52BD-709C6F7D253A}"/>
                  </a:ext>
                </a:extLst>
              </p:cNvPr>
              <p:cNvSpPr txBox="1"/>
              <p:nvPr/>
            </p:nvSpPr>
            <p:spPr>
              <a:xfrm>
                <a:off x="370609" y="1373692"/>
                <a:ext cx="10782300" cy="5927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 Let d(x, M) = d = inf {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z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∈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M} by definition.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DF0524B-62A9-6717-52BD-709C6F7D2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09" y="1373692"/>
                <a:ext cx="10782300" cy="592726"/>
              </a:xfrm>
              <a:prstGeom prst="rect">
                <a:avLst/>
              </a:prstGeom>
              <a:blipFill>
                <a:blip r:embed="rId4"/>
                <a:stretch>
                  <a:fillRect l="-1470" t="-14286" b="-29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21BE81-A714-1AFD-19CF-E69FCDC5C5EF}"/>
                  </a:ext>
                </a:extLst>
              </p:cNvPr>
              <p:cNvSpPr txBox="1"/>
              <p:nvPr/>
            </p:nvSpPr>
            <p:spPr>
              <a:xfrm>
                <a:off x="394036" y="1824588"/>
                <a:ext cx="9164782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∴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a sequence {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of vectors in M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21BE81-A714-1AFD-19CF-E69FCDC5C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36" y="1824588"/>
                <a:ext cx="9164782" cy="591700"/>
              </a:xfrm>
              <a:prstGeom prst="rect">
                <a:avLst/>
              </a:prstGeom>
              <a:blipFill>
                <a:blip r:embed="rId5"/>
                <a:stretch>
                  <a:fillRect l="-1730" t="-14433" r="-1065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9886C6F7-F051-6331-C042-D54723252A45}"/>
              </a:ext>
            </a:extLst>
          </p:cNvPr>
          <p:cNvSpPr txBox="1"/>
          <p:nvPr/>
        </p:nvSpPr>
        <p:spPr>
          <a:xfrm>
            <a:off x="378557" y="2340190"/>
            <a:ext cx="1052497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 two vectors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belonging to sequence {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D64AF58-9CF2-190B-3062-6762466A6B11}"/>
                  </a:ext>
                </a:extLst>
              </p:cNvPr>
              <p:cNvSpPr txBox="1"/>
              <p:nvPr/>
            </p:nvSpPr>
            <p:spPr>
              <a:xfrm>
                <a:off x="370609" y="2779211"/>
                <a:ext cx="8094518" cy="8207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M is a linear subspace of H,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num>
                      <m:den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D64AF58-9CF2-190B-3062-6762466A6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09" y="2779211"/>
                <a:ext cx="8094518" cy="820738"/>
              </a:xfrm>
              <a:prstGeom prst="rect">
                <a:avLst/>
              </a:prstGeom>
              <a:blipFill>
                <a:blip r:embed="rId6"/>
                <a:stretch>
                  <a:fillRect l="-1958" r="-1355" b="-9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5DD894C-309E-BEB8-13EB-5712BA01AD46}"/>
                  </a:ext>
                </a:extLst>
              </p:cNvPr>
              <p:cNvSpPr txBox="1"/>
              <p:nvPr/>
            </p:nvSpPr>
            <p:spPr>
              <a:xfrm>
                <a:off x="394036" y="3309104"/>
                <a:ext cx="9659062" cy="8771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∴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num>
                          <m:den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−(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(1).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5DD894C-309E-BEB8-13EB-5712BA01AD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36" y="3309104"/>
                <a:ext cx="9659062" cy="877100"/>
              </a:xfrm>
              <a:prstGeom prst="rect">
                <a:avLst/>
              </a:prstGeom>
              <a:blipFill>
                <a:blip r:embed="rId7"/>
                <a:stretch>
                  <a:fillRect l="-1641" b="-7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13E247CE-F094-4342-B576-376F26B5C282}"/>
              </a:ext>
            </a:extLst>
          </p:cNvPr>
          <p:cNvSpPr txBox="1"/>
          <p:nvPr/>
        </p:nvSpPr>
        <p:spPr>
          <a:xfrm>
            <a:off x="394039" y="3987077"/>
            <a:ext cx="109687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Appling parallelogram for the vectors x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x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get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099DFE8-D6D4-8CAE-2519-C04A6FBC63F0}"/>
                  </a:ext>
                </a:extLst>
              </p:cNvPr>
              <p:cNvSpPr txBox="1"/>
              <p:nvPr/>
            </p:nvSpPr>
            <p:spPr>
              <a:xfrm>
                <a:off x="394038" y="4450829"/>
                <a:ext cx="11533503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099DFE8-D6D4-8CAE-2519-C04A6FBC6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38" y="4450829"/>
                <a:ext cx="11533503" cy="532966"/>
              </a:xfrm>
              <a:prstGeom prst="rect">
                <a:avLst/>
              </a:prstGeom>
              <a:blipFill>
                <a:blip r:embed="rId8"/>
                <a:stretch>
                  <a:fillRect t="-10227" b="-29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424718A-C1E6-0E04-1C7D-CBD0759D365F}"/>
                  </a:ext>
                </a:extLst>
              </p:cNvPr>
              <p:cNvSpPr txBox="1"/>
              <p:nvPr/>
            </p:nvSpPr>
            <p:spPr>
              <a:xfrm>
                <a:off x="394036" y="4926676"/>
                <a:ext cx="11721763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−(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424718A-C1E6-0E04-1C7D-CBD0759D36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36" y="4926676"/>
                <a:ext cx="11721763" cy="601255"/>
              </a:xfrm>
              <a:prstGeom prst="rect">
                <a:avLst/>
              </a:prstGeom>
              <a:blipFill>
                <a:blip r:embed="rId9"/>
                <a:stretch>
                  <a:fillRect l="-1353" t="-12121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3BB7E5B-A75A-695E-491D-FCECB5C5254B}"/>
                  </a:ext>
                </a:extLst>
              </p:cNvPr>
              <p:cNvSpPr txBox="1"/>
              <p:nvPr/>
            </p:nvSpPr>
            <p:spPr>
              <a:xfrm>
                <a:off x="389951" y="6320562"/>
                <a:ext cx="11187968" cy="5375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≤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28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3BB7E5B-A75A-695E-491D-FCECB5C525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51" y="6320562"/>
                <a:ext cx="11187968" cy="537583"/>
              </a:xfrm>
              <a:prstGeom prst="rect">
                <a:avLst/>
              </a:prstGeom>
              <a:blipFill>
                <a:blip r:embed="rId10"/>
                <a:stretch>
                  <a:fillRect t="-12500" b="-29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41043AE-2FA6-EF7E-F418-B333EDF35C8F}"/>
                  </a:ext>
                </a:extLst>
              </p:cNvPr>
              <p:cNvSpPr txBox="1"/>
              <p:nvPr/>
            </p:nvSpPr>
            <p:spPr>
              <a:xfrm>
                <a:off x="370609" y="5846039"/>
                <a:ext cx="8703608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sub>
                        </m:sSub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→ d and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→ d we have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41043AE-2FA6-EF7E-F418-B333EDF35C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09" y="5846039"/>
                <a:ext cx="8703608" cy="593304"/>
              </a:xfrm>
              <a:prstGeom prst="rect">
                <a:avLst/>
              </a:prstGeom>
              <a:blipFill>
                <a:blip r:embed="rId11"/>
                <a:stretch>
                  <a:fillRect l="-1821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513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4BA091-326A-E7C9-1E5F-2A58123A67F1}"/>
                  </a:ext>
                </a:extLst>
              </p:cNvPr>
              <p:cNvSpPr txBox="1"/>
              <p:nvPr/>
            </p:nvSpPr>
            <p:spPr>
              <a:xfrm>
                <a:off x="367148" y="4551227"/>
                <a:ext cx="9640111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&lt; 2d which is a contradiction to (1).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4BA091-326A-E7C9-1E5F-2A58123A67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48" y="4551227"/>
                <a:ext cx="9640111" cy="591700"/>
              </a:xfrm>
              <a:prstGeom prst="rect">
                <a:avLst/>
              </a:prstGeom>
              <a:blipFill>
                <a:blip r:embed="rId2"/>
                <a:stretch>
                  <a:fillRect l="-1580" t="-14433" r="-2465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106462EC-0E10-1769-56D9-F104466C81AC}"/>
              </a:ext>
            </a:extLst>
          </p:cNvPr>
          <p:cNvSpPr txBox="1"/>
          <p:nvPr/>
        </p:nvSpPr>
        <p:spPr>
          <a:xfrm>
            <a:off x="367148" y="-1"/>
            <a:ext cx="6102927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is a Cauchy sequence in M.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40E6AE-5A41-336D-24A4-6F446F3E328E}"/>
              </a:ext>
            </a:extLst>
          </p:cNvPr>
          <p:cNvSpPr txBox="1"/>
          <p:nvPr/>
        </p:nvSpPr>
        <p:spPr>
          <a:xfrm>
            <a:off x="391395" y="523450"/>
            <a:ext cx="11274132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∵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 is closed subspace of complete space.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C5F015D-99C5-9E9D-8465-B0CD083F5913}"/>
                  </a:ext>
                </a:extLst>
              </p:cNvPr>
              <p:cNvSpPr txBox="1"/>
              <p:nvPr/>
            </p:nvSpPr>
            <p:spPr>
              <a:xfrm>
                <a:off x="391395" y="1087440"/>
                <a:ext cx="11274132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 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𝒍𝒕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𝒍𝒕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lt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d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C5F015D-99C5-9E9D-8465-B0CD083F59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95" y="1087440"/>
                <a:ext cx="11274132" cy="593304"/>
              </a:xfrm>
              <a:prstGeom prst="rect">
                <a:avLst/>
              </a:prstGeom>
              <a:blipFill>
                <a:blip r:embed="rId3"/>
                <a:stretch>
                  <a:fillRect l="-1351" t="-14286" b="-29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F594E3D-8885-5AC8-0DAC-9F82CC5F2A85}"/>
                  </a:ext>
                </a:extLst>
              </p:cNvPr>
              <p:cNvSpPr txBox="1"/>
              <p:nvPr/>
            </p:nvSpPr>
            <p:spPr>
              <a:xfrm>
                <a:off x="391395" y="1638601"/>
                <a:ext cx="607868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∴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y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vector in M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d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F594E3D-8885-5AC8-0DAC-9F82CC5F2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95" y="1638601"/>
                <a:ext cx="6078680" cy="591700"/>
              </a:xfrm>
              <a:prstGeom prst="rect">
                <a:avLst/>
              </a:prstGeom>
              <a:blipFill>
                <a:blip r:embed="rId4"/>
                <a:stretch>
                  <a:fillRect l="-2508" t="-14433" r="-602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DCFFAE3-B572-DDC0-62ED-1D8B29C120AD}"/>
              </a:ext>
            </a:extLst>
          </p:cNvPr>
          <p:cNvSpPr txBox="1"/>
          <p:nvPr/>
        </p:nvSpPr>
        <p:spPr>
          <a:xfrm>
            <a:off x="367148" y="2114332"/>
            <a:ext cx="3235034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Uniqueness of y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8905F05-339D-C781-7DF9-A1C802EB369D}"/>
                  </a:ext>
                </a:extLst>
              </p:cNvPr>
              <p:cNvSpPr txBox="1"/>
              <p:nvPr/>
            </p:nvSpPr>
            <p:spPr>
              <a:xfrm>
                <a:off x="391394" y="2602615"/>
                <a:ext cx="1045671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possible, suppose y is another vector in M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8905F05-339D-C781-7DF9-A1C802EB3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94" y="2602615"/>
                <a:ext cx="10456715" cy="584775"/>
              </a:xfrm>
              <a:prstGeom prst="rect">
                <a:avLst/>
              </a:prstGeom>
              <a:blipFill>
                <a:blip r:embed="rId5"/>
                <a:stretch>
                  <a:fillRect l="-1457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F6716A1-7162-94B3-3FF8-25C31587912E}"/>
                  </a:ext>
                </a:extLst>
              </p:cNvPr>
              <p:cNvSpPr txBox="1"/>
              <p:nvPr/>
            </p:nvSpPr>
            <p:spPr>
              <a:xfrm>
                <a:off x="391394" y="3119139"/>
                <a:ext cx="8550900" cy="7730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num>
                      <m:den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 and again by parallelogram law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F6716A1-7162-94B3-3FF8-25C3158791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94" y="3119139"/>
                <a:ext cx="8550900" cy="773097"/>
              </a:xfrm>
              <a:prstGeom prst="rect">
                <a:avLst/>
              </a:prstGeom>
              <a:blipFill>
                <a:blip r:embed="rId6"/>
                <a:stretch>
                  <a:fillRect l="-1782" t="-794" r="-285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A7562C5-996E-E5E2-2DFD-2EE47C392064}"/>
                  </a:ext>
                </a:extLst>
              </p:cNvPr>
              <p:cNvSpPr txBox="1"/>
              <p:nvPr/>
            </p:nvSpPr>
            <p:spPr>
              <a:xfrm>
                <a:off x="367148" y="3670610"/>
                <a:ext cx="9166817" cy="9355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num>
                              <m:den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num>
                              <m:den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−(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A7562C5-996E-E5E2-2DFD-2EE47C392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48" y="3670610"/>
                <a:ext cx="9166817" cy="935513"/>
              </a:xfrm>
              <a:prstGeom prst="rect">
                <a:avLst/>
              </a:prstGeom>
              <a:blipFill>
                <a:blip r:embed="rId7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C028B3E-E595-2D4E-1832-4E21F03F9229}"/>
                  </a:ext>
                </a:extLst>
              </p:cNvPr>
              <p:cNvSpPr txBox="1"/>
              <p:nvPr/>
            </p:nvSpPr>
            <p:spPr>
              <a:xfrm>
                <a:off x="9363333" y="3731926"/>
                <a:ext cx="2698680" cy="8749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C028B3E-E595-2D4E-1832-4E21F03F92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333" y="3731926"/>
                <a:ext cx="2698680" cy="874983"/>
              </a:xfrm>
              <a:prstGeom prst="rect">
                <a:avLst/>
              </a:prstGeom>
              <a:blipFill>
                <a:blip r:embed="rId8"/>
                <a:stretch>
                  <a:fillRect l="-5869" b="-9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2B0C7DC6-2D69-B0C1-6D14-84D49770B55C}"/>
              </a:ext>
            </a:extLst>
          </p:cNvPr>
          <p:cNvSpPr txBox="1"/>
          <p:nvPr/>
        </p:nvSpPr>
        <p:spPr>
          <a:xfrm>
            <a:off x="391394" y="5122358"/>
            <a:ext cx="35485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y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unique.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96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86EE7E-842B-9332-3F3D-FC30A835F46D}"/>
                  </a:ext>
                </a:extLst>
              </p:cNvPr>
              <p:cNvSpPr txBox="1"/>
              <p:nvPr/>
            </p:nvSpPr>
            <p:spPr>
              <a:xfrm>
                <a:off x="311524" y="0"/>
                <a:ext cx="11356041" cy="27239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H be a complex Banach Space. Then H is said to be a Hilbert Space if a complex number (x, y), called the inner product of x and y, is associated to each of the two vectors x and y in such a way that (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(y, x), (ii) (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+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y, z)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(x, z) +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(y, z) and (iii) (x, 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86EE7E-842B-9332-3F3D-FC30A835F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24" y="0"/>
                <a:ext cx="11356041" cy="2723951"/>
              </a:xfrm>
              <a:prstGeom prst="rect">
                <a:avLst/>
              </a:prstGeom>
              <a:blipFill>
                <a:blip r:embed="rId2"/>
                <a:stretch>
                  <a:fillRect l="-1342" t="-3132" r="-1127" b="-60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1D4BF20-FE3D-2181-F464-634774F801F3}"/>
                  </a:ext>
                </a:extLst>
              </p:cNvPr>
              <p:cNvSpPr txBox="1"/>
              <p:nvPr/>
            </p:nvSpPr>
            <p:spPr>
              <a:xfrm>
                <a:off x="531158" y="2590750"/>
                <a:ext cx="11660842" cy="30355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Consider the Banach Space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b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consisting of all n – tuples of complex numbers with the norm of a vector x = (x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…,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defined by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kumimoji="0" lang="en-US" sz="3200" b="1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B05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kumimoji="0" lang="en-US" sz="3200" b="1" i="1" u="none" strike="noStrike" kern="1200" cap="none" spc="0" normalizeH="0" baseline="0" noProof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kumimoji="0" lang="en-US" sz="3200" b="1" i="1" u="none" strike="noStrike" kern="1200" cap="none" spc="0" normalizeH="0" baseline="0" noProof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kumimoji="0" lang="en-US" sz="3200" b="1" i="1" u="none" strike="noStrike" kern="1200" cap="none" spc="0" normalizeH="0" baseline="0" noProof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𝒊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B05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nary>
                          </m:e>
                        </m:d>
                      </m:e>
                      <m:sup>
                        <m:f>
                          <m:f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                                                            If the inner product of two vectors x = (x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…,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y = (y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y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… ,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is defined by (x, y)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  <m:acc>
                          <m:accPr>
                            <m:chr m:val="̅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acc>
                      </m:e>
                    </m:nary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bSup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a Hilbert Space.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1D4BF20-FE3D-2181-F464-634774F80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58" y="2590750"/>
                <a:ext cx="11660842" cy="3035575"/>
              </a:xfrm>
              <a:prstGeom prst="rect">
                <a:avLst/>
              </a:prstGeom>
              <a:blipFill>
                <a:blip r:embed="rId3"/>
                <a:stretch>
                  <a:fillRect l="-1307" t="-2811" r="-11396" b="-5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04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5BEBC72-2167-F4F8-94A3-D12248314AD1}"/>
                  </a:ext>
                </a:extLst>
              </p:cNvPr>
              <p:cNvSpPr txBox="1"/>
              <p:nvPr/>
            </p:nvSpPr>
            <p:spPr>
              <a:xfrm>
                <a:off x="376518" y="33752"/>
                <a:ext cx="11510682" cy="41130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2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Consider the Banach Space 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Script MT Bold" panose="030406020406070809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3200" b="1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consisting of all infinite sequences of complex numbers x = &lt; </a:t>
                </a:r>
                <a:r>
                  <a:rPr lang="en-US" sz="3200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3200" b="1" baseline="-25000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&gt; = (x</a:t>
                </a:r>
                <a:r>
                  <a:rPr lang="en-US" sz="3200" b="1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US" sz="3200" b="1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…, </a:t>
                </a:r>
                <a:r>
                  <a:rPr lang="en-US" sz="3200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3200" b="1" baseline="-25000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…) 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32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3200" b="1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1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3200" b="1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&lt;∞</m:t>
                    </m:r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the norm of a vector defined by                                        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32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32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  <m:r>
                                  <a:rPr lang="en-US" sz="32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32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sz="32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en-US" sz="3200" b="1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sz="3200" b="1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3200" b="1" i="1">
                                                <a:solidFill>
                                                  <a:srgbClr val="FF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3200" b="1" i="1">
                                                <a:solidFill>
                                                  <a:srgbClr val="FF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3200" b="1" i="1">
                                                <a:solidFill>
                                                  <a:srgbClr val="FF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𝒊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sz="3200" b="1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nary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                                                                                                               If the inner product of two vectors x = (x</a:t>
                </a:r>
                <a:r>
                  <a:rPr lang="en-US" sz="3200" b="1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US" sz="3200" b="1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…, </a:t>
                </a:r>
                <a:r>
                  <a:rPr lang="en-US" sz="3200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3200" b="1" baseline="-25000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…),                                         y = (y</a:t>
                </a:r>
                <a:r>
                  <a:rPr lang="en-US" sz="3200" b="1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y</a:t>
                </a:r>
                <a:r>
                  <a:rPr lang="en-US" sz="3200" b="1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… , </a:t>
                </a:r>
                <a:r>
                  <a:rPr lang="en-US" sz="3200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3200" b="1" baseline="-25000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…) is defined by (x, y)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  <m:acc>
                          <m:accPr>
                            <m:chr m:val="̅"/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32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acc>
                      </m:e>
                    </m:nary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then </a:t>
                </a: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Script MT Bold" panose="030406020406070809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3200" b="1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a Hilbert Space.</a:t>
                </a:r>
                <a:endParaRPr lang="en-US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5BEBC72-2167-F4F8-94A3-D12248314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18" y="33752"/>
                <a:ext cx="11510682" cy="4113049"/>
              </a:xfrm>
              <a:prstGeom prst="rect">
                <a:avLst/>
              </a:prstGeom>
              <a:blipFill>
                <a:blip r:embed="rId2"/>
                <a:stretch>
                  <a:fillRect l="-1377" t="-2077" r="-2119" b="-3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0863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331D06-88D5-BF72-8FCA-7299F4DDC274}"/>
                  </a:ext>
                </a:extLst>
              </p:cNvPr>
              <p:cNvSpPr txBox="1"/>
              <p:nvPr/>
            </p:nvSpPr>
            <p:spPr>
              <a:xfrm>
                <a:off x="263241" y="5326128"/>
                <a:ext cx="3408214" cy="5928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(iv)(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  <m:r>
                      <a:rPr lang="en-US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(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acc>
                      <m:accPr>
                        <m:chr m:val="̅"/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  <m:r>
                      <a:rPr lang="en-US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32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331D06-88D5-BF72-8FCA-7299F4DDC2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41" y="5326128"/>
                <a:ext cx="3408214" cy="592855"/>
              </a:xfrm>
              <a:prstGeom prst="rect">
                <a:avLst/>
              </a:prstGeom>
              <a:blipFill>
                <a:blip r:embed="rId2"/>
                <a:stretch>
                  <a:fillRect l="-4472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05465B-18CC-AD2C-40AE-3F40FE1D7EDE}"/>
                  </a:ext>
                </a:extLst>
              </p:cNvPr>
              <p:cNvSpPr txBox="1"/>
              <p:nvPr/>
            </p:nvSpPr>
            <p:spPr>
              <a:xfrm>
                <a:off x="387947" y="22793"/>
                <a:ext cx="11821187" cy="32514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Theorem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In a Hilbert Space H prove that                                                                                                                (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(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–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y, z) =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(x, z) –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(y, z).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(ii) (x,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 +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z)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(x, y)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(x, z).                                                                                                                       (iii) (x,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 –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z)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(x, y) –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(x, z).                                                                                                             (iv) (x,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0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 and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Proof: In what follows let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 and x, y, and z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H.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05465B-18CC-AD2C-40AE-3F40FE1D7E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47" y="22793"/>
                <a:ext cx="11821187" cy="3251468"/>
              </a:xfrm>
              <a:prstGeom prst="rect">
                <a:avLst/>
              </a:prstGeom>
              <a:blipFill>
                <a:blip r:embed="rId3"/>
                <a:stretch>
                  <a:fillRect l="-1341" t="-2627" r="-54461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37A892C-62C4-D7DE-4105-59B0F7EE6203}"/>
              </a:ext>
            </a:extLst>
          </p:cNvPr>
          <p:cNvSpPr txBox="1"/>
          <p:nvPr/>
        </p:nvSpPr>
        <p:spPr>
          <a:xfrm>
            <a:off x="190713" y="3122583"/>
            <a:ext cx="12056718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arenBoth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–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y, z) = 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+ {–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}y, z)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(x, z) + (–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)(y, z)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(x, z) –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(y, z).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1343344-8047-609E-48E0-AC644A990A66}"/>
                  </a:ext>
                </a:extLst>
              </p:cNvPr>
              <p:cNvSpPr txBox="1"/>
              <p:nvPr/>
            </p:nvSpPr>
            <p:spPr>
              <a:xfrm>
                <a:off x="135293" y="3686573"/>
                <a:ext cx="5364974" cy="6036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(ii)(x,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 +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z)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1343344-8047-609E-48E0-AC644A990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93" y="3686573"/>
                <a:ext cx="5364974" cy="603627"/>
              </a:xfrm>
              <a:prstGeom prst="rect">
                <a:avLst/>
              </a:prstGeom>
              <a:blipFill>
                <a:blip r:embed="rId4"/>
                <a:stretch>
                  <a:fillRect l="-2841" t="-12121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D67C3F6-56C1-F0F8-62B8-6B82C07CADE9}"/>
                  </a:ext>
                </a:extLst>
              </p:cNvPr>
              <p:cNvSpPr txBox="1"/>
              <p:nvPr/>
            </p:nvSpPr>
            <p:spPr>
              <a:xfrm>
                <a:off x="2646234" y="4291574"/>
                <a:ext cx="7010393" cy="5987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</m:e>
                    </m:acc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(x, y)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(x, z).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D67C3F6-56C1-F0F8-62B8-6B82C07CA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6234" y="4291574"/>
                <a:ext cx="7010393" cy="598754"/>
              </a:xfrm>
              <a:prstGeom prst="rect">
                <a:avLst/>
              </a:prstGeom>
              <a:blipFill>
                <a:blip r:embed="rId5"/>
                <a:stretch>
                  <a:fillRect l="-2174" t="-13265" r="-609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B8FF7B8-36DB-A3E9-397E-9AAD3322A22D}"/>
                  </a:ext>
                </a:extLst>
              </p:cNvPr>
              <p:cNvSpPr txBox="1"/>
              <p:nvPr/>
            </p:nvSpPr>
            <p:spPr>
              <a:xfrm>
                <a:off x="5382503" y="3714845"/>
                <a:ext cx="3595255" cy="6164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B8FF7B8-36DB-A3E9-397E-9AAD3322A2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503" y="3714845"/>
                <a:ext cx="3595255" cy="616451"/>
              </a:xfrm>
              <a:prstGeom prst="rect">
                <a:avLst/>
              </a:prstGeom>
              <a:blipFill>
                <a:blip r:embed="rId6"/>
                <a:stretch>
                  <a:fillRect l="-4407" t="-9804" b="-28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955D1F-3E79-7C58-109A-6D139837EF6C}"/>
                  </a:ext>
                </a:extLst>
              </p:cNvPr>
              <p:cNvSpPr txBox="1"/>
              <p:nvPr/>
            </p:nvSpPr>
            <p:spPr>
              <a:xfrm>
                <a:off x="8613879" y="3723921"/>
                <a:ext cx="3595255" cy="6164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kumimoji="0" lang="en-US" sz="32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𝜶</m:t>
                          </m:r>
                          <m:d>
                            <m:dPr>
                              <m:ctrlPr>
                                <a:rPr kumimoji="0" lang="en-US" sz="32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acc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kumimoji="0" lang="en-US" sz="32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𝜷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𝒛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955D1F-3E79-7C58-109A-6D139837E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3879" y="3723921"/>
                <a:ext cx="3595255" cy="6164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0EA36EEB-E722-4899-FA9B-41BF0DD874E7}"/>
              </a:ext>
            </a:extLst>
          </p:cNvPr>
          <p:cNvSpPr txBox="1"/>
          <p:nvPr/>
        </p:nvSpPr>
        <p:spPr>
          <a:xfrm>
            <a:off x="0" y="4766045"/>
            <a:ext cx="5638813" cy="601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(iii)(x,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–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z) = (x,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+{–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}z)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C8DA630-9E6D-8116-8BFA-A0AF4489E551}"/>
                  </a:ext>
                </a:extLst>
              </p:cNvPr>
              <p:cNvSpPr txBox="1"/>
              <p:nvPr/>
            </p:nvSpPr>
            <p:spPr>
              <a:xfrm>
                <a:off x="5424068" y="4770358"/>
                <a:ext cx="3771900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(x, y) + (–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</m:e>
                    </m:acc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(x, z)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C8DA630-9E6D-8116-8BFA-A0AF4489E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068" y="4770358"/>
                <a:ext cx="3771900" cy="601255"/>
              </a:xfrm>
              <a:prstGeom prst="rect">
                <a:avLst/>
              </a:prstGeom>
              <a:blipFill>
                <a:blip r:embed="rId8"/>
                <a:stretch>
                  <a:fillRect l="-4200" t="-12245" r="-3393" b="-31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18113BD-1124-EA43-89A6-BA11E9079CE3}"/>
                  </a:ext>
                </a:extLst>
              </p:cNvPr>
              <p:cNvSpPr txBox="1"/>
              <p:nvPr/>
            </p:nvSpPr>
            <p:spPr>
              <a:xfrm>
                <a:off x="8953528" y="4754301"/>
                <a:ext cx="3432463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(x, y) –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𝜷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(x, z).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18113BD-1124-EA43-89A6-BA11E9079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28" y="4754301"/>
                <a:ext cx="3432463" cy="601255"/>
              </a:xfrm>
              <a:prstGeom prst="rect">
                <a:avLst/>
              </a:prstGeom>
              <a:blipFill>
                <a:blip r:embed="rId9"/>
                <a:stretch>
                  <a:fillRect l="-4618" t="-12121" r="-3908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AEBBDB2-F409-E1CD-CDA5-A19C8ACCA727}"/>
                  </a:ext>
                </a:extLst>
              </p:cNvPr>
              <p:cNvSpPr txBox="1"/>
              <p:nvPr/>
            </p:nvSpPr>
            <p:spPr>
              <a:xfrm>
                <a:off x="332516" y="5972685"/>
                <a:ext cx="3408214" cy="6514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(x,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acc>
                          <m:accPr>
                            <m:chr m:val="̅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e>
                        </m:acc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AEBBDB2-F409-E1CD-CDA5-A19C8ACCA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16" y="5972685"/>
                <a:ext cx="3408214" cy="651460"/>
              </a:xfrm>
              <a:prstGeom prst="rect">
                <a:avLst/>
              </a:prstGeom>
              <a:blipFill>
                <a:blip r:embed="rId10"/>
                <a:stretch>
                  <a:fillRect l="-4651" t="-3738" b="-28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DFD422F-420B-6B4D-15D1-DEDC14991EAD}"/>
                  </a:ext>
                </a:extLst>
              </p:cNvPr>
              <p:cNvSpPr txBox="1"/>
              <p:nvPr/>
            </p:nvSpPr>
            <p:spPr>
              <a:xfrm>
                <a:off x="3546767" y="5326067"/>
                <a:ext cx="4031669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0(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DFD422F-420B-6B4D-15D1-DEDC14991E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767" y="5326067"/>
                <a:ext cx="4031669" cy="585930"/>
              </a:xfrm>
              <a:prstGeom prst="rect">
                <a:avLst/>
              </a:prstGeom>
              <a:blipFill>
                <a:blip r:embed="rId11"/>
                <a:stretch>
                  <a:fillRect l="-3933" t="-15625" r="-60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B87AAEF-3063-53F3-E0B4-4959FB723FE2}"/>
                  </a:ext>
                </a:extLst>
              </p:cNvPr>
              <p:cNvSpPr txBox="1"/>
              <p:nvPr/>
            </p:nvSpPr>
            <p:spPr>
              <a:xfrm>
                <a:off x="3671455" y="6038215"/>
                <a:ext cx="3075709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H.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B87AAEF-3063-53F3-E0B4-4959FB723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455" y="6038215"/>
                <a:ext cx="3075709" cy="585930"/>
              </a:xfrm>
              <a:prstGeom prst="rect">
                <a:avLst/>
              </a:prstGeom>
              <a:blipFill>
                <a:blip r:embed="rId12"/>
                <a:stretch>
                  <a:fillRect l="-4950" t="-15625" r="-2970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021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565AA6F-4269-0960-FF8F-24D766A41F2F}"/>
                  </a:ext>
                </a:extLst>
              </p:cNvPr>
              <p:cNvSpPr txBox="1"/>
              <p:nvPr/>
            </p:nvSpPr>
            <p:spPr>
              <a:xfrm>
                <a:off x="8359588" y="6112788"/>
                <a:ext cx="3792071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en-US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≤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d>
                      <m:dPr>
                        <m:begChr m:val="‖"/>
                        <m:endChr m:val="‖"/>
                        <m:ctrlP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lang="en-US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b="1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565AA6F-4269-0960-FF8F-24D766A41F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9588" y="6112788"/>
                <a:ext cx="3792071" cy="591700"/>
              </a:xfrm>
              <a:prstGeom prst="rect">
                <a:avLst/>
              </a:prstGeom>
              <a:blipFill>
                <a:blip r:embed="rId2"/>
                <a:stretch>
                  <a:fillRect l="-4019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7C87600-C4EA-EAE1-7210-CC9D309251EA}"/>
                  </a:ext>
                </a:extLst>
              </p:cNvPr>
              <p:cNvSpPr txBox="1"/>
              <p:nvPr/>
            </p:nvSpPr>
            <p:spPr>
              <a:xfrm>
                <a:off x="396805" y="0"/>
                <a:ext cx="11631706" cy="1120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Schwartz Inequality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4*:  If x and y are any two vectors in a Hilbert Space H then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≤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7C87600-C4EA-EAE1-7210-CC9D309251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05" y="0"/>
                <a:ext cx="11631706" cy="1120243"/>
              </a:xfrm>
              <a:prstGeom prst="rect">
                <a:avLst/>
              </a:prstGeom>
              <a:blipFill>
                <a:blip r:embed="rId3"/>
                <a:stretch>
                  <a:fillRect l="-1310" t="-7609" b="-15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4189D5-005D-ECD9-B01E-6EFA1E2D84B5}"/>
                  </a:ext>
                </a:extLst>
              </p:cNvPr>
              <p:cNvSpPr txBox="1"/>
              <p:nvPr/>
            </p:nvSpPr>
            <p:spPr>
              <a:xfrm>
                <a:off x="396805" y="1005596"/>
                <a:ext cx="11965434" cy="10783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If y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and (x, y) = (x,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so that both sides vanish and the equality holds.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4189D5-005D-ECD9-B01E-6EFA1E2D84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05" y="1005596"/>
                <a:ext cx="11965434" cy="1078372"/>
              </a:xfrm>
              <a:prstGeom prst="rect">
                <a:avLst/>
              </a:prstGeom>
              <a:blipFill>
                <a:blip r:embed="rId4"/>
                <a:stretch>
                  <a:fillRect l="-1274" t="-7345" r="-1528" b="-16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EC849B-AAE3-F3AF-745B-6126E503E5E6}"/>
                  </a:ext>
                </a:extLst>
              </p:cNvPr>
              <p:cNvSpPr txBox="1"/>
              <p:nvPr/>
            </p:nvSpPr>
            <p:spPr>
              <a:xfrm>
                <a:off x="396805" y="1959424"/>
                <a:ext cx="2682888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 let y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EC849B-AAE3-F3AF-745B-6126E503E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05" y="1959424"/>
                <a:ext cx="2682888" cy="585930"/>
              </a:xfrm>
              <a:prstGeom prst="rect">
                <a:avLst/>
              </a:prstGeom>
              <a:blipFill>
                <a:blip r:embed="rId5"/>
                <a:stretch>
                  <a:fillRect l="-5682" t="-15464" r="-2273" b="-29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A3C5841E-C22D-86B4-0914-7DC2A849DD2B}"/>
              </a:ext>
            </a:extLst>
          </p:cNvPr>
          <p:cNvSpPr txBox="1"/>
          <p:nvPr/>
        </p:nvSpPr>
        <p:spPr>
          <a:xfrm>
            <a:off x="3051980" y="1959424"/>
            <a:ext cx="65809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any scalar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(x +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y, x +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69D2DC-352F-65CD-F909-D4EE1EC9C0F5}"/>
              </a:ext>
            </a:extLst>
          </p:cNvPr>
          <p:cNvSpPr txBox="1"/>
          <p:nvPr/>
        </p:nvSpPr>
        <p:spPr>
          <a:xfrm>
            <a:off x="373158" y="2428418"/>
            <a:ext cx="56754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(x, x +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y) +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(y, x +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AD221F6-63B1-4E7E-7E90-0EE5BDD5B3D5}"/>
                  </a:ext>
                </a:extLst>
              </p:cNvPr>
              <p:cNvSpPr txBox="1"/>
              <p:nvPr/>
            </p:nvSpPr>
            <p:spPr>
              <a:xfrm>
                <a:off x="5747099" y="2415442"/>
                <a:ext cx="6371869" cy="5973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(x, x)+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𝝀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(x, y)+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(y, x)+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𝝀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(y, y)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AD221F6-63B1-4E7E-7E90-0EE5BDD5B3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099" y="2415442"/>
                <a:ext cx="6371869" cy="597343"/>
              </a:xfrm>
              <a:prstGeom prst="rect">
                <a:avLst/>
              </a:prstGeom>
              <a:blipFill>
                <a:blip r:embed="rId6"/>
                <a:stretch>
                  <a:fillRect l="-2488" t="-13265" r="-1435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96E0AD-1519-02A8-C915-F1D355D122AA}"/>
                  </a:ext>
                </a:extLst>
              </p:cNvPr>
              <p:cNvSpPr txBox="1"/>
              <p:nvPr/>
            </p:nvSpPr>
            <p:spPr>
              <a:xfrm>
                <a:off x="396805" y="2981724"/>
                <a:ext cx="8141579" cy="5973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𝝀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(x, y) +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(y, x) +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𝝀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0… (1)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96E0AD-1519-02A8-C915-F1D355D12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05" y="2981724"/>
                <a:ext cx="8141579" cy="597343"/>
              </a:xfrm>
              <a:prstGeom prst="rect">
                <a:avLst/>
              </a:prstGeom>
              <a:blipFill>
                <a:blip r:embed="rId7"/>
                <a:stretch>
                  <a:fillRect l="-1871" t="-13265" r="-1123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5768434-7618-ED14-5070-6A56F5A8D0C1}"/>
                  </a:ext>
                </a:extLst>
              </p:cNvPr>
              <p:cNvSpPr txBox="1"/>
              <p:nvPr/>
            </p:nvSpPr>
            <p:spPr>
              <a:xfrm>
                <a:off x="396804" y="3506598"/>
                <a:ext cx="6625729" cy="8745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y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0.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Put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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−(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5768434-7618-ED14-5070-6A56F5A8D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04" y="3506598"/>
                <a:ext cx="6625729" cy="874535"/>
              </a:xfrm>
              <a:prstGeom prst="rect">
                <a:avLst/>
              </a:prstGeom>
              <a:blipFill>
                <a:blip r:embed="rId8"/>
                <a:stretch>
                  <a:fillRect l="-2300" r="-276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E6FFA45-5625-0B1D-CDA4-D7A8A3EED97C}"/>
                  </a:ext>
                </a:extLst>
              </p:cNvPr>
              <p:cNvSpPr txBox="1"/>
              <p:nvPr/>
            </p:nvSpPr>
            <p:spPr>
              <a:xfrm>
                <a:off x="477686" y="4167682"/>
                <a:ext cx="10350365" cy="9804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acc>
                      </m:num>
                      <m:den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(x, y)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(y, x)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acc>
                      </m:num>
                      <m:den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E6FFA45-5625-0B1D-CDA4-D7A8A3EED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86" y="4167682"/>
                <a:ext cx="10350365" cy="980461"/>
              </a:xfrm>
              <a:prstGeom prst="rect">
                <a:avLst/>
              </a:prstGeom>
              <a:blipFill>
                <a:blip r:embed="rId9"/>
                <a:stretch>
                  <a:fillRect l="-1472" b="-1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1222051-F67A-AF46-6417-18596140E603}"/>
                  </a:ext>
                </a:extLst>
              </p:cNvPr>
              <p:cNvSpPr txBox="1"/>
              <p:nvPr/>
            </p:nvSpPr>
            <p:spPr>
              <a:xfrm>
                <a:off x="447623" y="5039133"/>
                <a:ext cx="8830848" cy="9804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acc>
                      </m:num>
                      <m:den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(x, y)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3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p>
                            <m: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1222051-F67A-AF46-6417-18596140E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23" y="5039133"/>
                <a:ext cx="8830848" cy="980461"/>
              </a:xfrm>
              <a:prstGeom prst="rect">
                <a:avLst/>
              </a:prstGeom>
              <a:blipFill>
                <a:blip r:embed="rId10"/>
                <a:stretch>
                  <a:fillRect l="-1725" b="-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51AC952-2AC9-FF05-36AB-D2829C5D4666}"/>
                  </a:ext>
                </a:extLst>
              </p:cNvPr>
              <p:cNvSpPr txBox="1"/>
              <p:nvPr/>
            </p:nvSpPr>
            <p:spPr>
              <a:xfrm>
                <a:off x="373158" y="5822099"/>
                <a:ext cx="3607171" cy="9980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p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0.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51AC952-2AC9-FF05-36AB-D2829C5D46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58" y="5822099"/>
                <a:ext cx="3607171" cy="998094"/>
              </a:xfrm>
              <a:prstGeom prst="rect">
                <a:avLst/>
              </a:prstGeom>
              <a:blipFill>
                <a:blip r:embed="rId11"/>
                <a:stretch>
                  <a:fillRect l="-4223" r="-6588" b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03B263A-1338-E295-A8AA-343F8D6A3455}"/>
                  </a:ext>
                </a:extLst>
              </p:cNvPr>
              <p:cNvSpPr txBox="1"/>
              <p:nvPr/>
            </p:nvSpPr>
            <p:spPr>
              <a:xfrm>
                <a:off x="4053016" y="6112817"/>
                <a:ext cx="4339839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03B263A-1338-E295-A8AA-343F8D6A3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016" y="6112817"/>
                <a:ext cx="4339839" cy="595932"/>
              </a:xfrm>
              <a:prstGeom prst="rect">
                <a:avLst/>
              </a:prstGeom>
              <a:blipFill>
                <a:blip r:embed="rId12"/>
                <a:stretch>
                  <a:fillRect l="-3652" t="-13265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419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19CA8D3-FF64-C75D-0CFB-56684B571E49}"/>
              </a:ext>
            </a:extLst>
          </p:cNvPr>
          <p:cNvSpPr txBox="1"/>
          <p:nvPr/>
        </p:nvSpPr>
        <p:spPr>
          <a:xfrm>
            <a:off x="598395" y="-1755"/>
            <a:ext cx="11255188" cy="111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In a Hilbert space the inner product is jointly continuous i.e.,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(x, y).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86A008-3633-412C-90BA-C8412D7E2F0E}"/>
              </a:ext>
            </a:extLst>
          </p:cNvPr>
          <p:cNvSpPr txBox="1"/>
          <p:nvPr/>
        </p:nvSpPr>
        <p:spPr>
          <a:xfrm>
            <a:off x="598395" y="1116885"/>
            <a:ext cx="480060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B0ABD9-FF1C-5315-C460-66366A30B9D7}"/>
                  </a:ext>
                </a:extLst>
              </p:cNvPr>
              <p:cNvSpPr txBox="1"/>
              <p:nvPr/>
            </p:nvSpPr>
            <p:spPr>
              <a:xfrm>
                <a:off x="686921" y="1714181"/>
                <a:ext cx="417419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−(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B0ABD9-FF1C-5315-C460-66366A30B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921" y="1714181"/>
                <a:ext cx="4174191" cy="584775"/>
              </a:xfrm>
              <a:prstGeom prst="rect">
                <a:avLst/>
              </a:prstGeom>
              <a:blipFill>
                <a:blip r:embed="rId2"/>
                <a:stretch>
                  <a:fillRect l="-3801"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F1E67C-020B-B416-7F2A-DD2C8FBD0344}"/>
                  </a:ext>
                </a:extLst>
              </p:cNvPr>
              <p:cNvSpPr txBox="1"/>
              <p:nvPr/>
            </p:nvSpPr>
            <p:spPr>
              <a:xfrm>
                <a:off x="4861111" y="1679884"/>
                <a:ext cx="716728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</m:d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F1E67C-020B-B416-7F2A-DD2C8FBD03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111" y="1679884"/>
                <a:ext cx="7167283" cy="584775"/>
              </a:xfrm>
              <a:prstGeom prst="rect">
                <a:avLst/>
              </a:prstGeom>
              <a:blipFill>
                <a:blip r:embed="rId3"/>
                <a:stretch>
                  <a:fillRect l="-2126" t="-14737" b="-33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F1F16A-32F0-0809-3FC2-EB4DA37EE989}"/>
                  </a:ext>
                </a:extLst>
              </p:cNvPr>
              <p:cNvSpPr txBox="1"/>
              <p:nvPr/>
            </p:nvSpPr>
            <p:spPr>
              <a:xfrm>
                <a:off x="1549775" y="2262978"/>
                <a:ext cx="534184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</m:d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F1F16A-32F0-0809-3FC2-EB4DA37EE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775" y="2262978"/>
                <a:ext cx="5341843" cy="584775"/>
              </a:xfrm>
              <a:prstGeom prst="rect">
                <a:avLst/>
              </a:prstGeom>
              <a:blipFill>
                <a:blip r:embed="rId4"/>
                <a:stretch>
                  <a:fillRect l="-2851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CDB2F3-7D0E-2FD7-E2CB-CB48849AED95}"/>
                  </a:ext>
                </a:extLst>
              </p:cNvPr>
              <p:cNvSpPr txBox="1"/>
              <p:nvPr/>
            </p:nvSpPr>
            <p:spPr>
              <a:xfrm>
                <a:off x="6763871" y="2272062"/>
                <a:ext cx="551329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≤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</m:d>
                  </m:oMath>
                </a14:m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CDB2F3-7D0E-2FD7-E2CB-CB48849AE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871" y="2272062"/>
                <a:ext cx="5513294" cy="584775"/>
              </a:xfrm>
              <a:prstGeom prst="rect">
                <a:avLst/>
              </a:prstGeom>
              <a:blipFill>
                <a:blip r:embed="rId5"/>
                <a:stretch>
                  <a:fillRect l="-2876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DB437A1-3D85-18E0-115F-522C40DA1991}"/>
                  </a:ext>
                </a:extLst>
              </p:cNvPr>
              <p:cNvSpPr txBox="1"/>
              <p:nvPr/>
            </p:nvSpPr>
            <p:spPr>
              <a:xfrm>
                <a:off x="1079134" y="2826783"/>
                <a:ext cx="10512239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45720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≤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Schwartz inequality,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DB437A1-3D85-18E0-115F-522C40DA19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134" y="2826783"/>
                <a:ext cx="10512239" cy="593304"/>
              </a:xfrm>
              <a:prstGeom prst="rect">
                <a:avLst/>
              </a:prstGeom>
              <a:blipFill>
                <a:blip r:embed="rId6"/>
                <a:stretch>
                  <a:fillRect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65D2F2C-0ACF-18AF-9604-5A203C8B251E}"/>
                  </a:ext>
                </a:extLst>
              </p:cNvPr>
              <p:cNvSpPr txBox="1"/>
              <p:nvPr/>
            </p:nvSpPr>
            <p:spPr>
              <a:xfrm>
                <a:off x="80683" y="3377335"/>
                <a:ext cx="12142695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45720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But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and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as n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∞  (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∵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x,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kumimoji="0" lang="en-US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y)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65D2F2C-0ACF-18AF-9604-5A203C8B2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3" y="3377335"/>
                <a:ext cx="12142695" cy="591700"/>
              </a:xfrm>
              <a:prstGeom prst="rect">
                <a:avLst/>
              </a:prstGeom>
              <a:blipFill>
                <a:blip r:embed="rId7"/>
                <a:stretch>
                  <a:fillRect t="-14433" r="-402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C7E29B-FF89-CE1F-1840-4C1302BE230A}"/>
                  </a:ext>
                </a:extLst>
              </p:cNvPr>
              <p:cNvSpPr txBox="1"/>
              <p:nvPr/>
            </p:nvSpPr>
            <p:spPr>
              <a:xfrm>
                <a:off x="679077" y="4071840"/>
                <a:ext cx="667646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∴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kumimoji="0" lang="en-US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−(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  <m:r>
                      <a:rPr kumimoji="0" lang="en-US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→ 0 as n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∞. 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C7E29B-FF89-CE1F-1840-4C1302BE2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077" y="4071840"/>
                <a:ext cx="6676464" cy="584775"/>
              </a:xfrm>
              <a:prstGeom prst="rect">
                <a:avLst/>
              </a:prstGeom>
              <a:blipFill>
                <a:blip r:embed="rId8"/>
                <a:stretch>
                  <a:fillRect l="-2281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FC155F32-37DF-D0FE-4078-55BADFE18A3E}"/>
              </a:ext>
            </a:extLst>
          </p:cNvPr>
          <p:cNvSpPr txBox="1"/>
          <p:nvPr/>
        </p:nvSpPr>
        <p:spPr>
          <a:xfrm>
            <a:off x="598395" y="4705632"/>
            <a:ext cx="4309782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32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(x, y).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20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7" grpId="0"/>
      <p:bldP spid="19" grpId="0"/>
      <p:bldP spid="21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25D9B2-B9A3-E23A-25F9-66F14B415AE2}"/>
                  </a:ext>
                </a:extLst>
              </p:cNvPr>
              <p:cNvSpPr txBox="1"/>
              <p:nvPr/>
            </p:nvSpPr>
            <p:spPr>
              <a:xfrm>
                <a:off x="0" y="5052399"/>
                <a:ext cx="11187953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4572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Adding (1) and (2),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25D9B2-B9A3-E23A-25F9-66F14B415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52399"/>
                <a:ext cx="11187953" cy="601255"/>
              </a:xfrm>
              <a:prstGeom prst="rect">
                <a:avLst/>
              </a:prstGeom>
              <a:blipFill>
                <a:blip r:embed="rId2"/>
                <a:stretch>
                  <a:fillRect t="-12245" b="-31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298A56-9A30-4300-7DE2-7EA8333A9494}"/>
                  </a:ext>
                </a:extLst>
              </p:cNvPr>
              <p:cNvSpPr txBox="1"/>
              <p:nvPr/>
            </p:nvSpPr>
            <p:spPr>
              <a:xfrm>
                <a:off x="521074" y="0"/>
                <a:ext cx="11437844" cy="21979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Theorem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2*: If x and y are any two vectors in a Hilbert space then (1)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(parallelogram law)  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 4(x, y) =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(Polarization identity)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298A56-9A30-4300-7DE2-7EA8333A94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74" y="0"/>
                <a:ext cx="11437844" cy="2197974"/>
              </a:xfrm>
              <a:prstGeom prst="rect">
                <a:avLst/>
              </a:prstGeom>
              <a:blipFill>
                <a:blip r:embed="rId3"/>
                <a:stretch>
                  <a:fillRect l="-1332" t="-3878" b="-7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C2B44B-B06E-6135-59B1-7068DC8EE101}"/>
                  </a:ext>
                </a:extLst>
              </p:cNvPr>
              <p:cNvSpPr txBox="1"/>
              <p:nvPr/>
            </p:nvSpPr>
            <p:spPr>
              <a:xfrm>
                <a:off x="521073" y="2019500"/>
                <a:ext cx="10075208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(x + y, x + y) = (x, x + y) + (y, x + y)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C2B44B-B06E-6135-59B1-7068DC8EE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73" y="2019500"/>
                <a:ext cx="10075208" cy="601255"/>
              </a:xfrm>
              <a:prstGeom prst="rect">
                <a:avLst/>
              </a:prstGeom>
              <a:blipFill>
                <a:blip r:embed="rId4"/>
                <a:stretch>
                  <a:fillRect l="-1512" t="-12121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B024B76A-4439-87CD-E81E-C27DE62094E6}"/>
              </a:ext>
            </a:extLst>
          </p:cNvPr>
          <p:cNvSpPr txBox="1"/>
          <p:nvPr/>
        </p:nvSpPr>
        <p:spPr>
          <a:xfrm>
            <a:off x="3775258" y="2566217"/>
            <a:ext cx="53956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(x, x) + (x, y) + (y, x) + (y, y)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A7E983-D25D-E766-4AE6-D3D504986502}"/>
                  </a:ext>
                </a:extLst>
              </p:cNvPr>
              <p:cNvSpPr txBox="1"/>
              <p:nvPr/>
            </p:nvSpPr>
            <p:spPr>
              <a:xfrm>
                <a:off x="3775258" y="3073072"/>
                <a:ext cx="6700000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(x, y) + (y, x)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(1)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A7E983-D25D-E766-4AE6-D3D504986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258" y="3073072"/>
                <a:ext cx="6700000" cy="595932"/>
              </a:xfrm>
              <a:prstGeom prst="rect">
                <a:avLst/>
              </a:prstGeom>
              <a:blipFill>
                <a:blip r:embed="rId5"/>
                <a:stretch>
                  <a:fillRect l="-2275" t="-13265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9671239-FD6C-1654-8F46-0BEABEFDA326}"/>
                  </a:ext>
                </a:extLst>
              </p:cNvPr>
              <p:cNvSpPr txBox="1"/>
              <p:nvPr/>
            </p:nvSpPr>
            <p:spPr>
              <a:xfrm>
                <a:off x="521073" y="3500620"/>
                <a:ext cx="8152279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(x – y, x – y) = (x, x – y) + (y, x – y)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9671239-FD6C-1654-8F46-0BEABEFDA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73" y="3500620"/>
                <a:ext cx="8152279" cy="601255"/>
              </a:xfrm>
              <a:prstGeom prst="rect">
                <a:avLst/>
              </a:prstGeom>
              <a:blipFill>
                <a:blip r:embed="rId6"/>
                <a:stretch>
                  <a:fillRect t="-12121" r="-1345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D11E57EE-31CE-ABF8-6676-03F8B835AB79}"/>
              </a:ext>
            </a:extLst>
          </p:cNvPr>
          <p:cNvSpPr txBox="1"/>
          <p:nvPr/>
        </p:nvSpPr>
        <p:spPr>
          <a:xfrm>
            <a:off x="2336426" y="4042764"/>
            <a:ext cx="54090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(x, x) – (x, y) – (y, x) + (y, y)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1C236A-3D0F-2C71-8D02-7FDB08209D0B}"/>
                  </a:ext>
                </a:extLst>
              </p:cNvPr>
              <p:cNvSpPr txBox="1"/>
              <p:nvPr/>
            </p:nvSpPr>
            <p:spPr>
              <a:xfrm>
                <a:off x="2363320" y="4555416"/>
                <a:ext cx="7116855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(x, y) – (y, x)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(2)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1C236A-3D0F-2C71-8D02-7FDB08209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320" y="4555416"/>
                <a:ext cx="7116855" cy="595932"/>
              </a:xfrm>
              <a:prstGeom prst="rect">
                <a:avLst/>
              </a:prstGeom>
              <a:blipFill>
                <a:blip r:embed="rId7"/>
                <a:stretch>
                  <a:fillRect l="-2228" t="-13265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948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109B917-072B-00AA-DE6F-764939F3500F}"/>
                  </a:ext>
                </a:extLst>
              </p:cNvPr>
              <p:cNvSpPr txBox="1"/>
              <p:nvPr/>
            </p:nvSpPr>
            <p:spPr>
              <a:xfrm>
                <a:off x="466164" y="4579594"/>
                <a:ext cx="10022541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4(x, y)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109B917-072B-00AA-DE6F-764939F35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64" y="4579594"/>
                <a:ext cx="10022541" cy="601255"/>
              </a:xfrm>
              <a:prstGeom prst="rect">
                <a:avLst/>
              </a:prstGeom>
              <a:blipFill>
                <a:blip r:embed="rId2"/>
                <a:stretch>
                  <a:fillRect t="-12121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DD5B1FC-E4AF-29A7-165F-2593A8E2EC04}"/>
                  </a:ext>
                </a:extLst>
              </p:cNvPr>
              <p:cNvSpPr txBox="1"/>
              <p:nvPr/>
            </p:nvSpPr>
            <p:spPr>
              <a:xfrm>
                <a:off x="318247" y="162037"/>
                <a:ext cx="12321988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(ii) Subtract (2) from (1).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2(x, y) + 2(y, x) … (3)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DD5B1FC-E4AF-29A7-165F-2593A8E2E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247" y="162037"/>
                <a:ext cx="12321988" cy="601255"/>
              </a:xfrm>
              <a:prstGeom prst="rect">
                <a:avLst/>
              </a:prstGeom>
              <a:blipFill>
                <a:blip r:embed="rId3"/>
                <a:stretch>
                  <a:fillRect l="-1236" t="-12245" r="-841" b="-31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1EDDC1A5-B926-8E85-4224-0B01245157C6}"/>
              </a:ext>
            </a:extLst>
          </p:cNvPr>
          <p:cNvSpPr txBox="1"/>
          <p:nvPr/>
        </p:nvSpPr>
        <p:spPr>
          <a:xfrm>
            <a:off x="954741" y="763292"/>
            <a:ext cx="441063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Replacing y by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(3),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5844F1D-37BD-715C-32A3-2609394DCDF1}"/>
                  </a:ext>
                </a:extLst>
              </p:cNvPr>
              <p:cNvSpPr txBox="1"/>
              <p:nvPr/>
            </p:nvSpPr>
            <p:spPr>
              <a:xfrm>
                <a:off x="463922" y="1424149"/>
                <a:ext cx="7429500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2(x,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iy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+ 2(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iy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x)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5844F1D-37BD-715C-32A3-2609394DC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922" y="1424149"/>
                <a:ext cx="7429500" cy="595932"/>
              </a:xfrm>
              <a:prstGeom prst="rect">
                <a:avLst/>
              </a:prstGeom>
              <a:blipFill>
                <a:blip r:embed="rId4"/>
                <a:stretch>
                  <a:fillRect t="-13402" r="-328" b="-31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51A45F-050E-8CD9-27E6-9490E5BB05F6}"/>
                  </a:ext>
                </a:extLst>
              </p:cNvPr>
              <p:cNvSpPr txBox="1"/>
              <p:nvPr/>
            </p:nvSpPr>
            <p:spPr>
              <a:xfrm>
                <a:off x="4464424" y="1936771"/>
                <a:ext cx="352312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2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(x, y) + 2i(y, x)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51A45F-050E-8CD9-27E6-9490E5BB0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424" y="1936771"/>
                <a:ext cx="3523129" cy="584775"/>
              </a:xfrm>
              <a:prstGeom prst="rect">
                <a:avLst/>
              </a:prstGeom>
              <a:blipFill>
                <a:blip r:embed="rId5"/>
                <a:stretch>
                  <a:fillRect l="-4325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AC96B6F-33D6-87E7-DF73-EFD91C01290F}"/>
              </a:ext>
            </a:extLst>
          </p:cNvPr>
          <p:cNvSpPr txBox="1"/>
          <p:nvPr/>
        </p:nvSpPr>
        <p:spPr>
          <a:xfrm>
            <a:off x="4464424" y="2449393"/>
            <a:ext cx="47871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– 2i(x, y) + 2i(y, x) … (4)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D33145-96D3-2F34-DE90-1D0B808F8977}"/>
              </a:ext>
            </a:extLst>
          </p:cNvPr>
          <p:cNvSpPr txBox="1"/>
          <p:nvPr/>
        </p:nvSpPr>
        <p:spPr>
          <a:xfrm>
            <a:off x="463922" y="2973183"/>
            <a:ext cx="721435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Multiplying both sides of (4) by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get,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BF1C482-7DCE-BA98-DF39-97A0166C3B49}"/>
                  </a:ext>
                </a:extLst>
              </p:cNvPr>
              <p:cNvSpPr txBox="1"/>
              <p:nvPr/>
            </p:nvSpPr>
            <p:spPr>
              <a:xfrm>
                <a:off x="484094" y="3546790"/>
                <a:ext cx="8444753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2(x, y) – 2(y, x) … (5)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BF1C482-7DCE-BA98-DF39-97A0166C3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94" y="3546790"/>
                <a:ext cx="8444753" cy="601255"/>
              </a:xfrm>
              <a:prstGeom prst="rect">
                <a:avLst/>
              </a:prstGeom>
              <a:blipFill>
                <a:blip r:embed="rId6"/>
                <a:stretch>
                  <a:fillRect l="-1804" t="-12245" r="-794" b="-31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2FF7D52D-2BE4-F0E5-0524-9A338DFCBEB8}"/>
              </a:ext>
            </a:extLst>
          </p:cNvPr>
          <p:cNvSpPr txBox="1"/>
          <p:nvPr/>
        </p:nvSpPr>
        <p:spPr>
          <a:xfrm>
            <a:off x="463922" y="4090277"/>
            <a:ext cx="363743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Adding (3) and (5),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38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  <p:bldP spid="7" grpId="0"/>
      <p:bldP spid="9" grpId="0"/>
      <p:bldP spid="11" grpId="0"/>
      <p:bldP spid="13" grpId="0"/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3662EA-856D-F731-57A7-76309C194AEC}"/>
              </a:ext>
            </a:extLst>
          </p:cNvPr>
          <p:cNvSpPr txBox="1"/>
          <p:nvPr/>
        </p:nvSpPr>
        <p:spPr>
          <a:xfrm>
            <a:off x="347484" y="5919335"/>
            <a:ext cx="324084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(x, x) = ‖x‖</a:t>
            </a:r>
            <a:r>
              <a:rPr lang="en-US" sz="3200" b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A8CEA6-1F9B-F9EC-9A14-FC9DDFA7E69A}"/>
                  </a:ext>
                </a:extLst>
              </p:cNvPr>
              <p:cNvSpPr txBox="1"/>
              <p:nvPr/>
            </p:nvSpPr>
            <p:spPr>
              <a:xfrm>
                <a:off x="347484" y="0"/>
                <a:ext cx="11844516" cy="2186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Theorem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4*: If B is a complex Banach space whose norm obeys the parallelogram law and if the inner product is defined on B by                                                                                                               4 (x, y)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𝒊𝒚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then B is a Hilbert space.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A8CEA6-1F9B-F9EC-9A14-FC9DDFA7E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84" y="0"/>
                <a:ext cx="11844516" cy="2186048"/>
              </a:xfrm>
              <a:prstGeom prst="rect">
                <a:avLst/>
              </a:prstGeom>
              <a:blipFill>
                <a:blip r:embed="rId2"/>
                <a:stretch>
                  <a:fillRect l="-1287" t="-3900" r="-49305" b="-7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646CE1D-3B75-F235-81D2-E0D08E4D80BB}"/>
              </a:ext>
            </a:extLst>
          </p:cNvPr>
          <p:cNvSpPr txBox="1"/>
          <p:nvPr/>
        </p:nvSpPr>
        <p:spPr>
          <a:xfrm>
            <a:off x="347484" y="2123392"/>
            <a:ext cx="11359607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norm in B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given by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‖x +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‖x – 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 ‖x‖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 ‖y‖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(1)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0A448F-1958-9FFE-BBF8-B9880C58F894}"/>
              </a:ext>
            </a:extLst>
          </p:cNvPr>
          <p:cNvSpPr txBox="1"/>
          <p:nvPr/>
        </p:nvSpPr>
        <p:spPr>
          <a:xfrm>
            <a:off x="347484" y="3024401"/>
            <a:ext cx="1184451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inner product,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4(x, y) = ‖x+y‖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‖x–y‖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‖x +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i‖x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iy‖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(2)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BF6B89-EEC4-1852-12C5-8BB21C6CF152}"/>
              </a:ext>
            </a:extLst>
          </p:cNvPr>
          <p:cNvSpPr txBox="1"/>
          <p:nvPr/>
        </p:nvSpPr>
        <p:spPr>
          <a:xfrm>
            <a:off x="347484" y="3470377"/>
            <a:ext cx="36841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(x, x) = ‖x‖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5227B1-8839-3D22-A2EA-8E8B4DBAE0F3}"/>
              </a:ext>
            </a:extLst>
          </p:cNvPr>
          <p:cNvSpPr txBox="1"/>
          <p:nvPr/>
        </p:nvSpPr>
        <p:spPr>
          <a:xfrm>
            <a:off x="3813464" y="3464892"/>
            <a:ext cx="409748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Replace, y by x in (2)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5AD4DA-4CEB-BF1F-EA15-79BF23DA6956}"/>
                  </a:ext>
                </a:extLst>
              </p:cNvPr>
              <p:cNvSpPr txBox="1"/>
              <p:nvPr/>
            </p:nvSpPr>
            <p:spPr>
              <a:xfrm>
                <a:off x="347484" y="3987877"/>
                <a:ext cx="8574843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4(x, x) = ‖x + x‖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‖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acc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‖(1 +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)x‖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‖(1 –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)x‖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5AD4DA-4CEB-BF1F-EA15-79BF23DA6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84" y="3987877"/>
                <a:ext cx="8574843" cy="585930"/>
              </a:xfrm>
              <a:prstGeom prst="rect">
                <a:avLst/>
              </a:prstGeom>
              <a:blipFill>
                <a:blip r:embed="rId3"/>
                <a:stretch>
                  <a:fillRect l="-1777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4582B04-0574-4FD0-21BA-3549B19D61C2}"/>
                  </a:ext>
                </a:extLst>
              </p:cNvPr>
              <p:cNvSpPr txBox="1"/>
              <p:nvPr/>
            </p:nvSpPr>
            <p:spPr>
              <a:xfrm>
                <a:off x="1521096" y="4462802"/>
                <a:ext cx="6486831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4‖x‖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‖x‖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kumimoji="0" lang="en-US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‖x‖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4582B04-0574-4FD0-21BA-3549B19D6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096" y="4462802"/>
                <a:ext cx="6486831" cy="595932"/>
              </a:xfrm>
              <a:prstGeom prst="rect">
                <a:avLst/>
              </a:prstGeom>
              <a:blipFill>
                <a:blip r:embed="rId4"/>
                <a:stretch>
                  <a:fillRect l="-2444" t="-13265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C9231BE-1D5F-8410-94A2-1848EFD3878E}"/>
                  </a:ext>
                </a:extLst>
              </p:cNvPr>
              <p:cNvSpPr txBox="1"/>
              <p:nvPr/>
            </p:nvSpPr>
            <p:spPr>
              <a:xfrm>
                <a:off x="1070262" y="4977024"/>
                <a:ext cx="9847119" cy="60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4‖x‖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+ 2i‖x‖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2i‖x‖</a:t>
                </a:r>
                <a:r>
                  <a:rPr kumimoji="0" lang="en-US" sz="32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∵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e>
                        </m:d>
                      </m:e>
                      <m:sup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1 + 1 = 2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C9231BE-1D5F-8410-94A2-1848EFD38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262" y="4977024"/>
                <a:ext cx="9847119" cy="601255"/>
              </a:xfrm>
              <a:prstGeom prst="rect">
                <a:avLst/>
              </a:prstGeom>
              <a:blipFill>
                <a:blip r:embed="rId5"/>
                <a:stretch>
                  <a:fillRect t="-12121" r="-619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F6F4AB74-0923-2001-AD96-4ED56E7319C0}"/>
              </a:ext>
            </a:extLst>
          </p:cNvPr>
          <p:cNvSpPr txBox="1"/>
          <p:nvPr/>
        </p:nvSpPr>
        <p:spPr>
          <a:xfrm>
            <a:off x="1070262" y="5516118"/>
            <a:ext cx="192232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4‖x‖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56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3952</Words>
  <Application>Microsoft Office PowerPoint</Application>
  <PresentationFormat>Widescreen</PresentationFormat>
  <Paragraphs>198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Algerian</vt:lpstr>
      <vt:lpstr>Arial</vt:lpstr>
      <vt:lpstr>Calibri</vt:lpstr>
      <vt:lpstr>Calibri Light</vt:lpstr>
      <vt:lpstr>Cambria Math</vt:lpstr>
      <vt:lpstr>Script MT Bold</vt:lpstr>
      <vt:lpstr>Times New Roman</vt:lpstr>
      <vt:lpstr>Office Theme</vt:lpstr>
      <vt:lpstr>M 301- FUNCTIONAL ANALYSIS HILBERT SPACES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HILBERT SPACES</dc:title>
  <dc:creator>Tammi Raju Kalidindi</dc:creator>
  <cp:lastModifiedBy>Tammi Raju Kalidindi</cp:lastModifiedBy>
  <cp:revision>17</cp:revision>
  <dcterms:created xsi:type="dcterms:W3CDTF">2022-12-23T02:05:28Z</dcterms:created>
  <dcterms:modified xsi:type="dcterms:W3CDTF">2024-06-24T03:03:29Z</dcterms:modified>
</cp:coreProperties>
</file>