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D84B2-D916-48F6-9505-E88FE64291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F3B984-578D-4157-8178-90CE72D324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9E234D-D5F5-4EE1-B994-1241A31BC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20767-38BF-4D9A-8766-6AA4D2F405DB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61934E-BA87-4088-A461-DD7BAC952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E230D5-EB5D-4495-A06F-485C39680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81D7-F2B1-4612-9419-8A2C90D81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677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AC599-F6DF-405E-B645-3C45367E00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2F014A-1FE6-48AB-9FBB-7BB3CAFA18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5D881-A96B-4C21-82D6-66EC02973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20767-38BF-4D9A-8766-6AA4D2F405DB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073527-CB48-4A83-9638-69F9E52679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91CD5B-5EE9-4BFB-B1F7-C25B20C009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81D7-F2B1-4612-9419-8A2C90D81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413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B668E1-959D-45A1-A859-7B1F3BC608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94D3DB-F486-4BE6-B3C9-BDB5CE76267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C7AF14-BDB6-4D74-BA7A-5F6A8FFA67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20767-38BF-4D9A-8766-6AA4D2F405DB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764197-6980-4741-B5DE-DD44D6D6AE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4E4E79-1814-4B77-A060-1ABD25117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81D7-F2B1-4612-9419-8A2C90D81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6699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766E4-98E1-4548-8FD4-FFB1199142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B5A58F-8141-4518-8E7D-996569F983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AD5DC1-7EC4-4537-BD43-DF3F2EC216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20767-38BF-4D9A-8766-6AA4D2F405DB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299628-AE29-4056-B231-7DA935AC4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58E539-B9E8-46DB-83A6-12BF17C7C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81D7-F2B1-4612-9419-8A2C90D81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9145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B0DCAD-EC8E-4FEC-96B9-9E8FC6094B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EFAAC8-55E0-4E1E-999C-FF43B6A718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9072D2-9AE1-4DCF-9CC3-250A26BDA0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20767-38BF-4D9A-8766-6AA4D2F405DB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24918F-BC9B-41B9-A961-5607D0174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08C4E9-5690-4B6B-A0D5-BE30132B2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81D7-F2B1-4612-9419-8A2C90D81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720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6D87AF-351B-47C6-B072-20BC855C4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52C84E-733E-4595-AD3D-AE7144AF91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5537F8-B2C0-44FC-928C-5A08F843C7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C53F677-396E-4815-B2CC-0962FEB35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20767-38BF-4D9A-8766-6AA4D2F405DB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352A7E3-1AC5-4A5B-A12E-E3526463C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FBC891-F171-4C5E-944E-D23E90DA6C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81D7-F2B1-4612-9419-8A2C90D81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1926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C5F73D-C9DA-4C4C-99A5-B4FF943563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9945E3-1A88-4BA3-8228-371F615C69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17327D-8408-4D2E-9C86-01EA5829AA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994C73-3942-49CA-AEEC-F46FE0C4BE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1482F35-C1B3-4A92-BFF4-015918D16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C09C841-8382-4C8A-8343-3E12463008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20767-38BF-4D9A-8766-6AA4D2F405DB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F3D55D-3275-417C-AB74-2034CB7B53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23C9A9-5F6B-4012-8655-2F932B814C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81D7-F2B1-4612-9419-8A2C90D81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34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1C980-96B3-4BFF-AD2E-D6760ED4E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069CEB2-C2FE-48FE-9A39-17B34EED3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20767-38BF-4D9A-8766-6AA4D2F405DB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7CDAC8-487A-42FF-BDEB-7B11330E6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F692B2F-FE1D-4B12-921D-DAE1D11CF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81D7-F2B1-4612-9419-8A2C90D81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926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B187B9-89EE-4C78-8B98-55698DA64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20767-38BF-4D9A-8766-6AA4D2F405DB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F92304-74DA-4BB6-80F3-B25C72AE34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249D624-814B-4607-BA9F-329B8A67A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81D7-F2B1-4612-9419-8A2C90D81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898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927711-9BB3-4A13-9B4C-44CDF7AF3A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2227B1-8870-4E6A-8ECB-EB764EA09FA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CE5D2B-86D7-4497-8C5B-54AFD87E46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CF2AFD-1BAC-4B29-8161-CDAAAC357E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20767-38BF-4D9A-8766-6AA4D2F405DB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01F8D7-0CBC-432D-8DA9-AD830480A6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98FD51-4F1D-40C3-A221-68AE0354F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81D7-F2B1-4612-9419-8A2C90D81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084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902FDA-E9A5-4034-9673-5876C3B7B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C79FF45-77E5-498C-9D48-FBCC4045A2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D58174-20CF-4F9D-8D9A-056F82286A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AF3B21-F55F-49A0-A4FA-E662687B06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20767-38BF-4D9A-8766-6AA4D2F405DB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146655-93A8-4C9F-9B63-C0431EB695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B67E74-CA43-475D-9BAD-E1BFF8710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381D7-F2B1-4612-9419-8A2C90D81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21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AF44696-7F04-4D0C-995F-7F065C465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5481B4-7DB5-42A1-A739-EC110AD6A2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0BC35F-05FB-4ED3-8347-4F2808E718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20767-38BF-4D9A-8766-6AA4D2F405DB}" type="datetimeFigureOut">
              <a:rPr lang="en-US" smtClean="0"/>
              <a:t>6/24/2024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97B4CC-69DD-48C2-84AC-E6F1A8DC9B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17F001-BF40-4679-B04E-83A4DE94B0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2381D7-F2B1-4612-9419-8A2C90D81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697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13" Type="http://schemas.openxmlformats.org/officeDocument/2006/relationships/image" Target="../media/image40.png"/><Relationship Id="rId3" Type="http://schemas.openxmlformats.org/officeDocument/2006/relationships/image" Target="../media/image30.png"/><Relationship Id="rId7" Type="http://schemas.openxmlformats.org/officeDocument/2006/relationships/image" Target="../media/image34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11" Type="http://schemas.openxmlformats.org/officeDocument/2006/relationships/image" Target="../media/image37.png"/><Relationship Id="rId5" Type="http://schemas.openxmlformats.org/officeDocument/2006/relationships/image" Target="../media/image32.png"/><Relationship Id="rId15" Type="http://schemas.openxmlformats.org/officeDocument/2006/relationships/image" Target="../media/image39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Relationship Id="rId14" Type="http://schemas.openxmlformats.org/officeDocument/2006/relationships/image" Target="../media/image3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2.png"/><Relationship Id="rId2" Type="http://schemas.openxmlformats.org/officeDocument/2006/relationships/image" Target="../media/image4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7" Type="http://schemas.openxmlformats.org/officeDocument/2006/relationships/image" Target="../media/image49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8.png"/><Relationship Id="rId5" Type="http://schemas.openxmlformats.org/officeDocument/2006/relationships/image" Target="../media/image47.png"/><Relationship Id="rId4" Type="http://schemas.openxmlformats.org/officeDocument/2006/relationships/image" Target="../media/image46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11" Type="http://schemas.openxmlformats.org/officeDocument/2006/relationships/image" Target="../media/image16.png"/><Relationship Id="rId5" Type="http://schemas.openxmlformats.org/officeDocument/2006/relationships/image" Target="../media/image10.png"/><Relationship Id="rId10" Type="http://schemas.openxmlformats.org/officeDocument/2006/relationships/image" Target="../media/image15.png"/><Relationship Id="rId4" Type="http://schemas.openxmlformats.org/officeDocument/2006/relationships/image" Target="../media/image9.png"/><Relationship Id="rId9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0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52E3A3-6C81-B91B-3DCF-ACAD985749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34086" y="2954215"/>
            <a:ext cx="9523827" cy="1538471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M 301- FUNCTIONAL ANALYSIS</a:t>
            </a:r>
            <a:br>
              <a:rPr lang="en-US" sz="4800" dirty="0">
                <a:solidFill>
                  <a:srgbClr val="FF000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</a:br>
            <a:r>
              <a:rPr lang="en-US" sz="4800" b="1" dirty="0">
                <a:solidFill>
                  <a:srgbClr val="00B050"/>
                </a:solidFill>
                <a:effectLst/>
                <a:latin typeface="Algerian" panose="04020705040A02060702" pitchFamily="82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SELF - ADJOINT OPERATORS</a:t>
            </a:r>
            <a:endParaRPr lang="en-US" sz="4800" dirty="0">
              <a:solidFill>
                <a:srgbClr val="00B0F0"/>
              </a:solidFill>
              <a:latin typeface="Algerian" panose="04020705040A02060702" pitchFamily="82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8C3C5C6-B7D2-81FE-473C-2D875DEBEA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40101" y="4837320"/>
            <a:ext cx="6665259" cy="1696216"/>
          </a:xfrm>
        </p:spPr>
        <p:txBody>
          <a:bodyPr>
            <a:normAutofit fontScale="77500" lnSpcReduction="20000"/>
          </a:bodyPr>
          <a:lstStyle/>
          <a:p>
            <a:r>
              <a:rPr lang="en-US" sz="5700" dirty="0">
                <a:solidFill>
                  <a:srgbClr val="00B05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K. C. TAMMI RAJU, M. S</a:t>
            </a:r>
            <a:r>
              <a:rPr lang="en-US" sz="5700" dirty="0">
                <a:solidFill>
                  <a:srgbClr val="00B050"/>
                </a:solidFill>
                <a:cs typeface="Times New Roman" panose="02020603050405020304" pitchFamily="18" charset="0"/>
              </a:rPr>
              <a:t>c;</a:t>
            </a:r>
          </a:p>
          <a:p>
            <a:r>
              <a:rPr lang="en-US" sz="4800" dirty="0">
                <a:solidFill>
                  <a:srgbClr val="7030A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HOD, Dept. of mathematics;</a:t>
            </a:r>
          </a:p>
          <a:p>
            <a:r>
              <a:rPr lang="en-US" sz="4800" dirty="0">
                <a:solidFill>
                  <a:srgbClr val="0070C0"/>
                </a:solidFill>
                <a:latin typeface="Algerian" panose="04020705040A02060702" pitchFamily="82" charset="0"/>
                <a:cs typeface="Times New Roman" panose="02020603050405020304" pitchFamily="18" charset="0"/>
              </a:rPr>
              <a:t>PG COURSES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5675BE3-83B3-5ADE-B213-EB434BFE1B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597" y="881703"/>
            <a:ext cx="10721188" cy="16425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88882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0D86D91A-558C-4DE7-B3C6-CF2EBD7EA51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65123" y="87939"/>
            <a:ext cx="10878879" cy="1063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Theorem 6</a:t>
            </a:r>
            <a:r>
              <a:rPr lang="en-US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The real Banach Space of all self-adjoint operators on a Hilbert Space H is a partially ordered set whose linear structure and order structure are related by the following properties.                                                                                                                                                    (a) If A</a:t>
            </a:r>
            <a:r>
              <a:rPr lang="en-US" sz="2000" b="1" baseline="-25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≤ A</a:t>
            </a:r>
            <a:r>
              <a:rPr lang="en-US" sz="2000" b="1" baseline="-25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then A</a:t>
            </a:r>
            <a:r>
              <a:rPr lang="en-US" sz="2000" b="1" baseline="-25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A ≤ A</a:t>
            </a:r>
            <a:r>
              <a:rPr lang="en-US" sz="2000" b="1" baseline="-25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A for every A. (b) If A</a:t>
            </a:r>
            <a:r>
              <a:rPr lang="en-US" sz="2000" b="1" baseline="-25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≤ A</a:t>
            </a:r>
            <a:r>
              <a:rPr lang="en-US" sz="2000" b="1" baseline="-25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en-US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 then </a:t>
            </a:r>
            <a:r>
              <a:rPr lang="en-US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b="1" baseline="-25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≤ </a:t>
            </a:r>
            <a:r>
              <a:rPr lang="en-US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b="1" baseline="-25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8A193D-78BF-491D-B454-E1856F1BD6B8}"/>
              </a:ext>
            </a:extLst>
          </p:cNvPr>
          <p:cNvSpPr txBox="1"/>
          <p:nvPr/>
        </p:nvSpPr>
        <p:spPr>
          <a:xfrm>
            <a:off x="774404" y="6320592"/>
            <a:ext cx="6618860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Thus, ≤ is a partial order relation on S.</a:t>
            </a:r>
            <a:endParaRPr lang="en-US" sz="3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FA56B08-B9E9-43DE-92CF-B0C6C1B2BE92}"/>
              </a:ext>
            </a:extLst>
          </p:cNvPr>
          <p:cNvSpPr txBox="1"/>
          <p:nvPr/>
        </p:nvSpPr>
        <p:spPr>
          <a:xfrm>
            <a:off x="642815" y="1151717"/>
            <a:ext cx="11336632" cy="1118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Proof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Let S denote the set of all self-adjoint operators on H. For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S, define ≤ on S by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≤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if (A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x, x) ≤ (A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x, x)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F341781-078D-49D5-AB79-B085F4249989}"/>
              </a:ext>
            </a:extLst>
          </p:cNvPr>
          <p:cNvSpPr txBox="1"/>
          <p:nvPr/>
        </p:nvSpPr>
        <p:spPr>
          <a:xfrm>
            <a:off x="598209" y="2216483"/>
            <a:ext cx="259822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≤ is reflexive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b="1" dirty="0">
              <a:solidFill>
                <a:srgbClr val="7030A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610D12F-40CF-4EDA-8B1E-4F9AF2EC497A}"/>
              </a:ext>
            </a:extLst>
          </p:cNvPr>
          <p:cNvSpPr txBox="1"/>
          <p:nvPr/>
        </p:nvSpPr>
        <p:spPr>
          <a:xfrm>
            <a:off x="2895363" y="2216480"/>
            <a:ext cx="262052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For, let A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S.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2546563-CB1C-4E73-BC54-112D3FBE44B3}"/>
              </a:ext>
            </a:extLst>
          </p:cNvPr>
          <p:cNvSpPr txBox="1"/>
          <p:nvPr/>
        </p:nvSpPr>
        <p:spPr>
          <a:xfrm>
            <a:off x="5393213" y="2239674"/>
            <a:ext cx="702899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Observe that (Ax, x) = (Ax, x)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H.</a:t>
            </a:r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A508480-1FCB-471D-B585-57A793963A30}"/>
              </a:ext>
            </a:extLst>
          </p:cNvPr>
          <p:cNvSpPr txBox="1"/>
          <p:nvPr/>
        </p:nvSpPr>
        <p:spPr>
          <a:xfrm>
            <a:off x="620513" y="2685726"/>
            <a:ext cx="704940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we may say (Ax, x) ≤ (Ax, x)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0DC654F-AFD8-4A1D-8630-078938B29198}"/>
              </a:ext>
            </a:extLst>
          </p:cNvPr>
          <p:cNvSpPr txBox="1"/>
          <p:nvPr/>
        </p:nvSpPr>
        <p:spPr>
          <a:xfrm>
            <a:off x="7669920" y="2719188"/>
            <a:ext cx="368920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Thus, A ≤ A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F481222E-2491-4083-847C-E06EA1BDA601}"/>
              </a:ext>
            </a:extLst>
          </p:cNvPr>
          <p:cNvSpPr txBox="1"/>
          <p:nvPr/>
        </p:nvSpPr>
        <p:spPr>
          <a:xfrm>
            <a:off x="665116" y="3119734"/>
            <a:ext cx="349032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≤ is antisymmetric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0D853AF-7498-4FDA-BE34-686FB380DED0}"/>
              </a:ext>
            </a:extLst>
          </p:cNvPr>
          <p:cNvSpPr txBox="1"/>
          <p:nvPr/>
        </p:nvSpPr>
        <p:spPr>
          <a:xfrm>
            <a:off x="4099693" y="3120616"/>
            <a:ext cx="702899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For, let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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≤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≤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541119D-E35A-45B0-9FDE-5B06F5EF207B}"/>
              </a:ext>
            </a:extLst>
          </p:cNvPr>
          <p:cNvSpPr txBox="1"/>
          <p:nvPr/>
        </p:nvSpPr>
        <p:spPr>
          <a:xfrm>
            <a:off x="732031" y="3566673"/>
            <a:ext cx="90324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x, x) ≤ (A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x, x) and (A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x, x) ≤ (A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x, x)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H.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098F961-60DC-44F5-BF04-AFB9ED76FBB9}"/>
              </a:ext>
            </a:extLst>
          </p:cNvPr>
          <p:cNvSpPr txBox="1"/>
          <p:nvPr/>
        </p:nvSpPr>
        <p:spPr>
          <a:xfrm>
            <a:off x="776623" y="4056594"/>
            <a:ext cx="532656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x, x) = (A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x, x)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067134E-D1D7-4BF5-AF04-3359DF2378A5}"/>
              </a:ext>
            </a:extLst>
          </p:cNvPr>
          <p:cNvSpPr txBox="1"/>
          <p:nvPr/>
        </p:nvSpPr>
        <p:spPr>
          <a:xfrm>
            <a:off x="6212839" y="4067748"/>
            <a:ext cx="544738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 –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x, x) = 0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61A1BDC-6751-42DB-873B-1E78DA7CE1CA}"/>
              </a:ext>
            </a:extLst>
          </p:cNvPr>
          <p:cNvSpPr txBox="1"/>
          <p:nvPr/>
        </p:nvSpPr>
        <p:spPr>
          <a:xfrm>
            <a:off x="637233" y="4510323"/>
            <a:ext cx="5508700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({A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}x, x) = 0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10F34A8-3D0C-4E11-B6D6-96D29E7F8124}"/>
              </a:ext>
            </a:extLst>
          </p:cNvPr>
          <p:cNvSpPr txBox="1"/>
          <p:nvPr/>
        </p:nvSpPr>
        <p:spPr>
          <a:xfrm>
            <a:off x="5806758" y="4488797"/>
            <a:ext cx="4254190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)x = 0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bg2">
                    <a:lumMod val="1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H.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bg2">
                  <a:lumMod val="1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1930ACDD-41F1-4C56-86A7-1E4943460FB4}"/>
              </a:ext>
            </a:extLst>
          </p:cNvPr>
          <p:cNvSpPr txBox="1"/>
          <p:nvPr/>
        </p:nvSpPr>
        <p:spPr>
          <a:xfrm>
            <a:off x="9981941" y="4513796"/>
            <a:ext cx="206855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/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A20594D7-6583-4519-98B5-5C12AA6D34F9}"/>
              </a:ext>
            </a:extLst>
          </p:cNvPr>
          <p:cNvSpPr txBox="1"/>
          <p:nvPr/>
        </p:nvSpPr>
        <p:spPr>
          <a:xfrm>
            <a:off x="665123" y="4970083"/>
            <a:ext cx="273203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1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≤ is transitive:</a:t>
            </a:r>
            <a:endParaRPr lang="en-US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BEA55D09-4FEA-4A53-A3D9-CEC66E278C0C}"/>
              </a:ext>
            </a:extLst>
          </p:cNvPr>
          <p:cNvSpPr txBox="1"/>
          <p:nvPr/>
        </p:nvSpPr>
        <p:spPr>
          <a:xfrm>
            <a:off x="3311920" y="4993286"/>
            <a:ext cx="800657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For, let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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≤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≤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47658CF-0107-41CC-89CC-E6400EB3D924}"/>
              </a:ext>
            </a:extLst>
          </p:cNvPr>
          <p:cNvSpPr txBox="1"/>
          <p:nvPr/>
        </p:nvSpPr>
        <p:spPr>
          <a:xfrm>
            <a:off x="613324" y="5427292"/>
            <a:ext cx="914400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x, x) ≤ (A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x, x) and (A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x, x) ≤ (A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x, x)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18E2AF0-88E3-48F8-B48B-00046FDD1766}"/>
              </a:ext>
            </a:extLst>
          </p:cNvPr>
          <p:cNvSpPr txBox="1"/>
          <p:nvPr/>
        </p:nvSpPr>
        <p:spPr>
          <a:xfrm>
            <a:off x="730411" y="5907684"/>
            <a:ext cx="654576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x, x) ≤ (A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x, x)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CA56944-F7FE-491A-94F2-0DE4B27A3710}"/>
              </a:ext>
            </a:extLst>
          </p:cNvPr>
          <p:cNvSpPr txBox="1"/>
          <p:nvPr/>
        </p:nvSpPr>
        <p:spPr>
          <a:xfrm>
            <a:off x="6149897" y="5941142"/>
            <a:ext cx="207970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≤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593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10" grpId="0"/>
      <p:bldP spid="12" grpId="0"/>
      <p:bldP spid="14" grpId="0"/>
      <p:bldP spid="16" grpId="0"/>
      <p:bldP spid="18" grpId="0"/>
      <p:bldP spid="20" grpId="0"/>
      <p:bldP spid="22" grpId="0"/>
      <p:bldP spid="24" grpId="0"/>
      <p:bldP spid="26" grpId="0"/>
      <p:bldP spid="28" grpId="0"/>
      <p:bldP spid="30" grpId="0"/>
      <p:bldP spid="32" grpId="0"/>
      <p:bldP spid="34" grpId="0"/>
      <p:bldP spid="36" grpId="0"/>
      <p:bldP spid="38" grpId="0"/>
      <p:bldP spid="40" grpId="0"/>
      <p:bldP spid="42" grpId="0"/>
      <p:bldP spid="4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3">
            <a:extLst>
              <a:ext uri="{FF2B5EF4-FFF2-40B4-BE49-F238E27FC236}">
                <a16:creationId xmlns:a16="http://schemas.microsoft.com/office/drawing/2014/main" id="{9F1897C5-B1A4-4A7A-969A-00EA451BEA76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65123" y="87939"/>
            <a:ext cx="10878879" cy="10630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000" b="1" u="sng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Theorem 6</a:t>
            </a:r>
            <a:r>
              <a:rPr lang="en-US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The real Banach Space of all self-adjoint operators on a Hilbert Space H is a partially ordered set whose linear structure and order structure are related by the following properties.                                                                                                                                                    (a) If A</a:t>
            </a:r>
            <a:r>
              <a:rPr lang="en-US" sz="2000" b="1" baseline="-25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≤ A</a:t>
            </a:r>
            <a:r>
              <a:rPr lang="en-US" sz="2000" b="1" baseline="-25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then A</a:t>
            </a:r>
            <a:r>
              <a:rPr lang="en-US" sz="2000" b="1" baseline="-25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A ≤ A</a:t>
            </a:r>
            <a:r>
              <a:rPr lang="en-US" sz="2000" b="1" baseline="-25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A for every A. (b) If A</a:t>
            </a:r>
            <a:r>
              <a:rPr lang="en-US" sz="2000" b="1" baseline="-25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≤ A</a:t>
            </a:r>
            <a:r>
              <a:rPr lang="en-US" sz="2000" b="1" baseline="-25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en-US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 then </a:t>
            </a:r>
            <a:r>
              <a:rPr lang="en-US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b="1" baseline="-25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≤ </a:t>
            </a:r>
            <a:r>
              <a:rPr lang="en-US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b="1" baseline="-250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0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b="1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A8E89AC-618B-4B32-9B44-31649697789D}"/>
              </a:ext>
            </a:extLst>
          </p:cNvPr>
          <p:cNvSpPr txBox="1"/>
          <p:nvPr/>
        </p:nvSpPr>
        <p:spPr>
          <a:xfrm>
            <a:off x="769872" y="1125715"/>
            <a:ext cx="553757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(a) Let A,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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≤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4FCEFF-3E7B-41BA-A07A-27CE9CDC74E3}"/>
              </a:ext>
            </a:extLst>
          </p:cNvPr>
          <p:cNvSpPr txBox="1"/>
          <p:nvPr/>
        </p:nvSpPr>
        <p:spPr>
          <a:xfrm>
            <a:off x="882451" y="1710490"/>
            <a:ext cx="583443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Then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x, x) ≤ (A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x, x)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H.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9C4F16-3033-44B7-8680-1F5CC00FCCD5}"/>
              </a:ext>
            </a:extLst>
          </p:cNvPr>
          <p:cNvSpPr txBox="1"/>
          <p:nvPr/>
        </p:nvSpPr>
        <p:spPr>
          <a:xfrm>
            <a:off x="882451" y="2123259"/>
            <a:ext cx="849574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x, x) + (Ax, x) ≤ (A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x, x) + (Ax, x)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9244A7B-2547-437C-9864-0E9380F19691}"/>
              </a:ext>
            </a:extLst>
          </p:cNvPr>
          <p:cNvSpPr txBox="1"/>
          <p:nvPr/>
        </p:nvSpPr>
        <p:spPr>
          <a:xfrm>
            <a:off x="991634" y="2645235"/>
            <a:ext cx="7158265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 + Ax, x) ≤ (A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 + Ax, x)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H.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E0BD7C3-9AB4-4890-8990-FD5E77716E4F}"/>
              </a:ext>
            </a:extLst>
          </p:cNvPr>
          <p:cNvSpPr txBox="1"/>
          <p:nvPr/>
        </p:nvSpPr>
        <p:spPr>
          <a:xfrm>
            <a:off x="919988" y="3105900"/>
            <a:ext cx="76666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({A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A}x, x) ≤ ({A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A}x, x)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81C920F-4EC8-44B7-9791-17D266B34963}"/>
              </a:ext>
            </a:extLst>
          </p:cNvPr>
          <p:cNvSpPr txBox="1"/>
          <p:nvPr/>
        </p:nvSpPr>
        <p:spPr>
          <a:xfrm>
            <a:off x="434009" y="3552815"/>
            <a:ext cx="3927153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A ≤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A.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9B6FCC91-5C96-45EE-98FD-748E16A9D016}"/>
              </a:ext>
            </a:extLst>
          </p:cNvPr>
          <p:cNvSpPr txBox="1"/>
          <p:nvPr/>
        </p:nvSpPr>
        <p:spPr>
          <a:xfrm>
            <a:off x="876857" y="4020307"/>
            <a:ext cx="787135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(b) Let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 and a scalar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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≤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D26AD6B-DEA5-4FE7-8B90-2B19C8AE5661}"/>
              </a:ext>
            </a:extLst>
          </p:cNvPr>
          <p:cNvSpPr txBox="1"/>
          <p:nvPr/>
        </p:nvSpPr>
        <p:spPr>
          <a:xfrm>
            <a:off x="945097" y="4532102"/>
            <a:ext cx="58241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Then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x, x) ≤ (A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x, x)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C618F39-2640-42B9-B277-B64C3096A2C5}"/>
              </a:ext>
            </a:extLst>
          </p:cNvPr>
          <p:cNvSpPr txBox="1"/>
          <p:nvPr/>
        </p:nvSpPr>
        <p:spPr>
          <a:xfrm>
            <a:off x="1026983" y="4921058"/>
            <a:ext cx="582419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x, x) ≤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x, x)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2B0FB394-2717-478F-A467-5F017E073FB6}"/>
              </a:ext>
            </a:extLst>
          </p:cNvPr>
          <p:cNvSpPr txBox="1"/>
          <p:nvPr/>
        </p:nvSpPr>
        <p:spPr>
          <a:xfrm>
            <a:off x="498676" y="5333853"/>
            <a:ext cx="6329160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x, x) ≤ (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x, x)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H.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4A8E6F6-A3B5-4C20-B4CE-8C70CBD5C87C}"/>
              </a:ext>
            </a:extLst>
          </p:cNvPr>
          <p:cNvSpPr txBox="1"/>
          <p:nvPr/>
        </p:nvSpPr>
        <p:spPr>
          <a:xfrm>
            <a:off x="907562" y="5801788"/>
            <a:ext cx="680167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({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}x, x) ≤ ({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}x, x)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D2F1CBF-E716-47B8-86E2-CD00D2961B85}"/>
              </a:ext>
            </a:extLst>
          </p:cNvPr>
          <p:cNvSpPr txBox="1"/>
          <p:nvPr/>
        </p:nvSpPr>
        <p:spPr>
          <a:xfrm>
            <a:off x="434009" y="6224222"/>
            <a:ext cx="3157331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≤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8441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2" grpId="0"/>
      <p:bldP spid="14" grpId="0"/>
      <p:bldP spid="16" grpId="0"/>
      <p:bldP spid="18" grpId="0"/>
      <p:bldP spid="20" grpId="0"/>
      <p:bldP spid="22" grpId="0"/>
      <p:bldP spid="24" grpId="0"/>
      <p:bldP spid="26" grpId="0"/>
      <p:bldP spid="28" grpId="0"/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8671EA0-651D-4DC7-828A-CE37BCF07661}"/>
                  </a:ext>
                </a:extLst>
              </p:cNvPr>
              <p:cNvSpPr txBox="1"/>
              <p:nvPr/>
            </p:nvSpPr>
            <p:spPr>
              <a:xfrm>
                <a:off x="225292" y="6121072"/>
                <a:ext cx="9700591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45720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32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and (T*Tx, x) = (Tx, {T*}*X) = (Tx, Tx)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3200" i="1">
                                <a:solidFill>
                                  <a:srgbClr val="C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3200" i="1">
                                <a:solidFill>
                                  <a:srgbClr val="C00000"/>
                                </a:solidFill>
                                <a:effectLst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𝑇𝑥</m:t>
                            </m:r>
                          </m:e>
                        </m:d>
                      </m:e>
                      <m:sup>
                        <m:r>
                          <a:rPr lang="en-US" sz="3200" i="1">
                            <a:solidFill>
                              <a:srgbClr val="C0000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sz="32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</a:t>
                </a:r>
                <a:r>
                  <a:rPr lang="en-US" sz="32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0.</a:t>
                </a:r>
                <a:endParaRPr lang="en-US" sz="3200" dirty="0">
                  <a:solidFill>
                    <a:srgbClr val="C0000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28671EA0-651D-4DC7-828A-CE37BCF076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5292" y="6121072"/>
                <a:ext cx="9700591" cy="591700"/>
              </a:xfrm>
              <a:prstGeom prst="rect">
                <a:avLst/>
              </a:prstGeom>
              <a:blipFill>
                <a:blip r:embed="rId2"/>
                <a:stretch>
                  <a:fillRect t="-14433" r="-1131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75B39F93-75DD-450D-B5D4-A486F4CC3AD5}"/>
              </a:ext>
            </a:extLst>
          </p:cNvPr>
          <p:cNvSpPr txBox="1"/>
          <p:nvPr/>
        </p:nvSpPr>
        <p:spPr>
          <a:xfrm>
            <a:off x="620961" y="649851"/>
            <a:ext cx="4933675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POSITIVE OPERATORS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F8F378D-4411-41AC-8DD0-73B52949ECB6}"/>
              </a:ext>
            </a:extLst>
          </p:cNvPr>
          <p:cNvSpPr txBox="1"/>
          <p:nvPr/>
        </p:nvSpPr>
        <p:spPr>
          <a:xfrm>
            <a:off x="620961" y="1375675"/>
            <a:ext cx="11213230" cy="1118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A self-adjoint operator A on a Hilbert Space H is said to be </a:t>
            </a:r>
            <a:r>
              <a:rPr kumimoji="0" lang="en-US" sz="3200" b="0" i="1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positive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if A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O. 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ie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if (Ax, x)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2E12F4-BDA4-4385-BF07-8D7107A262AC}"/>
              </a:ext>
            </a:extLst>
          </p:cNvPr>
          <p:cNvSpPr txBox="1"/>
          <p:nvPr/>
        </p:nvSpPr>
        <p:spPr>
          <a:xfrm>
            <a:off x="648259" y="2487488"/>
            <a:ext cx="5629711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Note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O, I are positive operators.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4">
                  <a:lumMod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56A9577-4320-4F50-88E8-76D6794D2F4B}"/>
              </a:ext>
            </a:extLst>
          </p:cNvPr>
          <p:cNvSpPr txBox="1"/>
          <p:nvPr/>
        </p:nvSpPr>
        <p:spPr>
          <a:xfrm>
            <a:off x="661907" y="3206759"/>
            <a:ext cx="11213230" cy="11202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Note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Let T be any arbitrary operator on H. Then both TT* and T*T are positive operators.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CF21927-44CB-4FDB-AE9C-49CD8AAB7387}"/>
              </a:ext>
            </a:extLst>
          </p:cNvPr>
          <p:cNvSpPr txBox="1"/>
          <p:nvPr/>
        </p:nvSpPr>
        <p:spPr>
          <a:xfrm>
            <a:off x="730142" y="4356687"/>
            <a:ext cx="1003794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For, (TT*)* = (T*)*T* = TT* so that TT* is self-adjoint.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7E4F22F-60A2-4521-9ABC-CE664794D5E5}"/>
              </a:ext>
            </a:extLst>
          </p:cNvPr>
          <p:cNvSpPr txBox="1"/>
          <p:nvPr/>
        </p:nvSpPr>
        <p:spPr>
          <a:xfrm>
            <a:off x="187254" y="5554991"/>
            <a:ext cx="10761268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Again (T*T)* = (T*)(T*)* = T*T so that T*T is self-adjoint.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3BF0851-3947-434F-A06C-2105286BCED3}"/>
                  </a:ext>
                </a:extLst>
              </p:cNvPr>
              <p:cNvSpPr txBox="1"/>
              <p:nvPr/>
            </p:nvSpPr>
            <p:spPr>
              <a:xfrm>
                <a:off x="702365" y="4921284"/>
                <a:ext cx="7421217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Now (TT*x, x) = (T*x, T*X)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kumimoji="0" lang="en-US" sz="32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r>
                                  <a:rPr kumimoji="0" lang="en-US" sz="32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𝑇</m:t>
                                </m:r>
                              </m:e>
                              <m:sup>
                                <m:r>
                                  <a:rPr kumimoji="0" lang="en-US" sz="32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∗</m:t>
                                </m:r>
                              </m:sup>
                            </m:sSup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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0</a:t>
                </a:r>
                <a:endParaRPr 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A3BF0851-3947-434F-A06C-2105286BCED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2365" y="4921284"/>
                <a:ext cx="7421217" cy="584775"/>
              </a:xfrm>
              <a:prstGeom prst="rect">
                <a:avLst/>
              </a:prstGeom>
              <a:blipFill>
                <a:blip r:embed="rId3"/>
                <a:stretch>
                  <a:fillRect l="-2053" t="-15625" r="-246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46806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  <p:bldP spid="13" grpId="0"/>
      <p:bldP spid="15" grpId="0"/>
      <p:bldP spid="17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C0054DC-BE3C-4D0A-8848-15B66E9A03B3}"/>
                  </a:ext>
                </a:extLst>
              </p:cNvPr>
              <p:cNvSpPr txBox="1"/>
              <p:nvPr/>
            </p:nvSpPr>
            <p:spPr>
              <a:xfrm>
                <a:off x="4648224" y="6303182"/>
                <a:ext cx="6735018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3200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Thus,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32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3200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≤ 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lang="en-US" sz="32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n-US" sz="32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n-US" sz="32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𝐼</m:t>
                        </m:r>
                        <m:r>
                          <a:rPr lang="en-US" sz="32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lang="en-US" sz="32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  <m:r>
                          <a:rPr lang="en-US" sz="32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a:rPr lang="en-US" sz="3200" i="1">
                            <a:solidFill>
                              <a:srgbClr val="00B05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US" sz="3200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</a:t>
                </a:r>
                <a:r>
                  <a:rPr lang="en-US" sz="3200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:r>
                  <a:rPr lang="en-US" sz="3200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lang="en-US" sz="3200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H…(</a:t>
                </a:r>
                <a:r>
                  <a:rPr lang="en-US" sz="3200" dirty="0" err="1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lang="en-US" sz="3200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en-US" sz="3200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1C0054DC-BE3C-4D0A-8848-15B66E9A03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8224" y="6303182"/>
                <a:ext cx="6735018" cy="591700"/>
              </a:xfrm>
              <a:prstGeom prst="rect">
                <a:avLst/>
              </a:prstGeom>
              <a:blipFill>
                <a:blip r:embed="rId2"/>
                <a:stretch>
                  <a:fillRect l="-2355" t="-14433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7438B34F-F765-486E-B58A-F5DB742618B3}"/>
              </a:ext>
            </a:extLst>
          </p:cNvPr>
          <p:cNvSpPr txBox="1"/>
          <p:nvPr/>
        </p:nvSpPr>
        <p:spPr>
          <a:xfrm>
            <a:off x="678967" y="-222"/>
            <a:ext cx="11208233" cy="11202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Theorem 7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If T is a positive operator on a Hilbert Space H, then     I + T is non-singular.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33B6E3E-379B-42BF-8043-7EF760DA8612}"/>
              </a:ext>
            </a:extLst>
          </p:cNvPr>
          <p:cNvSpPr txBox="1"/>
          <p:nvPr/>
        </p:nvSpPr>
        <p:spPr>
          <a:xfrm>
            <a:off x="719906" y="1015102"/>
            <a:ext cx="1335363" cy="5928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Proof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07A3F24-1165-4C1A-B98E-9A43C663F132}"/>
              </a:ext>
            </a:extLst>
          </p:cNvPr>
          <p:cNvSpPr txBox="1"/>
          <p:nvPr/>
        </p:nvSpPr>
        <p:spPr>
          <a:xfrm>
            <a:off x="733553" y="1492551"/>
            <a:ext cx="3439295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x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 Ker (I + T).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9336C0F-205D-48B3-BAAE-9A7093CE34E8}"/>
              </a:ext>
            </a:extLst>
          </p:cNvPr>
          <p:cNvSpPr txBox="1"/>
          <p:nvPr/>
        </p:nvSpPr>
        <p:spPr>
          <a:xfrm>
            <a:off x="6616421" y="1501322"/>
            <a:ext cx="252824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+ Tx = 0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5B6F83-A60F-45F9-BFE7-28FCCFD3644F}"/>
              </a:ext>
            </a:extLst>
          </p:cNvPr>
          <p:cNvSpPr txBox="1"/>
          <p:nvPr/>
        </p:nvSpPr>
        <p:spPr>
          <a:xfrm>
            <a:off x="9044558" y="1502288"/>
            <a:ext cx="216999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Tx = – x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7922F34-8E85-4E0C-A38D-9DB36D4F9A18}"/>
              </a:ext>
            </a:extLst>
          </p:cNvPr>
          <p:cNvSpPr txBox="1"/>
          <p:nvPr/>
        </p:nvSpPr>
        <p:spPr>
          <a:xfrm>
            <a:off x="772612" y="1955436"/>
            <a:ext cx="38999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Then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(Tx, x) = (– x, x)</a:t>
            </a:r>
            <a:endParaRPr lang="en-US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AD33053-DDDF-41D6-9976-4C9F6B3DAB81}"/>
                  </a:ext>
                </a:extLst>
              </p:cNvPr>
              <p:cNvSpPr txBox="1"/>
              <p:nvPr/>
            </p:nvSpPr>
            <p:spPr>
              <a:xfrm>
                <a:off x="4381367" y="1995754"/>
                <a:ext cx="5190395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–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 </a:t>
                </a:r>
                <a:r>
                  <a:rPr lang="en-US" sz="3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</a:t>
                </a:r>
                <a:r>
                  <a:rPr lang="en-US" sz="3200" dirty="0">
                    <a:solidFill>
                      <a:srgbClr val="FF000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0 </a:t>
                </a:r>
                <a:r>
                  <a:rPr lang="en-US" sz="3200" dirty="0">
                    <a:solidFill>
                      <a:srgbClr val="7030A0"/>
                    </a:solidFill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∵</a:t>
                </a:r>
                <a:r>
                  <a:rPr lang="en-US" sz="3200" dirty="0">
                    <a:solidFill>
                      <a:srgbClr val="7030A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 is positive.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5AD33053-DDDF-41D6-9976-4C9F6B3DAB8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1367" y="1995754"/>
                <a:ext cx="5190395" cy="584775"/>
              </a:xfrm>
              <a:prstGeom prst="rect">
                <a:avLst/>
              </a:prstGeom>
              <a:blipFill>
                <a:blip r:embed="rId3"/>
                <a:stretch>
                  <a:fillRect l="-1058" t="-15625" r="-588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071A3FB-164D-45A3-8861-879783527DC4}"/>
                  </a:ext>
                </a:extLst>
              </p:cNvPr>
              <p:cNvSpPr txBox="1"/>
              <p:nvPr/>
            </p:nvSpPr>
            <p:spPr>
              <a:xfrm>
                <a:off x="9447569" y="1994502"/>
                <a:ext cx="2323531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≤ 0. 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4071A3FB-164D-45A3-8861-879783527DC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7569" y="1994502"/>
                <a:ext cx="2323531" cy="591700"/>
              </a:xfrm>
              <a:prstGeom prst="rect">
                <a:avLst/>
              </a:prstGeom>
              <a:blipFill>
                <a:blip r:embed="rId4"/>
                <a:stretch>
                  <a:fillRect l="-6824" t="-14433" r="-8399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BD9A4F7-976A-4FFC-842E-4903921783B2}"/>
                  </a:ext>
                </a:extLst>
              </p:cNvPr>
              <p:cNvSpPr txBox="1"/>
              <p:nvPr/>
            </p:nvSpPr>
            <p:spPr>
              <a:xfrm>
                <a:off x="740281" y="2491845"/>
                <a:ext cx="4179630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kumimoji="0" lang="en-US" sz="3200" b="0" i="1" u="none" strike="noStrike" kern="1200" cap="none" spc="0" normalizeH="0" baseline="0" noProof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0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∵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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0.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5BD9A4F7-976A-4FFC-842E-4903921783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0281" y="2491845"/>
                <a:ext cx="4179630" cy="591700"/>
              </a:xfrm>
              <a:prstGeom prst="rect">
                <a:avLst/>
              </a:prstGeom>
              <a:blipFill>
                <a:blip r:embed="rId5"/>
                <a:stretch>
                  <a:fillRect l="-3644" t="-14433" r="-3644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C4A044A-C0F0-413E-B1CA-924D88E0B2D1}"/>
                  </a:ext>
                </a:extLst>
              </p:cNvPr>
              <p:cNvSpPr txBox="1"/>
              <p:nvPr/>
            </p:nvSpPr>
            <p:spPr>
              <a:xfrm>
                <a:off x="4873564" y="2502889"/>
                <a:ext cx="1724166" cy="5928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x 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acc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BC4A044A-C0F0-413E-B1CA-924D88E0B2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73564" y="2502889"/>
                <a:ext cx="1724166" cy="592855"/>
              </a:xfrm>
              <a:prstGeom prst="rect">
                <a:avLst/>
              </a:prstGeom>
              <a:blipFill>
                <a:blip r:embed="rId6"/>
                <a:stretch>
                  <a:fillRect l="-8834" t="-14433" r="-10601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>
            <a:extLst>
              <a:ext uri="{FF2B5EF4-FFF2-40B4-BE49-F238E27FC236}">
                <a16:creationId xmlns:a16="http://schemas.microsoft.com/office/drawing/2014/main" id="{2BE1E680-8055-44D9-A56F-B337D14590B6}"/>
              </a:ext>
            </a:extLst>
          </p:cNvPr>
          <p:cNvSpPr txBox="1"/>
          <p:nvPr/>
        </p:nvSpPr>
        <p:spPr>
          <a:xfrm>
            <a:off x="2021637" y="1021725"/>
            <a:ext cx="4179630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Claim: I + T is one-one.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33ACEDF-ED89-4AB7-8527-95EC2C42E9C7}"/>
                  </a:ext>
                </a:extLst>
              </p:cNvPr>
              <p:cNvSpPr txBox="1"/>
              <p:nvPr/>
            </p:nvSpPr>
            <p:spPr>
              <a:xfrm>
                <a:off x="678967" y="3036655"/>
                <a:ext cx="3715400" cy="5928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4">
                        <a:lumMod val="75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Ker (I + T) = {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acc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4">
                        <a:lumMod val="75000"/>
                      </a:schemeClr>
                    </a:solidFill>
                    <a:effectLst/>
                    <a:uLnTx/>
                    <a:uFillTx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}.</a:t>
                </a:r>
              </a:p>
            </p:txBody>
          </p:sp>
        </mc:Choice>
        <mc:Fallback xmlns="">
          <p:sp>
            <p:nvSpPr>
              <p:cNvPr id="35" name="TextBox 34">
                <a:extLst>
                  <a:ext uri="{FF2B5EF4-FFF2-40B4-BE49-F238E27FC236}">
                    <a16:creationId xmlns:a16="http://schemas.microsoft.com/office/drawing/2014/main" id="{A33ACEDF-ED89-4AB7-8527-95EC2C42E9C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967" y="3036655"/>
                <a:ext cx="3715400" cy="592855"/>
              </a:xfrm>
              <a:prstGeom prst="rect">
                <a:avLst/>
              </a:prstGeom>
              <a:blipFill>
                <a:blip r:embed="rId7"/>
                <a:stretch>
                  <a:fillRect l="-4098" t="-14433" r="-656" b="-3402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3" name="TextBox 42">
            <a:extLst>
              <a:ext uri="{FF2B5EF4-FFF2-40B4-BE49-F238E27FC236}">
                <a16:creationId xmlns:a16="http://schemas.microsoft.com/office/drawing/2014/main" id="{97AFE39B-39A5-4E3B-89C7-9B3A9E1483A6}"/>
              </a:ext>
            </a:extLst>
          </p:cNvPr>
          <p:cNvSpPr txBox="1"/>
          <p:nvPr/>
        </p:nvSpPr>
        <p:spPr>
          <a:xfrm>
            <a:off x="4385041" y="3079647"/>
            <a:ext cx="476706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Hence I + T is one-one.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6474776B-6AB2-4E25-8842-F8EBFD1A7B9C}"/>
              </a:ext>
            </a:extLst>
          </p:cNvPr>
          <p:cNvSpPr txBox="1"/>
          <p:nvPr/>
        </p:nvSpPr>
        <p:spPr>
          <a:xfrm>
            <a:off x="737905" y="3553234"/>
            <a:ext cx="3533637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Claim: I + T is onto.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2A5ACC5-3BDE-435A-A924-5D6FE0D1C737}"/>
              </a:ext>
            </a:extLst>
          </p:cNvPr>
          <p:cNvSpPr txBox="1"/>
          <p:nvPr/>
        </p:nvSpPr>
        <p:spPr>
          <a:xfrm>
            <a:off x="4275056" y="3599585"/>
            <a:ext cx="4725536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M be the range of I + T.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C23F9CF4-2CB0-44A2-AD23-5C576FCBE835}"/>
                  </a:ext>
                </a:extLst>
              </p:cNvPr>
              <p:cNvSpPr txBox="1"/>
              <p:nvPr/>
            </p:nvSpPr>
            <p:spPr>
              <a:xfrm>
                <a:off x="720877" y="4692697"/>
                <a:ext cx="617570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For any vector x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H,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𝐼</m:t>
                            </m:r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𝑇</m:t>
                            </m:r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sup>
                    </m:sSup>
                  </m:oMath>
                </a14:m>
                <a:endParaRPr lang="en-US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C23F9CF4-2CB0-44A2-AD23-5C576FCBE8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0877" y="4692697"/>
                <a:ext cx="6175709" cy="584775"/>
              </a:xfrm>
              <a:prstGeom prst="rect">
                <a:avLst/>
              </a:prstGeom>
              <a:blipFill>
                <a:blip r:embed="rId8"/>
                <a:stretch>
                  <a:fillRect l="-2468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F2B0ED40-0DCC-46CD-9737-335BF4403DB3}"/>
                  </a:ext>
                </a:extLst>
              </p:cNvPr>
              <p:cNvSpPr txBox="1"/>
              <p:nvPr/>
            </p:nvSpPr>
            <p:spPr>
              <a:xfrm>
                <a:off x="6619953" y="4730189"/>
                <a:ext cx="2464901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𝑇𝑥</m:t>
                            </m:r>
                          </m:e>
                        </m:d>
                      </m:e>
                      <m:sup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sup>
                    </m:sSup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55" name="TextBox 54">
                <a:extLst>
                  <a:ext uri="{FF2B5EF4-FFF2-40B4-BE49-F238E27FC236}">
                    <a16:creationId xmlns:a16="http://schemas.microsoft.com/office/drawing/2014/main" id="{F2B0ED40-0DCC-46CD-9737-335BF4403DB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19953" y="4730189"/>
                <a:ext cx="2464901" cy="584775"/>
              </a:xfrm>
              <a:prstGeom prst="rect">
                <a:avLst/>
              </a:prstGeom>
              <a:blipFill>
                <a:blip r:embed="rId9"/>
                <a:stretch>
                  <a:fillRect l="-6436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7" name="TextBox 56">
            <a:extLst>
              <a:ext uri="{FF2B5EF4-FFF2-40B4-BE49-F238E27FC236}">
                <a16:creationId xmlns:a16="http://schemas.microsoft.com/office/drawing/2014/main" id="{F21AE3D7-1720-4C0E-852A-FDBEEE35E690}"/>
              </a:ext>
            </a:extLst>
          </p:cNvPr>
          <p:cNvSpPr txBox="1"/>
          <p:nvPr/>
        </p:nvSpPr>
        <p:spPr>
          <a:xfrm>
            <a:off x="8839200" y="4745803"/>
            <a:ext cx="3180529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(x + Tx, x + Tx)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3B22E526-93B3-41ED-BBBF-B284CD539ABF}"/>
              </a:ext>
            </a:extLst>
          </p:cNvPr>
          <p:cNvSpPr txBox="1"/>
          <p:nvPr/>
        </p:nvSpPr>
        <p:spPr>
          <a:xfrm>
            <a:off x="705681" y="5259219"/>
            <a:ext cx="576138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(x, x)+(x, Tx)+(Tx, x)+(Tx, Tx)</a:t>
            </a:r>
            <a:endParaRPr lang="en-US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1C5FA9A7-6FF2-4CC1-85A9-99AE8355A44B}"/>
                  </a:ext>
                </a:extLst>
              </p:cNvPr>
              <p:cNvSpPr txBox="1"/>
              <p:nvPr/>
            </p:nvSpPr>
            <p:spPr>
              <a:xfrm>
                <a:off x="6311350" y="5286099"/>
                <a:ext cx="5880650" cy="60362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sup>
                    </m:sSup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𝑇𝑥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acc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+(Tx, x)+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𝑇𝑥</m:t>
                            </m:r>
                          </m:e>
                        </m:d>
                      </m:e>
                      <m:sup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sup>
                    </m:sSup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1" name="TextBox 60">
                <a:extLst>
                  <a:ext uri="{FF2B5EF4-FFF2-40B4-BE49-F238E27FC236}">
                    <a16:creationId xmlns:a16="http://schemas.microsoft.com/office/drawing/2014/main" id="{1C5FA9A7-6FF2-4CC1-85A9-99AE8355A4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1350" y="5286099"/>
                <a:ext cx="5880650" cy="603627"/>
              </a:xfrm>
              <a:prstGeom prst="rect">
                <a:avLst/>
              </a:prstGeom>
              <a:blipFill>
                <a:blip r:embed="rId11"/>
                <a:stretch>
                  <a:fillRect l="-2591" t="-12121" b="-303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E4F33AD6-E353-42E9-AB13-1002610ECC9C}"/>
                  </a:ext>
                </a:extLst>
              </p:cNvPr>
              <p:cNvSpPr txBox="1"/>
              <p:nvPr/>
            </p:nvSpPr>
            <p:spPr>
              <a:xfrm>
                <a:off x="678967" y="5842676"/>
                <a:ext cx="4714462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sup>
                    </m:sSup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+ 2(Tx, x) +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𝑇𝑥</m:t>
                            </m:r>
                          </m:e>
                        </m:d>
                      </m:e>
                      <m:sup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sup>
                    </m:sSup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63" name="TextBox 62">
                <a:extLst>
                  <a:ext uri="{FF2B5EF4-FFF2-40B4-BE49-F238E27FC236}">
                    <a16:creationId xmlns:a16="http://schemas.microsoft.com/office/drawing/2014/main" id="{E4F33AD6-E353-42E9-AB13-1002610ECC9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967" y="5842676"/>
                <a:ext cx="4714462" cy="584775"/>
              </a:xfrm>
              <a:prstGeom prst="rect">
                <a:avLst/>
              </a:prstGeom>
              <a:blipFill>
                <a:blip r:embed="rId13"/>
                <a:stretch>
                  <a:fillRect l="-3230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5" name="TextBox 64">
            <a:extLst>
              <a:ext uri="{FF2B5EF4-FFF2-40B4-BE49-F238E27FC236}">
                <a16:creationId xmlns:a16="http://schemas.microsoft.com/office/drawing/2014/main" id="{A6646E79-2A73-4069-A186-56E63BB596CA}"/>
              </a:ext>
            </a:extLst>
          </p:cNvPr>
          <p:cNvSpPr txBox="1"/>
          <p:nvPr/>
        </p:nvSpPr>
        <p:spPr>
          <a:xfrm>
            <a:off x="5184917" y="5800923"/>
            <a:ext cx="6927573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∵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 is +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 = T*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(Tx, x) is real.]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E481DB26-63C3-4C26-97B7-4523ECD1C723}"/>
                  </a:ext>
                </a:extLst>
              </p:cNvPr>
              <p:cNvSpPr txBox="1"/>
              <p:nvPr/>
            </p:nvSpPr>
            <p:spPr>
              <a:xfrm>
                <a:off x="745436" y="6310360"/>
                <a:ext cx="4128127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lvl="0">
                  <a:lnSpc>
                    <a:spcPct val="107000"/>
                  </a:lnSpc>
                  <a:defRPr/>
                </a:pP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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32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n-US" sz="32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</m:d>
                      </m:e>
                      <m:sup>
                        <m:r>
                          <a:rPr lang="en-US" sz="32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sz="32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</m:sup>
                    </m:sSup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∵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 is positive.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7" name="TextBox 66">
                <a:extLst>
                  <a:ext uri="{FF2B5EF4-FFF2-40B4-BE49-F238E27FC236}">
                    <a16:creationId xmlns:a16="http://schemas.microsoft.com/office/drawing/2014/main" id="{E481DB26-63C3-4C26-97B7-4523ECD1C72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436" y="6310360"/>
                <a:ext cx="4128127" cy="591700"/>
              </a:xfrm>
              <a:prstGeom prst="rect">
                <a:avLst/>
              </a:prstGeom>
              <a:blipFill>
                <a:blip r:embed="rId14"/>
                <a:stretch>
                  <a:fillRect l="-3693" t="-14433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TextBox 33">
            <a:extLst>
              <a:ext uri="{FF2B5EF4-FFF2-40B4-BE49-F238E27FC236}">
                <a16:creationId xmlns:a16="http://schemas.microsoft.com/office/drawing/2014/main" id="{5F31003F-227E-4D45-B656-4072FA265E84}"/>
              </a:ext>
            </a:extLst>
          </p:cNvPr>
          <p:cNvSpPr txBox="1"/>
          <p:nvPr/>
        </p:nvSpPr>
        <p:spPr>
          <a:xfrm>
            <a:off x="4139171" y="1496432"/>
            <a:ext cx="25866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(I + T)x = 0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99991E56-292F-4AC4-9616-9BE4EF3A7C0A}"/>
                  </a:ext>
                </a:extLst>
              </p:cNvPr>
              <p:cNvSpPr txBox="1"/>
              <p:nvPr/>
            </p:nvSpPr>
            <p:spPr>
              <a:xfrm>
                <a:off x="731303" y="4130755"/>
                <a:ext cx="8313795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en-US" sz="3200" dirty="0">
                    <a:solidFill>
                      <a:srgbClr val="00B05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First we prove that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≤ 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𝐼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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H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6" name="TextBox 35">
                <a:extLst>
                  <a:ext uri="{FF2B5EF4-FFF2-40B4-BE49-F238E27FC236}">
                    <a16:creationId xmlns:a16="http://schemas.microsoft.com/office/drawing/2014/main" id="{99991E56-292F-4AC4-9616-9BE4EF3A7C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303" y="4130755"/>
                <a:ext cx="8313795" cy="591700"/>
              </a:xfrm>
              <a:prstGeom prst="rect">
                <a:avLst/>
              </a:prstGeom>
              <a:blipFill>
                <a:blip r:embed="rId15"/>
                <a:stretch>
                  <a:fillRect l="-1906" t="-14433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82509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8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9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  <p:bldP spid="15" grpId="0"/>
      <p:bldP spid="17" grpId="0"/>
      <p:bldP spid="19" grpId="0"/>
      <p:bldP spid="21" grpId="0"/>
      <p:bldP spid="25" grpId="0"/>
      <p:bldP spid="27" grpId="0"/>
      <p:bldP spid="29" grpId="0"/>
      <p:bldP spid="33" grpId="0"/>
      <p:bldP spid="35" grpId="0"/>
      <p:bldP spid="43" grpId="0"/>
      <p:bldP spid="45" grpId="0"/>
      <p:bldP spid="47" grpId="0"/>
      <p:bldP spid="53" grpId="0"/>
      <p:bldP spid="55" grpId="0"/>
      <p:bldP spid="57" grpId="0"/>
      <p:bldP spid="59" grpId="0"/>
      <p:bldP spid="61" grpId="0"/>
      <p:bldP spid="63" grpId="0"/>
      <p:bldP spid="65" grpId="0"/>
      <p:bldP spid="67" grpId="0"/>
      <p:bldP spid="34" grpId="0"/>
      <p:bldP spid="3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7844849-2D4B-4058-848C-8AF6E22660AA}"/>
              </a:ext>
            </a:extLst>
          </p:cNvPr>
          <p:cNvSpPr txBox="1"/>
          <p:nvPr/>
        </p:nvSpPr>
        <p:spPr>
          <a:xfrm>
            <a:off x="451545" y="6185762"/>
            <a:ext cx="11953461" cy="5927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Hence M is closed. 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effectLst/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∵</a:t>
            </a:r>
            <a:r>
              <a:rPr lang="en-US" sz="3200" dirty="0">
                <a:solidFill>
                  <a:schemeClr val="accent4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complete subspace of a complete space is closed.</a:t>
            </a:r>
            <a:endParaRPr lang="en-US" sz="3200" dirty="0">
              <a:solidFill>
                <a:schemeClr val="accent4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53046E-60AE-4299-A025-87558EA3AA5D}"/>
              </a:ext>
            </a:extLst>
          </p:cNvPr>
          <p:cNvSpPr txBox="1"/>
          <p:nvPr/>
        </p:nvSpPr>
        <p:spPr>
          <a:xfrm>
            <a:off x="577440" y="486543"/>
            <a:ext cx="5546036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Now we prove that M is closed.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0012D2F-AB1A-401F-B265-F950D8095373}"/>
                  </a:ext>
                </a:extLst>
              </p:cNvPr>
              <p:cNvSpPr txBox="1"/>
              <p:nvPr/>
            </p:nvSpPr>
            <p:spPr>
              <a:xfrm>
                <a:off x="597315" y="1489393"/>
                <a:ext cx="11058943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4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From</a:t>
                </a:r>
                <a:r>
                  <a:rPr kumimoji="0" lang="en-US" sz="3200" b="0" i="0" u="none" strike="noStrike" kern="1200" cap="none" spc="0" normalizeH="0" noProof="0" dirty="0">
                    <a:ln>
                      <a:noFill/>
                    </a:ln>
                    <a:solidFill>
                      <a:schemeClr val="accent4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kumimoji="0" lang="en-US" sz="3200" b="0" i="0" u="none" strike="noStrike" kern="1200" cap="none" spc="0" normalizeH="0" noProof="0" dirty="0" err="1">
                    <a:ln>
                      <a:noFill/>
                    </a:ln>
                    <a:solidFill>
                      <a:schemeClr val="accent4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i</a:t>
                </a:r>
                <a:r>
                  <a:rPr kumimoji="0" lang="en-US" sz="3200" b="0" i="0" u="none" strike="noStrike" kern="1200" cap="none" spc="0" normalizeH="0" noProof="0" dirty="0">
                    <a:ln>
                      <a:noFill/>
                    </a:ln>
                    <a:solidFill>
                      <a:schemeClr val="accent4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f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4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or any </a:t>
                </a:r>
                <a:r>
                  <a:rPr kumimoji="0" lang="en-US" sz="3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accent4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kumimoji="0" lang="en-US" sz="3200" b="0" i="0" u="none" strike="noStrike" kern="1200" cap="none" spc="0" normalizeH="0" baseline="-25000" noProof="0" dirty="0" err="1">
                    <a:ln>
                      <a:noFill/>
                    </a:ln>
                    <a:solidFill>
                      <a:schemeClr val="accent4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4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kumimoji="0" lang="en-US" sz="3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chemeClr val="accent4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kumimoji="0" lang="en-US" sz="3200" b="0" i="0" u="none" strike="noStrike" kern="1200" cap="none" spc="0" normalizeH="0" baseline="-25000" noProof="0" dirty="0" err="1">
                    <a:ln>
                      <a:noFill/>
                    </a:ln>
                    <a:solidFill>
                      <a:schemeClr val="accent4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4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>
                    <a:solidFill>
                      <a:schemeClr val="accent4">
                        <a:lumMod val="50000"/>
                      </a:schemeClr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 H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4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;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chemeClr val="accent4">
                                <a:lumMod val="50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chemeClr val="accent4">
                                    <a:lumMod val="50000"/>
                                  </a:scheme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chemeClr val="accent4">
                                    <a:lumMod val="50000"/>
                                  </a:scheme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chemeClr val="accent4">
                                    <a:lumMod val="50000"/>
                                  </a:scheme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chemeClr val="accent4">
                                <a:lumMod val="50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chemeClr val="accent4">
                                    <a:lumMod val="50000"/>
                                  </a:scheme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chemeClr val="accent4">
                                    <a:lumMod val="50000"/>
                                  </a:scheme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chemeClr val="accent4">
                                    <a:lumMod val="50000"/>
                                  </a:scheme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4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≤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chemeClr val="accent4">
                                <a:lumMod val="50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chemeClr val="accent4">
                                    <a:lumMod val="50000"/>
                                  </a:scheme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chemeClr val="accent4">
                                    <a:lumMod val="50000"/>
                                  </a:scheme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chemeClr val="accent4">
                                    <a:lumMod val="50000"/>
                                  </a:scheme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𝐼</m:t>
                            </m:r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chemeClr val="accent4">
                                    <a:lumMod val="50000"/>
                                  </a:scheme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chemeClr val="accent4">
                                    <a:lumMod val="50000"/>
                                  </a:scheme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𝑇</m:t>
                            </m:r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chemeClr val="accent4">
                                    <a:lumMod val="50000"/>
                                  </a:scheme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)(</m:t>
                            </m:r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chemeClr val="accent4">
                                    <a:lumMod val="50000"/>
                                  </a:scheme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chemeClr val="accent4">
                                    <a:lumMod val="50000"/>
                                  </a:scheme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chemeClr val="accent4">
                                <a:lumMod val="50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chemeClr val="accent4">
                                    <a:lumMod val="50000"/>
                                  </a:scheme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chemeClr val="accent4">
                                    <a:lumMod val="50000"/>
                                  </a:scheme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chemeClr val="accent4">
                                    <a:lumMod val="50000"/>
                                  </a:scheme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chemeClr val="accent4">
                                <a:lumMod val="50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4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chemeClr val="accent4">
                      <a:lumMod val="50000"/>
                    </a:schemeClr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B0012D2F-AB1A-401F-B265-F950D80953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315" y="1489393"/>
                <a:ext cx="11058943" cy="591700"/>
              </a:xfrm>
              <a:prstGeom prst="rect">
                <a:avLst/>
              </a:prstGeom>
              <a:blipFill>
                <a:blip r:embed="rId2"/>
                <a:stretch>
                  <a:fillRect l="-1433" t="-14433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6961A83-583E-4503-9748-07D70391BFAD}"/>
                  </a:ext>
                </a:extLst>
              </p:cNvPr>
              <p:cNvSpPr txBox="1"/>
              <p:nvPr/>
            </p:nvSpPr>
            <p:spPr>
              <a:xfrm>
                <a:off x="597315" y="2229752"/>
                <a:ext cx="11661920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𝐼</m:t>
                            </m:r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𝑇</m:t>
                            </m:r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−(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𝐼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sSub>
                          <m:sSubPr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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0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∵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{(I + T)</a:t>
                </a:r>
                <a:r>
                  <a:rPr kumimoji="0" lang="en-US" sz="3200" b="0" i="0" u="none" strike="noStrike" kern="1200" cap="none" spc="0" normalizeH="0" baseline="0" noProof="0" dirty="0" err="1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kumimoji="0" lang="en-US" sz="3200" b="0" i="0" u="none" strike="noStrike" kern="1200" cap="none" spc="0" normalizeH="0" baseline="-25000" noProof="0" dirty="0" err="1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} be a Cauchy sequence. 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46961A83-583E-4503-9748-07D70391BF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315" y="2229752"/>
                <a:ext cx="11661920" cy="591700"/>
              </a:xfrm>
              <a:prstGeom prst="rect">
                <a:avLst/>
              </a:prstGeom>
              <a:blipFill>
                <a:blip r:embed="rId3"/>
                <a:stretch>
                  <a:fillRect l="-1359" t="-14433" r="-1516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6DC8833-CC41-4E49-AD66-1D7F0A618D97}"/>
                  </a:ext>
                </a:extLst>
              </p:cNvPr>
              <p:cNvSpPr txBox="1"/>
              <p:nvPr/>
            </p:nvSpPr>
            <p:spPr>
              <a:xfrm>
                <a:off x="610567" y="2884672"/>
                <a:ext cx="3299791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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𝑚</m:t>
                            </m:r>
                          </m:sub>
                        </m:sSub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𝑥</m:t>
                            </m:r>
                          </m:e>
                          <m:sub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F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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0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E6DC8833-CC41-4E49-AD66-1D7F0A618D9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567" y="2884672"/>
                <a:ext cx="3299791" cy="591700"/>
              </a:xfrm>
              <a:prstGeom prst="rect">
                <a:avLst/>
              </a:prstGeom>
              <a:blipFill>
                <a:blip r:embed="rId4"/>
                <a:stretch>
                  <a:fillRect l="-4621" t="-14433" r="-1848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81A1F74C-8739-4D7F-96B0-2DDF6E351415}"/>
              </a:ext>
            </a:extLst>
          </p:cNvPr>
          <p:cNvSpPr txBox="1"/>
          <p:nvPr/>
        </p:nvSpPr>
        <p:spPr>
          <a:xfrm>
            <a:off x="3870605" y="2901388"/>
            <a:ext cx="60960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{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sz="32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is a Cauchy sequence in H.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82FD106-B012-4A60-9100-377AA173DA9F}"/>
              </a:ext>
            </a:extLst>
          </p:cNvPr>
          <p:cNvSpPr txBox="1"/>
          <p:nvPr/>
        </p:nvSpPr>
        <p:spPr>
          <a:xfrm>
            <a:off x="531053" y="3574553"/>
            <a:ext cx="8176593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{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sz="3200" b="0" i="0" u="none" strike="noStrike" kern="1200" cap="none" spc="0" normalizeH="0" baseline="-25000" noProof="0" dirty="0" err="1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converges to say x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∵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 is complete.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49650F1-4E56-4498-885C-1B9D8552DF70}"/>
              </a:ext>
            </a:extLst>
          </p:cNvPr>
          <p:cNvSpPr txBox="1"/>
          <p:nvPr/>
        </p:nvSpPr>
        <p:spPr>
          <a:xfrm>
            <a:off x="478048" y="4163369"/>
            <a:ext cx="9210260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{(I + T)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sz="3200" b="0" i="0" u="none" strike="noStrike" kern="1200" cap="none" spc="0" normalizeH="0" baseline="-2500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= (I + T)(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lt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sz="3200" b="0" i="0" u="none" strike="noStrike" kern="1200" cap="none" spc="0" normalizeH="0" baseline="-2500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∵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 + T is continuous.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DF82D01-9223-41FB-9E7E-A6CD0234B5D8}"/>
              </a:ext>
            </a:extLst>
          </p:cNvPr>
          <p:cNvSpPr txBox="1"/>
          <p:nvPr/>
        </p:nvSpPr>
        <p:spPr>
          <a:xfrm>
            <a:off x="550936" y="4700220"/>
            <a:ext cx="2941978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(I + T)x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B70AFE4-1596-4FC9-9CA7-46D595530AF2}"/>
              </a:ext>
            </a:extLst>
          </p:cNvPr>
          <p:cNvSpPr txBox="1"/>
          <p:nvPr/>
        </p:nvSpPr>
        <p:spPr>
          <a:xfrm>
            <a:off x="425045" y="5199578"/>
            <a:ext cx="1151613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Thus, Cauchy sequence {(I + T)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sz="3200" b="0" i="0" u="none" strike="noStrike" kern="1200" cap="none" spc="0" normalizeH="0" baseline="-2500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in M converges to (I + T)x in M.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21D4223-8C58-4AFB-8675-155802421EE8}"/>
              </a:ext>
            </a:extLst>
          </p:cNvPr>
          <p:cNvSpPr txBox="1"/>
          <p:nvPr/>
        </p:nvSpPr>
        <p:spPr>
          <a:xfrm>
            <a:off x="425045" y="5693329"/>
            <a:ext cx="3684104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Thus, M is complete.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50C3155-83DB-485E-9122-5A8A64B9FF2F}"/>
              </a:ext>
            </a:extLst>
          </p:cNvPr>
          <p:cNvSpPr txBox="1"/>
          <p:nvPr/>
        </p:nvSpPr>
        <p:spPr>
          <a:xfrm>
            <a:off x="530084" y="107341"/>
            <a:ext cx="11208233" cy="468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Theorem 7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If T is a positive operator on a Hilbert Space H, then     I + T is non-singular.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F518F84D-08DC-4EA2-A1E3-F3F25724B681}"/>
              </a:ext>
            </a:extLst>
          </p:cNvPr>
          <p:cNvSpPr txBox="1"/>
          <p:nvPr/>
        </p:nvSpPr>
        <p:spPr>
          <a:xfrm>
            <a:off x="590694" y="972981"/>
            <a:ext cx="750735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{(I + T)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kumimoji="0" lang="en-US" sz="3200" b="0" i="0" u="none" strike="noStrike" kern="1200" cap="none" spc="0" normalizeH="0" baseline="-2500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be a Cauchy sequence in M. 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4881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" grpId="0"/>
      <p:bldP spid="6" grpId="0"/>
      <p:bldP spid="8" grpId="0"/>
      <p:bldP spid="10" grpId="0"/>
      <p:bldP spid="12" grpId="0"/>
      <p:bldP spid="14" grpId="0"/>
      <p:bldP spid="16" grpId="0"/>
      <p:bldP spid="18" grpId="0"/>
      <p:bldP spid="20" grpId="0"/>
      <p:bldP spid="22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74B77FB3-D899-4B8B-9EA9-DD0AEFFA958E}"/>
              </a:ext>
            </a:extLst>
          </p:cNvPr>
          <p:cNvSpPr txBox="1"/>
          <p:nvPr/>
        </p:nvSpPr>
        <p:spPr>
          <a:xfrm>
            <a:off x="720957" y="6210302"/>
            <a:ext cx="4964218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tx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Hence, I + T is non-singular.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lumMod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2A5324-5961-4034-9A6F-1C18732511AD}"/>
              </a:ext>
            </a:extLst>
          </p:cNvPr>
          <p:cNvSpPr txBox="1"/>
          <p:nvPr/>
        </p:nvSpPr>
        <p:spPr>
          <a:xfrm>
            <a:off x="644655" y="456703"/>
            <a:ext cx="5579160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Now we prove that I + T is onto.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E161FC-AC3B-4123-9E6B-3CCF519751C8}"/>
              </a:ext>
            </a:extLst>
          </p:cNvPr>
          <p:cNvSpPr txBox="1"/>
          <p:nvPr/>
        </p:nvSpPr>
        <p:spPr>
          <a:xfrm>
            <a:off x="657907" y="1280724"/>
            <a:ext cx="7262193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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non-zero vector x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 H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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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M.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3CB848-C8A0-4A6B-97CE-A5C06E84650B}"/>
              </a:ext>
            </a:extLst>
          </p:cNvPr>
          <p:cNvSpPr txBox="1"/>
          <p:nvPr/>
        </p:nvSpPr>
        <p:spPr>
          <a:xfrm>
            <a:off x="724166" y="1696597"/>
            <a:ext cx="6096000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({I + T}x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x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= 0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Cambria Math" panose="020405030504060302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∵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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EB479CD-BD41-4338-9159-9CA8ACE8A5E1}"/>
              </a:ext>
            </a:extLst>
          </p:cNvPr>
          <p:cNvSpPr txBox="1"/>
          <p:nvPr/>
        </p:nvSpPr>
        <p:spPr>
          <a:xfrm>
            <a:off x="737414" y="2174467"/>
            <a:ext cx="3684104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(x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Tx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x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= 0.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81027DF-70C9-4AEE-9D5B-4761BB5344C2}"/>
              </a:ext>
            </a:extLst>
          </p:cNvPr>
          <p:cNvSpPr txBox="1"/>
          <p:nvPr/>
        </p:nvSpPr>
        <p:spPr>
          <a:xfrm>
            <a:off x="4573920" y="2156038"/>
            <a:ext cx="4439479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(x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x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+ (Tx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x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= 0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006AE5E-1867-47E7-85DD-2436A0E2F31C}"/>
                  </a:ext>
                </a:extLst>
              </p:cNvPr>
              <p:cNvSpPr txBox="1"/>
              <p:nvPr/>
            </p:nvSpPr>
            <p:spPr>
              <a:xfrm>
                <a:off x="737407" y="2757196"/>
                <a:ext cx="4439479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0" lang="en-US" sz="32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kumimoji="0" lang="en-US" sz="32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+ (Tx</a:t>
                </a:r>
                <a:r>
                  <a:rPr kumimoji="0" lang="en-US" sz="32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x</a:t>
                </a:r>
                <a:r>
                  <a:rPr kumimoji="0" lang="en-US" sz="32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= 0.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006AE5E-1867-47E7-85DD-2436A0E2F3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407" y="2757196"/>
                <a:ext cx="4439479" cy="591700"/>
              </a:xfrm>
              <a:prstGeom prst="rect">
                <a:avLst/>
              </a:prstGeom>
              <a:blipFill>
                <a:blip r:embed="rId2"/>
                <a:stretch>
                  <a:fillRect l="-3571" t="-14433" r="-2060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84B8C1A-68DB-4048-9690-807786EE313E}"/>
                  </a:ext>
                </a:extLst>
              </p:cNvPr>
              <p:cNvSpPr txBox="1"/>
              <p:nvPr/>
            </p:nvSpPr>
            <p:spPr>
              <a:xfrm>
                <a:off x="5229899" y="2743518"/>
                <a:ext cx="4174437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0" lang="en-US" sz="32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kumimoji="0" lang="en-US" sz="32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= (Tx</a:t>
                </a:r>
                <a:r>
                  <a:rPr kumimoji="0" lang="en-US" sz="32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x</a:t>
                </a:r>
                <a:r>
                  <a:rPr kumimoji="0" lang="en-US" sz="32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5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84B8C1A-68DB-4048-9690-807786EE313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9899" y="2743518"/>
                <a:ext cx="4174437" cy="591700"/>
              </a:xfrm>
              <a:prstGeom prst="rect">
                <a:avLst/>
              </a:prstGeom>
              <a:blipFill>
                <a:blip r:embed="rId3"/>
                <a:stretch>
                  <a:fillRect l="-3796" t="-14433" r="-438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D83BF72-786E-425B-84F4-8AB406BF0B7E}"/>
                  </a:ext>
                </a:extLst>
              </p:cNvPr>
              <p:cNvSpPr txBox="1"/>
              <p:nvPr/>
            </p:nvSpPr>
            <p:spPr>
              <a:xfrm>
                <a:off x="737416" y="3326612"/>
                <a:ext cx="6096000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0" lang="en-US" sz="32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kumimoji="0" lang="en-US" sz="32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FF000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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0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Cambria Math" panose="020405030504060302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∵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 is positive.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FD83BF72-786E-425B-84F4-8AB406BF0B7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7416" y="3326612"/>
                <a:ext cx="6096000" cy="591700"/>
              </a:xfrm>
              <a:prstGeom prst="rect">
                <a:avLst/>
              </a:prstGeom>
              <a:blipFill>
                <a:blip r:embed="rId4"/>
                <a:stretch>
                  <a:fillRect l="-2600" t="-14433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F9428AA-F213-47BB-AD6C-A5F04AA4E011}"/>
                  </a:ext>
                </a:extLst>
              </p:cNvPr>
              <p:cNvSpPr txBox="1"/>
              <p:nvPr/>
            </p:nvSpPr>
            <p:spPr>
              <a:xfrm>
                <a:off x="768619" y="3909708"/>
                <a:ext cx="2438408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0" lang="en-US" sz="32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206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206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kumimoji="0" lang="en-US" sz="32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206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≤ 0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4F9428AA-F213-47BB-AD6C-A5F04AA4E0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619" y="3909708"/>
                <a:ext cx="2438408" cy="591700"/>
              </a:xfrm>
              <a:prstGeom prst="rect">
                <a:avLst/>
              </a:prstGeom>
              <a:blipFill>
                <a:blip r:embed="rId5"/>
                <a:stretch>
                  <a:fillRect l="-6250" t="-14433" r="-2500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611B52D-928C-4D00-B4C3-01EEC0B3C9B2}"/>
                  </a:ext>
                </a:extLst>
              </p:cNvPr>
              <p:cNvSpPr txBox="1"/>
              <p:nvPr/>
            </p:nvSpPr>
            <p:spPr>
              <a:xfrm>
                <a:off x="755367" y="4462308"/>
                <a:ext cx="10821682" cy="5928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x</a:t>
                </a:r>
                <a:r>
                  <a:rPr kumimoji="0" lang="en-US" sz="32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acc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which contradicts the fact that x</a:t>
                </a:r>
                <a:r>
                  <a:rPr kumimoji="0" lang="en-US" sz="32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a non-zero vector.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611B52D-928C-4D00-B4C3-01EEC0B3C9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367" y="4462308"/>
                <a:ext cx="10821682" cy="592855"/>
              </a:xfrm>
              <a:prstGeom prst="rect">
                <a:avLst/>
              </a:prstGeom>
              <a:blipFill>
                <a:blip r:embed="rId6"/>
                <a:stretch>
                  <a:fillRect l="-1465" t="-14433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Box 23">
            <a:extLst>
              <a:ext uri="{FF2B5EF4-FFF2-40B4-BE49-F238E27FC236}">
                <a16:creationId xmlns:a16="http://schemas.microsoft.com/office/drawing/2014/main" id="{352E18EC-50AF-4D1F-9DC1-1BEADC33F8BC}"/>
              </a:ext>
            </a:extLst>
          </p:cNvPr>
          <p:cNvSpPr txBox="1"/>
          <p:nvPr/>
        </p:nvSpPr>
        <p:spPr>
          <a:xfrm>
            <a:off x="715616" y="4892377"/>
            <a:ext cx="5380384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 = H and so I + T is onto.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E5C63DB-3316-4976-A42E-6894EE43B25D}"/>
              </a:ext>
            </a:extLst>
          </p:cNvPr>
          <p:cNvSpPr txBox="1"/>
          <p:nvPr/>
        </p:nvSpPr>
        <p:spPr>
          <a:xfrm>
            <a:off x="715620" y="5341830"/>
            <a:ext cx="6096000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Claim: I + T is non-singular.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22792BDB-31D3-495F-A6C1-13FA4400BA34}"/>
              </a:ext>
            </a:extLst>
          </p:cNvPr>
          <p:cNvSpPr txBox="1"/>
          <p:nvPr/>
        </p:nvSpPr>
        <p:spPr>
          <a:xfrm>
            <a:off x="715616" y="5770463"/>
            <a:ext cx="7487480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2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Since I + T is a bijection, I + T is invertible.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3D5DB1F-CB57-4A5D-B99A-C8977DB888A7}"/>
                  </a:ext>
                </a:extLst>
              </p:cNvPr>
              <p:cNvSpPr txBox="1"/>
              <p:nvPr/>
            </p:nvSpPr>
            <p:spPr>
              <a:xfrm>
                <a:off x="3220277" y="3934379"/>
                <a:ext cx="2663685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4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4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chemeClr val="accent4">
                                <a:lumMod val="50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chemeClr val="accent4">
                                    <a:lumMod val="50000"/>
                                  </a:schemeClr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kumimoji="0" lang="en-US" sz="32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chemeClr val="accent4">
                                        <a:lumMod val="50000"/>
                                      </a:scheme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chemeClr val="accent4">
                                        <a:lumMod val="50000"/>
                                      </a:scheme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𝑥</m:t>
                                </m:r>
                              </m:e>
                              <m:sub>
                                <m:r>
                                  <a:rPr kumimoji="0" lang="en-US" sz="32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chemeClr val="accent4">
                                        <a:lumMod val="50000"/>
                                      </a:schemeClr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0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chemeClr val="accent4">
                                <a:lumMod val="50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p>
                    </m:sSup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chemeClr val="accent4">
                            <a:lumMod val="50000"/>
                          </a:schemeClr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0</m:t>
                    </m:r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4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dirty="0">
                  <a:solidFill>
                    <a:schemeClr val="accent4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23D5DB1F-CB57-4A5D-B99A-C8977DB888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20277" y="3934379"/>
                <a:ext cx="2663685" cy="584775"/>
              </a:xfrm>
              <a:prstGeom prst="rect">
                <a:avLst/>
              </a:prstGeom>
              <a:blipFill>
                <a:blip r:embed="rId7"/>
                <a:stretch>
                  <a:fillRect l="-5721" t="-15625" r="-2288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>
            <a:extLst>
              <a:ext uri="{FF2B5EF4-FFF2-40B4-BE49-F238E27FC236}">
                <a16:creationId xmlns:a16="http://schemas.microsoft.com/office/drawing/2014/main" id="{8A5DB156-EF8D-4BDC-BD3E-31366C3B1FB1}"/>
              </a:ext>
            </a:extLst>
          </p:cNvPr>
          <p:cNvSpPr txBox="1"/>
          <p:nvPr/>
        </p:nvSpPr>
        <p:spPr>
          <a:xfrm>
            <a:off x="638028" y="132520"/>
            <a:ext cx="11208233" cy="4680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Theorem 7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If T is a positive operator on a Hilbert Space H, then     I + T is non-singular.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D25B3BA-66BF-4987-8121-677E319FC5D2}"/>
              </a:ext>
            </a:extLst>
          </p:cNvPr>
          <p:cNvSpPr txBox="1"/>
          <p:nvPr/>
        </p:nvSpPr>
        <p:spPr>
          <a:xfrm>
            <a:off x="6282953" y="430300"/>
            <a:ext cx="5345386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It suffices to prove that M = H.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B7BC3CA-7086-48FF-8C39-AADA65EE905F}"/>
              </a:ext>
            </a:extLst>
          </p:cNvPr>
          <p:cNvSpPr txBox="1"/>
          <p:nvPr/>
        </p:nvSpPr>
        <p:spPr>
          <a:xfrm>
            <a:off x="657904" y="861708"/>
            <a:ext cx="6096000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possible, suppose M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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H.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2867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6" grpId="0"/>
      <p:bldP spid="8" grpId="0"/>
      <p:bldP spid="10" grpId="0"/>
      <p:bldP spid="12" grpId="0"/>
      <p:bldP spid="14" grpId="0"/>
      <p:bldP spid="16" grpId="0"/>
      <p:bldP spid="18" grpId="0"/>
      <p:bldP spid="20" grpId="0"/>
      <p:bldP spid="22" grpId="0"/>
      <p:bldP spid="24" grpId="0"/>
      <p:bldP spid="26" grpId="0"/>
      <p:bldP spid="28" grpId="0"/>
      <p:bldP spid="30" grpId="0"/>
      <p:bldP spid="19" grpId="0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625E8DFD-3CC8-43B2-9936-48F3802320DD}"/>
              </a:ext>
            </a:extLst>
          </p:cNvPr>
          <p:cNvSpPr txBox="1"/>
          <p:nvPr/>
        </p:nvSpPr>
        <p:spPr>
          <a:xfrm>
            <a:off x="877188" y="681037"/>
            <a:ext cx="326951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6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688D2A-2369-4F8B-A41B-669999AEA749}"/>
              </a:ext>
            </a:extLst>
          </p:cNvPr>
          <p:cNvSpPr txBox="1"/>
          <p:nvPr/>
        </p:nvSpPr>
        <p:spPr>
          <a:xfrm>
            <a:off x="813393" y="1473735"/>
            <a:ext cx="1124393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 operator T on a Hilbert Space H is said to be                      </a:t>
            </a:r>
            <a:r>
              <a:rPr kumimoji="0" lang="en-US" sz="3600" b="1" i="1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self-adjoint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if T* = T</a:t>
            </a:r>
            <a:endParaRPr lang="en-US" sz="3600" b="1" dirty="0">
              <a:solidFill>
                <a:srgbClr val="7030A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49660D7-7D74-450B-A70A-139E679A456D}"/>
              </a:ext>
            </a:extLst>
          </p:cNvPr>
          <p:cNvSpPr txBox="1"/>
          <p:nvPr/>
        </p:nvSpPr>
        <p:spPr>
          <a:xfrm>
            <a:off x="786810" y="2833058"/>
            <a:ext cx="8291623" cy="6540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6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ie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(Tx, y) = (x, Ty)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x, y 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H.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D5C89D8-8BD3-48B2-90A4-1B7F1AD1A4C6}"/>
              </a:ext>
            </a:extLst>
          </p:cNvPr>
          <p:cNvSpPr txBox="1"/>
          <p:nvPr/>
        </p:nvSpPr>
        <p:spPr>
          <a:xfrm>
            <a:off x="685799" y="3821433"/>
            <a:ext cx="11243930" cy="11202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-22860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Note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Zero operator O and Identity operator I are self-adjoint operators.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7147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88DB35D-447B-482E-96E0-A9904038776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518337" y="377341"/>
                <a:ext cx="11155326" cy="1325563"/>
              </a:xfrm>
            </p:spPr>
            <p:txBody>
              <a:bodyPr>
                <a:noAutofit/>
              </a:bodyPr>
              <a:lstStyle/>
              <a:p>
                <a:r>
                  <a:rPr lang="en-US" sz="3200" b="1" u="sng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Theorem 1</a:t>
                </a:r>
                <a:r>
                  <a:rPr lang="en-US" sz="3200" b="1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The self-adjoint operators in 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C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𝕭</m:t>
                    </m:r>
                    <m:r>
                      <a:rPr lang="en-US" sz="3200" b="1" i="1">
                        <a:solidFill>
                          <a:srgbClr val="C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3200" b="1" i="1">
                        <a:solidFill>
                          <a:srgbClr val="C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𝑯</m:t>
                    </m:r>
                    <m:r>
                      <a:rPr lang="en-US" sz="3200" b="1" i="1">
                        <a:solidFill>
                          <a:srgbClr val="C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3200" b="1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form a closed real linear subspace of </a:t>
                </a:r>
                <a14:m>
                  <m:oMath xmlns:m="http://schemas.openxmlformats.org/officeDocument/2006/math">
                    <m:r>
                      <a:rPr lang="en-US" sz="3200" b="1" i="1">
                        <a:solidFill>
                          <a:srgbClr val="C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𝕭</m:t>
                    </m:r>
                    <m:r>
                      <a:rPr lang="en-US" sz="3200" b="1" i="1">
                        <a:solidFill>
                          <a:srgbClr val="C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3200" b="1" i="1">
                        <a:solidFill>
                          <a:srgbClr val="C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𝑯</m:t>
                    </m:r>
                    <m:r>
                      <a:rPr lang="en-US" sz="3200" b="1" i="1">
                        <a:solidFill>
                          <a:srgbClr val="C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3200" b="1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therefore a real Banach Space which contains the identity transformation.</a:t>
                </a:r>
                <a:endParaRPr lang="en-US" sz="6600" b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88DB35D-447B-482E-96E0-A9904038776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518337" y="377341"/>
                <a:ext cx="11155326" cy="1325563"/>
              </a:xfrm>
              <a:blipFill>
                <a:blip r:embed="rId2"/>
                <a:stretch>
                  <a:fillRect l="-1366" t="-13364" b="-175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FA551B8-4F37-4FE7-8F36-4DEC574B5203}"/>
                  </a:ext>
                </a:extLst>
              </p:cNvPr>
              <p:cNvSpPr txBox="1"/>
              <p:nvPr/>
            </p:nvSpPr>
            <p:spPr>
              <a:xfrm>
                <a:off x="515679" y="1771143"/>
                <a:ext cx="6267894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3200" b="1" u="sng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Proof</a:t>
                </a:r>
                <a:r>
                  <a:rPr lang="en-US" sz="3200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Let S = {T </a:t>
                </a:r>
                <a:r>
                  <a:rPr lang="en-US" sz="3200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 </a:t>
                </a:r>
                <a14:m>
                  <m:oMath xmlns:m="http://schemas.openxmlformats.org/officeDocument/2006/math">
                    <m:r>
                      <a:rPr lang="en-US" sz="3200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𝔅</m:t>
                    </m:r>
                    <m:r>
                      <a:rPr lang="en-US" sz="3200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3200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𝐻</m:t>
                    </m:r>
                    <m:r>
                      <a:rPr lang="en-US" sz="3200" i="1" smtClean="0">
                        <a:solidFill>
                          <a:srgbClr val="00B05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3200" dirty="0">
                    <a:solidFill>
                      <a:srgbClr val="00B05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T = T*}</a:t>
                </a:r>
                <a:endParaRPr lang="en-US" sz="3200" dirty="0">
                  <a:solidFill>
                    <a:srgbClr val="00B050"/>
                  </a:solidFill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FA551B8-4F37-4FE7-8F36-4DEC574B52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679" y="1771143"/>
                <a:ext cx="6267894" cy="591700"/>
              </a:xfrm>
              <a:prstGeom prst="rect">
                <a:avLst/>
              </a:prstGeom>
              <a:blipFill>
                <a:blip r:embed="rId3"/>
                <a:stretch>
                  <a:fillRect l="-2529" t="-14433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A3EA656A-5BB8-498B-9744-7FAF962733C3}"/>
              </a:ext>
            </a:extLst>
          </p:cNvPr>
          <p:cNvSpPr txBox="1"/>
          <p:nvPr/>
        </p:nvSpPr>
        <p:spPr>
          <a:xfrm>
            <a:off x="555101" y="2304478"/>
            <a:ext cx="60924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Claim: S is real linear subspace:</a:t>
            </a:r>
            <a:endParaRPr lang="en-US" sz="3200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57C8D82-E378-42A6-AB11-9CAF30385DA8}"/>
                  </a:ext>
                </a:extLst>
              </p:cNvPr>
              <p:cNvSpPr txBox="1"/>
              <p:nvPr/>
            </p:nvSpPr>
            <p:spPr>
              <a:xfrm>
                <a:off x="552122" y="2844225"/>
                <a:ext cx="7162668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lang="en-US" sz="3200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Clearly S is a non-empty subset of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𝔅</m:t>
                    </m:r>
                    <m:r>
                      <a:rPr lang="en-US" sz="3200" i="1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3200" i="1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𝐻</m:t>
                    </m:r>
                    <m:r>
                      <a:rPr lang="en-US" sz="3200" i="1">
                        <a:solidFill>
                          <a:srgbClr val="0070C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3200" dirty="0">
                    <a:solidFill>
                      <a:srgbClr val="0070C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endParaRPr lang="en-US" sz="32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57C8D82-E378-42A6-AB11-9CAF30385D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122" y="2844225"/>
                <a:ext cx="7162668" cy="584775"/>
              </a:xfrm>
              <a:prstGeom prst="rect">
                <a:avLst/>
              </a:prstGeom>
              <a:blipFill>
                <a:blip r:embed="rId4"/>
                <a:stretch>
                  <a:fillRect l="-2213" t="-15625" r="-511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CD2B3D0-26DA-4792-BAEF-2D789009DA78}"/>
                  </a:ext>
                </a:extLst>
              </p:cNvPr>
              <p:cNvSpPr txBox="1"/>
              <p:nvPr/>
            </p:nvSpPr>
            <p:spPr>
              <a:xfrm>
                <a:off x="555534" y="3357835"/>
                <a:ext cx="4953171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Let A</a:t>
                </a:r>
                <a:r>
                  <a:rPr kumimoji="0" lang="en-US" sz="32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A</a:t>
                </a:r>
                <a:r>
                  <a:rPr kumimoji="0" lang="en-US" sz="32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>
                    <a:solidFill>
                      <a:srgbClr val="002060"/>
                    </a:solidFill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 and</a:t>
                </a:r>
                <a:r>
                  <a:rPr lang="en-US" sz="3200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</a:t>
                </a:r>
                <a:r>
                  <a:rPr lang="en-US" sz="3200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sz="3200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</a:t>
                </a:r>
                <a:r>
                  <a:rPr lang="en-US" sz="3200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3200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 </a:t>
                </a:r>
                <a14:m>
                  <m:oMath xmlns:m="http://schemas.openxmlformats.org/officeDocument/2006/math">
                    <m:r>
                      <a:rPr lang="en-US" sz="3200" i="1" smtClean="0">
                        <a:solidFill>
                          <a:srgbClr val="00206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ℝ</m:t>
                    </m:r>
                  </m:oMath>
                </a14:m>
                <a:r>
                  <a:rPr lang="en-US" sz="3200" dirty="0">
                    <a:solidFill>
                      <a:srgbClr val="00206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.</a:t>
                </a:r>
                <a:endParaRPr lang="en-US" sz="32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CD2B3D0-26DA-4792-BAEF-2D789009DA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5534" y="3357835"/>
                <a:ext cx="4953171" cy="584775"/>
              </a:xfrm>
              <a:prstGeom prst="rect">
                <a:avLst/>
              </a:prstGeom>
              <a:blipFill>
                <a:blip r:embed="rId5"/>
                <a:stretch>
                  <a:fillRect l="-3075" t="-15625" r="-2829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Box 12">
            <a:extLst>
              <a:ext uri="{FF2B5EF4-FFF2-40B4-BE49-F238E27FC236}">
                <a16:creationId xmlns:a16="http://schemas.microsoft.com/office/drawing/2014/main" id="{20836E34-E7B6-4E35-A9F3-EEF9065D9005}"/>
              </a:ext>
            </a:extLst>
          </p:cNvPr>
          <p:cNvSpPr txBox="1"/>
          <p:nvPr/>
        </p:nvSpPr>
        <p:spPr>
          <a:xfrm>
            <a:off x="552512" y="3887614"/>
            <a:ext cx="522080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B0F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</a:t>
            </a:r>
            <a:r>
              <a:rPr lang="en-US" sz="32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</a:t>
            </a:r>
            <a:r>
              <a:rPr lang="en-US" sz="3200" baseline="-250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= A</a:t>
            </a:r>
            <a:r>
              <a:rPr lang="en-US" sz="3200" baseline="-250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A</a:t>
            </a:r>
            <a:r>
              <a:rPr lang="en-US" sz="3200" baseline="-250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= A</a:t>
            </a:r>
            <a:r>
              <a:rPr lang="en-US" sz="3200" baseline="-250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00B0F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200" dirty="0">
              <a:solidFill>
                <a:srgbClr val="00B0F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D92A41C-6A31-4CA0-8FF8-ACF156799662}"/>
              </a:ext>
            </a:extLst>
          </p:cNvPr>
          <p:cNvSpPr txBox="1"/>
          <p:nvPr/>
        </p:nvSpPr>
        <p:spPr>
          <a:xfrm>
            <a:off x="501813" y="4357298"/>
            <a:ext cx="340111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(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)*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3211AED-FD41-46B2-AEA2-8F3C976B0ABF}"/>
              </a:ext>
            </a:extLst>
          </p:cNvPr>
          <p:cNvSpPr txBox="1"/>
          <p:nvPr/>
        </p:nvSpPr>
        <p:spPr>
          <a:xfrm>
            <a:off x="3955576" y="4412263"/>
            <a:ext cx="340111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)* + (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)*</a:t>
            </a:r>
            <a:endParaRPr lang="en-US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C8A3254-352B-4685-B6DA-342B5ACB0240}"/>
                  </a:ext>
                </a:extLst>
              </p:cNvPr>
              <p:cNvSpPr txBox="1"/>
              <p:nvPr/>
            </p:nvSpPr>
            <p:spPr>
              <a:xfrm>
                <a:off x="3910450" y="4950866"/>
                <a:ext cx="2754352" cy="5959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𝛼</m:t>
                        </m:r>
                      </m:e>
                    </m:acc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kumimoji="0" lang="en-US" sz="32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* +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𝛽</m:t>
                        </m:r>
                      </m:e>
                    </m:acc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  <a:r>
                  <a:rPr kumimoji="0" lang="en-US" sz="32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*</a:t>
                </a:r>
                <a:endParaRPr lang="en-US" sz="3200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EC8A3254-352B-4685-B6DA-342B5ACB02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10450" y="4950866"/>
                <a:ext cx="2754352" cy="595932"/>
              </a:xfrm>
              <a:prstGeom prst="rect">
                <a:avLst/>
              </a:prstGeom>
              <a:blipFill>
                <a:blip r:embed="rId6"/>
                <a:stretch>
                  <a:fillRect l="-5531" t="-13265" r="-4204" b="-306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>
            <a:extLst>
              <a:ext uri="{FF2B5EF4-FFF2-40B4-BE49-F238E27FC236}">
                <a16:creationId xmlns:a16="http://schemas.microsoft.com/office/drawing/2014/main" id="{E7DD68A3-9A3B-4548-885C-25D7F743B0B8}"/>
              </a:ext>
            </a:extLst>
          </p:cNvPr>
          <p:cNvSpPr txBox="1"/>
          <p:nvPr/>
        </p:nvSpPr>
        <p:spPr>
          <a:xfrm>
            <a:off x="3971142" y="5447251"/>
            <a:ext cx="253132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DF47E3F-B56A-43DF-8C64-E272C474C334}"/>
              </a:ext>
            </a:extLst>
          </p:cNvPr>
          <p:cNvSpPr txBox="1"/>
          <p:nvPr/>
        </p:nvSpPr>
        <p:spPr>
          <a:xfrm>
            <a:off x="591019" y="5767396"/>
            <a:ext cx="331191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 S</a:t>
            </a:r>
            <a:endParaRPr lang="en-US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7270FF49-FBC7-4EA2-8FED-4FC5F5579B9F}"/>
                  </a:ext>
                </a:extLst>
              </p:cNvPr>
              <p:cNvSpPr txBox="1"/>
              <p:nvPr/>
            </p:nvSpPr>
            <p:spPr>
              <a:xfrm>
                <a:off x="552122" y="6239795"/>
                <a:ext cx="6634970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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 is a real linear subspace of </a:t>
                </a:r>
                <a14:m>
                  <m:oMath xmlns:m="http://schemas.openxmlformats.org/officeDocument/2006/math"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𝔅</m:t>
                    </m:r>
                    <m:d>
                      <m:d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𝐻</m:t>
                        </m:r>
                      </m:e>
                    </m:d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7030A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.</m:t>
                    </m:r>
                  </m:oMath>
                </a14:m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7270FF49-FBC7-4EA2-8FED-4FC5F5579B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122" y="6239795"/>
                <a:ext cx="6634970" cy="591700"/>
              </a:xfrm>
              <a:prstGeom prst="rect">
                <a:avLst/>
              </a:prstGeom>
              <a:blipFill>
                <a:blip r:embed="rId7"/>
                <a:stretch>
                  <a:fillRect l="-2390" t="-14433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75266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/>
      <p:bldP spid="9" grpId="0"/>
      <p:bldP spid="11" grpId="0"/>
      <p:bldP spid="13" grpId="0"/>
      <p:bldP spid="19" grpId="0"/>
      <p:bldP spid="21" grpId="0"/>
      <p:bldP spid="23" grpId="0"/>
      <p:bldP spid="25" grpId="0"/>
      <p:bldP spid="27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88DB35D-447B-482E-96E0-A9904038776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518337" y="143614"/>
                <a:ext cx="11155326" cy="1325563"/>
              </a:xfrm>
            </p:spPr>
            <p:txBody>
              <a:bodyPr>
                <a:noAutofit/>
              </a:bodyPr>
              <a:lstStyle/>
              <a:p>
                <a:r>
                  <a:rPr lang="en-US" sz="3200" b="1" u="sng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Theorem 1</a:t>
                </a:r>
                <a:r>
                  <a:rPr lang="en-US" sz="32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The self-adjoint operators in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rgbClr val="C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𝔅</m:t>
                    </m:r>
                    <m:r>
                      <a:rPr lang="en-US" sz="3200" i="1">
                        <a:solidFill>
                          <a:srgbClr val="C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3200" i="1">
                        <a:solidFill>
                          <a:srgbClr val="C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𝐻</m:t>
                    </m:r>
                    <m:r>
                      <a:rPr lang="en-US" sz="3200" i="1">
                        <a:solidFill>
                          <a:srgbClr val="C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32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form a closed real linear subspace of </a:t>
                </a:r>
                <a14:m>
                  <m:oMath xmlns:m="http://schemas.openxmlformats.org/officeDocument/2006/math">
                    <m:r>
                      <a:rPr lang="en-US" sz="3200" i="1">
                        <a:solidFill>
                          <a:srgbClr val="C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𝔅</m:t>
                    </m:r>
                    <m:r>
                      <a:rPr lang="en-US" sz="3200" i="1">
                        <a:solidFill>
                          <a:srgbClr val="C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3200" i="1">
                        <a:solidFill>
                          <a:srgbClr val="C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𝐻</m:t>
                    </m:r>
                    <m:r>
                      <a:rPr lang="en-US" sz="3200" i="1">
                        <a:solidFill>
                          <a:srgbClr val="C00000"/>
                        </a:solidFill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3200" dirty="0">
                    <a:solidFill>
                      <a:srgbClr val="C00000"/>
                    </a:solidFill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therefore a real Banach Space which contains the identity transformation.</a:t>
                </a:r>
                <a:endParaRPr lang="en-US" sz="6600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788DB35D-447B-482E-96E0-A9904038776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518337" y="143614"/>
                <a:ext cx="11155326" cy="1325563"/>
              </a:xfrm>
              <a:blipFill>
                <a:blip r:embed="rId2"/>
                <a:stretch>
                  <a:fillRect l="-1366" t="-13364" r="-656" b="-175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FA551B8-4F37-4FE7-8F36-4DEC574B5203}"/>
                  </a:ext>
                </a:extLst>
              </p:cNvPr>
              <p:cNvSpPr txBox="1"/>
              <p:nvPr/>
            </p:nvSpPr>
            <p:spPr>
              <a:xfrm>
                <a:off x="515679" y="1312829"/>
                <a:ext cx="6267894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</a:pPr>
                <a:r>
                  <a:rPr lang="en-US" sz="3200" b="1" u="sng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Proof</a:t>
                </a:r>
                <a:r>
                  <a:rPr lang="en-US" sz="3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Let S = {T </a:t>
                </a:r>
                <a:r>
                  <a:rPr lang="en-US" sz="3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 </a:t>
                </a:r>
                <a14:m>
                  <m:oMath xmlns:m="http://schemas.openxmlformats.org/officeDocument/2006/math">
                    <m:r>
                      <a:rPr lang="en-US" sz="32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𝔅</m:t>
                    </m:r>
                    <m:r>
                      <a:rPr lang="en-US" sz="32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n-US" sz="32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𝐻</m:t>
                    </m:r>
                    <m:r>
                      <a:rPr lang="en-US" sz="3200" i="1" smtClean="0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3200" dirty="0">
                    <a:effectLst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: T = T*}</a:t>
                </a:r>
                <a:endParaRPr lang="en-US" sz="3200" dirty="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7FA551B8-4F37-4FE7-8F36-4DEC574B52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5679" y="1312829"/>
                <a:ext cx="6267894" cy="591700"/>
              </a:xfrm>
              <a:prstGeom prst="rect">
                <a:avLst/>
              </a:prstGeom>
              <a:blipFill>
                <a:blip r:embed="rId3"/>
                <a:stretch>
                  <a:fillRect l="-2529" t="-14433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>
            <a:extLst>
              <a:ext uri="{FF2B5EF4-FFF2-40B4-BE49-F238E27FC236}">
                <a16:creationId xmlns:a16="http://schemas.microsoft.com/office/drawing/2014/main" id="{B84B225F-BC1E-43C8-8686-32E953F325F3}"/>
              </a:ext>
            </a:extLst>
          </p:cNvPr>
          <p:cNvSpPr txBox="1"/>
          <p:nvPr/>
        </p:nvSpPr>
        <p:spPr>
          <a:xfrm>
            <a:off x="870985" y="6242731"/>
            <a:ext cx="391304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Since I* = I, </a:t>
            </a:r>
            <a:r>
              <a:rPr lang="en-US" sz="32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I  S. </a:t>
            </a:r>
            <a:endParaRPr lang="en-US" sz="3200" dirty="0">
              <a:solidFill>
                <a:srgbClr val="7030A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E1C021-553B-4609-9918-FF4EB8FE714D}"/>
              </a:ext>
            </a:extLst>
          </p:cNvPr>
          <p:cNvSpPr txBox="1"/>
          <p:nvPr/>
        </p:nvSpPr>
        <p:spPr>
          <a:xfrm>
            <a:off x="6469906" y="1311534"/>
            <a:ext cx="344494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Claim: S is closed: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AAEF3B6-FF49-4468-8DB7-B54071224A35}"/>
              </a:ext>
            </a:extLst>
          </p:cNvPr>
          <p:cNvSpPr txBox="1"/>
          <p:nvPr/>
        </p:nvSpPr>
        <p:spPr>
          <a:xfrm>
            <a:off x="515679" y="1821898"/>
            <a:ext cx="497603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A be any limit point of S.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3FED4DD-3FCA-4017-9914-EA6263E327C6}"/>
              </a:ext>
            </a:extLst>
          </p:cNvPr>
          <p:cNvSpPr txBox="1"/>
          <p:nvPr/>
        </p:nvSpPr>
        <p:spPr>
          <a:xfrm>
            <a:off x="579476" y="2275629"/>
            <a:ext cx="8825020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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sequence {A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} of distinct points of S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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A.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269065B-C522-4734-BF49-72477681B5C8}"/>
                  </a:ext>
                </a:extLst>
              </p:cNvPr>
              <p:cNvSpPr txBox="1"/>
              <p:nvPr/>
            </p:nvSpPr>
            <p:spPr>
              <a:xfrm>
                <a:off x="579478" y="2746929"/>
                <a:ext cx="1828796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‖"/>
                          <m:endChr m:val="‖"/>
                          <m:ctrlPr>
                            <a:rPr kumimoji="0" lang="en-US" sz="3200" b="0" i="1" u="none" strike="noStrike" kern="1200" cap="none" spc="0" normalizeH="0" baseline="0" noProof="0" smtClean="0">
                              <a:ln>
                                <a:noFill/>
                              </a:ln>
                              <a:solidFill>
                                <a:srgbClr val="7030A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kumimoji="0" lang="en-US" sz="3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7030A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𝐴</m:t>
                          </m:r>
                          <m:r>
                            <a:rPr kumimoji="0" lang="en-US" sz="3200" b="0" i="1" u="none" strike="noStrike" kern="1200" cap="none" spc="0" normalizeH="0" baseline="0" noProof="0">
                              <a:ln>
                                <a:noFill/>
                              </a:ln>
                              <a:solidFill>
                                <a:srgbClr val="7030A0"/>
                              </a:solidFill>
                              <a:effectLst/>
                              <a:uLnTx/>
                              <a:uFillTx/>
                              <a:latin typeface="Cambria Math" panose="02040503050406030204" pitchFamily="18" charset="0"/>
                              <a:ea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kumimoji="0" lang="en-US" sz="32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7030A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</m:ctrlPr>
                            </m:sSupPr>
                            <m:e>
                              <m:r>
                                <a:rPr kumimoji="0" lang="en-US" sz="32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7030A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𝐴</m:t>
                              </m:r>
                            </m:e>
                            <m:sup>
                              <m:r>
                                <a:rPr kumimoji="0" lang="en-US" sz="3200" b="0" i="1" u="none" strike="noStrike" kern="1200" cap="none" spc="0" normalizeH="0" baseline="0" noProof="0">
                                  <a:ln>
                                    <a:noFill/>
                                  </a:ln>
                                  <a:solidFill>
                                    <a:srgbClr val="7030A0"/>
                                  </a:solidFill>
                                  <a:effectLst/>
                                  <a:uLnTx/>
                                  <a:uFillTx/>
                                  <a:latin typeface="Cambria Math" panose="02040503050406030204" pitchFamily="18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∗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en-US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269065B-C522-4734-BF49-72477681B5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478" y="2746929"/>
                <a:ext cx="1828796" cy="58477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C636211-F5DE-4E8F-A816-15C1EC4B1154}"/>
                  </a:ext>
                </a:extLst>
              </p:cNvPr>
              <p:cNvSpPr txBox="1"/>
              <p:nvPr/>
            </p:nvSpPr>
            <p:spPr>
              <a:xfrm>
                <a:off x="2429539" y="2706118"/>
                <a:ext cx="6422064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7030A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7030A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  <m:sSup>
                          <m:sSupPr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kumimoji="0" lang="en-US" sz="32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sSub>
                                  <m:sSubPr>
                                    <m:ctrlPr>
                                      <a:rPr kumimoji="0" lang="en-US" sz="3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7030A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0" lang="en-US" sz="3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7030A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kumimoji="0" lang="en-US" sz="3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7030A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  <m:sup>
                                <m:r>
                                  <a:rPr kumimoji="0" lang="en-US" sz="32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∗</m:t>
                                </m:r>
                              </m:sup>
                            </m:sSup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kumimoji="0" lang="en-US" sz="32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sSub>
                                  <m:sSubPr>
                                    <m:ctrlPr>
                                      <a:rPr kumimoji="0" lang="en-US" sz="3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7030A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0" lang="en-US" sz="3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7030A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kumimoji="0" lang="en-US" sz="3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7030A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  <m:sup>
                                <m:r>
                                  <a:rPr kumimoji="0" lang="en-US" sz="32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7030A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∗</m:t>
                                </m:r>
                              </m:sup>
                            </m:sSup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7030A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7030A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0C636211-F5DE-4E8F-A816-15C1EC4B115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9539" y="2706118"/>
                <a:ext cx="6422064" cy="584775"/>
              </a:xfrm>
              <a:prstGeom prst="rect">
                <a:avLst/>
              </a:prstGeom>
              <a:blipFill>
                <a:blip r:embed="rId5"/>
                <a:stretch>
                  <a:fillRect l="-2469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ACCB5A9-86F4-4708-AE45-7DD1FF6DBB20}"/>
                  </a:ext>
                </a:extLst>
              </p:cNvPr>
              <p:cNvSpPr txBox="1"/>
              <p:nvPr/>
            </p:nvSpPr>
            <p:spPr>
              <a:xfrm>
                <a:off x="2301948" y="3258892"/>
                <a:ext cx="7258493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≤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kumimoji="0" lang="en-US" sz="32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kumimoji="0" lang="en-US" sz="32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sub>
                            </m:sSub>
                          </m:e>
                          <m:sup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kumimoji="0" lang="en-US" sz="32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pPr>
                              <m:e>
                                <m:sSub>
                                  <m:sSubPr>
                                    <m:ctrlPr>
                                      <a:rPr kumimoji="0" lang="en-US" sz="3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70C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0" lang="en-US" sz="3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70C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𝐴</m:t>
                                    </m:r>
                                  </m:e>
                                  <m:sub>
                                    <m:r>
                                      <a:rPr kumimoji="0" lang="en-US" sz="3200" b="0" i="1" u="none" strike="noStrike" kern="1200" cap="none" spc="0" normalizeH="0" baseline="0" noProof="0">
                                        <a:ln>
                                          <a:noFill/>
                                        </a:ln>
                                        <a:solidFill>
                                          <a:srgbClr val="0070C0"/>
                                        </a:solidFill>
                                        <a:effectLst/>
                                        <a:uLnTx/>
                                        <a:uFillTx/>
                                        <a:latin typeface="Cambria Math" panose="02040503050406030204" pitchFamily="18" charset="0"/>
                                        <a:ea typeface="Times New Roman" panose="02020603050405020304" pitchFamily="18" charset="0"/>
                                        <a:cs typeface="Times New Roman" panose="02020603050405020304" pitchFamily="18" charset="0"/>
                                      </a:rPr>
                                      <m:t>𝑛</m:t>
                                    </m:r>
                                  </m:sub>
                                </m:sSub>
                              </m:e>
                              <m:sup>
                                <m:r>
                                  <a:rPr kumimoji="0" lang="en-US" sz="32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70C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∗</m:t>
                                </m:r>
                              </m:sup>
                            </m:sSup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70C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</m:oMath>
                </a14:m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ACCB5A9-86F4-4708-AE45-7DD1FF6DBB2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1948" y="3258892"/>
                <a:ext cx="7258493" cy="584775"/>
              </a:xfrm>
              <a:prstGeom prst="rect">
                <a:avLst/>
              </a:prstGeom>
              <a:blipFill>
                <a:blip r:embed="rId6"/>
                <a:stretch>
                  <a:fillRect l="-756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198AFF6-BFFF-4F25-881F-1D8BCB8B7A40}"/>
                  </a:ext>
                </a:extLst>
              </p:cNvPr>
              <p:cNvSpPr txBox="1"/>
              <p:nvPr/>
            </p:nvSpPr>
            <p:spPr>
              <a:xfrm>
                <a:off x="2387009" y="3790517"/>
                <a:ext cx="7258493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</m:e>
                    </m:d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sSub>
                              <m:sSubPr>
                                <m:ctrlPr>
                                  <a:rPr kumimoji="0" lang="en-US" sz="32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</m:ctrlPr>
                              </m:sSubPr>
                              <m:e>
                                <m:r>
                                  <a:rPr kumimoji="0" lang="en-US" sz="32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(</m:t>
                                </m:r>
                                <m:r>
                                  <a:rPr kumimoji="0" lang="en-US" sz="32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𝐴</m:t>
                                </m:r>
                              </m:e>
                              <m:sub>
                                <m:r>
                                  <a:rPr kumimoji="0" lang="en-US" sz="3200" b="0" i="1" u="none" strike="noStrike" kern="1200" cap="none" spc="0" normalizeH="0" baseline="0" noProof="0">
                                    <a:ln>
                                      <a:noFill/>
                                    </a:ln>
                                    <a:solidFill>
                                      <a:srgbClr val="00B050"/>
                                    </a:solidFill>
                                    <a:effectLst/>
                                    <a:uLnTx/>
                                    <a:uFillTx/>
                                    <a:latin typeface="Cambria Math" panose="02040503050406030204" pitchFamily="18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m:t>𝑛</m:t>
                                </m:r>
                              </m:sub>
                            </m:sSub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−</m:t>
                            </m:r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)</m:t>
                            </m:r>
                          </m:e>
                          <m:sup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</m:oMath>
                </a14:m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4198AFF6-BFFF-4F25-881F-1D8BCB8B7A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87009" y="3790517"/>
                <a:ext cx="7258493" cy="584775"/>
              </a:xfrm>
              <a:prstGeom prst="rect">
                <a:avLst/>
              </a:prstGeom>
              <a:blipFill>
                <a:blip r:embed="rId7"/>
                <a:stretch>
                  <a:fillRect l="-2185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302CF28C-5DFF-4472-A2D4-14591B289BF9}"/>
                  </a:ext>
                </a:extLst>
              </p:cNvPr>
              <p:cNvSpPr txBox="1"/>
              <p:nvPr/>
            </p:nvSpPr>
            <p:spPr>
              <a:xfrm>
                <a:off x="2429534" y="4279612"/>
                <a:ext cx="4657065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+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206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endParaRPr lang="en-US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302CF28C-5DFF-4472-A2D4-14591B289B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9534" y="4279612"/>
                <a:ext cx="4657065" cy="584775"/>
              </a:xfrm>
              <a:prstGeom prst="rect">
                <a:avLst/>
              </a:prstGeom>
              <a:blipFill>
                <a:blip r:embed="rId8"/>
                <a:stretch>
                  <a:fillRect l="-3408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EF72D0D1-3884-4DCB-B361-56C2FCD4A0AF}"/>
                  </a:ext>
                </a:extLst>
              </p:cNvPr>
              <p:cNvSpPr txBox="1"/>
              <p:nvPr/>
            </p:nvSpPr>
            <p:spPr>
              <a:xfrm>
                <a:off x="6873945" y="4302968"/>
                <a:ext cx="5422605" cy="5917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2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b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(</m:t>
                            </m:r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  <m:sub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C0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𝑛</m:t>
                            </m:r>
                          </m:sub>
                        </m:sSub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d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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0 as A</a:t>
                </a:r>
                <a:r>
                  <a:rPr kumimoji="0" lang="en-US" sz="3200" b="0" i="0" u="none" strike="noStrike" kern="1200" cap="none" spc="0" normalizeH="0" baseline="-2500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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A.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2" name="TextBox 31">
                <a:extLst>
                  <a:ext uri="{FF2B5EF4-FFF2-40B4-BE49-F238E27FC236}">
                    <a16:creationId xmlns:a16="http://schemas.microsoft.com/office/drawing/2014/main" id="{EF72D0D1-3884-4DCB-B361-56C2FCD4A0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3945" y="4302968"/>
                <a:ext cx="5422605" cy="591700"/>
              </a:xfrm>
              <a:prstGeom prst="rect">
                <a:avLst/>
              </a:prstGeom>
              <a:blipFill>
                <a:blip r:embed="rId9"/>
                <a:stretch>
                  <a:fillRect l="-2925" t="-14433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1F5F8F7D-345A-4C24-B77C-26B196EA55E7}"/>
                  </a:ext>
                </a:extLst>
              </p:cNvPr>
              <p:cNvSpPr txBox="1"/>
              <p:nvPr/>
            </p:nvSpPr>
            <p:spPr>
              <a:xfrm>
                <a:off x="574160" y="4736813"/>
                <a:ext cx="3083440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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begChr m:val="‖"/>
                        <m:endChr m:val="‖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𝐴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𝐴</m:t>
                            </m:r>
                          </m:e>
                          <m:sup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FF000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∗</m:t>
                            </m:r>
                          </m:sup>
                        </m:sSup>
                      </m:e>
                    </m:d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0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34" name="TextBox 33">
                <a:extLst>
                  <a:ext uri="{FF2B5EF4-FFF2-40B4-BE49-F238E27FC236}">
                    <a16:creationId xmlns:a16="http://schemas.microsoft.com/office/drawing/2014/main" id="{1F5F8F7D-345A-4C24-B77C-26B196EA55E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4160" y="4736813"/>
                <a:ext cx="3083440" cy="584775"/>
              </a:xfrm>
              <a:prstGeom prst="rect">
                <a:avLst/>
              </a:prstGeom>
              <a:blipFill>
                <a:blip r:embed="rId10"/>
                <a:stretch>
                  <a:fillRect l="-4941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>
            <a:extLst>
              <a:ext uri="{FF2B5EF4-FFF2-40B4-BE49-F238E27FC236}">
                <a16:creationId xmlns:a16="http://schemas.microsoft.com/office/drawing/2014/main" id="{DB57E2A4-7875-4B0B-84A8-BBB788D96E79}"/>
              </a:ext>
            </a:extLst>
          </p:cNvPr>
          <p:cNvSpPr txBox="1"/>
          <p:nvPr/>
        </p:nvSpPr>
        <p:spPr>
          <a:xfrm>
            <a:off x="3530011" y="4736810"/>
            <a:ext cx="272193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– A* = O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5F561FBB-F353-4E9C-A278-FA3C57DD48D6}"/>
              </a:ext>
            </a:extLst>
          </p:cNvPr>
          <p:cNvSpPr txBox="1"/>
          <p:nvPr/>
        </p:nvSpPr>
        <p:spPr>
          <a:xfrm>
            <a:off x="6088915" y="4704912"/>
            <a:ext cx="201309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= A*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08B7CDF6-D4AA-4D20-B693-740ACDA02D40}"/>
              </a:ext>
            </a:extLst>
          </p:cNvPr>
          <p:cNvSpPr txBox="1"/>
          <p:nvPr/>
        </p:nvSpPr>
        <p:spPr>
          <a:xfrm>
            <a:off x="7974410" y="4701448"/>
            <a:ext cx="1998926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321AC512-DDB5-44E8-BB09-BD88126DB4F0}"/>
              </a:ext>
            </a:extLst>
          </p:cNvPr>
          <p:cNvSpPr txBox="1"/>
          <p:nvPr/>
        </p:nvSpPr>
        <p:spPr>
          <a:xfrm>
            <a:off x="680487" y="5200381"/>
            <a:ext cx="3083440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Thus, S is closed.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23BC0120-7CF3-4460-861A-BA16D5D27407}"/>
                  </a:ext>
                </a:extLst>
              </p:cNvPr>
              <p:cNvSpPr txBox="1"/>
              <p:nvPr/>
            </p:nvSpPr>
            <p:spPr>
              <a:xfrm>
                <a:off x="3561903" y="5128541"/>
                <a:ext cx="6347637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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 is complete ⸪ </a:t>
                </a:r>
                <a14:m>
                  <m:oMath xmlns:m="http://schemas.openxmlformats.org/officeDocument/2006/math"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𝔅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𝐻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is complete.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23BC0120-7CF3-4460-861A-BA16D5D2740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1903" y="5128541"/>
                <a:ext cx="6347637" cy="584775"/>
              </a:xfrm>
              <a:prstGeom prst="rect">
                <a:avLst/>
              </a:prstGeom>
              <a:blipFill>
                <a:blip r:embed="rId11"/>
                <a:stretch>
                  <a:fillRect l="-2399" t="-15625" r="-1727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id="{5876D13A-26A3-4DE9-B201-ACF4F46B297C}"/>
              </a:ext>
            </a:extLst>
          </p:cNvPr>
          <p:cNvSpPr txBox="1"/>
          <p:nvPr/>
        </p:nvSpPr>
        <p:spPr>
          <a:xfrm>
            <a:off x="733647" y="5700912"/>
            <a:ext cx="6145618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 is real Banach Space. 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546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/>
      <p:bldP spid="20" grpId="0"/>
      <p:bldP spid="22" grpId="0"/>
      <p:bldP spid="24" grpId="0"/>
      <p:bldP spid="26" grpId="0"/>
      <p:bldP spid="28" grpId="0"/>
      <p:bldP spid="30" grpId="0"/>
      <p:bldP spid="32" grpId="0"/>
      <p:bldP spid="34" grpId="0"/>
      <p:bldP spid="36" grpId="0"/>
      <p:bldP spid="38" grpId="0"/>
      <p:bldP spid="40" grpId="0"/>
      <p:bldP spid="42" grpId="0"/>
      <p:bldP spid="44" grpId="0"/>
      <p:bldP spid="4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794D4231-AE98-470A-BB31-4CDB2985907B}"/>
              </a:ext>
            </a:extLst>
          </p:cNvPr>
          <p:cNvSpPr txBox="1"/>
          <p:nvPr/>
        </p:nvSpPr>
        <p:spPr>
          <a:xfrm>
            <a:off x="2764463" y="4847549"/>
            <a:ext cx="2014872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(A</a:t>
            </a:r>
            <a:r>
              <a:rPr lang="en-US" sz="3200" baseline="-250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aseline="-250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200" dirty="0">
                <a:solidFill>
                  <a:srgbClr val="7030A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)*</a:t>
            </a:r>
            <a:endParaRPr lang="en-US" sz="3200" dirty="0">
              <a:solidFill>
                <a:srgbClr val="7030A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1137A2-7F00-4256-B63E-22D85205F936}"/>
              </a:ext>
            </a:extLst>
          </p:cNvPr>
          <p:cNvSpPr txBox="1"/>
          <p:nvPr/>
        </p:nvSpPr>
        <p:spPr>
          <a:xfrm>
            <a:off x="559100" y="420419"/>
            <a:ext cx="11477844" cy="11202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Theorem 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If A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A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are self-adjoint operators on H, then their product A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self- adjoint if and only if A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A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sz="3200" b="1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1A8139D-D0AA-4936-955E-27F6EC229D2C}"/>
              </a:ext>
            </a:extLst>
          </p:cNvPr>
          <p:cNvSpPr txBox="1"/>
          <p:nvPr/>
        </p:nvSpPr>
        <p:spPr>
          <a:xfrm>
            <a:off x="516565" y="1513479"/>
            <a:ext cx="1115886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Proof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Let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be self-adjoint operators on a Hilbert Space H.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EBB3E84-0ABF-42E2-8B66-0D63D035D233}"/>
              </a:ext>
            </a:extLst>
          </p:cNvPr>
          <p:cNvSpPr txBox="1"/>
          <p:nvPr/>
        </p:nvSpPr>
        <p:spPr>
          <a:xfrm>
            <a:off x="643270" y="2098254"/>
            <a:ext cx="609245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=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 =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F7B5F85-7D54-45E6-97DD-BE9AAE4CD52A}"/>
              </a:ext>
            </a:extLst>
          </p:cNvPr>
          <p:cNvSpPr txBox="1"/>
          <p:nvPr/>
        </p:nvSpPr>
        <p:spPr>
          <a:xfrm>
            <a:off x="728336" y="2652834"/>
            <a:ext cx="418390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Suppose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73A662F2-3AB5-4B2D-8E5E-91666134443D}"/>
              </a:ext>
            </a:extLst>
          </p:cNvPr>
          <p:cNvSpPr txBox="1"/>
          <p:nvPr/>
        </p:nvSpPr>
        <p:spPr>
          <a:xfrm>
            <a:off x="664541" y="3128362"/>
            <a:ext cx="2567758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(A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)*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04B167E-FC82-428D-971A-A2561A60F718}"/>
              </a:ext>
            </a:extLst>
          </p:cNvPr>
          <p:cNvSpPr txBox="1"/>
          <p:nvPr/>
        </p:nvSpPr>
        <p:spPr>
          <a:xfrm>
            <a:off x="3195083" y="3137664"/>
            <a:ext cx="1780954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2F41FA9-5805-43D9-85EB-B7DFCC2EB1D1}"/>
              </a:ext>
            </a:extLst>
          </p:cNvPr>
          <p:cNvSpPr txBox="1"/>
          <p:nvPr/>
        </p:nvSpPr>
        <p:spPr>
          <a:xfrm>
            <a:off x="5023884" y="3180194"/>
            <a:ext cx="1461976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0187D18-3A94-4091-8144-A4E094DA2FAA}"/>
              </a:ext>
            </a:extLst>
          </p:cNvPr>
          <p:cNvSpPr txBox="1"/>
          <p:nvPr/>
        </p:nvSpPr>
        <p:spPr>
          <a:xfrm>
            <a:off x="6491171" y="3180194"/>
            <a:ext cx="1461976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ACCB3B7E-C2B0-4F1E-81F4-75D18103E2E2}"/>
              </a:ext>
            </a:extLst>
          </p:cNvPr>
          <p:cNvSpPr txBox="1"/>
          <p:nvPr/>
        </p:nvSpPr>
        <p:spPr>
          <a:xfrm>
            <a:off x="643270" y="3712625"/>
            <a:ext cx="6092456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self-adjoint.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0928CB6-E7B5-4806-A19B-ACEC7CF44BD6}"/>
              </a:ext>
            </a:extLst>
          </p:cNvPr>
          <p:cNvSpPr txBox="1"/>
          <p:nvPr/>
        </p:nvSpPr>
        <p:spPr>
          <a:xfrm>
            <a:off x="664541" y="4214138"/>
            <a:ext cx="711849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Conversely suppose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is self-adjoint.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F4C03BF-256D-479F-B99F-3F540F859612}"/>
              </a:ext>
            </a:extLst>
          </p:cNvPr>
          <p:cNvSpPr txBox="1"/>
          <p:nvPr/>
        </p:nvSpPr>
        <p:spPr>
          <a:xfrm>
            <a:off x="707063" y="4779344"/>
            <a:ext cx="201487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7E004FA-1B45-4E15-876D-30AA353C16EB}"/>
              </a:ext>
            </a:extLst>
          </p:cNvPr>
          <p:cNvSpPr txBox="1"/>
          <p:nvPr/>
        </p:nvSpPr>
        <p:spPr>
          <a:xfrm>
            <a:off x="2812315" y="5362210"/>
            <a:ext cx="1844745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356CD57-CDDF-42CE-8D05-C8322794AF19}"/>
              </a:ext>
            </a:extLst>
          </p:cNvPr>
          <p:cNvSpPr txBox="1"/>
          <p:nvPr/>
        </p:nvSpPr>
        <p:spPr>
          <a:xfrm>
            <a:off x="2812313" y="5787764"/>
            <a:ext cx="167462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                                   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3CEB756-D806-4352-BADF-9E2CFD0252A8}"/>
              </a:ext>
            </a:extLst>
          </p:cNvPr>
          <p:cNvSpPr txBox="1"/>
          <p:nvPr/>
        </p:nvSpPr>
        <p:spPr>
          <a:xfrm>
            <a:off x="728336" y="6177787"/>
            <a:ext cx="307812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Ie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sz="3200" b="0" i="0" u="none" strike="noStrike" kern="1200" cap="none" spc="0" normalizeH="0" baseline="-2500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706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  <p:bldP spid="13" grpId="0"/>
      <p:bldP spid="15" grpId="0"/>
      <p:bldP spid="17" grpId="0"/>
      <p:bldP spid="19" grpId="0"/>
      <p:bldP spid="21" grpId="0"/>
      <p:bldP spid="23" grpId="0"/>
      <p:bldP spid="25" grpId="0"/>
      <p:bldP spid="27" grpId="0"/>
      <p:bldP spid="29" grpId="0"/>
      <p:bldP spid="31" grpId="0"/>
      <p:bldP spid="3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80D9D1A-7E8D-453E-81E5-CD5826CAC03C}"/>
              </a:ext>
            </a:extLst>
          </p:cNvPr>
          <p:cNvSpPr txBox="1"/>
          <p:nvPr/>
        </p:nvSpPr>
        <p:spPr>
          <a:xfrm>
            <a:off x="978194" y="4207710"/>
            <a:ext cx="7442792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Conversely suppose (Tx, y) = 0 </a:t>
            </a:r>
            <a:r>
              <a:rPr lang="en-US" sz="32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lang="en-US" sz="32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x, y </a:t>
            </a:r>
            <a:r>
              <a:rPr lang="en-US" sz="32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US" sz="32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endParaRPr lang="en-US" sz="32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B82D0DA-D562-46D7-850F-E7B4A490CBA1}"/>
              </a:ext>
            </a:extLst>
          </p:cNvPr>
          <p:cNvSpPr txBox="1"/>
          <p:nvPr/>
        </p:nvSpPr>
        <p:spPr>
          <a:xfrm>
            <a:off x="919713" y="624783"/>
            <a:ext cx="10393328" cy="1118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Theorem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3: If T is an arbitrary operator on a Hilbert Space H, then T = O if and only if (Tx, y) = 0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x, y.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4149DC5-FF59-41B9-990D-015373F9DBA9}"/>
              </a:ext>
            </a:extLst>
          </p:cNvPr>
          <p:cNvSpPr txBox="1"/>
          <p:nvPr/>
        </p:nvSpPr>
        <p:spPr>
          <a:xfrm>
            <a:off x="962248" y="1811007"/>
            <a:ext cx="3971259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Proof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Suppose T = O.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845D966-C595-498E-B30D-334E2E801DFC}"/>
              </a:ext>
            </a:extLst>
          </p:cNvPr>
          <p:cNvSpPr txBox="1"/>
          <p:nvPr/>
        </p:nvSpPr>
        <p:spPr>
          <a:xfrm>
            <a:off x="940984" y="2427300"/>
            <a:ext cx="437529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x, y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 H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; (Tx, y)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EF867E1-272C-419A-B0D0-1E12DCE73FC1}"/>
              </a:ext>
            </a:extLst>
          </p:cNvPr>
          <p:cNvSpPr txBox="1"/>
          <p:nvPr/>
        </p:nvSpPr>
        <p:spPr>
          <a:xfrm>
            <a:off x="5342858" y="2426145"/>
            <a:ext cx="1915638" cy="5859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(Ox, y)</a:t>
            </a:r>
            <a:endParaRPr lang="en-US" dirty="0">
              <a:solidFill>
                <a:srgbClr val="7030A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7071C8C-59E0-4E0B-9653-6EE550E0781F}"/>
                  </a:ext>
                </a:extLst>
              </p:cNvPr>
              <p:cNvSpPr txBox="1"/>
              <p:nvPr/>
            </p:nvSpPr>
            <p:spPr>
              <a:xfrm>
                <a:off x="5364126" y="2886171"/>
                <a:ext cx="1894370" cy="5859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206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206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acc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206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7071C8C-59E0-4E0B-9653-6EE550E078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64126" y="2886171"/>
                <a:ext cx="1894370" cy="585930"/>
              </a:xfrm>
              <a:prstGeom prst="rect">
                <a:avLst/>
              </a:prstGeom>
              <a:blipFill>
                <a:blip r:embed="rId2"/>
                <a:stretch>
                  <a:fillRect l="-8360" t="-15464" b="-2989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EC8F61BE-15D6-4E74-B2CE-7FE376054EBF}"/>
              </a:ext>
            </a:extLst>
          </p:cNvPr>
          <p:cNvSpPr txBox="1"/>
          <p:nvPr/>
        </p:nvSpPr>
        <p:spPr>
          <a:xfrm>
            <a:off x="5406657" y="3333314"/>
            <a:ext cx="105793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0.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F4A75A8A-0075-40B1-86A2-B8DFD605F1F4}"/>
              </a:ext>
            </a:extLst>
          </p:cNvPr>
          <p:cNvSpPr txBox="1"/>
          <p:nvPr/>
        </p:nvSpPr>
        <p:spPr>
          <a:xfrm>
            <a:off x="3981890" y="4703237"/>
            <a:ext cx="727444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 In particular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(Tx, Tx) = 0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36F517D1-B50E-4B09-A255-3BDC2525B4D3}"/>
              </a:ext>
            </a:extLst>
          </p:cNvPr>
          <p:cNvSpPr txBox="1"/>
          <p:nvPr/>
        </p:nvSpPr>
        <p:spPr>
          <a:xfrm>
            <a:off x="4024418" y="5776258"/>
            <a:ext cx="3631019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Tx = 0 </a:t>
            </a: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H. </a:t>
            </a:r>
            <a:endParaRPr lang="en-US" sz="24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5F3D3D6E-FF05-42A3-8F35-B85A6EC0754A}"/>
              </a:ext>
            </a:extLst>
          </p:cNvPr>
          <p:cNvSpPr txBox="1"/>
          <p:nvPr/>
        </p:nvSpPr>
        <p:spPr>
          <a:xfrm>
            <a:off x="3973914" y="6269293"/>
            <a:ext cx="209993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en-US" sz="32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 = O.</a:t>
            </a:r>
            <a:endParaRPr lang="en-US" sz="3200" dirty="0">
              <a:solidFill>
                <a:srgbClr val="0070C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96AE789-120D-4003-9038-C73BF88D4DC5}"/>
              </a:ext>
            </a:extLst>
          </p:cNvPr>
          <p:cNvSpPr txBox="1"/>
          <p:nvPr/>
        </p:nvSpPr>
        <p:spPr>
          <a:xfrm>
            <a:off x="3049772" y="3727287"/>
            <a:ext cx="456313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Ie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(Tx, y) = 0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x, y H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24DB42F-9C03-462E-AFC2-89A616DFF9C1}"/>
                  </a:ext>
                </a:extLst>
              </p:cNvPr>
              <p:cNvSpPr txBox="1"/>
              <p:nvPr/>
            </p:nvSpPr>
            <p:spPr>
              <a:xfrm>
                <a:off x="3790504" y="5271461"/>
                <a:ext cx="456667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</m:t>
                      </m:r>
                      <m:r>
                        <a:rPr lang="en-US" sz="3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sSup>
                        <m:sSupPr>
                          <m:ctrlPr>
                            <a:rPr lang="en-US" sz="32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US" sz="32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𝑇𝑥</m:t>
                              </m:r>
                            </m:e>
                          </m:d>
                        </m:e>
                        <m:sup>
                          <m:r>
                            <a:rPr lang="en-US" sz="3200" i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US" sz="3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   </m:t>
                      </m:r>
                      <m:r>
                        <a:rPr lang="en-US" sz="3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𝑥</m:t>
                      </m:r>
                      <m:r>
                        <a:rPr lang="en-US" sz="3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 </m:t>
                      </m:r>
                      <m:r>
                        <a:rPr lang="en-US" sz="3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𝐻</m:t>
                      </m:r>
                    </m:oMath>
                  </m:oMathPara>
                </a14:m>
                <a:endParaRPr lang="en-US" sz="32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F24DB42F-9C03-462E-AFC2-89A616DFF9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0504" y="5271461"/>
                <a:ext cx="4566679" cy="58477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74159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  <p:bldP spid="13" grpId="0"/>
      <p:bldP spid="15" grpId="0"/>
      <p:bldP spid="17" grpId="0"/>
      <p:bldP spid="19" grpId="0"/>
      <p:bldP spid="21" grpId="0"/>
      <p:bldP spid="23" grpId="0"/>
      <p:bldP spid="25" grpId="0"/>
      <p:bldP spid="2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C230408-EE99-4EB0-8B66-F0223A87A58F}"/>
              </a:ext>
            </a:extLst>
          </p:cNvPr>
          <p:cNvSpPr txBox="1"/>
          <p:nvPr/>
        </p:nvSpPr>
        <p:spPr>
          <a:xfrm>
            <a:off x="786810" y="5910964"/>
            <a:ext cx="4365054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en-US" sz="32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(Tx, Tx) = 0 </a:t>
            </a:r>
            <a:r>
              <a:rPr lang="en-US" sz="32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lang="en-US" sz="32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32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US" sz="32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H.  </a:t>
            </a:r>
            <a:endParaRPr lang="en-US" sz="3200" dirty="0">
              <a:solidFill>
                <a:srgbClr val="C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73C566-657A-47BD-BCBF-C32E2BFD91A4}"/>
              </a:ext>
            </a:extLst>
          </p:cNvPr>
          <p:cNvSpPr txBox="1"/>
          <p:nvPr/>
        </p:nvSpPr>
        <p:spPr>
          <a:xfrm>
            <a:off x="702559" y="323066"/>
            <a:ext cx="11506185" cy="1118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Theorem 4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If T is an operator on a Hilbert Space H, then (Tx, x) = 0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 if and only if T = O.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7FB1EA-457B-4CDE-A98F-4D485E494DA7}"/>
              </a:ext>
            </a:extLst>
          </p:cNvPr>
          <p:cNvSpPr txBox="1"/>
          <p:nvPr/>
        </p:nvSpPr>
        <p:spPr>
          <a:xfrm>
            <a:off x="613336" y="1370751"/>
            <a:ext cx="3997711" cy="5928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Proof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Suppose T = O.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B8010BB-63B4-4683-B57F-606ABDD5871A}"/>
              </a:ext>
            </a:extLst>
          </p:cNvPr>
          <p:cNvSpPr txBox="1"/>
          <p:nvPr/>
        </p:nvSpPr>
        <p:spPr>
          <a:xfrm>
            <a:off x="4499538" y="1321932"/>
            <a:ext cx="3997712" cy="5928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H, (Tx, x)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DD24AEC-CC46-403C-8403-B030805B3739}"/>
              </a:ext>
            </a:extLst>
          </p:cNvPr>
          <p:cNvSpPr txBox="1"/>
          <p:nvPr/>
        </p:nvSpPr>
        <p:spPr>
          <a:xfrm>
            <a:off x="8240770" y="1366393"/>
            <a:ext cx="1812074" cy="5931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(Ox, x)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74D16E4-570A-4A84-8740-C1D3BCF2DB3A}"/>
                  </a:ext>
                </a:extLst>
              </p:cNvPr>
              <p:cNvSpPr txBox="1"/>
              <p:nvPr/>
            </p:nvSpPr>
            <p:spPr>
              <a:xfrm>
                <a:off x="9891144" y="1366388"/>
                <a:ext cx="2191214" cy="59317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(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F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acc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 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00B0F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F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= 0. 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00B0F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574D16E4-570A-4A84-8740-C1D3BCF2DB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91144" y="1366388"/>
                <a:ext cx="2191214" cy="593176"/>
              </a:xfrm>
              <a:prstGeom prst="rect">
                <a:avLst/>
              </a:prstGeom>
              <a:blipFill>
                <a:blip r:embed="rId2"/>
                <a:stretch>
                  <a:fillRect l="-7242" t="-14433" r="-10306" b="-309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F0E653C5-4778-4CDD-AD20-A4CDAAF3E31D}"/>
              </a:ext>
            </a:extLst>
          </p:cNvPr>
          <p:cNvSpPr txBox="1"/>
          <p:nvPr/>
        </p:nvSpPr>
        <p:spPr>
          <a:xfrm>
            <a:off x="657942" y="1916990"/>
            <a:ext cx="695650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Conversely suppose (Tx, x) = 0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H.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EBDEF63-98FD-4450-8C34-B259C3551F42}"/>
              </a:ext>
            </a:extLst>
          </p:cNvPr>
          <p:cNvSpPr txBox="1"/>
          <p:nvPr/>
        </p:nvSpPr>
        <p:spPr>
          <a:xfrm>
            <a:off x="7460171" y="1917008"/>
            <a:ext cx="4778297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K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x, y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H.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7F9950C-28AA-457A-9D50-96DC537A4C1F}"/>
              </a:ext>
            </a:extLst>
          </p:cNvPr>
          <p:cNvSpPr txBox="1"/>
          <p:nvPr/>
        </p:nvSpPr>
        <p:spPr>
          <a:xfrm>
            <a:off x="663520" y="2428515"/>
            <a:ext cx="559790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0 = (T{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 +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y},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 +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y)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F8A1F6CC-2A75-4542-B8D4-8623C95D6C83}"/>
              </a:ext>
            </a:extLst>
          </p:cNvPr>
          <p:cNvSpPr txBox="1"/>
          <p:nvPr/>
        </p:nvSpPr>
        <p:spPr>
          <a:xfrm>
            <a:off x="6122037" y="2484272"/>
            <a:ext cx="434153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Tx +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Ty,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 +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y) </a:t>
            </a:r>
            <a:endParaRPr lang="en-US" dirty="0">
              <a:solidFill>
                <a:srgbClr val="00B05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753B4B4-5A80-4D87-8D23-AE341101FA73}"/>
                  </a:ext>
                </a:extLst>
              </p:cNvPr>
              <p:cNvSpPr txBox="1"/>
              <p:nvPr/>
            </p:nvSpPr>
            <p:spPr>
              <a:xfrm>
                <a:off x="2051845" y="2935889"/>
                <a:ext cx="8619892" cy="5959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4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4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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chemeClr val="accent4">
                                <a:lumMod val="50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chemeClr val="accent4">
                                <a:lumMod val="50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𝛼</m:t>
                        </m:r>
                      </m:e>
                    </m:acc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4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(Tx, x) +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4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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chemeClr val="accent4">
                                <a:lumMod val="50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chemeClr val="accent4">
                                <a:lumMod val="50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𝛽</m:t>
                        </m:r>
                      </m:e>
                    </m:acc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4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(Tx, y) +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4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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chemeClr val="accent4">
                                <a:lumMod val="50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chemeClr val="accent4">
                                <a:lumMod val="50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𝛼</m:t>
                        </m:r>
                      </m:e>
                    </m:acc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4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(Ty, x) +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4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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chemeClr val="accent4">
                                <a:lumMod val="50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chemeClr val="accent4">
                                <a:lumMod val="50000"/>
                              </a:schemeClr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𝛽</m:t>
                        </m:r>
                      </m:e>
                    </m:acc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chemeClr val="accent4">
                        <a:lumMod val="50000"/>
                      </a:schemeClr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(Ty, y).</a:t>
                </a:r>
                <a:endParaRPr lang="en-US" dirty="0">
                  <a:solidFill>
                    <a:schemeClr val="accent4">
                      <a:lumMod val="50000"/>
                    </a:schemeClr>
                  </a:solidFill>
                </a:endParaRP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753B4B4-5A80-4D87-8D23-AE341101FA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845" y="2935889"/>
                <a:ext cx="8619892" cy="595932"/>
              </a:xfrm>
              <a:prstGeom prst="rect">
                <a:avLst/>
              </a:prstGeom>
              <a:blipFill>
                <a:blip r:embed="rId3"/>
                <a:stretch>
                  <a:fillRect l="-1839" t="-13402" r="-283" b="-319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193E5399-D5F4-4B7F-9D6E-68A3045ABD69}"/>
                  </a:ext>
                </a:extLst>
              </p:cNvPr>
              <p:cNvSpPr txBox="1"/>
              <p:nvPr/>
            </p:nvSpPr>
            <p:spPr>
              <a:xfrm>
                <a:off x="802912" y="3447946"/>
                <a:ext cx="11234849" cy="59593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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𝛽</m:t>
                        </m:r>
                      </m:e>
                    </m:acc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(Tx, y) +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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𝛼</m:t>
                        </m:r>
                      </m:e>
                    </m:acc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(Ty, x) = 0 … (1) 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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scalars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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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and x, y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H.</a:t>
                </a:r>
                <a:endParaRPr lang="en-US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193E5399-D5F4-4B7F-9D6E-68A3045ABD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912" y="3447946"/>
                <a:ext cx="11234849" cy="595932"/>
              </a:xfrm>
              <a:prstGeom prst="rect">
                <a:avLst/>
              </a:prstGeom>
              <a:blipFill>
                <a:blip r:embed="rId4"/>
                <a:stretch>
                  <a:fillRect l="-1411" t="-13402" b="-319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TextBox 28">
            <a:extLst>
              <a:ext uri="{FF2B5EF4-FFF2-40B4-BE49-F238E27FC236}">
                <a16:creationId xmlns:a16="http://schemas.microsoft.com/office/drawing/2014/main" id="{61E3899C-0D55-47B8-BEC4-B9EBC563096E}"/>
              </a:ext>
            </a:extLst>
          </p:cNvPr>
          <p:cNvSpPr txBox="1"/>
          <p:nvPr/>
        </p:nvSpPr>
        <p:spPr>
          <a:xfrm>
            <a:off x="808476" y="3991181"/>
            <a:ext cx="3919649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Put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1,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1 in (1).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E97D898-FC9C-4F28-B7F2-36E83E378BED}"/>
              </a:ext>
            </a:extLst>
          </p:cNvPr>
          <p:cNvSpPr txBox="1"/>
          <p:nvPr/>
        </p:nvSpPr>
        <p:spPr>
          <a:xfrm>
            <a:off x="4733689" y="3940580"/>
            <a:ext cx="6211228" cy="59330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5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(Tx, y) + (Ty, x) = 0 …(2).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161E65C-055A-4DFE-8589-49ADBD32ED12}"/>
              </a:ext>
            </a:extLst>
          </p:cNvPr>
          <p:cNvSpPr txBox="1"/>
          <p:nvPr/>
        </p:nvSpPr>
        <p:spPr>
          <a:xfrm>
            <a:off x="802912" y="4545451"/>
            <a:ext cx="391965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Put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= 1 in (1). 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53FDC0F2-7BB6-483E-B555-CB485F2088F0}"/>
              </a:ext>
            </a:extLst>
          </p:cNvPr>
          <p:cNvSpPr txBox="1"/>
          <p:nvPr/>
        </p:nvSpPr>
        <p:spPr>
          <a:xfrm>
            <a:off x="4638926" y="4546348"/>
            <a:ext cx="4744844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(Tx, y) – </a:t>
            </a:r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(Ty, x) = 0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1FE79101-7200-4228-9DA5-91DB203CA6B1}"/>
              </a:ext>
            </a:extLst>
          </p:cNvPr>
          <p:cNvSpPr txBox="1"/>
          <p:nvPr/>
        </p:nvSpPr>
        <p:spPr>
          <a:xfrm>
            <a:off x="4861950" y="4993298"/>
            <a:ext cx="621122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ie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(Tx, y) – (Ty, x) = 0 … (3).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3EE5899-F51D-4489-AF69-31E294B0B79F}"/>
              </a:ext>
            </a:extLst>
          </p:cNvPr>
          <p:cNvSpPr txBox="1"/>
          <p:nvPr/>
        </p:nvSpPr>
        <p:spPr>
          <a:xfrm>
            <a:off x="797320" y="5435080"/>
            <a:ext cx="6646106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(2) + (3) gives 2(Tx, y) = 0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x, y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H. 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84A53DDF-A61E-4382-AA41-801A5BED3431}"/>
              </a:ext>
            </a:extLst>
          </p:cNvPr>
          <p:cNvSpPr txBox="1"/>
          <p:nvPr/>
        </p:nvSpPr>
        <p:spPr>
          <a:xfrm>
            <a:off x="7330051" y="5439342"/>
            <a:ext cx="472255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(Tx, y) = 0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x, y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H.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34CDC851-C003-49A6-8212-9B787B02217A}"/>
                  </a:ext>
                </a:extLst>
              </p:cNvPr>
              <p:cNvSpPr txBox="1"/>
              <p:nvPr/>
            </p:nvSpPr>
            <p:spPr>
              <a:xfrm>
                <a:off x="8797664" y="6038041"/>
                <a:ext cx="3451300" cy="59285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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Tx 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0" i="1" u="none" strike="noStrike" kern="1200" cap="none" spc="0" normalizeH="0" baseline="0" noProof="0" smtClean="0">
                            <a:ln>
                              <a:noFill/>
                            </a:ln>
                            <a:solidFill>
                              <a:srgbClr val="0070C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0</m:t>
                        </m:r>
                      </m:e>
                    </m:acc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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x 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  <a:sym typeface="Symbol" panose="05050102010706020507" pitchFamily="18" charset="2"/>
                  </a:rPr>
                  <a:t></a:t>
                </a: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70C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H. </a:t>
                </a:r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3" name="TextBox 42">
                <a:extLst>
                  <a:ext uri="{FF2B5EF4-FFF2-40B4-BE49-F238E27FC236}">
                    <a16:creationId xmlns:a16="http://schemas.microsoft.com/office/drawing/2014/main" id="{34CDC851-C003-49A6-8212-9B787B0221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97664" y="6038041"/>
                <a:ext cx="3451300" cy="592855"/>
              </a:xfrm>
              <a:prstGeom prst="rect">
                <a:avLst/>
              </a:prstGeom>
              <a:blipFill>
                <a:blip r:embed="rId5"/>
                <a:stretch>
                  <a:fillRect l="-4417" t="-14286" r="-5300" b="-295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CA3E97E5-0AC8-49A9-9484-BDE812EAC7E3}"/>
                  </a:ext>
                </a:extLst>
              </p:cNvPr>
              <p:cNvSpPr txBox="1"/>
              <p:nvPr/>
            </p:nvSpPr>
            <p:spPr>
              <a:xfrm>
                <a:off x="4705557" y="6025697"/>
                <a:ext cx="4566679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</m:t>
                      </m:r>
                      <m:r>
                        <a:rPr lang="en-US" sz="3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sSup>
                        <m:sSupPr>
                          <m:ctrlPr>
                            <a:rPr lang="en-US" sz="3200" i="1" smtClean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US" sz="32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3200" i="1">
                                  <a:solidFill>
                                    <a:srgbClr val="7030A0"/>
                                  </a:solidFill>
                                  <a:latin typeface="Cambria Math" panose="02040503050406030204" pitchFamily="18" charset="0"/>
                                </a:rPr>
                                <m:t>𝑇𝑥</m:t>
                              </m:r>
                            </m:e>
                          </m:d>
                        </m:e>
                        <m:sup>
                          <m:r>
                            <a:rPr lang="en-US" sz="3200" i="0">
                              <a:solidFill>
                                <a:srgbClr val="7030A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3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</a:rPr>
                        <m:t>=0  </m:t>
                      </m:r>
                      <m:r>
                        <a:rPr lang="en-US" sz="3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 </m:t>
                      </m:r>
                      <m:r>
                        <a:rPr lang="en-US" sz="3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𝑥</m:t>
                      </m:r>
                      <m:r>
                        <a:rPr lang="en-US" sz="3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 </m:t>
                      </m:r>
                      <m:r>
                        <a:rPr lang="en-US" sz="3200" b="0" i="1" smtClean="0">
                          <a:solidFill>
                            <a:srgbClr val="7030A0"/>
                          </a:solidFill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𝐻</m:t>
                      </m:r>
                    </m:oMath>
                  </m:oMathPara>
                </a14:m>
                <a:endParaRPr lang="en-US" sz="3200" dirty="0">
                  <a:solidFill>
                    <a:srgbClr val="7030A0"/>
                  </a:solidFill>
                </a:endParaRPr>
              </a:p>
            </p:txBody>
          </p:sp>
        </mc:Choice>
        <mc:Fallback xmlns="">
          <p:sp>
            <p:nvSpPr>
              <p:cNvPr id="44" name="TextBox 43">
                <a:extLst>
                  <a:ext uri="{FF2B5EF4-FFF2-40B4-BE49-F238E27FC236}">
                    <a16:creationId xmlns:a16="http://schemas.microsoft.com/office/drawing/2014/main" id="{CA3E97E5-0AC8-49A9-9484-BDE812EAC7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05557" y="6025697"/>
                <a:ext cx="4566679" cy="58477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xtBox 45">
            <a:extLst>
              <a:ext uri="{FF2B5EF4-FFF2-40B4-BE49-F238E27FC236}">
                <a16:creationId xmlns:a16="http://schemas.microsoft.com/office/drawing/2014/main" id="{740CEA43-2B4B-4F0B-AD9A-3AA01A0F253F}"/>
              </a:ext>
            </a:extLst>
          </p:cNvPr>
          <p:cNvSpPr txBox="1"/>
          <p:nvPr/>
        </p:nvSpPr>
        <p:spPr>
          <a:xfrm>
            <a:off x="897679" y="6394546"/>
            <a:ext cx="2046249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 = O.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32704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  <p:bldP spid="13" grpId="0"/>
      <p:bldP spid="15" grpId="0"/>
      <p:bldP spid="17" grpId="0"/>
      <p:bldP spid="19" grpId="0"/>
      <p:bldP spid="21" grpId="0"/>
      <p:bldP spid="23" grpId="0"/>
      <p:bldP spid="25" grpId="0"/>
      <p:bldP spid="27" grpId="0"/>
      <p:bldP spid="29" grpId="0"/>
      <p:bldP spid="31" grpId="0"/>
      <p:bldP spid="33" grpId="0"/>
      <p:bldP spid="35" grpId="0"/>
      <p:bldP spid="37" grpId="0"/>
      <p:bldP spid="39" grpId="0"/>
      <p:bldP spid="41" grpId="0"/>
      <p:bldP spid="43" grpId="0"/>
      <p:bldP spid="44" grpId="0"/>
      <p:bldP spid="4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8849F366-E2D6-459A-B288-18E4A8410FB6}"/>
              </a:ext>
            </a:extLst>
          </p:cNvPr>
          <p:cNvSpPr txBox="1"/>
          <p:nvPr/>
        </p:nvSpPr>
        <p:spPr>
          <a:xfrm>
            <a:off x="574159" y="6266300"/>
            <a:ext cx="2089299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 = T*.</a:t>
            </a:r>
            <a:endParaRPr lang="en-US" sz="32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1A33D2D-52B8-4080-876A-152B82B69B42}"/>
              </a:ext>
            </a:extLst>
          </p:cNvPr>
          <p:cNvSpPr txBox="1"/>
          <p:nvPr/>
        </p:nvSpPr>
        <p:spPr>
          <a:xfrm>
            <a:off x="345562" y="195451"/>
            <a:ext cx="11647966" cy="11186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Theorem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5: An operator T on a Hilbert Space H is self-adjoint if and only if (Tx, x) is real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H.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C1729CC-8A41-496E-907F-C2B61AFF0FE0}"/>
              </a:ext>
            </a:extLst>
          </p:cNvPr>
          <p:cNvSpPr txBox="1"/>
          <p:nvPr/>
        </p:nvSpPr>
        <p:spPr>
          <a:xfrm>
            <a:off x="361512" y="1279421"/>
            <a:ext cx="1163201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1" i="0" u="sng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Proof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Suppose T is a self-adjoint operator on a Hilbert Space H.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F5227EA-8C9C-4AE5-A90A-88847A592CBC}"/>
              </a:ext>
            </a:extLst>
          </p:cNvPr>
          <p:cNvSpPr txBox="1"/>
          <p:nvPr/>
        </p:nvSpPr>
        <p:spPr>
          <a:xfrm>
            <a:off x="382775" y="1869435"/>
            <a:ext cx="1956390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x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H.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4300667-1DA7-44DD-AF75-607BFC8B3745}"/>
              </a:ext>
            </a:extLst>
          </p:cNvPr>
          <p:cNvSpPr txBox="1"/>
          <p:nvPr/>
        </p:nvSpPr>
        <p:spPr>
          <a:xfrm>
            <a:off x="2147781" y="1825322"/>
            <a:ext cx="2275368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(Tx, x)</a:t>
            </a:r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289F648-3DCB-4CFE-BE2B-F1110EB89A63}"/>
              </a:ext>
            </a:extLst>
          </p:cNvPr>
          <p:cNvSpPr txBox="1"/>
          <p:nvPr/>
        </p:nvSpPr>
        <p:spPr>
          <a:xfrm>
            <a:off x="4253025" y="1846588"/>
            <a:ext cx="195639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(x, T*x)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B6F937B-7A45-4DDE-BC3C-84CD512A66AA}"/>
              </a:ext>
            </a:extLst>
          </p:cNvPr>
          <p:cNvSpPr txBox="1"/>
          <p:nvPr/>
        </p:nvSpPr>
        <p:spPr>
          <a:xfrm>
            <a:off x="6060559" y="1858893"/>
            <a:ext cx="1658679" cy="5987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(x, Tx)</a:t>
            </a:r>
            <a:endParaRPr lang="en-US" dirty="0">
              <a:solidFill>
                <a:srgbClr val="00B0F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5262342-E431-4F9B-A7B0-E1FA71362ACF}"/>
                  </a:ext>
                </a:extLst>
              </p:cNvPr>
              <p:cNvSpPr txBox="1"/>
              <p:nvPr/>
            </p:nvSpPr>
            <p:spPr>
              <a:xfrm>
                <a:off x="7719238" y="1883302"/>
                <a:ext cx="1885507" cy="5987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𝑇𝑥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acc>
                  </m:oMath>
                </a14:m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5262342-E431-4F9B-A7B0-E1FA71362AC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19238" y="1883302"/>
                <a:ext cx="1885507" cy="598754"/>
              </a:xfrm>
              <a:prstGeom prst="rect">
                <a:avLst/>
              </a:prstGeom>
              <a:blipFill>
                <a:blip r:embed="rId2"/>
                <a:stretch>
                  <a:fillRect l="-8065" t="-13265" b="-306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>
            <a:extLst>
              <a:ext uri="{FF2B5EF4-FFF2-40B4-BE49-F238E27FC236}">
                <a16:creationId xmlns:a16="http://schemas.microsoft.com/office/drawing/2014/main" id="{57AB58E1-FB98-4D0C-9F17-31130D296DD8}"/>
              </a:ext>
            </a:extLst>
          </p:cNvPr>
          <p:cNvSpPr txBox="1"/>
          <p:nvPr/>
        </p:nvSpPr>
        <p:spPr>
          <a:xfrm>
            <a:off x="446575" y="2333712"/>
            <a:ext cx="452947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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(Tx, x) is real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H.</a:t>
            </a:r>
            <a:endParaRPr lang="en-US" dirty="0">
              <a:solidFill>
                <a:srgbClr val="C0000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1F4AF40-E9E7-4026-BAAB-DE094B66B9A7}"/>
              </a:ext>
            </a:extLst>
          </p:cNvPr>
          <p:cNvSpPr txBox="1"/>
          <p:nvPr/>
        </p:nvSpPr>
        <p:spPr>
          <a:xfrm>
            <a:off x="515684" y="2853037"/>
            <a:ext cx="830934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Conversely suppose that (Tx, x) is real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4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H.</a:t>
            </a:r>
            <a:endParaRPr lang="en-US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A4681A4-9DC6-415A-A151-6567189F4D2A}"/>
              </a:ext>
            </a:extLst>
          </p:cNvPr>
          <p:cNvSpPr txBox="1"/>
          <p:nvPr/>
        </p:nvSpPr>
        <p:spPr>
          <a:xfrm>
            <a:off x="531635" y="3464621"/>
            <a:ext cx="2376378" cy="6036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7030A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Then (Tx, x)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7030A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AB70B0B7-EF39-4A30-8C1F-614D4EDD9AD2}"/>
                  </a:ext>
                </a:extLst>
              </p:cNvPr>
              <p:cNvSpPr txBox="1"/>
              <p:nvPr/>
            </p:nvSpPr>
            <p:spPr>
              <a:xfrm>
                <a:off x="2854845" y="3502575"/>
                <a:ext cx="1802219" cy="60362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7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F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𝑇𝑥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FF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acc>
                  </m:oMath>
                </a14:m>
                <a:endParaRPr kumimoji="0" lang="en-US" sz="3200" b="0" i="0" u="none" strike="noStrike" kern="1200" cap="none" spc="0" normalizeH="0" baseline="0" noProof="0" dirty="0">
                  <a:ln>
                    <a:noFill/>
                  </a:ln>
                  <a:solidFill>
                    <a:srgbClr val="FF0000"/>
                  </a:solidFill>
                  <a:effectLst/>
                  <a:uLnTx/>
                  <a:uFillTx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AB70B0B7-EF39-4A30-8C1F-614D4EDD9AD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54845" y="3502575"/>
                <a:ext cx="1802219" cy="603627"/>
              </a:xfrm>
              <a:prstGeom prst="rect">
                <a:avLst/>
              </a:prstGeom>
              <a:blipFill>
                <a:blip r:embed="rId3"/>
                <a:stretch>
                  <a:fillRect l="-8446" t="-12121" b="-3030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EF59D890-C27F-45BA-952E-46CC2DB34F6B}"/>
                  </a:ext>
                </a:extLst>
              </p:cNvPr>
              <p:cNvSpPr txBox="1"/>
              <p:nvPr/>
            </p:nvSpPr>
            <p:spPr>
              <a:xfrm>
                <a:off x="4657064" y="3466209"/>
                <a:ext cx="2057403" cy="59875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B05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acc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</m:ctrlPr>
                          </m:sSupPr>
                          <m:e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𝑇</m:t>
                            </m:r>
                          </m:e>
                          <m:sup>
                            <m:r>
                              <a:rPr kumimoji="0" lang="en-US" sz="3200" b="0" i="1" u="none" strike="noStrike" kern="1200" cap="none" spc="0" normalizeH="0" baseline="0" noProof="0">
                                <a:ln>
                                  <a:noFill/>
                                </a:ln>
                                <a:solidFill>
                                  <a:srgbClr val="00B050"/>
                                </a:solidFill>
                                <a:effectLst/>
                                <a:uLnTx/>
                                <a:uFillTx/>
                                <a:latin typeface="Cambria Math" panose="02040503050406030204" pitchFamily="18" charset="0"/>
                                <a:ea typeface="Times New Roman" panose="02020603050405020304" pitchFamily="18" charset="0"/>
                                <a:cs typeface="Times New Roman" panose="02020603050405020304" pitchFamily="18" charset="0"/>
                              </a:rPr>
                              <m:t>∗</m:t>
                            </m:r>
                          </m:sup>
                        </m:sSup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00B05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e>
                    </m:acc>
                  </m:oMath>
                </a14:m>
                <a:endParaRPr lang="en-US" dirty="0">
                  <a:solidFill>
                    <a:srgbClr val="00B050"/>
                  </a:solidFill>
                </a:endParaRPr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EF59D890-C27F-45BA-952E-46CC2DB34F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7064" y="3466209"/>
                <a:ext cx="2057403" cy="598754"/>
              </a:xfrm>
              <a:prstGeom prst="rect">
                <a:avLst/>
              </a:prstGeom>
              <a:blipFill>
                <a:blip r:embed="rId4"/>
                <a:stretch>
                  <a:fillRect l="-7715" t="-13265" b="-3061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5010D14-1AE2-4794-A3E0-26788C0B6AA0}"/>
                  </a:ext>
                </a:extLst>
              </p:cNvPr>
              <p:cNvSpPr txBox="1"/>
              <p:nvPr/>
            </p:nvSpPr>
            <p:spPr>
              <a:xfrm>
                <a:off x="6693202" y="3530813"/>
                <a:ext cx="2036137" cy="58477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marL="0" marR="0" lvl="0" indent="0" algn="l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sSup>
                      <m:sSupPr>
                        <m:ctrlP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pPr>
                      <m:e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𝑇</m:t>
                        </m:r>
                      </m:e>
                      <m:sup>
                        <m:r>
                          <a:rPr kumimoji="0" lang="en-US" sz="3200" b="0" i="1" u="none" strike="noStrike" kern="1200" cap="none" spc="0" normalizeH="0" baseline="0" noProof="0">
                            <a:ln>
                              <a:noFill/>
                            </a:ln>
                            <a:solidFill>
                              <a:srgbClr val="C00000"/>
                            </a:solidFill>
                            <a:effectLst/>
                            <a:uLnTx/>
                            <a:uFillTx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∗</m:t>
                        </m:r>
                      </m:sup>
                    </m:sSup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,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𝑥</m:t>
                    </m:r>
                    <m:r>
                      <a:rPr kumimoji="0" lang="en-US" sz="3200" b="0" i="1" u="none" strike="noStrike" kern="1200" cap="none" spc="0" normalizeH="0" baseline="0" noProof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kumimoji="0" lang="en-US" sz="32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C00000"/>
                    </a:solidFill>
                    <a:effectLst/>
                    <a:uLnTx/>
                    <a:uFillTx/>
                    <a:latin typeface="Times New Roman" panose="02020603050405020304" pitchFamily="18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kumimoji="0" lang="en-US" sz="1800" b="0" i="0" u="none" strike="noStrike" kern="1200" cap="none" spc="0" normalizeH="0" baseline="0" noProof="0" dirty="0">
                  <a:ln>
                    <a:noFill/>
                  </a:ln>
                  <a:solidFill>
                    <a:srgbClr val="C00000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A5010D14-1AE2-4794-A3E0-26788C0B6A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3202" y="3530813"/>
                <a:ext cx="2036137" cy="584775"/>
              </a:xfrm>
              <a:prstGeom prst="rect">
                <a:avLst/>
              </a:prstGeom>
              <a:blipFill>
                <a:blip r:embed="rId5"/>
                <a:stretch>
                  <a:fillRect l="-7784" t="-15625" b="-31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>
            <a:extLst>
              <a:ext uri="{FF2B5EF4-FFF2-40B4-BE49-F238E27FC236}">
                <a16:creationId xmlns:a16="http://schemas.microsoft.com/office/drawing/2014/main" id="{E68CAD50-4201-47E8-934E-CBE65022C309}"/>
              </a:ext>
            </a:extLst>
          </p:cNvPr>
          <p:cNvSpPr txBox="1"/>
          <p:nvPr/>
        </p:nvSpPr>
        <p:spPr>
          <a:xfrm>
            <a:off x="600746" y="4105883"/>
            <a:ext cx="6092456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(Tx, x) – (T*x, x) = 0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H.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B4DC81C-4FD3-4314-9129-9570F8A45A02}"/>
              </a:ext>
            </a:extLst>
          </p:cNvPr>
          <p:cNvSpPr txBox="1"/>
          <p:nvPr/>
        </p:nvSpPr>
        <p:spPr>
          <a:xfrm>
            <a:off x="579477" y="4669409"/>
            <a:ext cx="6092456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(Tx – T*x, x) = 0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6D0399A-1DCB-4615-AB0A-383CFC2EAEEC}"/>
              </a:ext>
            </a:extLst>
          </p:cNvPr>
          <p:cNvSpPr txBox="1"/>
          <p:nvPr/>
        </p:nvSpPr>
        <p:spPr>
          <a:xfrm>
            <a:off x="600746" y="5190400"/>
            <a:ext cx="6092456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({T – T*}x, x) = 0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 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CE6DF521-4A09-435E-9B74-F44495714AE4}"/>
              </a:ext>
            </a:extLst>
          </p:cNvPr>
          <p:cNvSpPr txBox="1"/>
          <p:nvPr/>
        </p:nvSpPr>
        <p:spPr>
          <a:xfrm>
            <a:off x="579479" y="5732666"/>
            <a:ext cx="6092456" cy="5917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</a:t>
            </a: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schemeClr val="accent6">
                    <a:lumMod val="50000"/>
                  </a:schemeClr>
                </a:solidFill>
                <a:effectLst/>
                <a:uLnTx/>
                <a:uFillTx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 – T* = O by Theorem (4)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50000"/>
                </a:schemeClr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4066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  <p:bldP spid="13" grpId="0"/>
      <p:bldP spid="15" grpId="0"/>
      <p:bldP spid="17" grpId="0"/>
      <p:bldP spid="19" grpId="0"/>
      <p:bldP spid="21" grpId="0"/>
      <p:bldP spid="23" grpId="0"/>
      <p:bldP spid="25" grpId="0"/>
      <p:bldP spid="27" grpId="0"/>
      <p:bldP spid="29" grpId="0"/>
      <p:bldP spid="31" grpId="0"/>
      <p:bldP spid="33" grpId="0"/>
      <p:bldP spid="35" grpId="0"/>
      <p:bldP spid="37" grpId="0"/>
      <p:bldP spid="3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0469A5B-88D5-4E7A-966F-9E9747B812A6}"/>
              </a:ext>
            </a:extLst>
          </p:cNvPr>
          <p:cNvSpPr txBox="1"/>
          <p:nvPr/>
        </p:nvSpPr>
        <p:spPr>
          <a:xfrm>
            <a:off x="962247" y="527142"/>
            <a:ext cx="10903687" cy="18396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Definition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Let S be the set of all self-adjoint operators on a Hilbert Space H. We define  ≤ on S as follows. We write  A</a:t>
            </a:r>
            <a:r>
              <a:rPr lang="en-US" sz="3600" baseline="-25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≤ A</a:t>
            </a:r>
            <a:r>
              <a:rPr lang="en-US" sz="3600" baseline="-25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for A</a:t>
            </a:r>
            <a:r>
              <a:rPr lang="en-US" sz="3600" baseline="-25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A</a:t>
            </a:r>
            <a:r>
              <a:rPr lang="en-US" sz="3600" baseline="-25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S, if (A</a:t>
            </a:r>
            <a:r>
              <a:rPr lang="en-US" sz="3600" baseline="-25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x, x) ≤ (A</a:t>
            </a:r>
            <a:r>
              <a:rPr lang="en-US" sz="3600" baseline="-25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x, x) 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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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H.</a:t>
            </a:r>
            <a:endParaRPr lang="en-US" sz="28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157A843-FBEF-41F7-BCE4-96791AD7A729}"/>
              </a:ext>
            </a:extLst>
          </p:cNvPr>
          <p:cNvSpPr txBox="1"/>
          <p:nvPr/>
        </p:nvSpPr>
        <p:spPr>
          <a:xfrm>
            <a:off x="962248" y="2506819"/>
            <a:ext cx="10414590" cy="36180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b="1" u="sng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Theorem 6</a:t>
            </a:r>
            <a:r>
              <a:rPr lang="en-US" sz="3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The real Banach Space of all self-adjoint operators on a Hilbert Space H is a partially ordered set whose linear structure and order structure are related by the following properties.                                                                                                                                                    (a) If A</a:t>
            </a:r>
            <a:r>
              <a:rPr lang="en-US" sz="3600" baseline="-25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≤ A</a:t>
            </a:r>
            <a:r>
              <a:rPr lang="en-US" sz="3600" baseline="-25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then A</a:t>
            </a:r>
            <a:r>
              <a:rPr lang="en-US" sz="3600" baseline="-25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A ≤ A</a:t>
            </a:r>
            <a:r>
              <a:rPr lang="en-US" sz="3600" baseline="-25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+ A for every A. </a:t>
            </a:r>
            <a:endParaRPr lang="en-US" sz="36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3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(b) If A</a:t>
            </a:r>
            <a:r>
              <a:rPr lang="en-US" sz="3600" baseline="-25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≤ A</a:t>
            </a:r>
            <a:r>
              <a:rPr lang="en-US" sz="3600" baseline="-25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en-US" sz="3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sz="3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</a:t>
            </a:r>
            <a:r>
              <a:rPr lang="en-US" sz="3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0 then </a:t>
            </a:r>
            <a:r>
              <a:rPr lang="en-US" sz="3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sz="3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600" baseline="-25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≤ </a:t>
            </a:r>
            <a:r>
              <a:rPr lang="en-US" sz="3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</a:t>
            </a:r>
            <a:r>
              <a:rPr lang="en-US" sz="3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600" baseline="-250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360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3600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0689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2754</Words>
  <Application>Microsoft Office PowerPoint</Application>
  <PresentationFormat>Widescreen</PresentationFormat>
  <Paragraphs>208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Algerian</vt:lpstr>
      <vt:lpstr>Arial</vt:lpstr>
      <vt:lpstr>Calibri</vt:lpstr>
      <vt:lpstr>Calibri Light</vt:lpstr>
      <vt:lpstr>Cambria Math</vt:lpstr>
      <vt:lpstr>Times New Roman</vt:lpstr>
      <vt:lpstr>Office Theme</vt:lpstr>
      <vt:lpstr>M 301- FUNCTIONAL ANALYSIS SELF - ADJOINT OPERATORS</vt:lpstr>
      <vt:lpstr>PowerPoint Presentation</vt:lpstr>
      <vt:lpstr>Theorem 1: The self-adjoint operators in B(H) form a closed real linear subspace of B(H) and therefore a real Banach Space which contains the identity transformation.</vt:lpstr>
      <vt:lpstr>Theorem 1: The self-adjoint operators in B(H) form a closed real linear subspace of B(H) and therefore a real Banach Space which contains the identity transformation.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Theorem 6: The real Banach Space of all self-adjoint operators on a Hilbert Space H is a partially ordered set whose linear structure and order structure are related by the following properties.                                                                                                                                                    (a) If A1 ≤ A2 then A1 + A ≤ A2 + A for every A. (b) If A1 ≤ A2 and   0 then A1 ≤ A2. </vt:lpstr>
      <vt:lpstr>Theorem 6: The real Banach Space of all self-adjoint operators on a Hilbert Space H is a partially ordered set whose linear structure and order structure are related by the following properties.                                                                                                                                                    (a) If A1 ≤ A2 then A1 + A ≤ A2 + A for every A. (b) If A1 ≤ A2 and   0 then A1 ≤ A2.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SELF - ADJOINT OPERATORS (HILBERT SPACES, FUNCTIONAL ANALYSIS)</dc:title>
  <dc:creator>Apoorva Kalidindi</dc:creator>
  <cp:lastModifiedBy>Tammi Raju Kalidindi</cp:lastModifiedBy>
  <cp:revision>13</cp:revision>
  <dcterms:created xsi:type="dcterms:W3CDTF">2022-01-30T04:56:07Z</dcterms:created>
  <dcterms:modified xsi:type="dcterms:W3CDTF">2024-06-24T03:07:45Z</dcterms:modified>
</cp:coreProperties>
</file>