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84B2-D916-48F6-9505-E88FE6429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3B984-578D-4157-8178-90CE72D32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E234D-D5F5-4EE1-B994-1241A31B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934E-BA87-4088-A461-DD7BAC95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230D5-EB5D-4495-A06F-485C3968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7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AC599-F6DF-405E-B645-3C45367E0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F014A-1FE6-48AB-9FBB-7BB3CAFA1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5D881-A96B-4C21-82D6-66EC0297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73527-CB48-4A83-9638-69F9E526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1CD5B-5EE9-4BFB-B1F7-C25B20C0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668E1-959D-45A1-A859-7B1F3BC60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4D3DB-F486-4BE6-B3C9-BDB5CE762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7AF14-BDB6-4D74-BA7A-5F6A8FFA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64197-6980-4741-B5DE-DD44D6D6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E4E79-1814-4B77-A060-1ABD2511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6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66E4-98E1-4548-8FD4-FFB11991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5A58F-8141-4518-8E7D-996569F98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D5DC1-7EC4-4537-BD43-DF3F2EC2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99628-AE29-4056-B231-7DA935AC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8E539-B9E8-46DB-83A6-12BF17C7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4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0DCAD-EC8E-4FEC-96B9-9E8FC609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FAAC8-55E0-4E1E-999C-FF43B6A71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072D2-9AE1-4DCF-9CC3-250A26BD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4918F-BC9B-41B9-A961-5607D017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8C4E9-5690-4B6B-A0D5-BE30132B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2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87AF-351B-47C6-B072-20BC855C4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2C84E-733E-4595-AD3D-AE7144AF9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537F8-B2C0-44FC-928C-5A08F843C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3F677-396E-4815-B2CC-0962FEB3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2A7E3-1AC5-4A5B-A12E-E3526463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BC891-F171-4C5E-944E-D23E90DA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9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F73D-C9DA-4C4C-99A5-B4FF94356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945E3-1A88-4BA3-8228-371F615C6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7327D-8408-4D2E-9C86-01EA5829A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94C73-3942-49CA-AEEC-F46FE0C4B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82F35-C1B3-4A92-BFF4-015918D1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09C841-8382-4C8A-8343-3E124630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3D55D-3275-417C-AB74-2034CB7B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3C9A9-5F6B-4012-8655-2F932B81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1C980-96B3-4BFF-AD2E-D6760ED4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9CEB2-C2FE-48FE-9A39-17B34EED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7CDAC8-487A-42FF-BDEB-7B11330E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92B2F-FE1D-4B12-921D-DAE1D11C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2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B187B9-89EE-4C78-8B98-55698DA64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92304-74DA-4BB6-80F3-B25C72AE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9D624-814B-4607-BA9F-329B8A67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9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7711-9BB3-4A13-9B4C-44CDF7AF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227B1-8870-4E6A-8ECB-EB764EA09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E5D2B-86D7-4497-8C5B-54AFD87E4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F2AFD-1BAC-4B29-8161-CDAAAC35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1F8D7-0CBC-432D-8DA9-AD830480A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8FD51-4F1D-40C3-A221-68AE035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8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2FDA-E9A5-4034-9673-5876C3B7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9FF45-77E5-498C-9D48-FBCC4045A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58174-20CF-4F9D-8D9A-056F82286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F3B21-F55F-49A0-A4FA-E662687B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46655-93A8-4C9F-9B63-C0431EB6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67E74-CA43-475D-9BAD-E1BFF871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2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44696-7F04-4D0C-995F-7F065C465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481B4-7DB5-42A1-A739-EC110AD6A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BC35F-05FB-4ED3-8347-4F2808E71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20767-38BF-4D9A-8766-6AA4D2F405DB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7B4CC-69DD-48C2-84AC-E6F1A8DC9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7F001-BF40-4679-B04E-83A4DE94B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81D7-F2B1-4612-9419-8A2C90D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7.png"/><Relationship Id="rId5" Type="http://schemas.openxmlformats.org/officeDocument/2006/relationships/image" Target="../media/image32.png"/><Relationship Id="rId15" Type="http://schemas.openxmlformats.org/officeDocument/2006/relationships/image" Target="../media/image39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2954215"/>
            <a:ext cx="9523827" cy="15384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 301- FUNCTIONAL ANALYSIS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B050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 - ADJOINT OPERATORS</a:t>
            </a:r>
            <a:endParaRPr lang="en-US" sz="4800" dirty="0">
              <a:solidFill>
                <a:srgbClr val="00B0F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86D91A-558C-4DE7-B3C6-CF2EBD7EA5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5123" y="87939"/>
            <a:ext cx="10878879" cy="1063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6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real Banach Space of all self-adjoint operators on a Hilbert Space H is a partially ordered set whose linear structure and order structure are related by the following properties.                                                                                                                                                    (a) If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 ≤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 for every A. (b) If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then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8A193D-78BF-491D-B454-E1856F1BD6B8}"/>
              </a:ext>
            </a:extLst>
          </p:cNvPr>
          <p:cNvSpPr txBox="1"/>
          <p:nvPr/>
        </p:nvSpPr>
        <p:spPr>
          <a:xfrm>
            <a:off x="774404" y="6320592"/>
            <a:ext cx="661886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≤ is a partial order relation on S.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56B08-B9E9-43DE-92CF-B0C6C1B2BE92}"/>
              </a:ext>
            </a:extLst>
          </p:cNvPr>
          <p:cNvSpPr txBox="1"/>
          <p:nvPr/>
        </p:nvSpPr>
        <p:spPr>
          <a:xfrm>
            <a:off x="642815" y="1151717"/>
            <a:ext cx="11336632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S denote the set of all self-adjoint operators on H. For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S, define ≤ on S by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341781-078D-49D5-AB79-B085F4249989}"/>
              </a:ext>
            </a:extLst>
          </p:cNvPr>
          <p:cNvSpPr txBox="1"/>
          <p:nvPr/>
        </p:nvSpPr>
        <p:spPr>
          <a:xfrm>
            <a:off x="598209" y="2216483"/>
            <a:ext cx="2598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is reflexive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10D12F-40CF-4EDA-8B1E-4F9AF2EC497A}"/>
              </a:ext>
            </a:extLst>
          </p:cNvPr>
          <p:cNvSpPr txBox="1"/>
          <p:nvPr/>
        </p:nvSpPr>
        <p:spPr>
          <a:xfrm>
            <a:off x="2895363" y="2216480"/>
            <a:ext cx="2620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For, let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46563-CB1C-4E73-BC54-112D3FBE44B3}"/>
              </a:ext>
            </a:extLst>
          </p:cNvPr>
          <p:cNvSpPr txBox="1"/>
          <p:nvPr/>
        </p:nvSpPr>
        <p:spPr>
          <a:xfrm>
            <a:off x="5393213" y="2239674"/>
            <a:ext cx="70289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 that (Ax, x) = (Ax,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08480-1FCB-471D-B585-57A793963A30}"/>
              </a:ext>
            </a:extLst>
          </p:cNvPr>
          <p:cNvSpPr txBox="1"/>
          <p:nvPr/>
        </p:nvSpPr>
        <p:spPr>
          <a:xfrm>
            <a:off x="620513" y="2685726"/>
            <a:ext cx="704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may say (Ax, x) ≤ (Ax,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DC654F-AFD8-4A1D-8630-078938B29198}"/>
              </a:ext>
            </a:extLst>
          </p:cNvPr>
          <p:cNvSpPr txBox="1"/>
          <p:nvPr/>
        </p:nvSpPr>
        <p:spPr>
          <a:xfrm>
            <a:off x="7669920" y="2719188"/>
            <a:ext cx="36892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A ≤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81222E-2491-4083-847C-E06EA1BDA601}"/>
              </a:ext>
            </a:extLst>
          </p:cNvPr>
          <p:cNvSpPr txBox="1"/>
          <p:nvPr/>
        </p:nvSpPr>
        <p:spPr>
          <a:xfrm>
            <a:off x="665116" y="3119734"/>
            <a:ext cx="34903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is antisymmetric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D853AF-7498-4FDA-BE34-686FB380DED0}"/>
              </a:ext>
            </a:extLst>
          </p:cNvPr>
          <p:cNvSpPr txBox="1"/>
          <p:nvPr/>
        </p:nvSpPr>
        <p:spPr>
          <a:xfrm>
            <a:off x="4099693" y="3120616"/>
            <a:ext cx="70289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For, let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41119D-E35A-45B0-9FDE-5B06F5EF207B}"/>
              </a:ext>
            </a:extLst>
          </p:cNvPr>
          <p:cNvSpPr txBox="1"/>
          <p:nvPr/>
        </p:nvSpPr>
        <p:spPr>
          <a:xfrm>
            <a:off x="732031" y="3566673"/>
            <a:ext cx="9032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and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98F961-60DC-44F5-BF04-AFB9ED76FBB9}"/>
              </a:ext>
            </a:extLst>
          </p:cNvPr>
          <p:cNvSpPr txBox="1"/>
          <p:nvPr/>
        </p:nvSpPr>
        <p:spPr>
          <a:xfrm>
            <a:off x="776623" y="4056594"/>
            <a:ext cx="5326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=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67134E-D1D7-4BF5-AF04-3359DF2378A5}"/>
              </a:ext>
            </a:extLst>
          </p:cNvPr>
          <p:cNvSpPr txBox="1"/>
          <p:nvPr/>
        </p:nvSpPr>
        <p:spPr>
          <a:xfrm>
            <a:off x="6212839" y="4067748"/>
            <a:ext cx="54473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–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61A1BDC-6751-42DB-873B-1E78DA7CE1CA}"/>
              </a:ext>
            </a:extLst>
          </p:cNvPr>
          <p:cNvSpPr txBox="1"/>
          <p:nvPr/>
        </p:nvSpPr>
        <p:spPr>
          <a:xfrm>
            <a:off x="637233" y="4510323"/>
            <a:ext cx="550870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({A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}x, 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0F34A8-3D0C-4E11-B6D6-96D29E7F8124}"/>
              </a:ext>
            </a:extLst>
          </p:cNvPr>
          <p:cNvSpPr txBox="1"/>
          <p:nvPr/>
        </p:nvSpPr>
        <p:spPr>
          <a:xfrm>
            <a:off x="5806758" y="4488797"/>
            <a:ext cx="425419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)x = 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30ACDD-41F1-4C56-86A7-1E4943460FB4}"/>
              </a:ext>
            </a:extLst>
          </p:cNvPr>
          <p:cNvSpPr txBox="1"/>
          <p:nvPr/>
        </p:nvSpPr>
        <p:spPr>
          <a:xfrm>
            <a:off x="9981941" y="4513796"/>
            <a:ext cx="20685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0594D7-6583-4519-98B5-5C12AA6D34F9}"/>
              </a:ext>
            </a:extLst>
          </p:cNvPr>
          <p:cNvSpPr txBox="1"/>
          <p:nvPr/>
        </p:nvSpPr>
        <p:spPr>
          <a:xfrm>
            <a:off x="665123" y="4970083"/>
            <a:ext cx="27320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is transitive: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EA55D09-4FEA-4A53-A3D9-CEC66E278C0C}"/>
              </a:ext>
            </a:extLst>
          </p:cNvPr>
          <p:cNvSpPr txBox="1"/>
          <p:nvPr/>
        </p:nvSpPr>
        <p:spPr>
          <a:xfrm>
            <a:off x="3311920" y="4993286"/>
            <a:ext cx="80065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For, let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47658CF-0107-41CC-89CC-E6400EB3D924}"/>
              </a:ext>
            </a:extLst>
          </p:cNvPr>
          <p:cNvSpPr txBox="1"/>
          <p:nvPr/>
        </p:nvSpPr>
        <p:spPr>
          <a:xfrm>
            <a:off x="613324" y="5427292"/>
            <a:ext cx="9144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and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8E2AF0-88E3-48F8-B48B-00046FDD1766}"/>
              </a:ext>
            </a:extLst>
          </p:cNvPr>
          <p:cNvSpPr txBox="1"/>
          <p:nvPr/>
        </p:nvSpPr>
        <p:spPr>
          <a:xfrm>
            <a:off x="730411" y="5907684"/>
            <a:ext cx="65457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A56944-F7FE-491A-94F2-0DE4B27A3710}"/>
              </a:ext>
            </a:extLst>
          </p:cNvPr>
          <p:cNvSpPr txBox="1"/>
          <p:nvPr/>
        </p:nvSpPr>
        <p:spPr>
          <a:xfrm>
            <a:off x="6149897" y="5941142"/>
            <a:ext cx="20797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9F1897C5-B1A4-4A7A-969A-00EA451BEA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5123" y="87939"/>
            <a:ext cx="10878879" cy="1063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6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real Banach Space of all self-adjoint operators on a Hilbert Space H is a partially ordered set whose linear structure and order structure are related by the following properties.                                                                                                                                                    (a) If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 ≤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 for every A. (b) If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then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8E89AC-618B-4B32-9B44-31649697789D}"/>
              </a:ext>
            </a:extLst>
          </p:cNvPr>
          <p:cNvSpPr txBox="1"/>
          <p:nvPr/>
        </p:nvSpPr>
        <p:spPr>
          <a:xfrm>
            <a:off x="769872" y="1125715"/>
            <a:ext cx="55375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Let A,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FCEFF-3E7B-41BA-A07A-27CE9CDC74E3}"/>
              </a:ext>
            </a:extLst>
          </p:cNvPr>
          <p:cNvSpPr txBox="1"/>
          <p:nvPr/>
        </p:nvSpPr>
        <p:spPr>
          <a:xfrm>
            <a:off x="882451" y="1710490"/>
            <a:ext cx="58344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9C4F16-3033-44B7-8680-1F5CC00FCCD5}"/>
              </a:ext>
            </a:extLst>
          </p:cNvPr>
          <p:cNvSpPr txBox="1"/>
          <p:nvPr/>
        </p:nvSpPr>
        <p:spPr>
          <a:xfrm>
            <a:off x="882451" y="2123259"/>
            <a:ext cx="8495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+ (Ax,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+ (Ax,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244A7B-2547-437C-9864-0E9380F19691}"/>
              </a:ext>
            </a:extLst>
          </p:cNvPr>
          <p:cNvSpPr txBox="1"/>
          <p:nvPr/>
        </p:nvSpPr>
        <p:spPr>
          <a:xfrm>
            <a:off x="991634" y="2645235"/>
            <a:ext cx="715826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+ Ax,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+ Ax,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0BD7C3-9AB4-4890-8990-FD5E77716E4F}"/>
              </a:ext>
            </a:extLst>
          </p:cNvPr>
          <p:cNvSpPr txBox="1"/>
          <p:nvPr/>
        </p:nvSpPr>
        <p:spPr>
          <a:xfrm>
            <a:off x="919988" y="3105900"/>
            <a:ext cx="76666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({A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A}x, x) ≤ ({A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A}x,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1C920F-4EC8-44B7-9791-17D266B34963}"/>
              </a:ext>
            </a:extLst>
          </p:cNvPr>
          <p:cNvSpPr txBox="1"/>
          <p:nvPr/>
        </p:nvSpPr>
        <p:spPr>
          <a:xfrm>
            <a:off x="434009" y="3552815"/>
            <a:ext cx="392715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6FCC91-5C96-45EE-98FD-748E16A9D016}"/>
              </a:ext>
            </a:extLst>
          </p:cNvPr>
          <p:cNvSpPr txBox="1"/>
          <p:nvPr/>
        </p:nvSpPr>
        <p:spPr>
          <a:xfrm>
            <a:off x="876857" y="4020307"/>
            <a:ext cx="78713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Let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and a scalar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26AD6B-DEA5-4FE7-8B90-2B19C8AE5661}"/>
              </a:ext>
            </a:extLst>
          </p:cNvPr>
          <p:cNvSpPr txBox="1"/>
          <p:nvPr/>
        </p:nvSpPr>
        <p:spPr>
          <a:xfrm>
            <a:off x="945097" y="4532102"/>
            <a:ext cx="58241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618F39-2640-42B9-B277-B64C3096A2C5}"/>
              </a:ext>
            </a:extLst>
          </p:cNvPr>
          <p:cNvSpPr txBox="1"/>
          <p:nvPr/>
        </p:nvSpPr>
        <p:spPr>
          <a:xfrm>
            <a:off x="1026983" y="4921058"/>
            <a:ext cx="58241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0FB394-2717-478F-A467-5F017E073FB6}"/>
              </a:ext>
            </a:extLst>
          </p:cNvPr>
          <p:cNvSpPr txBox="1"/>
          <p:nvPr/>
        </p:nvSpPr>
        <p:spPr>
          <a:xfrm>
            <a:off x="498676" y="5333853"/>
            <a:ext cx="632916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A8E6F6-A3B5-4C20-B4CE-8C70CBD5C87C}"/>
              </a:ext>
            </a:extLst>
          </p:cNvPr>
          <p:cNvSpPr txBox="1"/>
          <p:nvPr/>
        </p:nvSpPr>
        <p:spPr>
          <a:xfrm>
            <a:off x="907562" y="5801788"/>
            <a:ext cx="68016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({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}x, x) ≤ ({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2F1CBF-E716-47B8-86E2-CD00D2961B85}"/>
              </a:ext>
            </a:extLst>
          </p:cNvPr>
          <p:cNvSpPr txBox="1"/>
          <p:nvPr/>
        </p:nvSpPr>
        <p:spPr>
          <a:xfrm>
            <a:off x="434009" y="6224222"/>
            <a:ext cx="3157331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4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671EA0-651D-4DC7-828A-CE37BCF07661}"/>
                  </a:ext>
                </a:extLst>
              </p:cNvPr>
              <p:cNvSpPr txBox="1"/>
              <p:nvPr/>
            </p:nvSpPr>
            <p:spPr>
              <a:xfrm>
                <a:off x="225292" y="6121072"/>
                <a:ext cx="9700591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(T*Tx, x) = (Tx, {T*}*X) = (Tx, Tx)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𝑇𝑥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lang="en-US" sz="32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</a:t>
                </a:r>
                <a:endParaRPr lang="en-US" sz="3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671EA0-651D-4DC7-828A-CE37BCF07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92" y="6121072"/>
                <a:ext cx="9700591" cy="591700"/>
              </a:xfrm>
              <a:prstGeom prst="rect">
                <a:avLst/>
              </a:prstGeom>
              <a:blipFill>
                <a:blip r:embed="rId2"/>
                <a:stretch>
                  <a:fillRect t="-14433" r="-1131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5B39F93-75DD-450D-B5D4-A486F4CC3AD5}"/>
              </a:ext>
            </a:extLst>
          </p:cNvPr>
          <p:cNvSpPr txBox="1"/>
          <p:nvPr/>
        </p:nvSpPr>
        <p:spPr>
          <a:xfrm>
            <a:off x="620961" y="649851"/>
            <a:ext cx="493367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OPERATORS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8F378D-4411-41AC-8DD0-73B52949ECB6}"/>
              </a:ext>
            </a:extLst>
          </p:cNvPr>
          <p:cNvSpPr txBox="1"/>
          <p:nvPr/>
        </p:nvSpPr>
        <p:spPr>
          <a:xfrm>
            <a:off x="620961" y="1375675"/>
            <a:ext cx="11213230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self-adjoint operator A on a Hilbert Space H is said to be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O.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if (Ax, x)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2E12F4-BDA4-4385-BF07-8D7107A262AC}"/>
              </a:ext>
            </a:extLst>
          </p:cNvPr>
          <p:cNvSpPr txBox="1"/>
          <p:nvPr/>
        </p:nvSpPr>
        <p:spPr>
          <a:xfrm>
            <a:off x="648259" y="2487488"/>
            <a:ext cx="562971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O, I are positive operators.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6A9577-4320-4F50-88E8-76D6794D2F4B}"/>
              </a:ext>
            </a:extLst>
          </p:cNvPr>
          <p:cNvSpPr txBox="1"/>
          <p:nvPr/>
        </p:nvSpPr>
        <p:spPr>
          <a:xfrm>
            <a:off x="661907" y="3206759"/>
            <a:ext cx="11213230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T be any arbitrary operator on H. Then both TT* and T*T are positive operators.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F21927-44CB-4FDB-AE9C-49CD8AAB7387}"/>
              </a:ext>
            </a:extLst>
          </p:cNvPr>
          <p:cNvSpPr txBox="1"/>
          <p:nvPr/>
        </p:nvSpPr>
        <p:spPr>
          <a:xfrm>
            <a:off x="730142" y="4356687"/>
            <a:ext cx="10037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For, (TT*)* = (T*)*T* = TT* so that TT* is self-adjoint.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E4F22F-60A2-4521-9ABC-CE664794D5E5}"/>
              </a:ext>
            </a:extLst>
          </p:cNvPr>
          <p:cNvSpPr txBox="1"/>
          <p:nvPr/>
        </p:nvSpPr>
        <p:spPr>
          <a:xfrm>
            <a:off x="187254" y="5554991"/>
            <a:ext cx="1076126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 (T*T)* = (T*)(T*)* = T*T so that T*T is self-adjoint.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3BF0851-3947-434F-A06C-2105286BCED3}"/>
                  </a:ext>
                </a:extLst>
              </p:cNvPr>
              <p:cNvSpPr txBox="1"/>
              <p:nvPr/>
            </p:nvSpPr>
            <p:spPr>
              <a:xfrm>
                <a:off x="702365" y="4921284"/>
                <a:ext cx="742121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(TT*x, x) = (T*x, T*X)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3BF0851-3947-434F-A06C-2105286BC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65" y="4921284"/>
                <a:ext cx="7421217" cy="584775"/>
              </a:xfrm>
              <a:prstGeom prst="rect">
                <a:avLst/>
              </a:prstGeom>
              <a:blipFill>
                <a:blip r:embed="rId3"/>
                <a:stretch>
                  <a:fillRect l="-2053" t="-15625" r="-246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68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0054DC-BE3C-4D0A-8848-15B66E9A03B3}"/>
                  </a:ext>
                </a:extLst>
              </p:cNvPr>
              <p:cNvSpPr txBox="1"/>
              <p:nvPr/>
            </p:nvSpPr>
            <p:spPr>
              <a:xfrm>
                <a:off x="4648224" y="6303182"/>
                <a:ext cx="6735018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  <m: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32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H…(</a:t>
                </a:r>
                <a:r>
                  <a:rPr lang="en-US" sz="3200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32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0054DC-BE3C-4D0A-8848-15B66E9A0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24" y="6303182"/>
                <a:ext cx="6735018" cy="591700"/>
              </a:xfrm>
              <a:prstGeom prst="rect">
                <a:avLst/>
              </a:prstGeom>
              <a:blipFill>
                <a:blip r:embed="rId2"/>
                <a:stretch>
                  <a:fillRect l="-2355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438B34F-F765-486E-B58A-F5DB742618B3}"/>
              </a:ext>
            </a:extLst>
          </p:cNvPr>
          <p:cNvSpPr txBox="1"/>
          <p:nvPr/>
        </p:nvSpPr>
        <p:spPr>
          <a:xfrm>
            <a:off x="678967" y="-222"/>
            <a:ext cx="11208233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T is a positive operator on a Hilbert Space H, then     I + T is non-singular.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3B6E3E-379B-42BF-8043-7EF760DA8612}"/>
              </a:ext>
            </a:extLst>
          </p:cNvPr>
          <p:cNvSpPr txBox="1"/>
          <p:nvPr/>
        </p:nvSpPr>
        <p:spPr>
          <a:xfrm>
            <a:off x="719906" y="1015102"/>
            <a:ext cx="1335363" cy="592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7A3F24-1165-4C1A-B98E-9A43C663F132}"/>
              </a:ext>
            </a:extLst>
          </p:cNvPr>
          <p:cNvSpPr txBox="1"/>
          <p:nvPr/>
        </p:nvSpPr>
        <p:spPr>
          <a:xfrm>
            <a:off x="733553" y="1492551"/>
            <a:ext cx="343929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Ker (I + T).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336C0F-205D-48B3-BAAE-9A7093CE34E8}"/>
              </a:ext>
            </a:extLst>
          </p:cNvPr>
          <p:cNvSpPr txBox="1"/>
          <p:nvPr/>
        </p:nvSpPr>
        <p:spPr>
          <a:xfrm>
            <a:off x="6616421" y="1501322"/>
            <a:ext cx="25282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+ Tx = 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5B6F83-A60F-45F9-BFE7-28FCCFD3644F}"/>
              </a:ext>
            </a:extLst>
          </p:cNvPr>
          <p:cNvSpPr txBox="1"/>
          <p:nvPr/>
        </p:nvSpPr>
        <p:spPr>
          <a:xfrm>
            <a:off x="9044558" y="1502288"/>
            <a:ext cx="21699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 = – 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922F34-8E85-4E0C-A38D-9DB36D4F9A18}"/>
              </a:ext>
            </a:extLst>
          </p:cNvPr>
          <p:cNvSpPr txBox="1"/>
          <p:nvPr/>
        </p:nvSpPr>
        <p:spPr>
          <a:xfrm>
            <a:off x="772612" y="1955436"/>
            <a:ext cx="3899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(Tx, x) = (– x, x)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AD33053-DDDF-41D6-9976-4C9F6B3DAB81}"/>
                  </a:ext>
                </a:extLst>
              </p:cNvPr>
              <p:cNvSpPr txBox="1"/>
              <p:nvPr/>
            </p:nvSpPr>
            <p:spPr>
              <a:xfrm>
                <a:off x="4381367" y="1995754"/>
                <a:ext cx="519039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sz="3200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∵</a:t>
                </a:r>
                <a:r>
                  <a:rPr lang="en-US" sz="3200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 is positive.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AD33053-DDDF-41D6-9976-4C9F6B3DA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367" y="1995754"/>
                <a:ext cx="5190395" cy="584775"/>
              </a:xfrm>
              <a:prstGeom prst="rect">
                <a:avLst/>
              </a:prstGeom>
              <a:blipFill>
                <a:blip r:embed="rId3"/>
                <a:stretch>
                  <a:fillRect l="-1058" t="-15625" r="-588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071A3FB-164D-45A3-8861-879783527DC4}"/>
                  </a:ext>
                </a:extLst>
              </p:cNvPr>
              <p:cNvSpPr txBox="1"/>
              <p:nvPr/>
            </p:nvSpPr>
            <p:spPr>
              <a:xfrm>
                <a:off x="9447569" y="1994502"/>
                <a:ext cx="2323531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0.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071A3FB-164D-45A3-8861-879783527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7569" y="1994502"/>
                <a:ext cx="2323531" cy="591700"/>
              </a:xfrm>
              <a:prstGeom prst="rect">
                <a:avLst/>
              </a:prstGeom>
              <a:blipFill>
                <a:blip r:embed="rId4"/>
                <a:stretch>
                  <a:fillRect l="-6824" t="-14433" r="-8399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D9A4F7-976A-4FFC-842E-4903921783B2}"/>
                  </a:ext>
                </a:extLst>
              </p:cNvPr>
              <p:cNvSpPr txBox="1"/>
              <p:nvPr/>
            </p:nvSpPr>
            <p:spPr>
              <a:xfrm>
                <a:off x="740281" y="2491845"/>
                <a:ext cx="417963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0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∵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D9A4F7-976A-4FFC-842E-490392178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81" y="2491845"/>
                <a:ext cx="4179630" cy="591700"/>
              </a:xfrm>
              <a:prstGeom prst="rect">
                <a:avLst/>
              </a:prstGeom>
              <a:blipFill>
                <a:blip r:embed="rId5"/>
                <a:stretch>
                  <a:fillRect l="-3644" t="-14433" r="-3644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4A044A-C0F0-413E-B1CA-924D88E0B2D1}"/>
                  </a:ext>
                </a:extLst>
              </p:cNvPr>
              <p:cNvSpPr txBox="1"/>
              <p:nvPr/>
            </p:nvSpPr>
            <p:spPr>
              <a:xfrm>
                <a:off x="4873564" y="2502889"/>
                <a:ext cx="1724166" cy="592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4A044A-C0F0-413E-B1CA-924D88E0B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564" y="2502889"/>
                <a:ext cx="1724166" cy="592855"/>
              </a:xfrm>
              <a:prstGeom prst="rect">
                <a:avLst/>
              </a:prstGeom>
              <a:blipFill>
                <a:blip r:embed="rId6"/>
                <a:stretch>
                  <a:fillRect l="-8834" t="-14433" r="-10601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2BE1E680-8055-44D9-A56F-B337D14590B6}"/>
              </a:ext>
            </a:extLst>
          </p:cNvPr>
          <p:cNvSpPr txBox="1"/>
          <p:nvPr/>
        </p:nvSpPr>
        <p:spPr>
          <a:xfrm>
            <a:off x="2021637" y="1021725"/>
            <a:ext cx="417963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I + T is one-one.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33ACEDF-ED89-4AB7-8527-95EC2C42E9C7}"/>
                  </a:ext>
                </a:extLst>
              </p:cNvPr>
              <p:cNvSpPr txBox="1"/>
              <p:nvPr/>
            </p:nvSpPr>
            <p:spPr>
              <a:xfrm>
                <a:off x="678967" y="3036655"/>
                <a:ext cx="3715400" cy="592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75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Ker (I + T) = 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}.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33ACEDF-ED89-4AB7-8527-95EC2C42E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67" y="3036655"/>
                <a:ext cx="3715400" cy="592855"/>
              </a:xfrm>
              <a:prstGeom prst="rect">
                <a:avLst/>
              </a:prstGeom>
              <a:blipFill>
                <a:blip r:embed="rId7"/>
                <a:stretch>
                  <a:fillRect l="-4098" t="-14433" r="-656" b="-34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97AFE39B-39A5-4E3B-89C7-9B3A9E1483A6}"/>
              </a:ext>
            </a:extLst>
          </p:cNvPr>
          <p:cNvSpPr txBox="1"/>
          <p:nvPr/>
        </p:nvSpPr>
        <p:spPr>
          <a:xfrm>
            <a:off x="4385041" y="3079647"/>
            <a:ext cx="47670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I + T is one-one.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474776B-6AB2-4E25-8842-F8EBFD1A7B9C}"/>
              </a:ext>
            </a:extLst>
          </p:cNvPr>
          <p:cNvSpPr txBox="1"/>
          <p:nvPr/>
        </p:nvSpPr>
        <p:spPr>
          <a:xfrm>
            <a:off x="737905" y="3553234"/>
            <a:ext cx="3533637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I + T is onto.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A5ACC5-3BDE-435A-A924-5D6FE0D1C737}"/>
              </a:ext>
            </a:extLst>
          </p:cNvPr>
          <p:cNvSpPr txBox="1"/>
          <p:nvPr/>
        </p:nvSpPr>
        <p:spPr>
          <a:xfrm>
            <a:off x="4275056" y="3599585"/>
            <a:ext cx="472553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M be the range of I + T.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23F9CF4-2CB0-44A2-AD23-5C576FCBE835}"/>
                  </a:ext>
                </a:extLst>
              </p:cNvPr>
              <p:cNvSpPr txBox="1"/>
              <p:nvPr/>
            </p:nvSpPr>
            <p:spPr>
              <a:xfrm>
                <a:off x="720877" y="4692697"/>
                <a:ext cx="61757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any vector x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23F9CF4-2CB0-44A2-AD23-5C576FCBE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77" y="4692697"/>
                <a:ext cx="6175709" cy="584775"/>
              </a:xfrm>
              <a:prstGeom prst="rect">
                <a:avLst/>
              </a:prstGeom>
              <a:blipFill>
                <a:blip r:embed="rId8"/>
                <a:stretch>
                  <a:fillRect l="-246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2B0ED40-0DCC-46CD-9737-335BF4403DB3}"/>
                  </a:ext>
                </a:extLst>
              </p:cNvPr>
              <p:cNvSpPr txBox="1"/>
              <p:nvPr/>
            </p:nvSpPr>
            <p:spPr>
              <a:xfrm>
                <a:off x="6619953" y="4730189"/>
                <a:ext cx="246490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2B0ED40-0DCC-46CD-9737-335BF4403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953" y="4730189"/>
                <a:ext cx="2464901" cy="584775"/>
              </a:xfrm>
              <a:prstGeom prst="rect">
                <a:avLst/>
              </a:prstGeom>
              <a:blipFill>
                <a:blip r:embed="rId9"/>
                <a:stretch>
                  <a:fillRect l="-643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F21AE3D7-1720-4C0E-852A-FDBEEE35E690}"/>
              </a:ext>
            </a:extLst>
          </p:cNvPr>
          <p:cNvSpPr txBox="1"/>
          <p:nvPr/>
        </p:nvSpPr>
        <p:spPr>
          <a:xfrm>
            <a:off x="8839200" y="4745803"/>
            <a:ext cx="318052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(x + Tx, x + Tx)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B22E526-93B3-41ED-BBBF-B284CD539ABF}"/>
              </a:ext>
            </a:extLst>
          </p:cNvPr>
          <p:cNvSpPr txBox="1"/>
          <p:nvPr/>
        </p:nvSpPr>
        <p:spPr>
          <a:xfrm>
            <a:off x="705681" y="5259219"/>
            <a:ext cx="57613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(x, x)+(x, Tx)+(Tx, x)+(Tx, Tx)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C5FA9A7-6FF2-4CC1-85A9-99AE8355A44B}"/>
                  </a:ext>
                </a:extLst>
              </p:cNvPr>
              <p:cNvSpPr txBox="1"/>
              <p:nvPr/>
            </p:nvSpPr>
            <p:spPr>
              <a:xfrm>
                <a:off x="6311350" y="5286099"/>
                <a:ext cx="5880650" cy="6036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+(Tx, x)+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C5FA9A7-6FF2-4CC1-85A9-99AE8355A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350" y="5286099"/>
                <a:ext cx="5880650" cy="603627"/>
              </a:xfrm>
              <a:prstGeom prst="rect">
                <a:avLst/>
              </a:prstGeom>
              <a:blipFill>
                <a:blip r:embed="rId11"/>
                <a:stretch>
                  <a:fillRect l="-2591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4F33AD6-E353-42E9-AB13-1002610ECC9C}"/>
                  </a:ext>
                </a:extLst>
              </p:cNvPr>
              <p:cNvSpPr txBox="1"/>
              <p:nvPr/>
            </p:nvSpPr>
            <p:spPr>
              <a:xfrm>
                <a:off x="678967" y="5842676"/>
                <a:ext cx="471446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+ 2(Tx, x)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𝑇𝑥</m:t>
                            </m:r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4F33AD6-E353-42E9-AB13-1002610EC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67" y="5842676"/>
                <a:ext cx="4714462" cy="584775"/>
              </a:xfrm>
              <a:prstGeom prst="rect">
                <a:avLst/>
              </a:prstGeom>
              <a:blipFill>
                <a:blip r:embed="rId13"/>
                <a:stretch>
                  <a:fillRect l="-323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A6646E79-2A73-4069-A186-56E63BB596CA}"/>
              </a:ext>
            </a:extLst>
          </p:cNvPr>
          <p:cNvSpPr txBox="1"/>
          <p:nvPr/>
        </p:nvSpPr>
        <p:spPr>
          <a:xfrm>
            <a:off x="5184917" y="5800923"/>
            <a:ext cx="692757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is +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= T*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(Tx, x) is real.]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E481DB26-63C3-4C26-97B7-4523ECD1C723}"/>
                  </a:ext>
                </a:extLst>
              </p:cNvPr>
              <p:cNvSpPr txBox="1"/>
              <p:nvPr/>
            </p:nvSpPr>
            <p:spPr>
              <a:xfrm>
                <a:off x="745436" y="6310360"/>
                <a:ext cx="4128127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∵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 is positive.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E481DB26-63C3-4C26-97B7-4523ECD1C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36" y="6310360"/>
                <a:ext cx="4128127" cy="591700"/>
              </a:xfrm>
              <a:prstGeom prst="rect">
                <a:avLst/>
              </a:prstGeom>
              <a:blipFill>
                <a:blip r:embed="rId14"/>
                <a:stretch>
                  <a:fillRect l="-369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5F31003F-227E-4D45-B656-4072FA265E84}"/>
              </a:ext>
            </a:extLst>
          </p:cNvPr>
          <p:cNvSpPr txBox="1"/>
          <p:nvPr/>
        </p:nvSpPr>
        <p:spPr>
          <a:xfrm>
            <a:off x="4139171" y="1496432"/>
            <a:ext cx="25866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 + T)x = 0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9991E56-292F-4AC4-9616-9BE4EF3A7C0A}"/>
                  </a:ext>
                </a:extLst>
              </p:cNvPr>
              <p:cNvSpPr txBox="1"/>
              <p:nvPr/>
            </p:nvSpPr>
            <p:spPr>
              <a:xfrm>
                <a:off x="731303" y="4130755"/>
                <a:ext cx="8313795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First we prove that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9991E56-292F-4AC4-9616-9BE4EF3A7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03" y="4130755"/>
                <a:ext cx="8313795" cy="591700"/>
              </a:xfrm>
              <a:prstGeom prst="rect">
                <a:avLst/>
              </a:prstGeom>
              <a:blipFill>
                <a:blip r:embed="rId15"/>
                <a:stretch>
                  <a:fillRect l="-1906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250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5" grpId="0"/>
      <p:bldP spid="17" grpId="0"/>
      <p:bldP spid="19" grpId="0"/>
      <p:bldP spid="21" grpId="0"/>
      <p:bldP spid="25" grpId="0"/>
      <p:bldP spid="27" grpId="0"/>
      <p:bldP spid="29" grpId="0"/>
      <p:bldP spid="33" grpId="0"/>
      <p:bldP spid="35" grpId="0"/>
      <p:bldP spid="43" grpId="0"/>
      <p:bldP spid="45" grpId="0"/>
      <p:bldP spid="47" grpId="0"/>
      <p:bldP spid="53" grpId="0"/>
      <p:bldP spid="55" grpId="0"/>
      <p:bldP spid="57" grpId="0"/>
      <p:bldP spid="59" grpId="0"/>
      <p:bldP spid="61" grpId="0"/>
      <p:bldP spid="63" grpId="0"/>
      <p:bldP spid="65" grpId="0"/>
      <p:bldP spid="67" grpId="0"/>
      <p:bldP spid="34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844849-2D4B-4058-848C-8AF6E22660AA}"/>
              </a:ext>
            </a:extLst>
          </p:cNvPr>
          <p:cNvSpPr txBox="1"/>
          <p:nvPr/>
        </p:nvSpPr>
        <p:spPr>
          <a:xfrm>
            <a:off x="451545" y="6185762"/>
            <a:ext cx="11953461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M is closed.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complete subspace of a complete space is closed.</a:t>
            </a:r>
            <a:endParaRPr lang="en-US" sz="32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53046E-60AE-4299-A025-87558EA3AA5D}"/>
              </a:ext>
            </a:extLst>
          </p:cNvPr>
          <p:cNvSpPr txBox="1"/>
          <p:nvPr/>
        </p:nvSpPr>
        <p:spPr>
          <a:xfrm>
            <a:off x="577440" y="486543"/>
            <a:ext cx="554603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we prove that M is closed.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012D2F-AB1A-401F-B265-F950D8095373}"/>
                  </a:ext>
                </a:extLst>
              </p:cNvPr>
              <p:cNvSpPr txBox="1"/>
              <p:nvPr/>
            </p:nvSpPr>
            <p:spPr>
              <a:xfrm>
                <a:off x="597315" y="1489393"/>
                <a:ext cx="11058943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</a:t>
                </a:r>
                <a:r>
                  <a:rPr kumimoji="0" lang="en-US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kumimoji="0" lang="en-US" sz="3200" b="0" i="0" u="none" strike="noStrike" kern="1200" cap="none" spc="0" normalizeH="0" noProof="0" dirty="0" err="1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US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f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 any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H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012D2F-AB1A-401F-B265-F950D8095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15" y="1489393"/>
                <a:ext cx="11058943" cy="591700"/>
              </a:xfrm>
              <a:prstGeom prst="rect">
                <a:avLst/>
              </a:prstGeom>
              <a:blipFill>
                <a:blip r:embed="rId2"/>
                <a:stretch>
                  <a:fillRect l="-1433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961A83-583E-4503-9748-07D70391BFAD}"/>
                  </a:ext>
                </a:extLst>
              </p:cNvPr>
              <p:cNvSpPr txBox="1"/>
              <p:nvPr/>
            </p:nvSpPr>
            <p:spPr>
              <a:xfrm>
                <a:off x="597315" y="2229752"/>
                <a:ext cx="1166192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∵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{(I + T)</a:t>
                </a:r>
                <a:r>
                  <a:rPr kumimoji="0" lang="en-US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US" sz="3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be a Cauchy sequence.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961A83-583E-4503-9748-07D70391B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15" y="2229752"/>
                <a:ext cx="11661920" cy="591700"/>
              </a:xfrm>
              <a:prstGeom prst="rect">
                <a:avLst/>
              </a:prstGeom>
              <a:blipFill>
                <a:blip r:embed="rId3"/>
                <a:stretch>
                  <a:fillRect l="-1359" t="-14433" r="-1516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DC8833-CC41-4E49-AD66-1D7F0A618D97}"/>
                  </a:ext>
                </a:extLst>
              </p:cNvPr>
              <p:cNvSpPr txBox="1"/>
              <p:nvPr/>
            </p:nvSpPr>
            <p:spPr>
              <a:xfrm>
                <a:off x="610567" y="2884672"/>
                <a:ext cx="3299791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DC8833-CC41-4E49-AD66-1D7F0A618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67" y="2884672"/>
                <a:ext cx="3299791" cy="591700"/>
              </a:xfrm>
              <a:prstGeom prst="rect">
                <a:avLst/>
              </a:prstGeom>
              <a:blipFill>
                <a:blip r:embed="rId4"/>
                <a:stretch>
                  <a:fillRect l="-4621" t="-14433" r="-1848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A1F74C-8739-4D7F-96B0-2DDF6E351415}"/>
              </a:ext>
            </a:extLst>
          </p:cNvPr>
          <p:cNvSpPr txBox="1"/>
          <p:nvPr/>
        </p:nvSpPr>
        <p:spPr>
          <a:xfrm>
            <a:off x="3870605" y="290138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is a Cauchy sequence in 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2FD106-B012-4A60-9100-377AA173DA9F}"/>
              </a:ext>
            </a:extLst>
          </p:cNvPr>
          <p:cNvSpPr txBox="1"/>
          <p:nvPr/>
        </p:nvSpPr>
        <p:spPr>
          <a:xfrm>
            <a:off x="531053" y="3574553"/>
            <a:ext cx="817659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converges to say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is complete.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9650F1-4E56-4498-885C-1B9D8552DF70}"/>
              </a:ext>
            </a:extLst>
          </p:cNvPr>
          <p:cNvSpPr txBox="1"/>
          <p:nvPr/>
        </p:nvSpPr>
        <p:spPr>
          <a:xfrm>
            <a:off x="478048" y="4163369"/>
            <a:ext cx="921026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{(I + T)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= (I + T)(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+ T is continuous.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F82D01-9223-41FB-9E7E-A6CD0234B5D8}"/>
              </a:ext>
            </a:extLst>
          </p:cNvPr>
          <p:cNvSpPr txBox="1"/>
          <p:nvPr/>
        </p:nvSpPr>
        <p:spPr>
          <a:xfrm>
            <a:off x="550936" y="4700220"/>
            <a:ext cx="294197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(I + T)x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70AFE4-1596-4FC9-9CA7-46D595530AF2}"/>
              </a:ext>
            </a:extLst>
          </p:cNvPr>
          <p:cNvSpPr txBox="1"/>
          <p:nvPr/>
        </p:nvSpPr>
        <p:spPr>
          <a:xfrm>
            <a:off x="425045" y="5199578"/>
            <a:ext cx="11516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Cauchy sequence {(I + T)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in M converges to (I + T)x in M.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1D4223-8C58-4AFB-8675-155802421EE8}"/>
              </a:ext>
            </a:extLst>
          </p:cNvPr>
          <p:cNvSpPr txBox="1"/>
          <p:nvPr/>
        </p:nvSpPr>
        <p:spPr>
          <a:xfrm>
            <a:off x="425045" y="5693329"/>
            <a:ext cx="368410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M is complete.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0C3155-83DB-485E-9122-5A8A64B9FF2F}"/>
              </a:ext>
            </a:extLst>
          </p:cNvPr>
          <p:cNvSpPr txBox="1"/>
          <p:nvPr/>
        </p:nvSpPr>
        <p:spPr>
          <a:xfrm>
            <a:off x="530084" y="107341"/>
            <a:ext cx="11208233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T is a positive operator on a Hilbert Space H, then     I + T is non-singular.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18F84D-08DC-4EA2-A1E3-F3F25724B681}"/>
              </a:ext>
            </a:extLst>
          </p:cNvPr>
          <p:cNvSpPr txBox="1"/>
          <p:nvPr/>
        </p:nvSpPr>
        <p:spPr>
          <a:xfrm>
            <a:off x="590694" y="972981"/>
            <a:ext cx="75073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{(I + T)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be a Cauchy sequence in M.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8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4B77FB3-D899-4B8B-9EA9-DD0AEFFA958E}"/>
              </a:ext>
            </a:extLst>
          </p:cNvPr>
          <p:cNvSpPr txBox="1"/>
          <p:nvPr/>
        </p:nvSpPr>
        <p:spPr>
          <a:xfrm>
            <a:off x="720957" y="6210302"/>
            <a:ext cx="496421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Hence, I + T is non-singular.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2A5324-5961-4034-9A6F-1C18732511AD}"/>
              </a:ext>
            </a:extLst>
          </p:cNvPr>
          <p:cNvSpPr txBox="1"/>
          <p:nvPr/>
        </p:nvSpPr>
        <p:spPr>
          <a:xfrm>
            <a:off x="644655" y="456703"/>
            <a:ext cx="557916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we prove that I + T is onto.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E161FC-AC3B-4123-9E6B-3CCF519751C8}"/>
              </a:ext>
            </a:extLst>
          </p:cNvPr>
          <p:cNvSpPr txBox="1"/>
          <p:nvPr/>
        </p:nvSpPr>
        <p:spPr>
          <a:xfrm>
            <a:off x="657907" y="1280724"/>
            <a:ext cx="726219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non-zero vector 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3CB848-C8A0-4A6B-97CE-A5C06E84650B}"/>
              </a:ext>
            </a:extLst>
          </p:cNvPr>
          <p:cNvSpPr txBox="1"/>
          <p:nvPr/>
        </p:nvSpPr>
        <p:spPr>
          <a:xfrm>
            <a:off x="724166" y="1696597"/>
            <a:ext cx="609600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({I + T}x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479CD-BD41-4338-9159-9CA8ACE8A5E1}"/>
              </a:ext>
            </a:extLst>
          </p:cNvPr>
          <p:cNvSpPr txBox="1"/>
          <p:nvPr/>
        </p:nvSpPr>
        <p:spPr>
          <a:xfrm>
            <a:off x="737414" y="2174467"/>
            <a:ext cx="3684104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Tx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1027DF-70C9-4AEE-9D5B-4761BB5344C2}"/>
              </a:ext>
            </a:extLst>
          </p:cNvPr>
          <p:cNvSpPr txBox="1"/>
          <p:nvPr/>
        </p:nvSpPr>
        <p:spPr>
          <a:xfrm>
            <a:off x="4573920" y="2156038"/>
            <a:ext cx="443947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(Tx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0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06AE5E-1867-47E7-85DD-2436A0E2F31C}"/>
                  </a:ext>
                </a:extLst>
              </p:cNvPr>
              <p:cNvSpPr txBox="1"/>
              <p:nvPr/>
            </p:nvSpPr>
            <p:spPr>
              <a:xfrm>
                <a:off x="737407" y="2757196"/>
                <a:ext cx="4439479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+ (Tx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0.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06AE5E-1867-47E7-85DD-2436A0E2F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07" y="2757196"/>
                <a:ext cx="4439479" cy="591700"/>
              </a:xfrm>
              <a:prstGeom prst="rect">
                <a:avLst/>
              </a:prstGeom>
              <a:blipFill>
                <a:blip r:embed="rId2"/>
                <a:stretch>
                  <a:fillRect l="-3571" t="-14433" r="-2060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84B8C1A-68DB-4048-9690-807786EE313E}"/>
                  </a:ext>
                </a:extLst>
              </p:cNvPr>
              <p:cNvSpPr txBox="1"/>
              <p:nvPr/>
            </p:nvSpPr>
            <p:spPr>
              <a:xfrm>
                <a:off x="5229899" y="2743518"/>
                <a:ext cx="4174437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= (Tx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84B8C1A-68DB-4048-9690-807786EE3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99" y="2743518"/>
                <a:ext cx="4174437" cy="591700"/>
              </a:xfrm>
              <a:prstGeom prst="rect">
                <a:avLst/>
              </a:prstGeom>
              <a:blipFill>
                <a:blip r:embed="rId3"/>
                <a:stretch>
                  <a:fillRect l="-3796" t="-14433" r="-438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83BF72-786E-425B-84F4-8AB406BF0B7E}"/>
                  </a:ext>
                </a:extLst>
              </p:cNvPr>
              <p:cNvSpPr txBox="1"/>
              <p:nvPr/>
            </p:nvSpPr>
            <p:spPr>
              <a:xfrm>
                <a:off x="737416" y="3326612"/>
                <a:ext cx="609600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∵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 is positive.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83BF72-786E-425B-84F4-8AB406BF0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6" y="3326612"/>
                <a:ext cx="6096000" cy="591700"/>
              </a:xfrm>
              <a:prstGeom prst="rect">
                <a:avLst/>
              </a:prstGeom>
              <a:blipFill>
                <a:blip r:embed="rId4"/>
                <a:stretch>
                  <a:fillRect l="-2600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9428AA-F213-47BB-AD6C-A5F04AA4E011}"/>
                  </a:ext>
                </a:extLst>
              </p:cNvPr>
              <p:cNvSpPr txBox="1"/>
              <p:nvPr/>
            </p:nvSpPr>
            <p:spPr>
              <a:xfrm>
                <a:off x="768619" y="3909708"/>
                <a:ext cx="2438408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206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0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9428AA-F213-47BB-AD6C-A5F04AA4E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19" y="3909708"/>
                <a:ext cx="2438408" cy="591700"/>
              </a:xfrm>
              <a:prstGeom prst="rect">
                <a:avLst/>
              </a:prstGeom>
              <a:blipFill>
                <a:blip r:embed="rId5"/>
                <a:stretch>
                  <a:fillRect l="-6250" t="-14433" r="-2500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611B52D-928C-4D00-B4C3-01EEC0B3C9B2}"/>
                  </a:ext>
                </a:extLst>
              </p:cNvPr>
              <p:cNvSpPr txBox="1"/>
              <p:nvPr/>
            </p:nvSpPr>
            <p:spPr>
              <a:xfrm>
                <a:off x="755367" y="4462308"/>
                <a:ext cx="10821682" cy="592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which contradicts the fact that x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non-zero vector.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611B52D-928C-4D00-B4C3-01EEC0B3C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67" y="4462308"/>
                <a:ext cx="10821682" cy="592855"/>
              </a:xfrm>
              <a:prstGeom prst="rect">
                <a:avLst/>
              </a:prstGeom>
              <a:blipFill>
                <a:blip r:embed="rId6"/>
                <a:stretch>
                  <a:fillRect l="-1465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52E18EC-50AF-4D1F-9DC1-1BEADC33F8BC}"/>
              </a:ext>
            </a:extLst>
          </p:cNvPr>
          <p:cNvSpPr txBox="1"/>
          <p:nvPr/>
        </p:nvSpPr>
        <p:spPr>
          <a:xfrm>
            <a:off x="715616" y="4892377"/>
            <a:ext cx="5380384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= H and so I + T is onto.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5C63DB-3316-4976-A42E-6894EE43B25D}"/>
              </a:ext>
            </a:extLst>
          </p:cNvPr>
          <p:cNvSpPr txBox="1"/>
          <p:nvPr/>
        </p:nvSpPr>
        <p:spPr>
          <a:xfrm>
            <a:off x="715620" y="5341830"/>
            <a:ext cx="609600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I + T is non-singular.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792BDB-31D3-495F-A6C1-13FA4400BA34}"/>
              </a:ext>
            </a:extLst>
          </p:cNvPr>
          <p:cNvSpPr txBox="1"/>
          <p:nvPr/>
        </p:nvSpPr>
        <p:spPr>
          <a:xfrm>
            <a:off x="715616" y="5770463"/>
            <a:ext cx="748748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I + T is a bijection, I + T is invertible.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3D5DB1F-CB57-4A5D-B99A-C8977DB888A7}"/>
                  </a:ext>
                </a:extLst>
              </p:cNvPr>
              <p:cNvSpPr txBox="1"/>
              <p:nvPr/>
            </p:nvSpPr>
            <p:spPr>
              <a:xfrm>
                <a:off x="3220277" y="3934379"/>
                <a:ext cx="266368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3D5DB1F-CB57-4A5D-B99A-C8977DB88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277" y="3934379"/>
                <a:ext cx="2663685" cy="584775"/>
              </a:xfrm>
              <a:prstGeom prst="rect">
                <a:avLst/>
              </a:prstGeom>
              <a:blipFill>
                <a:blip r:embed="rId7"/>
                <a:stretch>
                  <a:fillRect l="-5721" t="-15625" r="-2288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8A5DB156-EF8D-4BDC-BD3E-31366C3B1FB1}"/>
              </a:ext>
            </a:extLst>
          </p:cNvPr>
          <p:cNvSpPr txBox="1"/>
          <p:nvPr/>
        </p:nvSpPr>
        <p:spPr>
          <a:xfrm>
            <a:off x="638028" y="132520"/>
            <a:ext cx="11208233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T is a positive operator on a Hilbert Space H, then     I + T is non-singular.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25B3BA-66BF-4987-8121-677E319FC5D2}"/>
              </a:ext>
            </a:extLst>
          </p:cNvPr>
          <p:cNvSpPr txBox="1"/>
          <p:nvPr/>
        </p:nvSpPr>
        <p:spPr>
          <a:xfrm>
            <a:off x="6282953" y="430300"/>
            <a:ext cx="534538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suffices to prove that M = 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7BC3CA-7086-48FF-8C39-AADA65EE905F}"/>
              </a:ext>
            </a:extLst>
          </p:cNvPr>
          <p:cNvSpPr txBox="1"/>
          <p:nvPr/>
        </p:nvSpPr>
        <p:spPr>
          <a:xfrm>
            <a:off x="657904" y="861708"/>
            <a:ext cx="609600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possible, suppose 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5E8DFD-3CC8-43B2-9936-48F3802320DD}"/>
              </a:ext>
            </a:extLst>
          </p:cNvPr>
          <p:cNvSpPr txBox="1"/>
          <p:nvPr/>
        </p:nvSpPr>
        <p:spPr>
          <a:xfrm>
            <a:off x="877188" y="681037"/>
            <a:ext cx="32695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688D2A-2369-4F8B-A41B-669999AEA749}"/>
              </a:ext>
            </a:extLst>
          </p:cNvPr>
          <p:cNvSpPr txBox="1"/>
          <p:nvPr/>
        </p:nvSpPr>
        <p:spPr>
          <a:xfrm>
            <a:off x="813393" y="1473735"/>
            <a:ext cx="112439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operator T on a Hilbert Space H is said to be                     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self-adjoint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T* = T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9660D7-7D74-450B-A70A-139E679A456D}"/>
              </a:ext>
            </a:extLst>
          </p:cNvPr>
          <p:cNvSpPr txBox="1"/>
          <p:nvPr/>
        </p:nvSpPr>
        <p:spPr>
          <a:xfrm>
            <a:off x="786810" y="2833058"/>
            <a:ext cx="8291623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(Tx, y) = (x, Ty)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5C89D8-8BD3-48B2-90A4-1B7F1AD1A4C6}"/>
              </a:ext>
            </a:extLst>
          </p:cNvPr>
          <p:cNvSpPr txBox="1"/>
          <p:nvPr/>
        </p:nvSpPr>
        <p:spPr>
          <a:xfrm>
            <a:off x="685799" y="3821433"/>
            <a:ext cx="11243930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Zero operator O and Identity operator I are self-adjoint operators.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88DB35D-447B-482E-96E0-A9904038776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18337" y="377341"/>
                <a:ext cx="11155326" cy="1325563"/>
              </a:xfrm>
            </p:spPr>
            <p:txBody>
              <a:bodyPr>
                <a:noAutofit/>
              </a:bodyPr>
              <a:lstStyle/>
              <a:p>
                <a:r>
                  <a:rPr lang="en-US" sz="3200" b="1" u="sng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 1</a:t>
                </a:r>
                <a:r>
                  <a:rPr lang="en-US" sz="32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The self-adjoint operators in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𝑯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form a closed real linear subspace of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𝕭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𝑯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therefore a real Banach Space which contains the identity transformation.</a:t>
                </a:r>
                <a:endParaRPr lang="en-US" sz="6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88DB35D-447B-482E-96E0-A990403877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18337" y="377341"/>
                <a:ext cx="11155326" cy="1325563"/>
              </a:xfrm>
              <a:blipFill>
                <a:blip r:embed="rId2"/>
                <a:stretch>
                  <a:fillRect l="-1366" t="-13364" b="-17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551B8-4F37-4FE7-8F36-4DEC574B5203}"/>
                  </a:ext>
                </a:extLst>
              </p:cNvPr>
              <p:cNvSpPr txBox="1"/>
              <p:nvPr/>
            </p:nvSpPr>
            <p:spPr>
              <a:xfrm>
                <a:off x="515679" y="1771143"/>
                <a:ext cx="6267894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u="sng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S = {T </a:t>
                </a:r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  <m:r>
                      <a:rPr lang="en-US" sz="32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2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T = T*}</a:t>
                </a:r>
                <a:endParaRPr lang="en-US" sz="32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551B8-4F37-4FE7-8F36-4DEC574B5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9" y="1771143"/>
                <a:ext cx="6267894" cy="591700"/>
              </a:xfrm>
              <a:prstGeom prst="rect">
                <a:avLst/>
              </a:prstGeom>
              <a:blipFill>
                <a:blip r:embed="rId3"/>
                <a:stretch>
                  <a:fillRect l="-2529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3EA656A-5BB8-498B-9744-7FAF962733C3}"/>
              </a:ext>
            </a:extLst>
          </p:cNvPr>
          <p:cNvSpPr txBox="1"/>
          <p:nvPr/>
        </p:nvSpPr>
        <p:spPr>
          <a:xfrm>
            <a:off x="555101" y="2304478"/>
            <a:ext cx="6092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S is real linear subspace:</a:t>
            </a:r>
            <a:endParaRPr lang="en-US" sz="32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7C8D82-E378-42A6-AB11-9CAF30385DA8}"/>
                  </a:ext>
                </a:extLst>
              </p:cNvPr>
              <p:cNvSpPr txBox="1"/>
              <p:nvPr/>
            </p:nvSpPr>
            <p:spPr>
              <a:xfrm>
                <a:off x="552122" y="2844225"/>
                <a:ext cx="716266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Clearly S is a non-empty subset of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  <m:r>
                      <a:rPr lang="en-US" sz="32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2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7C8D82-E378-42A6-AB11-9CAF30385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22" y="2844225"/>
                <a:ext cx="7162668" cy="584775"/>
              </a:xfrm>
              <a:prstGeom prst="rect">
                <a:avLst/>
              </a:prstGeom>
              <a:blipFill>
                <a:blip r:embed="rId4"/>
                <a:stretch>
                  <a:fillRect l="-2213" t="-15625" r="-511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D2B3D0-26DA-4792-BAEF-2D789009DA78}"/>
                  </a:ext>
                </a:extLst>
              </p:cNvPr>
              <p:cNvSpPr txBox="1"/>
              <p:nvPr/>
            </p:nvSpPr>
            <p:spPr>
              <a:xfrm>
                <a:off x="555534" y="3357835"/>
                <a:ext cx="495317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A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 and</a:t>
                </a:r>
                <a:r>
                  <a:rPr lang="en-US" sz="32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lang="en-US" sz="32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lang="en-US" sz="32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D2B3D0-26DA-4792-BAEF-2D789009D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34" y="3357835"/>
                <a:ext cx="4953171" cy="584775"/>
              </a:xfrm>
              <a:prstGeom prst="rect">
                <a:avLst/>
              </a:prstGeom>
              <a:blipFill>
                <a:blip r:embed="rId5"/>
                <a:stretch>
                  <a:fillRect l="-3075" t="-15625" r="-2829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0836E34-E7B6-4E35-A9F3-EEF9065D9005}"/>
              </a:ext>
            </a:extLst>
          </p:cNvPr>
          <p:cNvSpPr txBox="1"/>
          <p:nvPr/>
        </p:nvSpPr>
        <p:spPr>
          <a:xfrm>
            <a:off x="552512" y="3887614"/>
            <a:ext cx="5220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sz="3200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= A</a:t>
            </a:r>
            <a:r>
              <a:rPr lang="en-US" sz="3200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</a:t>
            </a:r>
            <a:r>
              <a:rPr lang="en-US" sz="3200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= A</a:t>
            </a:r>
            <a:r>
              <a:rPr lang="en-US" sz="3200" baseline="-25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92A41C-6A31-4CA0-8FF8-ACF156799662}"/>
              </a:ext>
            </a:extLst>
          </p:cNvPr>
          <p:cNvSpPr txBox="1"/>
          <p:nvPr/>
        </p:nvSpPr>
        <p:spPr>
          <a:xfrm>
            <a:off x="501813" y="4357298"/>
            <a:ext cx="34011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211AED-FD41-46B2-AEA2-8F3C976B0ABF}"/>
              </a:ext>
            </a:extLst>
          </p:cNvPr>
          <p:cNvSpPr txBox="1"/>
          <p:nvPr/>
        </p:nvSpPr>
        <p:spPr>
          <a:xfrm>
            <a:off x="3955576" y="4412263"/>
            <a:ext cx="34011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 +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C8A3254-352B-4685-B6DA-342B5ACB0240}"/>
                  </a:ext>
                </a:extLst>
              </p:cNvPr>
              <p:cNvSpPr txBox="1"/>
              <p:nvPr/>
            </p:nvSpPr>
            <p:spPr>
              <a:xfrm>
                <a:off x="3910450" y="4950866"/>
                <a:ext cx="2754352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C8A3254-352B-4685-B6DA-342B5ACB0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450" y="4950866"/>
                <a:ext cx="2754352" cy="595932"/>
              </a:xfrm>
              <a:prstGeom prst="rect">
                <a:avLst/>
              </a:prstGeom>
              <a:blipFill>
                <a:blip r:embed="rId6"/>
                <a:stretch>
                  <a:fillRect l="-5531" t="-13265" r="-4204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E7DD68A3-9A3B-4548-885C-25D7F743B0B8}"/>
              </a:ext>
            </a:extLst>
          </p:cNvPr>
          <p:cNvSpPr txBox="1"/>
          <p:nvPr/>
        </p:nvSpPr>
        <p:spPr>
          <a:xfrm>
            <a:off x="3971142" y="5447251"/>
            <a:ext cx="25313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F47E3F-B56A-43DF-8C64-E272C474C334}"/>
              </a:ext>
            </a:extLst>
          </p:cNvPr>
          <p:cNvSpPr txBox="1"/>
          <p:nvPr/>
        </p:nvSpPr>
        <p:spPr>
          <a:xfrm>
            <a:off x="591019" y="5767396"/>
            <a:ext cx="33119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S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270FF49-FBC7-4EA2-8FED-4FC5F5579B9F}"/>
                  </a:ext>
                </a:extLst>
              </p:cNvPr>
              <p:cNvSpPr txBox="1"/>
              <p:nvPr/>
            </p:nvSpPr>
            <p:spPr>
              <a:xfrm>
                <a:off x="552122" y="6239795"/>
                <a:ext cx="663497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 is a real linear subspace of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  <m:d>
                      <m:d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d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270FF49-FBC7-4EA2-8FED-4FC5F5579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22" y="6239795"/>
                <a:ext cx="6634970" cy="591700"/>
              </a:xfrm>
              <a:prstGeom prst="rect">
                <a:avLst/>
              </a:prstGeom>
              <a:blipFill>
                <a:blip r:embed="rId7"/>
                <a:stretch>
                  <a:fillRect l="-2390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1" grpId="0"/>
      <p:bldP spid="13" grpId="0"/>
      <p:bldP spid="19" grpId="0"/>
      <p:bldP spid="21" grpId="0"/>
      <p:bldP spid="23" grpId="0"/>
      <p:bldP spid="25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88DB35D-447B-482E-96E0-A9904038776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18337" y="143614"/>
                <a:ext cx="11155326" cy="1325563"/>
              </a:xfrm>
            </p:spPr>
            <p:txBody>
              <a:bodyPr>
                <a:noAutofit/>
              </a:bodyPr>
              <a:lstStyle/>
              <a:p>
                <a:r>
                  <a:rPr lang="en-US" sz="3200" b="1" u="sng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Theorem 1</a:t>
                </a:r>
                <a:r>
                  <a:rPr lang="en-US" sz="32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The self-adjoint operators in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form a closed real linear subspace of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2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therefore a real Banach Space which contains the identity transformation.</a:t>
                </a:r>
                <a:endParaRPr lang="en-US" sz="6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88DB35D-447B-482E-96E0-A990403877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18337" y="143614"/>
                <a:ext cx="11155326" cy="1325563"/>
              </a:xfrm>
              <a:blipFill>
                <a:blip r:embed="rId2"/>
                <a:stretch>
                  <a:fillRect l="-1366" t="-13364" r="-656" b="-17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551B8-4F37-4FE7-8F36-4DEC574B5203}"/>
                  </a:ext>
                </a:extLst>
              </p:cNvPr>
              <p:cNvSpPr txBox="1"/>
              <p:nvPr/>
            </p:nvSpPr>
            <p:spPr>
              <a:xfrm>
                <a:off x="515679" y="1312829"/>
                <a:ext cx="6267894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Proof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S = {T 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14:m>
                  <m:oMath xmlns:m="http://schemas.openxmlformats.org/officeDocument/2006/math"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32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T = T*}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551B8-4F37-4FE7-8F36-4DEC574B5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9" y="1312829"/>
                <a:ext cx="6267894" cy="591700"/>
              </a:xfrm>
              <a:prstGeom prst="rect">
                <a:avLst/>
              </a:prstGeom>
              <a:blipFill>
                <a:blip r:embed="rId3"/>
                <a:stretch>
                  <a:fillRect l="-2529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84B225F-BC1E-43C8-8686-32E953F325F3}"/>
              </a:ext>
            </a:extLst>
          </p:cNvPr>
          <p:cNvSpPr txBox="1"/>
          <p:nvPr/>
        </p:nvSpPr>
        <p:spPr>
          <a:xfrm>
            <a:off x="870985" y="6242731"/>
            <a:ext cx="39130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I* = I, 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  S.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E1C021-553B-4609-9918-FF4EB8FE714D}"/>
              </a:ext>
            </a:extLst>
          </p:cNvPr>
          <p:cNvSpPr txBox="1"/>
          <p:nvPr/>
        </p:nvSpPr>
        <p:spPr>
          <a:xfrm>
            <a:off x="6469906" y="1311534"/>
            <a:ext cx="34449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S is closed: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AEF3B6-FF49-4468-8DB7-B54071224A35}"/>
              </a:ext>
            </a:extLst>
          </p:cNvPr>
          <p:cNvSpPr txBox="1"/>
          <p:nvPr/>
        </p:nvSpPr>
        <p:spPr>
          <a:xfrm>
            <a:off x="515679" y="1821898"/>
            <a:ext cx="49760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A be any limit point of 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FED4DD-3FCA-4017-9914-EA6263E327C6}"/>
              </a:ext>
            </a:extLst>
          </p:cNvPr>
          <p:cNvSpPr txBox="1"/>
          <p:nvPr/>
        </p:nvSpPr>
        <p:spPr>
          <a:xfrm>
            <a:off x="579476" y="2275629"/>
            <a:ext cx="882502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sequence {A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of distinct points of 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69065B-C522-4734-BF49-72477681B5C8}"/>
                  </a:ext>
                </a:extLst>
              </p:cNvPr>
              <p:cNvSpPr txBox="1"/>
              <p:nvPr/>
            </p:nvSpPr>
            <p:spPr>
              <a:xfrm>
                <a:off x="579478" y="2746929"/>
                <a:ext cx="182879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kumimoji="0" lang="en-US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0" lang="en-US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69065B-C522-4734-BF49-72477681B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78" y="2746929"/>
                <a:ext cx="182879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C636211-F5DE-4E8F-A816-15C1EC4B1154}"/>
                  </a:ext>
                </a:extLst>
              </p:cNvPr>
              <p:cNvSpPr txBox="1"/>
              <p:nvPr/>
            </p:nvSpPr>
            <p:spPr>
              <a:xfrm>
                <a:off x="2429539" y="2706118"/>
                <a:ext cx="64220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7030A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C636211-F5DE-4E8F-A816-15C1EC4B1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539" y="2706118"/>
                <a:ext cx="6422064" cy="584775"/>
              </a:xfrm>
              <a:prstGeom prst="rect">
                <a:avLst/>
              </a:prstGeom>
              <a:blipFill>
                <a:blip r:embed="rId5"/>
                <a:stretch>
                  <a:fillRect l="-246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CCB5A9-86F4-4708-AE45-7DD1FF6DBB20}"/>
                  </a:ext>
                </a:extLst>
              </p:cNvPr>
              <p:cNvSpPr txBox="1"/>
              <p:nvPr/>
            </p:nvSpPr>
            <p:spPr>
              <a:xfrm>
                <a:off x="2301948" y="3258892"/>
                <a:ext cx="725849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70C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70C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kumimoji="0" lang="en-US" sz="3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70C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70C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CCB5A9-86F4-4708-AE45-7DD1FF6DB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948" y="3258892"/>
                <a:ext cx="7258493" cy="584775"/>
              </a:xfrm>
              <a:prstGeom prst="rect">
                <a:avLst/>
              </a:prstGeom>
              <a:blipFill>
                <a:blip r:embed="rId6"/>
                <a:stretch>
                  <a:fillRect l="-75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98AFF6-BFFF-4F25-881F-1D8BCB8B7A40}"/>
                  </a:ext>
                </a:extLst>
              </p:cNvPr>
              <p:cNvSpPr txBox="1"/>
              <p:nvPr/>
            </p:nvSpPr>
            <p:spPr>
              <a:xfrm>
                <a:off x="2387009" y="3790517"/>
                <a:ext cx="725849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98AFF6-BFFF-4F25-881F-1D8BCB8B7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009" y="3790517"/>
                <a:ext cx="7258493" cy="584775"/>
              </a:xfrm>
              <a:prstGeom prst="rect">
                <a:avLst/>
              </a:prstGeom>
              <a:blipFill>
                <a:blip r:embed="rId7"/>
                <a:stretch>
                  <a:fillRect l="-218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2CF28C-5DFF-4472-A2D4-14591B289BF9}"/>
                  </a:ext>
                </a:extLst>
              </p:cNvPr>
              <p:cNvSpPr txBox="1"/>
              <p:nvPr/>
            </p:nvSpPr>
            <p:spPr>
              <a:xfrm>
                <a:off x="2429534" y="4279612"/>
                <a:ext cx="465706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206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2CF28C-5DFF-4472-A2D4-14591B289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534" y="4279612"/>
                <a:ext cx="4657065" cy="584775"/>
              </a:xfrm>
              <a:prstGeom prst="rect">
                <a:avLst/>
              </a:prstGeom>
              <a:blipFill>
                <a:blip r:embed="rId8"/>
                <a:stretch>
                  <a:fillRect l="-340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F72D0D1-3884-4DCB-B361-56C2FCD4A0AF}"/>
                  </a:ext>
                </a:extLst>
              </p:cNvPr>
              <p:cNvSpPr txBox="1"/>
              <p:nvPr/>
            </p:nvSpPr>
            <p:spPr>
              <a:xfrm>
                <a:off x="6873945" y="4302968"/>
                <a:ext cx="5422605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as A</a:t>
                </a:r>
                <a:r>
                  <a:rPr kumimoji="0" lang="en-US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A.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F72D0D1-3884-4DCB-B361-56C2FCD4A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945" y="4302968"/>
                <a:ext cx="5422605" cy="591700"/>
              </a:xfrm>
              <a:prstGeom prst="rect">
                <a:avLst/>
              </a:prstGeom>
              <a:blipFill>
                <a:blip r:embed="rId9"/>
                <a:stretch>
                  <a:fillRect l="-2925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F5F8F7D-345A-4C24-B77C-26B196EA55E7}"/>
                  </a:ext>
                </a:extLst>
              </p:cNvPr>
              <p:cNvSpPr txBox="1"/>
              <p:nvPr/>
            </p:nvSpPr>
            <p:spPr>
              <a:xfrm>
                <a:off x="574160" y="4736813"/>
                <a:ext cx="308344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F5F8F7D-345A-4C24-B77C-26B196EA5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60" y="4736813"/>
                <a:ext cx="3083440" cy="584775"/>
              </a:xfrm>
              <a:prstGeom prst="rect">
                <a:avLst/>
              </a:prstGeom>
              <a:blipFill>
                <a:blip r:embed="rId10"/>
                <a:stretch>
                  <a:fillRect l="-4941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DB57E2A4-7875-4B0B-84A8-BBB788D96E79}"/>
              </a:ext>
            </a:extLst>
          </p:cNvPr>
          <p:cNvSpPr txBox="1"/>
          <p:nvPr/>
        </p:nvSpPr>
        <p:spPr>
          <a:xfrm>
            <a:off x="3530011" y="4736810"/>
            <a:ext cx="27219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– A* = O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561FBB-F353-4E9C-A278-FA3C57DD48D6}"/>
              </a:ext>
            </a:extLst>
          </p:cNvPr>
          <p:cNvSpPr txBox="1"/>
          <p:nvPr/>
        </p:nvSpPr>
        <p:spPr>
          <a:xfrm>
            <a:off x="6088915" y="4704912"/>
            <a:ext cx="2013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= A*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B7CDF6-D4AA-4D20-B693-740ACDA02D40}"/>
              </a:ext>
            </a:extLst>
          </p:cNvPr>
          <p:cNvSpPr txBox="1"/>
          <p:nvPr/>
        </p:nvSpPr>
        <p:spPr>
          <a:xfrm>
            <a:off x="7974410" y="4701448"/>
            <a:ext cx="199892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21AC512-DDB5-44E8-BB09-BD88126DB4F0}"/>
              </a:ext>
            </a:extLst>
          </p:cNvPr>
          <p:cNvSpPr txBox="1"/>
          <p:nvPr/>
        </p:nvSpPr>
        <p:spPr>
          <a:xfrm>
            <a:off x="680487" y="5200381"/>
            <a:ext cx="308344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S is closed.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3BC0120-7CF3-4460-861A-BA16D5D27407}"/>
                  </a:ext>
                </a:extLst>
              </p:cNvPr>
              <p:cNvSpPr txBox="1"/>
              <p:nvPr/>
            </p:nvSpPr>
            <p:spPr>
              <a:xfrm>
                <a:off x="3561903" y="5128541"/>
                <a:ext cx="634763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 is complete ⸪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𝔅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complete.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3BC0120-7CF3-4460-861A-BA16D5D27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903" y="5128541"/>
                <a:ext cx="6347637" cy="584775"/>
              </a:xfrm>
              <a:prstGeom prst="rect">
                <a:avLst/>
              </a:prstGeom>
              <a:blipFill>
                <a:blip r:embed="rId11"/>
                <a:stretch>
                  <a:fillRect l="-2399" t="-15625" r="-172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5876D13A-26A3-4DE9-B201-ACF4F46B297C}"/>
              </a:ext>
            </a:extLst>
          </p:cNvPr>
          <p:cNvSpPr txBox="1"/>
          <p:nvPr/>
        </p:nvSpPr>
        <p:spPr>
          <a:xfrm>
            <a:off x="733647" y="5700912"/>
            <a:ext cx="614561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is real Banach Space.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4D4231-AE98-470A-BB31-4CDB2985907B}"/>
              </a:ext>
            </a:extLst>
          </p:cNvPr>
          <p:cNvSpPr txBox="1"/>
          <p:nvPr/>
        </p:nvSpPr>
        <p:spPr>
          <a:xfrm>
            <a:off x="2764463" y="4847549"/>
            <a:ext cx="201487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(A</a:t>
            </a:r>
            <a:r>
              <a:rPr lang="en-US" sz="3200" baseline="-25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aseline="-25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</a:t>
            </a:r>
            <a:endParaRPr lang="en-US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137A2-7F00-4256-B63E-22D85205F936}"/>
              </a:ext>
            </a:extLst>
          </p:cNvPr>
          <p:cNvSpPr txBox="1"/>
          <p:nvPr/>
        </p:nvSpPr>
        <p:spPr>
          <a:xfrm>
            <a:off x="559100" y="420419"/>
            <a:ext cx="11477844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self-adjoint operators on H, then their product 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self- adjoint if and only if 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A8139D-D0AA-4936-955E-27F6EC229D2C}"/>
              </a:ext>
            </a:extLst>
          </p:cNvPr>
          <p:cNvSpPr txBox="1"/>
          <p:nvPr/>
        </p:nvSpPr>
        <p:spPr>
          <a:xfrm>
            <a:off x="516565" y="1513479"/>
            <a:ext cx="111588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self-adjoint operators on a Hilbert Space H.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BB3E84-0ABF-42E2-8B66-0D63D035D233}"/>
              </a:ext>
            </a:extLst>
          </p:cNvPr>
          <p:cNvSpPr txBox="1"/>
          <p:nvPr/>
        </p:nvSpPr>
        <p:spPr>
          <a:xfrm>
            <a:off x="643270" y="2098254"/>
            <a:ext cx="6092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7B5F85-7D54-45E6-97DD-BE9AAE4CD52A}"/>
              </a:ext>
            </a:extLst>
          </p:cNvPr>
          <p:cNvSpPr txBox="1"/>
          <p:nvPr/>
        </p:nvSpPr>
        <p:spPr>
          <a:xfrm>
            <a:off x="728336" y="2652834"/>
            <a:ext cx="41839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Suppose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A662F2-3AB5-4B2D-8E5E-91666134443D}"/>
              </a:ext>
            </a:extLst>
          </p:cNvPr>
          <p:cNvSpPr txBox="1"/>
          <p:nvPr/>
        </p:nvSpPr>
        <p:spPr>
          <a:xfrm>
            <a:off x="664541" y="3128362"/>
            <a:ext cx="256775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(A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4B167E-FC82-428D-971A-A2561A60F718}"/>
              </a:ext>
            </a:extLst>
          </p:cNvPr>
          <p:cNvSpPr txBox="1"/>
          <p:nvPr/>
        </p:nvSpPr>
        <p:spPr>
          <a:xfrm>
            <a:off x="3195083" y="3137664"/>
            <a:ext cx="178095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F41FA9-5805-43D9-85EB-B7DFCC2EB1D1}"/>
              </a:ext>
            </a:extLst>
          </p:cNvPr>
          <p:cNvSpPr txBox="1"/>
          <p:nvPr/>
        </p:nvSpPr>
        <p:spPr>
          <a:xfrm>
            <a:off x="5023884" y="3180194"/>
            <a:ext cx="146197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187D18-3A94-4091-8144-A4E094DA2FAA}"/>
              </a:ext>
            </a:extLst>
          </p:cNvPr>
          <p:cNvSpPr txBox="1"/>
          <p:nvPr/>
        </p:nvSpPr>
        <p:spPr>
          <a:xfrm>
            <a:off x="6491171" y="3180194"/>
            <a:ext cx="146197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CB3B7E-C2B0-4F1E-81F4-75D18103E2E2}"/>
              </a:ext>
            </a:extLst>
          </p:cNvPr>
          <p:cNvSpPr txBox="1"/>
          <p:nvPr/>
        </p:nvSpPr>
        <p:spPr>
          <a:xfrm>
            <a:off x="643270" y="3712625"/>
            <a:ext cx="609245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self-adjoint.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928CB6-E7B5-4806-A19B-ACEC7CF44BD6}"/>
              </a:ext>
            </a:extLst>
          </p:cNvPr>
          <p:cNvSpPr txBox="1"/>
          <p:nvPr/>
        </p:nvSpPr>
        <p:spPr>
          <a:xfrm>
            <a:off x="664541" y="4214138"/>
            <a:ext cx="71184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Conversely suppose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self-adjoint.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4C03BF-256D-479F-B99F-3F540F859612}"/>
              </a:ext>
            </a:extLst>
          </p:cNvPr>
          <p:cNvSpPr txBox="1"/>
          <p:nvPr/>
        </p:nvSpPr>
        <p:spPr>
          <a:xfrm>
            <a:off x="707063" y="4779344"/>
            <a:ext cx="20148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E004FA-1B45-4E15-876D-30AA353C16EB}"/>
              </a:ext>
            </a:extLst>
          </p:cNvPr>
          <p:cNvSpPr txBox="1"/>
          <p:nvPr/>
        </p:nvSpPr>
        <p:spPr>
          <a:xfrm>
            <a:off x="2812315" y="5362210"/>
            <a:ext cx="184474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56CD57-CDDF-42CE-8D05-C8322794AF19}"/>
              </a:ext>
            </a:extLst>
          </p:cNvPr>
          <p:cNvSpPr txBox="1"/>
          <p:nvPr/>
        </p:nvSpPr>
        <p:spPr>
          <a:xfrm>
            <a:off x="2812313" y="5787764"/>
            <a:ext cx="16746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                                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CEB756-D806-4352-BADF-9E2CFD0252A8}"/>
              </a:ext>
            </a:extLst>
          </p:cNvPr>
          <p:cNvSpPr txBox="1"/>
          <p:nvPr/>
        </p:nvSpPr>
        <p:spPr>
          <a:xfrm>
            <a:off x="728336" y="6177787"/>
            <a:ext cx="3078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0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0D9D1A-7E8D-453E-81E5-CD5826CAC03C}"/>
              </a:ext>
            </a:extLst>
          </p:cNvPr>
          <p:cNvSpPr txBox="1"/>
          <p:nvPr/>
        </p:nvSpPr>
        <p:spPr>
          <a:xfrm>
            <a:off x="978194" y="4207710"/>
            <a:ext cx="744279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Conversely suppose (Tx, y) = 0 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en-US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2D0DA-D562-46D7-850F-E7B4A490CBA1}"/>
              </a:ext>
            </a:extLst>
          </p:cNvPr>
          <p:cNvSpPr txBox="1"/>
          <p:nvPr/>
        </p:nvSpPr>
        <p:spPr>
          <a:xfrm>
            <a:off x="919713" y="624783"/>
            <a:ext cx="10393328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If T is an arbitrary operator on a Hilbert Space H, then T = O if and only if (Tx, y)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149DC5-FF59-41B9-990D-015373F9DBA9}"/>
              </a:ext>
            </a:extLst>
          </p:cNvPr>
          <p:cNvSpPr txBox="1"/>
          <p:nvPr/>
        </p:nvSpPr>
        <p:spPr>
          <a:xfrm>
            <a:off x="962248" y="1811007"/>
            <a:ext cx="397125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Suppose T = O.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45D966-C595-498E-B30D-334E2E801DFC}"/>
              </a:ext>
            </a:extLst>
          </p:cNvPr>
          <p:cNvSpPr txBox="1"/>
          <p:nvPr/>
        </p:nvSpPr>
        <p:spPr>
          <a:xfrm>
            <a:off x="940984" y="2427300"/>
            <a:ext cx="43752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(Tx, y)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F867E1-272C-419A-B0D0-1E12DCE73FC1}"/>
              </a:ext>
            </a:extLst>
          </p:cNvPr>
          <p:cNvSpPr txBox="1"/>
          <p:nvPr/>
        </p:nvSpPr>
        <p:spPr>
          <a:xfrm>
            <a:off x="5342858" y="2426145"/>
            <a:ext cx="1915638" cy="585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(Ox, y)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7071C8C-59E0-4E0B-9653-6EE550E0781F}"/>
                  </a:ext>
                </a:extLst>
              </p:cNvPr>
              <p:cNvSpPr txBox="1"/>
              <p:nvPr/>
            </p:nvSpPr>
            <p:spPr>
              <a:xfrm>
                <a:off x="5364126" y="2886171"/>
                <a:ext cx="1894370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7071C8C-59E0-4E0B-9653-6EE550E07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126" y="2886171"/>
                <a:ext cx="1894370" cy="585930"/>
              </a:xfrm>
              <a:prstGeom prst="rect">
                <a:avLst/>
              </a:prstGeom>
              <a:blipFill>
                <a:blip r:embed="rId2"/>
                <a:stretch>
                  <a:fillRect l="-8360" t="-15464" b="-29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EC8F61BE-15D6-4E74-B2CE-7FE376054EBF}"/>
              </a:ext>
            </a:extLst>
          </p:cNvPr>
          <p:cNvSpPr txBox="1"/>
          <p:nvPr/>
        </p:nvSpPr>
        <p:spPr>
          <a:xfrm>
            <a:off x="5406657" y="3333314"/>
            <a:ext cx="1057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A75A8A-0075-40B1-86A2-B8DFD605F1F4}"/>
              </a:ext>
            </a:extLst>
          </p:cNvPr>
          <p:cNvSpPr txBox="1"/>
          <p:nvPr/>
        </p:nvSpPr>
        <p:spPr>
          <a:xfrm>
            <a:off x="3981890" y="4703237"/>
            <a:ext cx="72744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In particular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(Tx, Tx)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F517D1-B50E-4B09-A255-3BDC2525B4D3}"/>
              </a:ext>
            </a:extLst>
          </p:cNvPr>
          <p:cNvSpPr txBox="1"/>
          <p:nvPr/>
        </p:nvSpPr>
        <p:spPr>
          <a:xfrm>
            <a:off x="4024418" y="5776258"/>
            <a:ext cx="363101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Tx = 0 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3D3D6E-FF05-42A3-8F35-B85A6EC0754A}"/>
              </a:ext>
            </a:extLst>
          </p:cNvPr>
          <p:cNvSpPr txBox="1"/>
          <p:nvPr/>
        </p:nvSpPr>
        <p:spPr>
          <a:xfrm>
            <a:off x="3973914" y="6269293"/>
            <a:ext cx="20999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= O.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6AE789-120D-4003-9038-C73BF88D4DC5}"/>
              </a:ext>
            </a:extLst>
          </p:cNvPr>
          <p:cNvSpPr txBox="1"/>
          <p:nvPr/>
        </p:nvSpPr>
        <p:spPr>
          <a:xfrm>
            <a:off x="3049772" y="3727287"/>
            <a:ext cx="45631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(Tx, y)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x, y H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4DB42F-9C03-462E-AFC2-89A616DFF9C1}"/>
                  </a:ext>
                </a:extLst>
              </p:cNvPr>
              <p:cNvSpPr txBox="1"/>
              <p:nvPr/>
            </p:nvSpPr>
            <p:spPr>
              <a:xfrm>
                <a:off x="3790504" y="5271461"/>
                <a:ext cx="456667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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p>
                        <m:sSupPr>
                          <m:ctrlPr>
                            <a:rPr lang="en-US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</m:e>
                          </m:d>
                        </m:e>
                        <m:sup>
                          <m:r>
                            <a:rPr lang="en-US" sz="3200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 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 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𝐻</m:t>
                      </m:r>
                    </m:oMath>
                  </m:oMathPara>
                </a14:m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4DB42F-9C03-462E-AFC2-89A616DFF9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504" y="5271461"/>
                <a:ext cx="456667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15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230408-EE99-4EB0-8B66-F0223A87A58F}"/>
              </a:ext>
            </a:extLst>
          </p:cNvPr>
          <p:cNvSpPr txBox="1"/>
          <p:nvPr/>
        </p:nvSpPr>
        <p:spPr>
          <a:xfrm>
            <a:off x="786810" y="5910964"/>
            <a:ext cx="4365054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(Tx, Tx) = 0 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 </a:t>
            </a:r>
            <a:endParaRPr lang="en-US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73C566-657A-47BD-BCBF-C32E2BFD91A4}"/>
              </a:ext>
            </a:extLst>
          </p:cNvPr>
          <p:cNvSpPr txBox="1"/>
          <p:nvPr/>
        </p:nvSpPr>
        <p:spPr>
          <a:xfrm>
            <a:off x="702559" y="323066"/>
            <a:ext cx="11506185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If T is an operator on a Hilbert Space H, then (Tx, 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if and only if T = O.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7FB1EA-457B-4CDE-A98F-4D485E494DA7}"/>
              </a:ext>
            </a:extLst>
          </p:cNvPr>
          <p:cNvSpPr txBox="1"/>
          <p:nvPr/>
        </p:nvSpPr>
        <p:spPr>
          <a:xfrm>
            <a:off x="613336" y="1370751"/>
            <a:ext cx="3997711" cy="592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Suppose T = O.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8010BB-63B4-4683-B57F-606ABDD5871A}"/>
              </a:ext>
            </a:extLst>
          </p:cNvPr>
          <p:cNvSpPr txBox="1"/>
          <p:nvPr/>
        </p:nvSpPr>
        <p:spPr>
          <a:xfrm>
            <a:off x="4499538" y="1321932"/>
            <a:ext cx="3997712" cy="592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H, (Tx, x)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D24AEC-CC46-403C-8403-B030805B3739}"/>
              </a:ext>
            </a:extLst>
          </p:cNvPr>
          <p:cNvSpPr txBox="1"/>
          <p:nvPr/>
        </p:nvSpPr>
        <p:spPr>
          <a:xfrm>
            <a:off x="8240770" y="1366393"/>
            <a:ext cx="1812074" cy="59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(Ox, x)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4D16E4-570A-4A84-8740-C1D3BCF2DB3A}"/>
                  </a:ext>
                </a:extLst>
              </p:cNvPr>
              <p:cNvSpPr txBox="1"/>
              <p:nvPr/>
            </p:nvSpPr>
            <p:spPr>
              <a:xfrm>
                <a:off x="9891144" y="1366388"/>
                <a:ext cx="2191214" cy="593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4D16E4-570A-4A84-8740-C1D3BCF2D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144" y="1366388"/>
                <a:ext cx="2191214" cy="593176"/>
              </a:xfrm>
              <a:prstGeom prst="rect">
                <a:avLst/>
              </a:prstGeom>
              <a:blipFill>
                <a:blip r:embed="rId2"/>
                <a:stretch>
                  <a:fillRect l="-7242" t="-14433" r="-10306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F0E653C5-4778-4CDD-AD20-A4CDAAF3E31D}"/>
              </a:ext>
            </a:extLst>
          </p:cNvPr>
          <p:cNvSpPr txBox="1"/>
          <p:nvPr/>
        </p:nvSpPr>
        <p:spPr>
          <a:xfrm>
            <a:off x="657942" y="1916990"/>
            <a:ext cx="6956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Conversely suppose (Tx, 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BDEF63-98FD-4450-8C34-B259C3551F42}"/>
              </a:ext>
            </a:extLst>
          </p:cNvPr>
          <p:cNvSpPr txBox="1"/>
          <p:nvPr/>
        </p:nvSpPr>
        <p:spPr>
          <a:xfrm>
            <a:off x="7460171" y="1917008"/>
            <a:ext cx="47782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K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x, 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F9950C-28AA-457A-9D50-96DC537A4C1F}"/>
              </a:ext>
            </a:extLst>
          </p:cNvPr>
          <p:cNvSpPr txBox="1"/>
          <p:nvPr/>
        </p:nvSpPr>
        <p:spPr>
          <a:xfrm>
            <a:off x="663520" y="2428515"/>
            <a:ext cx="55979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0 = (T{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y},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A1F6CC-2A75-4542-B8D4-8623C95D6C83}"/>
              </a:ext>
            </a:extLst>
          </p:cNvPr>
          <p:cNvSpPr txBox="1"/>
          <p:nvPr/>
        </p:nvSpPr>
        <p:spPr>
          <a:xfrm>
            <a:off x="6122037" y="2484272"/>
            <a:ext cx="43415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753B4B4-5A80-4D87-8D23-AE341101FA73}"/>
                  </a:ext>
                </a:extLst>
              </p:cNvPr>
              <p:cNvSpPr txBox="1"/>
              <p:nvPr/>
            </p:nvSpPr>
            <p:spPr>
              <a:xfrm>
                <a:off x="2051845" y="2935889"/>
                <a:ext cx="8619892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(Tx, x) +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(Tx, y) +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(Ty, x) +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(Ty, y).</a:t>
                </a:r>
                <a:endParaRPr lang="en-US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753B4B4-5A80-4D87-8D23-AE341101F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845" y="2935889"/>
                <a:ext cx="8619892" cy="595932"/>
              </a:xfrm>
              <a:prstGeom prst="rect">
                <a:avLst/>
              </a:prstGeom>
              <a:blipFill>
                <a:blip r:embed="rId3"/>
                <a:stretch>
                  <a:fillRect l="-1839" t="-13402" r="-283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93E5399-D5F4-4B7F-9D6E-68A3045ABD69}"/>
                  </a:ext>
                </a:extLst>
              </p:cNvPr>
              <p:cNvSpPr txBox="1"/>
              <p:nvPr/>
            </p:nvSpPr>
            <p:spPr>
              <a:xfrm>
                <a:off x="802912" y="3447946"/>
                <a:ext cx="11234849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(Tx, y) +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(Ty, x) = 0 … (1) 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scalars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x, y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93E5399-D5F4-4B7F-9D6E-68A3045AB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12" y="3447946"/>
                <a:ext cx="11234849" cy="595932"/>
              </a:xfrm>
              <a:prstGeom prst="rect">
                <a:avLst/>
              </a:prstGeom>
              <a:blipFill>
                <a:blip r:embed="rId4"/>
                <a:stretch>
                  <a:fillRect l="-1411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61E3899C-0D55-47B8-BEC4-B9EBC563096E}"/>
              </a:ext>
            </a:extLst>
          </p:cNvPr>
          <p:cNvSpPr txBox="1"/>
          <p:nvPr/>
        </p:nvSpPr>
        <p:spPr>
          <a:xfrm>
            <a:off x="808476" y="3991181"/>
            <a:ext cx="391964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in (1).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97D898-FC9C-4F28-B7F2-36E83E378BED}"/>
              </a:ext>
            </a:extLst>
          </p:cNvPr>
          <p:cNvSpPr txBox="1"/>
          <p:nvPr/>
        </p:nvSpPr>
        <p:spPr>
          <a:xfrm>
            <a:off x="4733689" y="3940580"/>
            <a:ext cx="621122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(Tx, y) + (Ty, x) = 0 …(2).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61E65C-055A-4DFE-8589-49ADBD32ED12}"/>
              </a:ext>
            </a:extLst>
          </p:cNvPr>
          <p:cNvSpPr txBox="1"/>
          <p:nvPr/>
        </p:nvSpPr>
        <p:spPr>
          <a:xfrm>
            <a:off x="802912" y="4545451"/>
            <a:ext cx="39196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in (1).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FDC0F2-7BB6-483E-B555-CB485F2088F0}"/>
              </a:ext>
            </a:extLst>
          </p:cNvPr>
          <p:cNvSpPr txBox="1"/>
          <p:nvPr/>
        </p:nvSpPr>
        <p:spPr>
          <a:xfrm>
            <a:off x="4638926" y="4546348"/>
            <a:ext cx="4744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(Tx, y) –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(Ty, x) = 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FE79101-7200-4228-9DA5-91DB203CA6B1}"/>
              </a:ext>
            </a:extLst>
          </p:cNvPr>
          <p:cNvSpPr txBox="1"/>
          <p:nvPr/>
        </p:nvSpPr>
        <p:spPr>
          <a:xfrm>
            <a:off x="4861950" y="4993298"/>
            <a:ext cx="62112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(Tx, y) – (Ty, x) = 0 … (3).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EE5899-F51D-4489-AF69-31E294B0B79F}"/>
              </a:ext>
            </a:extLst>
          </p:cNvPr>
          <p:cNvSpPr txBox="1"/>
          <p:nvPr/>
        </p:nvSpPr>
        <p:spPr>
          <a:xfrm>
            <a:off x="797320" y="5435080"/>
            <a:ext cx="66461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 + (3) gives 2(Tx, y)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A53DDF-A61E-4382-AA41-801A5BED3431}"/>
              </a:ext>
            </a:extLst>
          </p:cNvPr>
          <p:cNvSpPr txBox="1"/>
          <p:nvPr/>
        </p:nvSpPr>
        <p:spPr>
          <a:xfrm>
            <a:off x="7330051" y="5439342"/>
            <a:ext cx="47225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(Tx, y)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4CDC851-C003-49A6-8212-9B787B02217A}"/>
                  </a:ext>
                </a:extLst>
              </p:cNvPr>
              <p:cNvSpPr txBox="1"/>
              <p:nvPr/>
            </p:nvSpPr>
            <p:spPr>
              <a:xfrm>
                <a:off x="8797664" y="6038041"/>
                <a:ext cx="3451300" cy="592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Tx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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H.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4CDC851-C003-49A6-8212-9B787B022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664" y="6038041"/>
                <a:ext cx="3451300" cy="592855"/>
              </a:xfrm>
              <a:prstGeom prst="rect">
                <a:avLst/>
              </a:prstGeom>
              <a:blipFill>
                <a:blip r:embed="rId5"/>
                <a:stretch>
                  <a:fillRect l="-4417" t="-14286" r="-5300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A3E97E5-0AC8-49A9-9484-BDE812EAC7E3}"/>
                  </a:ext>
                </a:extLst>
              </p:cNvPr>
              <p:cNvSpPr txBox="1"/>
              <p:nvPr/>
            </p:nvSpPr>
            <p:spPr>
              <a:xfrm>
                <a:off x="4705557" y="6025697"/>
                <a:ext cx="456667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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p>
                        <m:sSupPr>
                          <m:ctrlPr>
                            <a:rPr lang="en-US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</m:e>
                          </m:d>
                        </m:e>
                        <m:sup>
                          <m:r>
                            <a:rPr lang="en-US" sz="3200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=0  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 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 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𝐻</m:t>
                      </m:r>
                    </m:oMath>
                  </m:oMathPara>
                </a14:m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A3E97E5-0AC8-49A9-9484-BDE812EAC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557" y="6025697"/>
                <a:ext cx="456667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740CEA43-2B4B-4F0B-AD9A-3AA01A0F253F}"/>
              </a:ext>
            </a:extLst>
          </p:cNvPr>
          <p:cNvSpPr txBox="1"/>
          <p:nvPr/>
        </p:nvSpPr>
        <p:spPr>
          <a:xfrm>
            <a:off x="897679" y="6394546"/>
            <a:ext cx="20462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= 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270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4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49F366-E2D6-459A-B288-18E4A8410FB6}"/>
              </a:ext>
            </a:extLst>
          </p:cNvPr>
          <p:cNvSpPr txBox="1"/>
          <p:nvPr/>
        </p:nvSpPr>
        <p:spPr>
          <a:xfrm>
            <a:off x="574159" y="6266300"/>
            <a:ext cx="208929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= T*.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33D2D-52B8-4080-876A-152B82B69B42}"/>
              </a:ext>
            </a:extLst>
          </p:cNvPr>
          <p:cNvSpPr txBox="1"/>
          <p:nvPr/>
        </p:nvSpPr>
        <p:spPr>
          <a:xfrm>
            <a:off x="345562" y="195451"/>
            <a:ext cx="11647966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An operator T on a Hilbert Space H is self-adjoint if and only if (Tx, x) is real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1729CC-8A41-496E-907F-C2B61AFF0FE0}"/>
              </a:ext>
            </a:extLst>
          </p:cNvPr>
          <p:cNvSpPr txBox="1"/>
          <p:nvPr/>
        </p:nvSpPr>
        <p:spPr>
          <a:xfrm>
            <a:off x="361512" y="1279421"/>
            <a:ext cx="116320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Suppose T is a self-adjoint operator on a Hilbert Space 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5227EA-8C9C-4AE5-A90A-88847A592CBC}"/>
              </a:ext>
            </a:extLst>
          </p:cNvPr>
          <p:cNvSpPr txBox="1"/>
          <p:nvPr/>
        </p:nvSpPr>
        <p:spPr>
          <a:xfrm>
            <a:off x="382775" y="1869435"/>
            <a:ext cx="195639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300667-1DA7-44DD-AF75-607BFC8B3745}"/>
              </a:ext>
            </a:extLst>
          </p:cNvPr>
          <p:cNvSpPr txBox="1"/>
          <p:nvPr/>
        </p:nvSpPr>
        <p:spPr>
          <a:xfrm>
            <a:off x="2147781" y="1825322"/>
            <a:ext cx="22753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(Tx, x)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89F648-3DCB-4CFE-BE2B-F1110EB89A63}"/>
              </a:ext>
            </a:extLst>
          </p:cNvPr>
          <p:cNvSpPr txBox="1"/>
          <p:nvPr/>
        </p:nvSpPr>
        <p:spPr>
          <a:xfrm>
            <a:off x="4253025" y="1846588"/>
            <a:ext cx="19563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(x, T*x)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F937B-7A45-4DDE-BC3C-84CD512A66AA}"/>
              </a:ext>
            </a:extLst>
          </p:cNvPr>
          <p:cNvSpPr txBox="1"/>
          <p:nvPr/>
        </p:nvSpPr>
        <p:spPr>
          <a:xfrm>
            <a:off x="6060559" y="1858893"/>
            <a:ext cx="1658679" cy="598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(x, Tx)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5262342-E431-4F9B-A7B0-E1FA71362ACF}"/>
                  </a:ext>
                </a:extLst>
              </p:cNvPr>
              <p:cNvSpPr txBox="1"/>
              <p:nvPr/>
            </p:nvSpPr>
            <p:spPr>
              <a:xfrm>
                <a:off x="7719238" y="1883302"/>
                <a:ext cx="1885507" cy="598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5262342-E431-4F9B-A7B0-E1FA71362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238" y="1883302"/>
                <a:ext cx="1885507" cy="598754"/>
              </a:xfrm>
              <a:prstGeom prst="rect">
                <a:avLst/>
              </a:prstGeom>
              <a:blipFill>
                <a:blip r:embed="rId2"/>
                <a:stretch>
                  <a:fillRect l="-8065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57AB58E1-FB98-4D0C-9F17-31130D296DD8}"/>
              </a:ext>
            </a:extLst>
          </p:cNvPr>
          <p:cNvSpPr txBox="1"/>
          <p:nvPr/>
        </p:nvSpPr>
        <p:spPr>
          <a:xfrm>
            <a:off x="446575" y="2333712"/>
            <a:ext cx="45294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(Tx, x) is real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F4AF40-E9E7-4026-BAAB-DE094B66B9A7}"/>
              </a:ext>
            </a:extLst>
          </p:cNvPr>
          <p:cNvSpPr txBox="1"/>
          <p:nvPr/>
        </p:nvSpPr>
        <p:spPr>
          <a:xfrm>
            <a:off x="515684" y="2853037"/>
            <a:ext cx="83093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Conversely suppose that (Tx, x) is real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4681A4-9DC6-415A-A151-6567189F4D2A}"/>
              </a:ext>
            </a:extLst>
          </p:cNvPr>
          <p:cNvSpPr txBox="1"/>
          <p:nvPr/>
        </p:nvSpPr>
        <p:spPr>
          <a:xfrm>
            <a:off x="531635" y="3464621"/>
            <a:ext cx="2376378" cy="603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(Tx, x)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70B0B7-EF39-4A30-8C1F-614D4EDD9AD2}"/>
                  </a:ext>
                </a:extLst>
              </p:cNvPr>
              <p:cNvSpPr txBox="1"/>
              <p:nvPr/>
            </p:nvSpPr>
            <p:spPr>
              <a:xfrm>
                <a:off x="2854845" y="3502575"/>
                <a:ext cx="1802219" cy="6036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70B0B7-EF39-4A30-8C1F-614D4EDD9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845" y="3502575"/>
                <a:ext cx="1802219" cy="603627"/>
              </a:xfrm>
              <a:prstGeom prst="rect">
                <a:avLst/>
              </a:prstGeom>
              <a:blipFill>
                <a:blip r:embed="rId3"/>
                <a:stretch>
                  <a:fillRect l="-8446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59D890-C27F-45BA-952E-46CC2DB34F6B}"/>
                  </a:ext>
                </a:extLst>
              </p:cNvPr>
              <p:cNvSpPr txBox="1"/>
              <p:nvPr/>
            </p:nvSpPr>
            <p:spPr>
              <a:xfrm>
                <a:off x="4657064" y="3466209"/>
                <a:ext cx="2057403" cy="598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59D890-C27F-45BA-952E-46CC2DB34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064" y="3466209"/>
                <a:ext cx="2057403" cy="598754"/>
              </a:xfrm>
              <a:prstGeom prst="rect">
                <a:avLst/>
              </a:prstGeom>
              <a:blipFill>
                <a:blip r:embed="rId4"/>
                <a:stretch>
                  <a:fillRect l="-7715" t="-13265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5010D14-1AE2-4794-A3E0-26788C0B6AA0}"/>
                  </a:ext>
                </a:extLst>
              </p:cNvPr>
              <p:cNvSpPr txBox="1"/>
              <p:nvPr/>
            </p:nvSpPr>
            <p:spPr>
              <a:xfrm>
                <a:off x="6693202" y="3530813"/>
                <a:ext cx="203613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5010D14-1AE2-4794-A3E0-26788C0B6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202" y="3530813"/>
                <a:ext cx="2036137" cy="584775"/>
              </a:xfrm>
              <a:prstGeom prst="rect">
                <a:avLst/>
              </a:prstGeom>
              <a:blipFill>
                <a:blip r:embed="rId5"/>
                <a:stretch>
                  <a:fillRect l="-778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E68CAD50-4201-47E8-934E-CBE65022C309}"/>
              </a:ext>
            </a:extLst>
          </p:cNvPr>
          <p:cNvSpPr txBox="1"/>
          <p:nvPr/>
        </p:nvSpPr>
        <p:spPr>
          <a:xfrm>
            <a:off x="600746" y="4105883"/>
            <a:ext cx="609245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(Tx, x) – (T*x, 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4DC81C-4FD3-4314-9129-9570F8A45A02}"/>
              </a:ext>
            </a:extLst>
          </p:cNvPr>
          <p:cNvSpPr txBox="1"/>
          <p:nvPr/>
        </p:nvSpPr>
        <p:spPr>
          <a:xfrm>
            <a:off x="579477" y="4669409"/>
            <a:ext cx="609245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(Tx – T*x, 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D0399A-1DCB-4615-AB0A-383CFC2EAEEC}"/>
              </a:ext>
            </a:extLst>
          </p:cNvPr>
          <p:cNvSpPr txBox="1"/>
          <p:nvPr/>
        </p:nvSpPr>
        <p:spPr>
          <a:xfrm>
            <a:off x="600746" y="5190400"/>
            <a:ext cx="609245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({T – T*}x, x) = 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6DF521-4A09-435E-9B74-F44495714AE4}"/>
              </a:ext>
            </a:extLst>
          </p:cNvPr>
          <p:cNvSpPr txBox="1"/>
          <p:nvPr/>
        </p:nvSpPr>
        <p:spPr>
          <a:xfrm>
            <a:off x="579479" y="5732666"/>
            <a:ext cx="609245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– T* = O by Theorem (4)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6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469A5B-88D5-4E7A-966F-9E9747B812A6}"/>
              </a:ext>
            </a:extLst>
          </p:cNvPr>
          <p:cNvSpPr txBox="1"/>
          <p:nvPr/>
        </p:nvSpPr>
        <p:spPr>
          <a:xfrm>
            <a:off x="962247" y="527142"/>
            <a:ext cx="10903687" cy="1839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S be the set of all self-adjoint operators on a Hilbert Space H. We define  ≤ on S as follows. We write  A</a:t>
            </a:r>
            <a:r>
              <a:rPr lang="en-US" sz="36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lang="en-US" sz="36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A</a:t>
            </a:r>
            <a:r>
              <a:rPr lang="en-US" sz="36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sz="36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S, if (A</a:t>
            </a:r>
            <a:r>
              <a:rPr lang="en-US" sz="36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≤ (A</a:t>
            </a:r>
            <a:r>
              <a:rPr lang="en-US" sz="36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x, x)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57A843-FBEF-41F7-BCE4-96791AD7A729}"/>
              </a:ext>
            </a:extLst>
          </p:cNvPr>
          <p:cNvSpPr txBox="1"/>
          <p:nvPr/>
        </p:nvSpPr>
        <p:spPr>
          <a:xfrm>
            <a:off x="962248" y="2506819"/>
            <a:ext cx="10414590" cy="3618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 6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real Banach Space of all self-adjoint operators on a Hilbert Space H is a partially ordered set whose linear structure and order structure are related by the following properties.                                                                                                                                                    (a) If 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 ≤ 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 for every A. </a:t>
            </a:r>
            <a:endParaRPr lang="en-US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If 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then 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8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2754</Words>
  <Application>Microsoft Office PowerPoint</Application>
  <PresentationFormat>Widescreen</PresentationFormat>
  <Paragraphs>208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M 301- FUNCTIONAL ANALYSIS SELF - ADJOINT OPERATORS</vt:lpstr>
      <vt:lpstr>PowerPoint Presentation</vt:lpstr>
      <vt:lpstr>Theorem 1: The self-adjoint operators in B(H) form a closed real linear subspace of B(H) and therefore a real Banach Space which contains the identity transformation.</vt:lpstr>
      <vt:lpstr>Theorem 1: The self-adjoint operators in B(H) form a closed real linear subspace of B(H) and therefore a real Banach Space which contains the identity transformation.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Theorem 6: The real Banach Space of all self-adjoint operators on a Hilbert Space H is a partially ordered set whose linear structure and order structure are related by the following properties.                                                                                                                                                    (a) If A1 ≤ A2 then A1 + A ≤ A2 + A for every A. (b) If A1 ≤ A2 and   0 then A1 ≤ A2. </vt:lpstr>
      <vt:lpstr>Theorem 6: The real Banach Space of all self-adjoint operators on a Hilbert Space H is a partially ordered set whose linear structure and order structure are related by the following properties.                                                                                                                                                    (a) If A1 ≤ A2 then A1 + A ≤ A2 + A for every A. (b) If A1 ≤ A2 and   0 then A1 ≤ A2.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- ADJOINT OPERATORS (HILBERT SPACES, FUNCTIONAL ANALYSIS)</dc:title>
  <dc:creator>Apoorva Kalidindi</dc:creator>
  <cp:lastModifiedBy>Tammi Raju Kalidindi</cp:lastModifiedBy>
  <cp:revision>13</cp:revision>
  <dcterms:created xsi:type="dcterms:W3CDTF">2022-01-30T04:56:07Z</dcterms:created>
  <dcterms:modified xsi:type="dcterms:W3CDTF">2024-06-24T03:07:45Z</dcterms:modified>
</cp:coreProperties>
</file>