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4"/>
    <a:srgbClr val="000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21A7E-B7A6-93EB-C1F0-E59DDBCF3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98B4E-B296-77F3-368B-D8C48E4EDF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07C15-1857-4704-DBBE-1113B5532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702D-3889-44D4-89F6-11FD2185EFD1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9F11B-5066-C504-A070-6F7EF19ED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938D8-BBF6-6BAC-B058-242F25F28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6039-3A86-46A0-8A9F-4DC08E8E1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8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E30C1-8032-8381-5CA1-EBC7865F9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860ECB-F763-D4C6-8097-E28B5D1EC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9BD77-38D9-34E7-8B44-12CA3943C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702D-3889-44D4-89F6-11FD2185EFD1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BE688-AC4D-729D-103F-FF109B24C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6067D-8C61-C1D0-8BEA-C27CA8A84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6039-3A86-46A0-8A9F-4DC08E8E1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48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EB524C-7C69-2AE8-D2CC-F30ECD330D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108697-0368-E141-12B2-793D65DC2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E03BD-3E25-1451-1E88-CBBB575BD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702D-3889-44D4-89F6-11FD2185EFD1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48DCE-A732-ADD2-739A-D515F0BDE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ECFF9-1082-CA8B-B757-8F369748C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6039-3A86-46A0-8A9F-4DC08E8E1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3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8136C-1EE5-EBC5-D77C-56C5CD4C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8ACEE-A60F-E565-D5F2-B502777C7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2EA8F-270F-E29B-E5C2-6B692529F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702D-3889-44D4-89F6-11FD2185EFD1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C5518-3C98-0276-3EAF-2FDCF7D40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C87D2-6178-856F-09B1-B555887F4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6039-3A86-46A0-8A9F-4DC08E8E1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94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E3C7F-7719-1993-680B-22A74890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E0113-643C-26F5-49C6-7A9F3DC50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7A182-7A3E-80C7-FE47-EFB91EF62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702D-3889-44D4-89F6-11FD2185EFD1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754B1-1C12-10E0-F89D-51A6FC0D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F664C-42D9-4E54-34EF-806C5BF92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6039-3A86-46A0-8A9F-4DC08E8E1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1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A9A2C-84ED-BC25-C9EA-4099C96BC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1DA79-F303-091E-29E9-72E5BA0D4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AED05-6F72-7954-DF5F-01E223FFD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577DA-0D15-A185-BE56-5DFF41139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702D-3889-44D4-89F6-11FD2185EFD1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410F5-DFF8-CF0A-8B90-4EAFA0D8F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DCCB9-15A6-8955-DAD6-0EA9BCDF6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6039-3A86-46A0-8A9F-4DC08E8E1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9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11E64-22E7-5D55-225E-E418A289A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D155E-DE1A-638D-08F8-55F355624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9FE4B-7E4B-F02B-DA69-22E9AAB86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ED018C-0801-9B4B-1888-3133F4F7D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20477B-2CD3-9980-EC45-C0E2C4F99C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B7FBE2-43A9-7EA6-4E8C-C5E77CCEC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702D-3889-44D4-89F6-11FD2185EFD1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862C4E-37E4-2E47-30F1-573123634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927C4E-7791-8240-B048-7D4ECCA70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6039-3A86-46A0-8A9F-4DC08E8E1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1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F29EC-6A08-47B4-B348-A2DF0B083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4A896D-AF02-8EAA-E154-8CA65F317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702D-3889-44D4-89F6-11FD2185EFD1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228002-030E-1A16-91DE-D3E71FBC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06FED-4D84-0D6C-CC3A-933A59875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6039-3A86-46A0-8A9F-4DC08E8E1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0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BD85BE-24A9-0019-D5FF-98EEF5AA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702D-3889-44D4-89F6-11FD2185EFD1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17117F-CA26-4423-EC2B-1D49DB5F0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0A841-B1EF-9305-AB40-0B4C82C1C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6039-3A86-46A0-8A9F-4DC08E8E1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8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2A656-F86E-3B42-CC72-F3D768581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8E185-F873-4815-D35C-26BF6C06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AA923B-5607-A6EF-977D-B2A020BF3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4B5882-D7B5-998C-E0F1-3AFFE5B1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702D-3889-44D4-89F6-11FD2185EFD1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FC29B-45C1-BA7D-EF05-92F635E23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A2E2D-6830-2575-7B2E-A80C5912A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6039-3A86-46A0-8A9F-4DC08E8E1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11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5EC28-57CC-18CF-367C-76DF42569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2CAE39-2685-EE43-6496-0896C89D2C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88E06-9529-D095-BB17-D2611E7D3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38290-2090-E4D5-3E89-502958401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702D-3889-44D4-89F6-11FD2185EFD1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9B5F4-4748-6CC5-CD4C-B5D7A28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12C08-1B19-E9E5-649D-CB4479F74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6039-3A86-46A0-8A9F-4DC08E8E1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4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CA0223-7702-CE5C-4B8E-1C64DC8FC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D12CA-C1E2-7F58-F2A5-B174F618C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321AD-473C-D9CC-7257-079CA87B5D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4702D-3889-44D4-89F6-11FD2185EFD1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982A7-2611-A7DE-6AD8-3FB058921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15710-66F8-9D35-A39B-FD0424EEE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46039-3A86-46A0-8A9F-4DC08E8E1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image" Target="../media/image61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7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4.png"/><Relationship Id="rId10" Type="http://schemas.openxmlformats.org/officeDocument/2006/relationships/image" Target="../media/image159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3.png"/><Relationship Id="rId5" Type="http://schemas.openxmlformats.org/officeDocument/2006/relationships/image" Target="../media/image157.png"/><Relationship Id="rId4" Type="http://schemas.openxmlformats.org/officeDocument/2006/relationships/image" Target="../media/image1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2E3A3-6C81-B91B-3DCF-ACAD98574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4086" y="2954215"/>
            <a:ext cx="9523827" cy="1538471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M 301- FUNCTIONAL ANALYSIS</a:t>
            </a:r>
            <a:br>
              <a:rPr lang="en-US" sz="4800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00206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FINITE DIMENSIONAL SPECTRAL THEORY-1</a:t>
            </a:r>
            <a:endParaRPr lang="en-US" sz="4000" dirty="0">
              <a:solidFill>
                <a:srgbClr val="002060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3C5C6-B7D2-81FE-473C-2D875DEBE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0101" y="4837320"/>
            <a:ext cx="6665259" cy="1696216"/>
          </a:xfrm>
        </p:spPr>
        <p:txBody>
          <a:bodyPr>
            <a:normAutofit fontScale="77500" lnSpcReduction="20000"/>
          </a:bodyPr>
          <a:lstStyle/>
          <a:p>
            <a:r>
              <a:rPr lang="en-US" sz="5700" dirty="0">
                <a:solidFill>
                  <a:srgbClr val="00B05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K. C. TAMMI RAJU, M. S</a:t>
            </a:r>
            <a:r>
              <a:rPr lang="en-US" sz="5700" dirty="0">
                <a:solidFill>
                  <a:srgbClr val="00B050"/>
                </a:solidFill>
                <a:cs typeface="Times New Roman" panose="02020603050405020304" pitchFamily="18" charset="0"/>
              </a:rPr>
              <a:t>c;</a:t>
            </a:r>
          </a:p>
          <a:p>
            <a:r>
              <a:rPr lang="en-US" sz="4800" dirty="0">
                <a:solidFill>
                  <a:srgbClr val="7030A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HOD, Dept. of mathematics;</a:t>
            </a:r>
          </a:p>
          <a:p>
            <a:r>
              <a:rPr lang="en-US" sz="4800" dirty="0">
                <a:solidFill>
                  <a:srgbClr val="0070C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PG COURSES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675BE3-83B3-5ADE-B213-EB434BFE1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97" y="881703"/>
            <a:ext cx="10721188" cy="16425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8888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49EDFDB-AD77-E583-140B-B759B2711AB1}"/>
                  </a:ext>
                </a:extLst>
              </p:cNvPr>
              <p:cNvSpPr txBox="1"/>
              <p:nvPr/>
            </p:nvSpPr>
            <p:spPr>
              <a:xfrm>
                <a:off x="6814296" y="2806266"/>
                <a:ext cx="3442447" cy="66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</m:e>
                          <m:sub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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 </m:t>
                            </m:r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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𝒊𝒋</m:t>
                                </m:r>
                              </m:sub>
                            </m:s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49EDFDB-AD77-E583-140B-B759B2711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296" y="2806266"/>
                <a:ext cx="3442447" cy="669094"/>
              </a:xfrm>
              <a:prstGeom prst="rect">
                <a:avLst/>
              </a:prstGeom>
              <a:blipFill>
                <a:blip r:embed="rId2"/>
                <a:stretch>
                  <a:fillRect l="-4602" t="-7273" b="-2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EEB28B-4A00-E2F3-95D4-045FB554178B}"/>
                  </a:ext>
                </a:extLst>
              </p:cNvPr>
              <p:cNvSpPr txBox="1"/>
              <p:nvPr/>
            </p:nvSpPr>
            <p:spPr>
              <a:xfrm>
                <a:off x="3622859" y="-83664"/>
                <a:ext cx="5772150" cy="66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[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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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 any matrix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EEB28B-4A00-E2F3-95D4-045FB5541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859" y="-83664"/>
                <a:ext cx="5772150" cy="669094"/>
              </a:xfrm>
              <a:prstGeom prst="rect">
                <a:avLst/>
              </a:prstGeom>
              <a:blipFill>
                <a:blip r:embed="rId3"/>
                <a:stretch>
                  <a:fillRect l="-2640" t="-7273" b="-2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97F7EC0-3A9F-13CC-28BB-AFE5504C634C}"/>
              </a:ext>
            </a:extLst>
          </p:cNvPr>
          <p:cNvSpPr txBox="1"/>
          <p:nvPr/>
        </p:nvSpPr>
        <p:spPr>
          <a:xfrm>
            <a:off x="452715" y="-56836"/>
            <a:ext cx="38230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Claim: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onto: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7D0F3-41E7-88B3-370D-49308353400A}"/>
                  </a:ext>
                </a:extLst>
              </p:cNvPr>
              <p:cNvSpPr txBox="1"/>
              <p:nvPr/>
            </p:nvSpPr>
            <p:spPr>
              <a:xfrm>
                <a:off x="452714" y="380130"/>
                <a:ext cx="7705165" cy="66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for each j = 1, 2, ..., n,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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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</m:nary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7D0F3-41E7-88B3-370D-493083534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14" y="380130"/>
                <a:ext cx="7705165" cy="669094"/>
              </a:xfrm>
              <a:prstGeom prst="rect">
                <a:avLst/>
              </a:prstGeom>
              <a:blipFill>
                <a:blip r:embed="rId4"/>
                <a:stretch>
                  <a:fillRect l="-1978" t="-7273" b="-2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7CD528-44D5-8B18-9FB3-D1AE5359390E}"/>
                  </a:ext>
                </a:extLst>
              </p:cNvPr>
              <p:cNvSpPr txBox="1"/>
              <p:nvPr/>
            </p:nvSpPr>
            <p:spPr>
              <a:xfrm>
                <a:off x="143432" y="830718"/>
                <a:ext cx="12048568" cy="66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By them 2,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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unique operator T on H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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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nary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7CD528-44D5-8B18-9FB3-D1AE53593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32" y="830718"/>
                <a:ext cx="12048568" cy="669094"/>
              </a:xfrm>
              <a:prstGeom prst="rect">
                <a:avLst/>
              </a:prstGeom>
              <a:blipFill>
                <a:blip r:embed="rId5"/>
                <a:stretch>
                  <a:fillRect l="-1316" t="-7273" r="-759" b="-2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4A8876-11FB-4A9B-00A9-413F37E29743}"/>
                  </a:ext>
                </a:extLst>
              </p:cNvPr>
              <p:cNvSpPr txBox="1"/>
              <p:nvPr/>
            </p:nvSpPr>
            <p:spPr>
              <a:xfrm>
                <a:off x="425821" y="1349406"/>
                <a:ext cx="3334871" cy="631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</m:d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[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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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4A8876-11FB-4A9B-00A9-413F37E29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21" y="1349406"/>
                <a:ext cx="3334871" cy="631391"/>
              </a:xfrm>
              <a:prstGeom prst="rect">
                <a:avLst/>
              </a:prstGeom>
              <a:blipFill>
                <a:blip r:embed="rId6"/>
                <a:stretch>
                  <a:fillRect l="-4753" t="-13462" b="-2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AF8BD6-BF29-859D-626B-2EB7B5750ABD}"/>
                  </a:ext>
                </a:extLst>
              </p:cNvPr>
              <p:cNvSpPr txBox="1"/>
              <p:nvPr/>
            </p:nvSpPr>
            <p:spPr>
              <a:xfrm>
                <a:off x="3622859" y="1329104"/>
                <a:ext cx="3334871" cy="66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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(T)=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[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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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AF8BD6-BF29-859D-626B-2EB7B5750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859" y="1329104"/>
                <a:ext cx="3334871" cy="669094"/>
              </a:xfrm>
              <a:prstGeom prst="rect">
                <a:avLst/>
              </a:prstGeom>
              <a:blipFill>
                <a:blip r:embed="rId7"/>
                <a:stretch>
                  <a:fillRect l="-4570" t="-7273" b="-2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504898C-4E99-4553-A128-154EBC154810}"/>
              </a:ext>
            </a:extLst>
          </p:cNvPr>
          <p:cNvSpPr txBox="1"/>
          <p:nvPr/>
        </p:nvSpPr>
        <p:spPr>
          <a:xfrm>
            <a:off x="425821" y="1781807"/>
            <a:ext cx="40744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preserves addition: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46D3A0-C4B4-ECDA-6105-DB154803C646}"/>
                  </a:ext>
                </a:extLst>
              </p:cNvPr>
              <p:cNvSpPr txBox="1"/>
              <p:nvPr/>
            </p:nvSpPr>
            <p:spPr>
              <a:xfrm>
                <a:off x="4379968" y="1779343"/>
                <a:ext cx="3613187" cy="591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Let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(H).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46D3A0-C4B4-ECDA-6105-DB154803C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968" y="1779343"/>
                <a:ext cx="3613187" cy="591700"/>
              </a:xfrm>
              <a:prstGeom prst="rect">
                <a:avLst/>
              </a:prstGeom>
              <a:blipFill>
                <a:blip r:embed="rId8"/>
                <a:stretch>
                  <a:fillRect l="-4216" t="-14433" r="-1349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13CB10-9CA4-897E-C821-41C6549798E1}"/>
                  </a:ext>
                </a:extLst>
              </p:cNvPr>
              <p:cNvSpPr txBox="1"/>
              <p:nvPr/>
            </p:nvSpPr>
            <p:spPr>
              <a:xfrm>
                <a:off x="429895" y="2217030"/>
                <a:ext cx="11224222" cy="696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From (1) and (2),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 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 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13CB10-9CA4-897E-C821-41C654979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95" y="2217030"/>
                <a:ext cx="11224222" cy="696857"/>
              </a:xfrm>
              <a:prstGeom prst="rect">
                <a:avLst/>
              </a:prstGeom>
              <a:blipFill>
                <a:blip r:embed="rId9"/>
                <a:stretch>
                  <a:fillRect l="-1412" t="-3509" r="-109" b="-20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3CE6AD4-1B01-6ED3-10D7-7C754406A761}"/>
                  </a:ext>
                </a:extLst>
              </p:cNvPr>
              <p:cNvSpPr txBox="1"/>
              <p:nvPr/>
            </p:nvSpPr>
            <p:spPr>
              <a:xfrm>
                <a:off x="2377682" y="2789805"/>
                <a:ext cx="4593496" cy="66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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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3CE6AD4-1B01-6ED3-10D7-7C754406A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682" y="2789805"/>
                <a:ext cx="4593496" cy="669094"/>
              </a:xfrm>
              <a:prstGeom prst="rect">
                <a:avLst/>
              </a:prstGeom>
              <a:blipFill>
                <a:blip r:embed="rId10"/>
                <a:stretch>
                  <a:fillRect l="-3316" t="-7339" b="-22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B30CFD3-34A9-5C79-4174-D3A903354F0C}"/>
                  </a:ext>
                </a:extLst>
              </p:cNvPr>
              <p:cNvSpPr txBox="1"/>
              <p:nvPr/>
            </p:nvSpPr>
            <p:spPr>
              <a:xfrm>
                <a:off x="391644" y="3868574"/>
                <a:ext cx="10822642" cy="591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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]+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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[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]+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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[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B30CFD3-34A9-5C79-4174-D3A903354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44" y="3868574"/>
                <a:ext cx="10822642" cy="591700"/>
              </a:xfrm>
              <a:prstGeom prst="rect">
                <a:avLst/>
              </a:prstGeom>
              <a:blipFill>
                <a:blip r:embed="rId11"/>
                <a:stretch>
                  <a:fillRect l="-1408" t="-14433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134CB94-053E-D6FA-E86B-4A46E0FAC92B}"/>
                  </a:ext>
                </a:extLst>
              </p:cNvPr>
              <p:cNvSpPr txBox="1"/>
              <p:nvPr/>
            </p:nvSpPr>
            <p:spPr>
              <a:xfrm>
                <a:off x="391644" y="3253986"/>
                <a:ext cx="4795559" cy="66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[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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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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134CB94-053E-D6FA-E86B-4A46E0FAC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44" y="3253986"/>
                <a:ext cx="4795559" cy="669094"/>
              </a:xfrm>
              <a:prstGeom prst="rect">
                <a:avLst/>
              </a:prstGeom>
              <a:blipFill>
                <a:blip r:embed="rId12"/>
                <a:stretch>
                  <a:fillRect l="-3177" t="-7273" b="-2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E6A4995-0E95-8C21-0524-D41845A6F0ED}"/>
                  </a:ext>
                </a:extLst>
              </p:cNvPr>
              <p:cNvSpPr txBox="1"/>
              <p:nvPr/>
            </p:nvSpPr>
            <p:spPr>
              <a:xfrm>
                <a:off x="4935070" y="3275173"/>
                <a:ext cx="3815603" cy="66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[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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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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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E6A4995-0E95-8C21-0524-D41845A6F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070" y="3275173"/>
                <a:ext cx="3815603" cy="669094"/>
              </a:xfrm>
              <a:prstGeom prst="rect">
                <a:avLst/>
              </a:prstGeom>
              <a:blipFill>
                <a:blip r:embed="rId13"/>
                <a:stretch>
                  <a:fillRect t="-7273" b="-2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B6D3B1B-9BF5-3E11-817B-76BEB6916027}"/>
                  </a:ext>
                </a:extLst>
              </p:cNvPr>
              <p:cNvSpPr txBox="1"/>
              <p:nvPr/>
            </p:nvSpPr>
            <p:spPr>
              <a:xfrm>
                <a:off x="8639733" y="3404030"/>
                <a:ext cx="257455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]+[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B6D3B1B-9BF5-3E11-817B-76BEB6916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733" y="3404030"/>
                <a:ext cx="2574552" cy="584775"/>
              </a:xfrm>
              <a:prstGeom prst="rect">
                <a:avLst/>
              </a:prstGeom>
              <a:blipFill>
                <a:blip r:embed="rId14"/>
                <a:stretch>
                  <a:fillRect l="-5910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198444C-064C-271D-4332-23C12F0766CF}"/>
                  </a:ext>
                </a:extLst>
              </p:cNvPr>
              <p:cNvSpPr txBox="1"/>
              <p:nvPr/>
            </p:nvSpPr>
            <p:spPr>
              <a:xfrm>
                <a:off x="524433" y="6266300"/>
                <a:ext cx="7001781" cy="591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:r>
                  <a:rPr kumimoji="0" lang="en-US" sz="3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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]=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𝜶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𝝍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198444C-064C-271D-4332-23C12F076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33" y="6266300"/>
                <a:ext cx="7001781" cy="591700"/>
              </a:xfrm>
              <a:prstGeom prst="rect">
                <a:avLst/>
              </a:prstGeom>
              <a:blipFill>
                <a:blip r:embed="rId15"/>
                <a:stretch>
                  <a:fillRect l="-2176" t="-14433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39071976-D821-D358-CF78-9A2F790F4924}"/>
              </a:ext>
            </a:extLst>
          </p:cNvPr>
          <p:cNvSpPr txBox="1"/>
          <p:nvPr/>
        </p:nvSpPr>
        <p:spPr>
          <a:xfrm>
            <a:off x="398930" y="4318253"/>
            <a:ext cx="61990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preserves scalar multiplication: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A5404D0-90F6-1DAC-B0BB-B4054A98D0AB}"/>
                  </a:ext>
                </a:extLst>
              </p:cNvPr>
              <p:cNvSpPr txBox="1"/>
              <p:nvPr/>
            </p:nvSpPr>
            <p:spPr>
              <a:xfrm>
                <a:off x="507624" y="4755357"/>
                <a:ext cx="11224222" cy="66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 any scalar then (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  <m:r>
                      <a:rPr kumimoji="0" lang="en-IN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j = 1, 2, ..., n.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A5404D0-90F6-1DAC-B0BB-B4054A98D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24" y="4755357"/>
                <a:ext cx="11224222" cy="669094"/>
              </a:xfrm>
              <a:prstGeom prst="rect">
                <a:avLst/>
              </a:prstGeom>
              <a:blipFill>
                <a:blip r:embed="rId16"/>
                <a:stretch>
                  <a:fillRect l="-1357" t="-7273" b="-2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E02277E-D33B-1800-FCF3-673DEA9B98C2}"/>
                  </a:ext>
                </a:extLst>
              </p:cNvPr>
              <p:cNvSpPr txBox="1"/>
              <p:nvPr/>
            </p:nvSpPr>
            <p:spPr>
              <a:xfrm>
                <a:off x="1293898" y="5310292"/>
                <a:ext cx="2684931" cy="631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</m:t>
                    </m:r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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E02277E-D33B-1800-FCF3-673DEA9B9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898" y="5310292"/>
                <a:ext cx="2684931" cy="631391"/>
              </a:xfrm>
              <a:prstGeom prst="rect">
                <a:avLst/>
              </a:prstGeom>
              <a:blipFill>
                <a:blip r:embed="rId17"/>
                <a:stretch>
                  <a:fillRect l="-5669" t="-13462" b="-2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EE7F7C-E38E-77C0-08A6-DCF358ACCE1B}"/>
                  </a:ext>
                </a:extLst>
              </p:cNvPr>
              <p:cNvSpPr txBox="1"/>
              <p:nvPr/>
            </p:nvSpPr>
            <p:spPr>
              <a:xfrm>
                <a:off x="3913093" y="5330504"/>
                <a:ext cx="2684931" cy="631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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EE7F7C-E38E-77C0-08A6-DCF358ACC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093" y="5330504"/>
                <a:ext cx="2684931" cy="631391"/>
              </a:xfrm>
              <a:prstGeom prst="rect">
                <a:avLst/>
              </a:prstGeom>
              <a:blipFill>
                <a:blip r:embed="rId18"/>
                <a:stretch>
                  <a:fillRect l="-5909" t="-13462" b="-2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8203707-656B-800A-BED0-8BCEC9B76D04}"/>
                  </a:ext>
                </a:extLst>
              </p:cNvPr>
              <p:cNvSpPr txBox="1"/>
              <p:nvPr/>
            </p:nvSpPr>
            <p:spPr>
              <a:xfrm>
                <a:off x="528508" y="5746232"/>
                <a:ext cx="7563260" cy="66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[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]=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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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</m:t>
                            </m:r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[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</m:t>
                            </m:r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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8203707-656B-800A-BED0-8BCEC9B76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08" y="5746232"/>
                <a:ext cx="7563260" cy="669094"/>
              </a:xfrm>
              <a:prstGeom prst="rect">
                <a:avLst/>
              </a:prstGeom>
              <a:blipFill>
                <a:blip r:embed="rId19"/>
                <a:stretch>
                  <a:fillRect l="-2097" t="-7339" b="-22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63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0FDA95-6464-0C0D-45C8-9B5580B4E314}"/>
                  </a:ext>
                </a:extLst>
              </p:cNvPr>
              <p:cNvSpPr txBox="1"/>
              <p:nvPr/>
            </p:nvSpPr>
            <p:spPr>
              <a:xfrm>
                <a:off x="398929" y="3282847"/>
                <a:ext cx="11793071" cy="1120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:r>
                  <a:rPr kumimoji="0" lang="en-US" sz="3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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an isomorphism of the algebra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(H) onto the Matrix algebra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0FDA95-6464-0C0D-45C8-9B5580B4E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29" y="3282847"/>
                <a:ext cx="11793071" cy="1120243"/>
              </a:xfrm>
              <a:prstGeom prst="rect">
                <a:avLst/>
              </a:prstGeom>
              <a:blipFill>
                <a:blip r:embed="rId2"/>
                <a:stretch>
                  <a:fillRect l="-1292" t="-765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ADFFD2-C8FA-7078-D306-A10445FD22B9}"/>
                  </a:ext>
                </a:extLst>
              </p:cNvPr>
              <p:cNvSpPr txBox="1"/>
              <p:nvPr/>
            </p:nvSpPr>
            <p:spPr>
              <a:xfrm>
                <a:off x="534521" y="0"/>
                <a:ext cx="497877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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kumimoji="0" lang="en-US" sz="3200" b="1" i="0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preserves multiplication: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ADFFD2-C8FA-7078-D306-A10445FD2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21" y="0"/>
                <a:ext cx="4978773" cy="584775"/>
              </a:xfrm>
              <a:prstGeom prst="rect">
                <a:avLst/>
              </a:prstGeom>
              <a:blipFill>
                <a:blip r:embed="rId3"/>
                <a:stretch>
                  <a:fillRect t="-15625" r="-2941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82A9C3-3610-4133-4FBD-073D0ED86206}"/>
                  </a:ext>
                </a:extLst>
              </p:cNvPr>
              <p:cNvSpPr txBox="1"/>
              <p:nvPr/>
            </p:nvSpPr>
            <p:spPr>
              <a:xfrm>
                <a:off x="580468" y="454080"/>
                <a:ext cx="8966944" cy="631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j = 1, 2, ..., n.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82A9C3-3610-4133-4FBD-073D0ED86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68" y="454080"/>
                <a:ext cx="8966944" cy="631391"/>
              </a:xfrm>
              <a:prstGeom prst="rect">
                <a:avLst/>
              </a:prstGeom>
              <a:blipFill>
                <a:blip r:embed="rId4"/>
                <a:stretch>
                  <a:fillRect l="-1700" t="-13462" b="-2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6D6813-1491-069C-2872-C99C35EC9D4C}"/>
                  </a:ext>
                </a:extLst>
              </p:cNvPr>
              <p:cNvSpPr txBox="1"/>
              <p:nvPr/>
            </p:nvSpPr>
            <p:spPr>
              <a:xfrm>
                <a:off x="4151780" y="1038855"/>
                <a:ext cx="3257549" cy="631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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𝒌𝒋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b>
                        </m:sSub>
                      </m:e>
                    </m:nary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6D6813-1491-069C-2872-C99C35EC9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780" y="1038855"/>
                <a:ext cx="3257549" cy="631391"/>
              </a:xfrm>
              <a:prstGeom prst="rect">
                <a:avLst/>
              </a:prstGeom>
              <a:blipFill>
                <a:blip r:embed="rId5"/>
                <a:stretch>
                  <a:fillRect l="-4682" t="-13462" b="-2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CA920E9-7458-B2D6-EF3B-344BF54A47D0}"/>
                  </a:ext>
                </a:extLst>
              </p:cNvPr>
              <p:cNvSpPr txBox="1"/>
              <p:nvPr/>
            </p:nvSpPr>
            <p:spPr>
              <a:xfrm>
                <a:off x="7255809" y="1073652"/>
                <a:ext cx="3257549" cy="631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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𝒌𝒋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CA920E9-7458-B2D6-EF3B-344BF54A4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809" y="1073652"/>
                <a:ext cx="3257549" cy="631391"/>
              </a:xfrm>
              <a:prstGeom prst="rect">
                <a:avLst/>
              </a:prstGeom>
              <a:blipFill>
                <a:blip r:embed="rId6"/>
                <a:stretch>
                  <a:fillRect l="-4673" t="-13462" b="-2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7A29A4-8038-A771-140E-8CAC37218AAE}"/>
                  </a:ext>
                </a:extLst>
              </p:cNvPr>
              <p:cNvSpPr txBox="1"/>
              <p:nvPr/>
            </p:nvSpPr>
            <p:spPr>
              <a:xfrm>
                <a:off x="4151780" y="1578814"/>
                <a:ext cx="4212291" cy="631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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𝒌𝒋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nary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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𝒊𝒌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7A29A4-8038-A771-140E-8CAC37218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780" y="1578814"/>
                <a:ext cx="4212291" cy="631391"/>
              </a:xfrm>
              <a:prstGeom prst="rect">
                <a:avLst/>
              </a:prstGeom>
              <a:blipFill>
                <a:blip r:embed="rId7"/>
                <a:stretch>
                  <a:fillRect l="-3618" t="-13462" b="-2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ABE759B-D5B9-0E38-B831-9626011A02EA}"/>
                  </a:ext>
                </a:extLst>
              </p:cNvPr>
              <p:cNvSpPr txBox="1"/>
              <p:nvPr/>
            </p:nvSpPr>
            <p:spPr>
              <a:xfrm>
                <a:off x="8162366" y="1578296"/>
                <a:ext cx="4208929" cy="686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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𝒊𝒌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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𝒌𝒋</m:t>
                                </m:r>
                              </m:sub>
                            </m:s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ABE759B-D5B9-0E38-B831-9626011A0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366" y="1578296"/>
                <a:ext cx="4208929" cy="686213"/>
              </a:xfrm>
              <a:prstGeom prst="rect">
                <a:avLst/>
              </a:prstGeom>
              <a:blipFill>
                <a:blip r:embed="rId8"/>
                <a:stretch>
                  <a:fillRect l="-3768" t="-7143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F8809A-1D90-73A2-2B40-4B9951FB0E60}"/>
                  </a:ext>
                </a:extLst>
              </p:cNvPr>
              <p:cNvSpPr txBox="1"/>
              <p:nvPr/>
            </p:nvSpPr>
            <p:spPr>
              <a:xfrm>
                <a:off x="534521" y="2097089"/>
                <a:ext cx="5478558" cy="6473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]=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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𝒊𝒌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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𝒌𝒋</m:t>
                                </m:r>
                              </m:sub>
                            </m:s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nary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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F8809A-1D90-73A2-2B40-4B9951FB0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21" y="2097089"/>
                <a:ext cx="5478558" cy="647357"/>
              </a:xfrm>
              <a:prstGeom prst="rect">
                <a:avLst/>
              </a:prstGeom>
              <a:blipFill>
                <a:blip r:embed="rId9"/>
                <a:stretch>
                  <a:fillRect l="-2895" t="-13208" b="-1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62F1A1-3555-35AF-0FB1-A1F461125BFA}"/>
                  </a:ext>
                </a:extLst>
              </p:cNvPr>
              <p:cNvSpPr txBox="1"/>
              <p:nvPr/>
            </p:nvSpPr>
            <p:spPr>
              <a:xfrm>
                <a:off x="5674658" y="2094422"/>
                <a:ext cx="3469341" cy="703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[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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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[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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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62F1A1-3555-35AF-0FB1-A1F461125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658" y="2094422"/>
                <a:ext cx="3469341" cy="703462"/>
              </a:xfrm>
              <a:prstGeom prst="rect">
                <a:avLst/>
              </a:prstGeom>
              <a:blipFill>
                <a:blip r:embed="rId10"/>
                <a:stretch>
                  <a:fillRect l="-4569" t="-12174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4F4E7EA-6C28-CA43-D077-9D820E767054}"/>
                  </a:ext>
                </a:extLst>
              </p:cNvPr>
              <p:cNvSpPr txBox="1"/>
              <p:nvPr/>
            </p:nvSpPr>
            <p:spPr>
              <a:xfrm>
                <a:off x="8968071" y="2193017"/>
                <a:ext cx="211118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][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4F4E7EA-6C28-CA43-D077-9D820E767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8071" y="2193017"/>
                <a:ext cx="2111188" cy="584775"/>
              </a:xfrm>
              <a:prstGeom prst="rect">
                <a:avLst/>
              </a:prstGeom>
              <a:blipFill>
                <a:blip r:embed="rId11"/>
                <a:stretch>
                  <a:fillRect l="-7225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621B07A-460F-94AF-9653-09871A5ECCDD}"/>
                  </a:ext>
                </a:extLst>
              </p:cNvPr>
              <p:cNvSpPr txBox="1"/>
              <p:nvPr/>
            </p:nvSpPr>
            <p:spPr>
              <a:xfrm>
                <a:off x="567020" y="2736649"/>
                <a:ext cx="587412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𝛙</m:t>
                    </m:r>
                    <m:sSub>
                      <m:sSub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m:rPr>
                        <m:nor/>
                      </m:rPr>
                      <a: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[</m:t>
                    </m:r>
                    <m:sSub>
                      <m:sSub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621B07A-460F-94AF-9653-09871A5EC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20" y="2736649"/>
                <a:ext cx="5874121" cy="584775"/>
              </a:xfrm>
              <a:prstGeom prst="rect">
                <a:avLst/>
              </a:prstGeom>
              <a:blipFill>
                <a:blip r:embed="rId12"/>
                <a:stretch>
                  <a:fillRect l="-2593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FC1F01A-B688-3AA4-BF94-219277521FEA}"/>
                  </a:ext>
                </a:extLst>
              </p:cNvPr>
              <p:cNvSpPr txBox="1"/>
              <p:nvPr/>
            </p:nvSpPr>
            <p:spPr>
              <a:xfrm>
                <a:off x="6427690" y="2774059"/>
                <a:ext cx="280483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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[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FC1F01A-B688-3AA4-BF94-219277521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690" y="2774059"/>
                <a:ext cx="2804833" cy="584775"/>
              </a:xfrm>
              <a:prstGeom prst="rect">
                <a:avLst/>
              </a:prstGeom>
              <a:blipFill>
                <a:blip r:embed="rId13"/>
                <a:stretch>
                  <a:fillRect l="-5423" t="-15625" r="-434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3743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EEDCD7-C5CF-FECD-F22C-1A36B6BBABDB}"/>
              </a:ext>
            </a:extLst>
          </p:cNvPr>
          <p:cNvSpPr txBox="1"/>
          <p:nvPr/>
        </p:nvSpPr>
        <p:spPr>
          <a:xfrm>
            <a:off x="551331" y="5854127"/>
            <a:ext cx="11435606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The relation of similarity on the set of all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matrices over the field of complex numbers is an equivalence relation.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F90B47-4C62-2725-CCA5-37A50E350576}"/>
                  </a:ext>
                </a:extLst>
              </p:cNvPr>
              <p:cNvSpPr txBox="1"/>
              <p:nvPr/>
            </p:nvSpPr>
            <p:spPr>
              <a:xfrm>
                <a:off x="570386" y="8085"/>
                <a:ext cx="11698940" cy="23517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Theorem 4: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2*: Let B be an ordered basis for a finite dimensional Hilbert space H of dimension n and T an operator on H whose matrix relative to B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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Then T is non-singular if and only if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[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non-singular and in this case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[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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[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F90B47-4C62-2725-CCA5-37A50E350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86" y="8085"/>
                <a:ext cx="11698940" cy="2351798"/>
              </a:xfrm>
              <a:prstGeom prst="rect">
                <a:avLst/>
              </a:prstGeom>
              <a:blipFill>
                <a:blip r:embed="rId2"/>
                <a:stretch>
                  <a:fillRect l="-1355" t="-3627" r="-1303" b="-5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5A46BC-F4C7-2857-3B53-A03B0FFB4041}"/>
                  </a:ext>
                </a:extLst>
              </p:cNvPr>
              <p:cNvSpPr txBox="1"/>
              <p:nvPr/>
            </p:nvSpPr>
            <p:spPr>
              <a:xfrm>
                <a:off x="570385" y="2136954"/>
                <a:ext cx="10908927" cy="11401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Proof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T is non-singular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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 operator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on H 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such that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𝑻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5A46BC-F4C7-2857-3B53-A03B0FFB4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85" y="2136954"/>
                <a:ext cx="10908927" cy="1140120"/>
              </a:xfrm>
              <a:prstGeom prst="rect">
                <a:avLst/>
              </a:prstGeom>
              <a:blipFill>
                <a:blip r:embed="rId3"/>
                <a:stretch>
                  <a:fillRect l="-1453" t="-6417" r="-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8FDAD4-D296-79BC-56A3-929C61F5B583}"/>
                  </a:ext>
                </a:extLst>
              </p:cNvPr>
              <p:cNvSpPr txBox="1"/>
              <p:nvPr/>
            </p:nvSpPr>
            <p:spPr>
              <a:xfrm>
                <a:off x="3757339" y="2676454"/>
                <a:ext cx="4817408" cy="601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iff 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=[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𝑻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8FDAD4-D296-79BC-56A3-929C61F5B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339" y="2676454"/>
                <a:ext cx="4817408" cy="601831"/>
              </a:xfrm>
              <a:prstGeom prst="rect">
                <a:avLst/>
              </a:prstGeom>
              <a:blipFill>
                <a:blip r:embed="rId4"/>
                <a:stretch>
                  <a:fillRect l="-3161" t="-12121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7B3733-6D8F-EB4E-B22D-608C1D7A01CE}"/>
                  </a:ext>
                </a:extLst>
              </p:cNvPr>
              <p:cNvSpPr txBox="1"/>
              <p:nvPr/>
            </p:nvSpPr>
            <p:spPr>
              <a:xfrm>
                <a:off x="570384" y="3152740"/>
                <a:ext cx="5556999" cy="666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iff 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][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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=[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][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7B3733-6D8F-EB4E-B22D-608C1D7A0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84" y="3152740"/>
                <a:ext cx="5556999" cy="666657"/>
              </a:xfrm>
              <a:prstGeom prst="rect">
                <a:avLst/>
              </a:prstGeom>
              <a:blipFill>
                <a:blip r:embed="rId5"/>
                <a:stretch>
                  <a:fillRect l="-2854" t="-818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0377555-41A9-32C3-86D2-45E6FB5AB5E8}"/>
                  </a:ext>
                </a:extLst>
              </p:cNvPr>
              <p:cNvSpPr txBox="1"/>
              <p:nvPr/>
            </p:nvSpPr>
            <p:spPr>
              <a:xfrm>
                <a:off x="6127383" y="3159319"/>
                <a:ext cx="6205816" cy="666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iff 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][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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=[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][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0377555-41A9-32C3-86D2-45E6FB5AB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383" y="3159319"/>
                <a:ext cx="6205816" cy="666657"/>
              </a:xfrm>
              <a:prstGeom prst="rect">
                <a:avLst/>
              </a:prstGeom>
              <a:blipFill>
                <a:blip r:embed="rId6"/>
                <a:stretch>
                  <a:fillRect l="-2456" t="-818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D6A8F32-4AD3-8779-A45C-2684A8D19B9F}"/>
                  </a:ext>
                </a:extLst>
              </p:cNvPr>
              <p:cNvSpPr txBox="1"/>
              <p:nvPr/>
            </p:nvSpPr>
            <p:spPr>
              <a:xfrm>
                <a:off x="580475" y="3690239"/>
                <a:ext cx="6942047" cy="631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iff the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non-singular and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D6A8F32-4AD3-8779-A45C-2684A8D19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75" y="3690239"/>
                <a:ext cx="6942047" cy="631391"/>
              </a:xfrm>
              <a:prstGeom prst="rect">
                <a:avLst/>
              </a:prstGeom>
              <a:blipFill>
                <a:blip r:embed="rId7"/>
                <a:stretch>
                  <a:fillRect l="-2195" t="-13462" r="-351" b="-2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7CE35EE-B3A0-80EE-BFD7-4458CE213D76}"/>
                  </a:ext>
                </a:extLst>
              </p:cNvPr>
              <p:cNvSpPr txBox="1"/>
              <p:nvPr/>
            </p:nvSpPr>
            <p:spPr>
              <a:xfrm>
                <a:off x="7316895" y="3642152"/>
                <a:ext cx="2993091" cy="6538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[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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[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7CE35EE-B3A0-80EE-BFD7-4458CE213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895" y="3642152"/>
                <a:ext cx="2993091" cy="6538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B5D2DB29-B140-168E-187A-BA30229F5CFB}"/>
              </a:ext>
            </a:extLst>
          </p:cNvPr>
          <p:cNvSpPr txBox="1"/>
          <p:nvPr/>
        </p:nvSpPr>
        <p:spPr>
          <a:xfrm>
            <a:off x="580464" y="4177930"/>
            <a:ext cx="62058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SIMILARITY OF MATRICES: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092C1D4-58AE-744E-F75B-60F81D81E809}"/>
                  </a:ext>
                </a:extLst>
              </p:cNvPr>
              <p:cNvSpPr txBox="1"/>
              <p:nvPr/>
            </p:nvSpPr>
            <p:spPr>
              <a:xfrm>
                <a:off x="551331" y="4530243"/>
                <a:ext cx="11435606" cy="1580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Definition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Let A and B be square matrices of order n over the field ₵.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Then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 is said to be similar to A if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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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non-singular matrix C over the field of complex numbers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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𝐀</m:t>
                    </m:r>
                    <m:r>
                      <a:rPr kumimoji="0" lang="en-US" sz="3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𝐂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092C1D4-58AE-744E-F75B-60F81D81E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31" y="4530243"/>
                <a:ext cx="11435606" cy="1580817"/>
              </a:xfrm>
              <a:prstGeom prst="rect">
                <a:avLst/>
              </a:prstGeom>
              <a:blipFill>
                <a:blip r:embed="rId9"/>
                <a:stretch>
                  <a:fillRect l="-1333" t="-5405" r="-1333" b="-11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15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FC5627-EF0F-C167-7A2B-B8737E63A8BE}"/>
              </a:ext>
            </a:extLst>
          </p:cNvPr>
          <p:cNvSpPr txBox="1"/>
          <p:nvPr/>
        </p:nvSpPr>
        <p:spPr>
          <a:xfrm>
            <a:off x="480731" y="5087326"/>
            <a:ext cx="11697822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The relation of similarity on B(H) is an equivalence relation. </a:t>
            </a:r>
            <a:endParaRPr lang="en-US" sz="32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F778C5-DD0F-BA2B-6B0B-ED571670588C}"/>
              </a:ext>
            </a:extLst>
          </p:cNvPr>
          <p:cNvSpPr txBox="1"/>
          <p:nvPr/>
        </p:nvSpPr>
        <p:spPr>
          <a:xfrm>
            <a:off x="475129" y="0"/>
            <a:ext cx="10233212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Theorem 5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Similar matrices have the same determinant.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6B9746-AB27-7EE8-06B3-C2759A847F19}"/>
              </a:ext>
            </a:extLst>
          </p:cNvPr>
          <p:cNvSpPr txBox="1"/>
          <p:nvPr/>
        </p:nvSpPr>
        <p:spPr>
          <a:xfrm>
            <a:off x="502023" y="458834"/>
            <a:ext cx="8122024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Proof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Suppose A and B are similar matrices.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1ACCD9-01BC-C6E5-D368-9B687A9D59F8}"/>
                  </a:ext>
                </a:extLst>
              </p:cNvPr>
              <p:cNvSpPr txBox="1"/>
              <p:nvPr/>
            </p:nvSpPr>
            <p:spPr>
              <a:xfrm>
                <a:off x="502023" y="893087"/>
                <a:ext cx="11331390" cy="601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there exists a non-singular matrix C such that B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1ACCD9-01BC-C6E5-D368-9B687A9D5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23" y="893087"/>
                <a:ext cx="11331390" cy="601255"/>
              </a:xfrm>
              <a:prstGeom prst="rect">
                <a:avLst/>
              </a:prstGeom>
              <a:blipFill>
                <a:blip r:embed="rId2"/>
                <a:stretch>
                  <a:fillRect l="-1345" t="-12245" b="-31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C9FC38-92A2-3901-2150-E855E3C59FCD}"/>
                  </a:ext>
                </a:extLst>
              </p:cNvPr>
              <p:cNvSpPr txBox="1"/>
              <p:nvPr/>
            </p:nvSpPr>
            <p:spPr>
              <a:xfrm>
                <a:off x="502023" y="1316858"/>
                <a:ext cx="4693024" cy="595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det B = det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C9FC38-92A2-3901-2150-E855E3C59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23" y="1316858"/>
                <a:ext cx="4693024" cy="595932"/>
              </a:xfrm>
              <a:prstGeom prst="rect">
                <a:avLst/>
              </a:prstGeom>
              <a:blipFill>
                <a:blip r:embed="rId3"/>
                <a:stretch>
                  <a:fillRect l="-3247" t="-13265" r="-2208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210A02-9F5B-7C55-4716-F51F73049DCF}"/>
                  </a:ext>
                </a:extLst>
              </p:cNvPr>
              <p:cNvSpPr txBox="1"/>
              <p:nvPr/>
            </p:nvSpPr>
            <p:spPr>
              <a:xfrm>
                <a:off x="5195047" y="1364688"/>
                <a:ext cx="4921624" cy="595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(det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𝐝𝐞𝐭</m:t>
                            </m:r>
                          </m:fName>
                          <m:e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func>
                      </m:e>
                    </m:d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𝐝𝐞𝐭</m:t>
                        </m:r>
                      </m:fName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210A02-9F5B-7C55-4716-F51F73049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047" y="1364688"/>
                <a:ext cx="4921624" cy="595932"/>
              </a:xfrm>
              <a:prstGeom prst="rect">
                <a:avLst/>
              </a:prstGeom>
              <a:blipFill>
                <a:blip r:embed="rId4"/>
                <a:stretch>
                  <a:fillRect l="-3094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DB988A-3624-421D-97B7-1EDC48A19DC1}"/>
                  </a:ext>
                </a:extLst>
              </p:cNvPr>
              <p:cNvSpPr txBox="1"/>
              <p:nvPr/>
            </p:nvSpPr>
            <p:spPr>
              <a:xfrm>
                <a:off x="2507877" y="1834713"/>
                <a:ext cx="4793876" cy="595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(det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𝐝𝐞𝐭</m:t>
                            </m:r>
                          </m:fName>
                          <m:e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</m:func>
                      </m:e>
                    </m:d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𝐝𝐞𝐭</m:t>
                        </m:r>
                      </m:fName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DB988A-3624-421D-97B7-1EDC48A19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877" y="1834713"/>
                <a:ext cx="4793876" cy="595932"/>
              </a:xfrm>
              <a:prstGeom prst="rect">
                <a:avLst/>
              </a:prstGeom>
              <a:blipFill>
                <a:blip r:embed="rId5"/>
                <a:stretch>
                  <a:fillRect l="-3177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5C53B8C-983B-1939-3C2B-D5A3B08D5BA0}"/>
                  </a:ext>
                </a:extLst>
              </p:cNvPr>
              <p:cNvSpPr txBox="1"/>
              <p:nvPr/>
            </p:nvSpPr>
            <p:spPr>
              <a:xfrm>
                <a:off x="7200901" y="1834527"/>
                <a:ext cx="3785346" cy="595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(det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)(</m:t>
                    </m:r>
                    <m:func>
                      <m:func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𝐝𝐞𝐭</m:t>
                        </m:r>
                      </m:fName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5C53B8C-983B-1939-3C2B-D5A3B08D5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901" y="1834527"/>
                <a:ext cx="3785346" cy="595932"/>
              </a:xfrm>
              <a:prstGeom prst="rect">
                <a:avLst/>
              </a:prstGeom>
              <a:blipFill>
                <a:blip r:embed="rId6"/>
                <a:stretch>
                  <a:fillRect l="-4026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47936F-0E76-B558-90EB-37C8B0E33FF4}"/>
                  </a:ext>
                </a:extLst>
              </p:cNvPr>
              <p:cNvSpPr txBox="1"/>
              <p:nvPr/>
            </p:nvSpPr>
            <p:spPr>
              <a:xfrm>
                <a:off x="2507877" y="2301163"/>
                <a:ext cx="3785346" cy="666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(det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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)(</m:t>
                    </m:r>
                    <m:func>
                      <m:func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𝐝𝐞𝐭</m:t>
                        </m:r>
                      </m:fName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47936F-0E76-B558-90EB-37C8B0E33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877" y="2301163"/>
                <a:ext cx="3785346" cy="666657"/>
              </a:xfrm>
              <a:prstGeom prst="rect">
                <a:avLst/>
              </a:prstGeom>
              <a:blipFill>
                <a:blip r:embed="rId7"/>
                <a:stretch>
                  <a:fillRect l="-4026" t="-818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06CC0578-7F2D-5339-1B56-E930B17BA801}"/>
              </a:ext>
            </a:extLst>
          </p:cNvPr>
          <p:cNvSpPr txBox="1"/>
          <p:nvPr/>
        </p:nvSpPr>
        <p:spPr>
          <a:xfrm>
            <a:off x="6069106" y="2319901"/>
            <a:ext cx="19565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1. det 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72B2B2-027E-8DC2-D094-052F53478F3D}"/>
              </a:ext>
            </a:extLst>
          </p:cNvPr>
          <p:cNvSpPr txBox="1"/>
          <p:nvPr/>
        </p:nvSpPr>
        <p:spPr>
          <a:xfrm>
            <a:off x="7918077" y="2366970"/>
            <a:ext cx="1526241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det 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40CE64-C468-8399-72F7-3656A273A51A}"/>
              </a:ext>
            </a:extLst>
          </p:cNvPr>
          <p:cNvSpPr txBox="1"/>
          <p:nvPr/>
        </p:nvSpPr>
        <p:spPr>
          <a:xfrm>
            <a:off x="430305" y="2843802"/>
            <a:ext cx="3785346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Thus, det B = det A.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D4ADA5-4DF1-EF35-9396-E7DBAD8743F9}"/>
              </a:ext>
            </a:extLst>
          </p:cNvPr>
          <p:cNvSpPr txBox="1"/>
          <p:nvPr/>
        </p:nvSpPr>
        <p:spPr>
          <a:xfrm>
            <a:off x="3961280" y="2782073"/>
            <a:ext cx="3180229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Hence the result.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2574AC-AFDD-537F-7677-8D5D9597E508}"/>
              </a:ext>
            </a:extLst>
          </p:cNvPr>
          <p:cNvSpPr txBox="1"/>
          <p:nvPr/>
        </p:nvSpPr>
        <p:spPr>
          <a:xfrm>
            <a:off x="430305" y="3231045"/>
            <a:ext cx="43702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Similarity of operators: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9744E2B-9594-5167-72DC-0A73FB75C8A5}"/>
                  </a:ext>
                </a:extLst>
              </p:cNvPr>
              <p:cNvSpPr txBox="1"/>
              <p:nvPr/>
            </p:nvSpPr>
            <p:spPr>
              <a:xfrm>
                <a:off x="453837" y="3670389"/>
                <a:ext cx="11594727" cy="16551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Definition: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Let A and B be operator on a Hilbert space H. Then B is said to be similar to A if there exists a non-singular operator C on H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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9744E2B-9594-5167-72DC-0A73FB75C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37" y="3670389"/>
                <a:ext cx="11594727" cy="1655133"/>
              </a:xfrm>
              <a:prstGeom prst="rect">
                <a:avLst/>
              </a:prstGeom>
              <a:blipFill>
                <a:blip r:embed="rId8"/>
                <a:stretch>
                  <a:fillRect l="-1314" t="-5147" r="-1262"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7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9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276E0-C19B-B3F1-E0EB-1DA8F761DDB8}"/>
                  </a:ext>
                </a:extLst>
              </p:cNvPr>
              <p:cNvSpPr txBox="1"/>
              <p:nvPr/>
            </p:nvSpPr>
            <p:spPr>
              <a:xfrm>
                <a:off x="663387" y="5432929"/>
                <a:ext cx="7808262" cy="6939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[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</m:t>
                            </m:r>
                            <m:r>
                              <a:rPr lang="en-US" sz="32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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 the matrix of S relative to B.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276E0-C19B-B3F1-E0EB-1DA8F761D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87" y="5432929"/>
                <a:ext cx="7808262" cy="693908"/>
              </a:xfrm>
              <a:prstGeom prst="rect">
                <a:avLst/>
              </a:prstGeom>
              <a:blipFill>
                <a:blip r:embed="rId2"/>
                <a:stretch>
                  <a:fillRect l="-2030" t="-7018" r="-62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B00FFC-B424-F79D-07CA-2EFCAC9A3A81}"/>
                  </a:ext>
                </a:extLst>
              </p:cNvPr>
              <p:cNvSpPr txBox="1"/>
              <p:nvPr/>
            </p:nvSpPr>
            <p:spPr>
              <a:xfrm>
                <a:off x="627530" y="17970"/>
                <a:ext cx="11564470" cy="1120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Theorem 6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2*: Two matrices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similar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they are the matrices of a single operator on H relative to different bases.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B00FFC-B424-F79D-07CA-2EFCAC9A3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30" y="17970"/>
                <a:ext cx="11564470" cy="1120243"/>
              </a:xfrm>
              <a:prstGeom prst="rect">
                <a:avLst/>
              </a:prstGeom>
              <a:blipFill>
                <a:blip r:embed="rId3"/>
                <a:stretch>
                  <a:fillRect l="-1371" t="-7609" b="-15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30FF61D-75EB-DB6D-43F2-31549968273D}"/>
              </a:ext>
            </a:extLst>
          </p:cNvPr>
          <p:cNvSpPr txBox="1"/>
          <p:nvPr/>
        </p:nvSpPr>
        <p:spPr>
          <a:xfrm>
            <a:off x="627529" y="986607"/>
            <a:ext cx="11564471" cy="1645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Proof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[First we prove that if T is an operator on an n – dim HS H and if B and 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two ordered bases for H, then the matrix of T relative to B is similar to the matrix of T relative to 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1BFA3C-7644-5A28-5AAB-EC83FEA8880B}"/>
                  </a:ext>
                </a:extLst>
              </p:cNvPr>
              <p:cNvSpPr txBox="1"/>
              <p:nvPr/>
            </p:nvSpPr>
            <p:spPr>
              <a:xfrm>
                <a:off x="692522" y="2533891"/>
                <a:ext cx="11880478" cy="591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Let B =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. .,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 and B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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. .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 be two ordered bases for H.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1BFA3C-7644-5A28-5AAB-EC83FEA88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22" y="2533891"/>
                <a:ext cx="11880478" cy="591700"/>
              </a:xfrm>
              <a:prstGeom prst="rect">
                <a:avLst/>
              </a:prstGeom>
              <a:blipFill>
                <a:blip r:embed="rId4"/>
                <a:stretch>
                  <a:fillRect l="-1334" t="-14433" r="-257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9FDBAF-4F18-FD3A-6222-DC72AB026CFE}"/>
                  </a:ext>
                </a:extLst>
              </p:cNvPr>
              <p:cNvSpPr txBox="1"/>
              <p:nvPr/>
            </p:nvSpPr>
            <p:spPr>
              <a:xfrm>
                <a:off x="692521" y="2997408"/>
                <a:ext cx="9527243" cy="703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[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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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[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sSup>
                          <m:sSup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𝐁</m:t>
                            </m:r>
                          </m:e>
                          <m:sup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[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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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 that 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9FDBAF-4F18-FD3A-6222-DC72AB026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21" y="2997408"/>
                <a:ext cx="9527243" cy="703462"/>
              </a:xfrm>
              <a:prstGeom prst="rect">
                <a:avLst/>
              </a:prstGeom>
              <a:blipFill>
                <a:blip r:embed="rId5"/>
                <a:stretch>
                  <a:fillRect l="-1665" t="-12174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D5EDB33-FF6F-C14D-4084-823478AF38C0}"/>
                  </a:ext>
                </a:extLst>
              </p:cNvPr>
              <p:cNvSpPr txBox="1"/>
              <p:nvPr/>
            </p:nvSpPr>
            <p:spPr>
              <a:xfrm>
                <a:off x="681317" y="3481758"/>
                <a:ext cx="6299946" cy="66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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j = 1, 2, ..., n. ... (1)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D5EDB33-FF6F-C14D-4084-823478AF3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17" y="3481758"/>
                <a:ext cx="6299946" cy="669094"/>
              </a:xfrm>
              <a:prstGeom prst="rect">
                <a:avLst/>
              </a:prstGeom>
              <a:blipFill>
                <a:blip r:embed="rId6"/>
                <a:stretch>
                  <a:fillRect t="-7273" b="-2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AF578F4-040A-A875-E7C4-1353635604CE}"/>
                  </a:ext>
                </a:extLst>
              </p:cNvPr>
              <p:cNvSpPr txBox="1"/>
              <p:nvPr/>
            </p:nvSpPr>
            <p:spPr>
              <a:xfrm>
                <a:off x="681316" y="3975806"/>
                <a:ext cx="7521389" cy="66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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j = 1, 2, ..., n. … (2).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AF578F4-040A-A875-E7C4-135363560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16" y="3975806"/>
                <a:ext cx="7521389" cy="669094"/>
              </a:xfrm>
              <a:prstGeom prst="rect">
                <a:avLst/>
              </a:prstGeom>
              <a:blipFill>
                <a:blip r:embed="rId7"/>
                <a:stretch>
                  <a:fillRect l="-2107" t="-7273" b="-2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5493042-4906-E7B2-E3B5-3AE82DDBD986}"/>
                  </a:ext>
                </a:extLst>
              </p:cNvPr>
              <p:cNvSpPr txBox="1"/>
              <p:nvPr/>
            </p:nvSpPr>
            <p:spPr>
              <a:xfrm>
                <a:off x="692520" y="4503299"/>
                <a:ext cx="11564471" cy="66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Let S be an operator in H defined by 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1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n. ... (3).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5493042-4906-E7B2-E3B5-3AE82DDBD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20" y="4503299"/>
                <a:ext cx="11564471" cy="669094"/>
              </a:xfrm>
              <a:prstGeom prst="rect">
                <a:avLst/>
              </a:prstGeom>
              <a:blipFill>
                <a:blip r:embed="rId8"/>
                <a:stretch>
                  <a:fillRect l="-1371" t="-7339" b="-22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99C38072-E7A5-2C4D-3D1F-CC451537E8B6}"/>
              </a:ext>
            </a:extLst>
          </p:cNvPr>
          <p:cNvSpPr txBox="1"/>
          <p:nvPr/>
        </p:nvSpPr>
        <p:spPr>
          <a:xfrm>
            <a:off x="692520" y="4978664"/>
            <a:ext cx="10806960" cy="59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 S is non-singular since S maps a basis B onto a basis 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2E6E03D-00A5-5DFE-1FF0-055FA12F4B96}"/>
                  </a:ext>
                </a:extLst>
              </p:cNvPr>
              <p:cNvSpPr txBox="1"/>
              <p:nvPr/>
            </p:nvSpPr>
            <p:spPr>
              <a:xfrm>
                <a:off x="606240" y="5922640"/>
                <a:ext cx="9237010" cy="654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[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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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also non-singular, (by theorem 4.)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2E6E03D-00A5-5DFE-1FF0-055FA12F4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40" y="5922640"/>
                <a:ext cx="9237010" cy="654538"/>
              </a:xfrm>
              <a:prstGeom prst="rect">
                <a:avLst/>
              </a:prstGeom>
              <a:blipFill>
                <a:blip r:embed="rId9"/>
                <a:stretch>
                  <a:fillRect l="-1649" t="-13084" b="-18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14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7" grpId="0"/>
      <p:bldP spid="19" grpId="0"/>
      <p:bldP spid="21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894847-795F-0D28-C999-42E1B4DA5CDC}"/>
                  </a:ext>
                </a:extLst>
              </p:cNvPr>
              <p:cNvSpPr txBox="1"/>
              <p:nvPr/>
            </p:nvSpPr>
            <p:spPr>
              <a:xfrm>
                <a:off x="547967" y="3388666"/>
                <a:ext cx="10935822" cy="66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Again 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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𝒌𝒋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</m:t>
                        </m:r>
                      </m:e>
                    </m:nary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[from (2) on replacing </a:t>
                </a:r>
                <a:r>
                  <a:rPr kumimoji="0" lang="en-I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by k]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894847-795F-0D28-C999-42E1B4DA5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67" y="3388666"/>
                <a:ext cx="10935822" cy="669094"/>
              </a:xfrm>
              <a:prstGeom prst="rect">
                <a:avLst/>
              </a:prstGeom>
              <a:blipFill>
                <a:blip r:embed="rId2"/>
                <a:stretch>
                  <a:fillRect l="-725" t="-7273" b="-2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0DE3BA6-1D11-EA35-690C-940B93CA990F}"/>
                  </a:ext>
                </a:extLst>
              </p:cNvPr>
              <p:cNvSpPr txBox="1"/>
              <p:nvPr/>
            </p:nvSpPr>
            <p:spPr>
              <a:xfrm>
                <a:off x="507626" y="0"/>
                <a:ext cx="7748867" cy="66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Also 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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j = 1, 2, ..., n. ... (4).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0DE3BA6-1D11-EA35-690C-940B93CA9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26" y="0"/>
                <a:ext cx="7748867" cy="669094"/>
              </a:xfrm>
              <a:prstGeom prst="rect">
                <a:avLst/>
              </a:prstGeom>
              <a:blipFill>
                <a:blip r:embed="rId3"/>
                <a:stretch>
                  <a:fillRect l="-1967" t="-7273" r="-708" b="-2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7A261A-07D2-0BDE-DC11-5B619D69360E}"/>
                  </a:ext>
                </a:extLst>
              </p:cNvPr>
              <p:cNvSpPr txBox="1"/>
              <p:nvPr/>
            </p:nvSpPr>
            <p:spPr>
              <a:xfrm>
                <a:off x="628651" y="585241"/>
                <a:ext cx="7964020" cy="66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We have 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T{S(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)}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[from (3)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7A261A-07D2-0BDE-DC11-5B619D693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585241"/>
                <a:ext cx="7964020" cy="669094"/>
              </a:xfrm>
              <a:prstGeom prst="rect">
                <a:avLst/>
              </a:prstGeom>
              <a:blipFill>
                <a:blip r:embed="rId4"/>
                <a:stretch>
                  <a:fillRect l="-1913" t="-7273" b="-2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C4E98CE-32DF-5B6F-CC3D-DAFE9EF0C280}"/>
                  </a:ext>
                </a:extLst>
              </p:cNvPr>
              <p:cNvSpPr txBox="1"/>
              <p:nvPr/>
            </p:nvSpPr>
            <p:spPr>
              <a:xfrm>
                <a:off x="3183589" y="1010243"/>
                <a:ext cx="9147361" cy="66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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𝒌𝒋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)  </m:t>
                        </m:r>
                      </m:e>
                    </m:nary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[from (4) on replacing </a:t>
                </a:r>
                <a:r>
                  <a:rPr kumimoji="0" lang="en-I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by k]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C4E98CE-32DF-5B6F-CC3D-DAFE9EF0C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589" y="1010243"/>
                <a:ext cx="9147361" cy="669094"/>
              </a:xfrm>
              <a:prstGeom prst="rect">
                <a:avLst/>
              </a:prstGeom>
              <a:blipFill>
                <a:blip r:embed="rId5"/>
                <a:stretch>
                  <a:fillRect l="-1666" t="-7339" b="-22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21F94B-F1B7-277A-6942-A2E01FD6FCFF}"/>
                  </a:ext>
                </a:extLst>
              </p:cNvPr>
              <p:cNvSpPr txBox="1"/>
              <p:nvPr/>
            </p:nvSpPr>
            <p:spPr>
              <a:xfrm>
                <a:off x="3183589" y="1659468"/>
                <a:ext cx="3257552" cy="631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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𝒌𝒋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   </m:t>
                        </m:r>
                      </m:e>
                    </m:nary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21F94B-F1B7-277A-6942-A2E01FD6F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589" y="1659468"/>
                <a:ext cx="3257552" cy="631391"/>
              </a:xfrm>
              <a:prstGeom prst="rect">
                <a:avLst/>
              </a:prstGeom>
              <a:blipFill>
                <a:blip r:embed="rId6"/>
                <a:stretch>
                  <a:fillRect l="-4673" t="-13462" b="-2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BED511D-6E59-6364-36E4-DD5292BC0F74}"/>
                  </a:ext>
                </a:extLst>
              </p:cNvPr>
              <p:cNvSpPr txBox="1"/>
              <p:nvPr/>
            </p:nvSpPr>
            <p:spPr>
              <a:xfrm>
                <a:off x="3183588" y="2305166"/>
                <a:ext cx="9112625" cy="631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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𝒌𝒋</m:t>
                            </m:r>
                          </m:sub>
                        </m:sSub>
                        <m:nary>
                          <m:naryPr>
                            <m:chr m:val="∑"/>
                            <m:limLoc m:val="undOvr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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𝒊𝒌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</m:e>
                        </m:nary>
                      </m:e>
                    </m:nary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[from (1) on replacing j by k]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BED511D-6E59-6364-36E4-DD5292BC0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588" y="2305166"/>
                <a:ext cx="9112625" cy="631391"/>
              </a:xfrm>
              <a:prstGeom prst="rect">
                <a:avLst/>
              </a:prstGeom>
              <a:blipFill>
                <a:blip r:embed="rId7"/>
                <a:stretch>
                  <a:fillRect l="-1672" t="-13462" r="-1338" b="-2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58FB223-88CD-0AE9-257D-A6E6BC98C05A}"/>
                  </a:ext>
                </a:extLst>
              </p:cNvPr>
              <p:cNvSpPr txBox="1"/>
              <p:nvPr/>
            </p:nvSpPr>
            <p:spPr>
              <a:xfrm>
                <a:off x="3183588" y="2944476"/>
                <a:ext cx="5193930" cy="631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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𝒊𝒌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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𝒌𝒋</m:t>
                                </m:r>
                              </m:sub>
                            </m:s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... (5)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58FB223-88CD-0AE9-257D-A6E6BC98C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588" y="2944476"/>
                <a:ext cx="5193930" cy="631391"/>
              </a:xfrm>
              <a:prstGeom prst="rect">
                <a:avLst/>
              </a:prstGeom>
              <a:blipFill>
                <a:blip r:embed="rId8"/>
                <a:stretch>
                  <a:fillRect l="-2934" t="-13462" b="-2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26729B-9BE1-A1A2-974E-DD650610F6C6}"/>
                  </a:ext>
                </a:extLst>
              </p:cNvPr>
              <p:cNvSpPr txBox="1"/>
              <p:nvPr/>
            </p:nvSpPr>
            <p:spPr>
              <a:xfrm>
                <a:off x="2554943" y="5032495"/>
                <a:ext cx="6212540" cy="66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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𝒊𝒌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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𝒌𝒋</m:t>
                                </m:r>
                              </m:sub>
                            </m:s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nary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... (6)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26729B-9BE1-A1A2-974E-DD650610F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943" y="5032495"/>
                <a:ext cx="6212540" cy="669094"/>
              </a:xfrm>
              <a:prstGeom prst="rect">
                <a:avLst/>
              </a:prstGeom>
              <a:blipFill>
                <a:blip r:embed="rId9"/>
                <a:stretch>
                  <a:fillRect l="-785" t="-7339" b="-22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698DC2-33F2-67E1-0B84-E76563BD95C7}"/>
                  </a:ext>
                </a:extLst>
              </p:cNvPr>
              <p:cNvSpPr txBox="1"/>
              <p:nvPr/>
            </p:nvSpPr>
            <p:spPr>
              <a:xfrm>
                <a:off x="2698380" y="4533410"/>
                <a:ext cx="9493620" cy="631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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𝒌𝒋</m:t>
                            </m:r>
                          </m:sub>
                        </m:sSub>
                        <m:nary>
                          <m:naryPr>
                            <m:chr m:val="∑"/>
                            <m:limLoc m:val="undOvr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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𝒊𝒌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nary>
                      </m:e>
                    </m:nary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[ from (4), on replacing j by k]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698DC2-33F2-67E1-0B84-E76563BD9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380" y="4533410"/>
                <a:ext cx="9493620" cy="631391"/>
              </a:xfrm>
              <a:prstGeom prst="rect">
                <a:avLst/>
              </a:prstGeom>
              <a:blipFill>
                <a:blip r:embed="rId10"/>
                <a:stretch>
                  <a:fillRect l="-1670" t="-13592" r="-1285" b="-23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023997-3C6A-C300-A626-4D4FB5E46DBD}"/>
                  </a:ext>
                </a:extLst>
              </p:cNvPr>
              <p:cNvSpPr txBox="1"/>
              <p:nvPr/>
            </p:nvSpPr>
            <p:spPr>
              <a:xfrm>
                <a:off x="2752168" y="3982493"/>
                <a:ext cx="6212540" cy="631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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𝒌𝒋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   </m:t>
                        </m:r>
                      </m:e>
                    </m:nary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[from (3)]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023997-3C6A-C300-A626-4D4FB5E46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168" y="3982493"/>
                <a:ext cx="6212540" cy="631391"/>
              </a:xfrm>
              <a:prstGeom prst="rect">
                <a:avLst/>
              </a:prstGeom>
              <a:blipFill>
                <a:blip r:embed="rId11"/>
                <a:stretch>
                  <a:fillRect l="-2451" t="-13462" b="-2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E56A8D9-944B-0981-C2E7-E7B5539D6BC1}"/>
                  </a:ext>
                </a:extLst>
              </p:cNvPr>
              <p:cNvSpPr txBox="1"/>
              <p:nvPr/>
            </p:nvSpPr>
            <p:spPr>
              <a:xfrm>
                <a:off x="507626" y="5590949"/>
                <a:ext cx="10935822" cy="66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From (5) and (6),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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𝒊𝒌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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𝒌𝒋</m:t>
                                </m:r>
                              </m:sub>
                            </m:s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</m:e>
                        </m:nary>
                      </m:e>
                    </m:nary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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𝒊𝒌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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𝒌𝒋</m:t>
                                </m:r>
                              </m:sub>
                            </m:s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</m:e>
                        </m:nary>
                      </m:e>
                    </m:nary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E56A8D9-944B-0981-C2E7-E7B5539D6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26" y="5590949"/>
                <a:ext cx="10935822" cy="669094"/>
              </a:xfrm>
              <a:prstGeom prst="rect">
                <a:avLst/>
              </a:prstGeom>
              <a:blipFill>
                <a:blip r:embed="rId12"/>
                <a:stretch>
                  <a:fillRect l="-1394" t="-7273" b="-2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822A72-2F3D-FB7E-6208-093C2FF26BB6}"/>
                  </a:ext>
                </a:extLst>
              </p:cNvPr>
              <p:cNvSpPr txBox="1"/>
              <p:nvPr/>
            </p:nvSpPr>
            <p:spPr>
              <a:xfrm>
                <a:off x="358589" y="6142289"/>
                <a:ext cx="11703424" cy="631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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𝒊𝒌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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𝒌𝒋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 </m:t>
                        </m:r>
                      </m:e>
                    </m:nary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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𝒊𝒌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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𝒌𝒋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⸪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. . .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linearly independent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822A72-2F3D-FB7E-6208-093C2FF26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89" y="6142289"/>
                <a:ext cx="11703424" cy="631391"/>
              </a:xfrm>
              <a:prstGeom prst="rect">
                <a:avLst/>
              </a:prstGeom>
              <a:blipFill>
                <a:blip r:embed="rId13"/>
                <a:stretch>
                  <a:fillRect t="-13592" r="-885" b="-23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62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4" grpId="0"/>
      <p:bldP spid="8" grpId="0"/>
      <p:bldP spid="12" grpId="0"/>
      <p:bldP spid="16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1B350C-78EA-B4EF-865E-9CB38F383867}"/>
                  </a:ext>
                </a:extLst>
              </p:cNvPr>
              <p:cNvSpPr txBox="1"/>
              <p:nvPr/>
            </p:nvSpPr>
            <p:spPr>
              <a:xfrm>
                <a:off x="320492" y="3262232"/>
                <a:ext cx="11779622" cy="1656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[The relation (8) gives us a formula which enables us to write the matrix of T relative to basis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</m:t>
                        </m:r>
                      </m:sup>
                    </m:sSup>
                  </m:oMath>
                </a14:m>
                <a:r>
                  <a:rPr lang="en-US" sz="3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when we already know the matrix of T relative to the basis B.]</a:t>
                </a:r>
                <a:endParaRPr lang="en-US" sz="3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1B350C-78EA-B4EF-865E-9CB38F383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92" y="3262232"/>
                <a:ext cx="11779622" cy="1656736"/>
              </a:xfrm>
              <a:prstGeom prst="rect">
                <a:avLst/>
              </a:prstGeom>
              <a:blipFill>
                <a:blip r:embed="rId2"/>
                <a:stretch>
                  <a:fillRect l="-1346" t="-5147"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AB5D96-931E-AF9C-08AB-C8731783D67E}"/>
                  </a:ext>
                </a:extLst>
              </p:cNvPr>
              <p:cNvSpPr txBox="1"/>
              <p:nvPr/>
            </p:nvSpPr>
            <p:spPr>
              <a:xfrm>
                <a:off x="472890" y="35830"/>
                <a:ext cx="7019364" cy="703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[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𝒊𝒋</m:t>
                                </m:r>
                              </m:sub>
                            </m:sSub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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[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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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[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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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[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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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AB5D96-931E-AF9C-08AB-C8731783D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90" y="35830"/>
                <a:ext cx="7019364" cy="703462"/>
              </a:xfrm>
              <a:prstGeom prst="rect">
                <a:avLst/>
              </a:prstGeom>
              <a:blipFill>
                <a:blip r:embed="rId3"/>
                <a:stretch>
                  <a:fillRect l="-2259" t="-12174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F9B21D-6B5F-B7A1-A14D-0528A91DCF4B}"/>
                  </a:ext>
                </a:extLst>
              </p:cNvPr>
              <p:cNvSpPr txBox="1"/>
              <p:nvPr/>
            </p:nvSpPr>
            <p:spPr>
              <a:xfrm>
                <a:off x="472890" y="537587"/>
                <a:ext cx="11214845" cy="7703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[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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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]= 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[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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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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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non-singular.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F9B21D-6B5F-B7A1-A14D-0528A91DC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90" y="537587"/>
                <a:ext cx="11214845" cy="770339"/>
              </a:xfrm>
              <a:prstGeom prst="rect">
                <a:avLst/>
              </a:prstGeom>
              <a:blipFill>
                <a:blip r:embed="rId4"/>
                <a:stretch>
                  <a:fillRect l="-1414" t="-3150" r="-761" b="-7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EB81644-7436-04AF-E3C7-35DE549A91AF}"/>
                  </a:ext>
                </a:extLst>
              </p:cNvPr>
              <p:cNvSpPr txBox="1"/>
              <p:nvPr/>
            </p:nvSpPr>
            <p:spPr>
              <a:xfrm>
                <a:off x="472890" y="1102260"/>
                <a:ext cx="5836024" cy="7462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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[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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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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… (7)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EB81644-7436-04AF-E3C7-35DE549A9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90" y="1102260"/>
                <a:ext cx="5836024" cy="746230"/>
              </a:xfrm>
              <a:prstGeom prst="rect">
                <a:avLst/>
              </a:prstGeom>
              <a:blipFill>
                <a:blip r:embed="rId5"/>
                <a:stretch>
                  <a:fillRect t="-4918" r="-313" b="-10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04A2F7-7658-978B-4144-707AABD4BCD9}"/>
                  </a:ext>
                </a:extLst>
              </p:cNvPr>
              <p:cNvSpPr txBox="1"/>
              <p:nvPr/>
            </p:nvSpPr>
            <p:spPr>
              <a:xfrm>
                <a:off x="472889" y="1670894"/>
                <a:ext cx="6790765" cy="703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𝒂𝒏𝒅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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similar matrices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04A2F7-7658-978B-4144-707AABD4B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89" y="1670894"/>
                <a:ext cx="6790765" cy="703462"/>
              </a:xfrm>
              <a:prstGeom prst="rect">
                <a:avLst/>
              </a:prstGeom>
              <a:blipFill>
                <a:blip r:embed="rId6"/>
                <a:stretch>
                  <a:fillRect l="-2334" t="-12174" r="-1616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5CA452-38E9-4D25-957F-3FA3B1BBDD30}"/>
                  </a:ext>
                </a:extLst>
              </p:cNvPr>
              <p:cNvSpPr txBox="1"/>
              <p:nvPr/>
            </p:nvSpPr>
            <p:spPr>
              <a:xfrm>
                <a:off x="7115737" y="1648977"/>
                <a:ext cx="4948518" cy="588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𝒊𝒔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𝒔𝒊𝒎𝒊𝒂𝒍𝒓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𝒕𝒐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[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sSup>
                          <m:sSup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5CA452-38E9-4D25-957F-3FA3B1BBD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737" y="1648977"/>
                <a:ext cx="4948518" cy="588110"/>
              </a:xfrm>
              <a:prstGeom prst="rect">
                <a:avLst/>
              </a:prstGeom>
              <a:blipFill>
                <a:blip r:embed="rId7"/>
                <a:stretch>
                  <a:fillRect l="-3079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E5AB7D-D106-6F72-FC10-7F2D08D1B4F6}"/>
                  </a:ext>
                </a:extLst>
              </p:cNvPr>
              <p:cNvSpPr txBox="1"/>
              <p:nvPr/>
            </p:nvSpPr>
            <p:spPr>
              <a:xfrm>
                <a:off x="412379" y="2137769"/>
                <a:ext cx="8330452" cy="725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From (7) we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[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</m:t>
                                </m:r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𝒊𝒋</m:t>
                                </m:r>
                              </m:sub>
                            </m:s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]= [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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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E5AB7D-D106-6F72-FC10-7F2D08D1B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79" y="2137769"/>
                <a:ext cx="8330452" cy="725968"/>
              </a:xfrm>
              <a:prstGeom prst="rect">
                <a:avLst/>
              </a:prstGeom>
              <a:blipFill>
                <a:blip r:embed="rId8"/>
                <a:stretch>
                  <a:fillRect l="-1903" t="-9244" b="-9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D25C29-3F09-4103-12D8-54B206F7AB8C}"/>
                  </a:ext>
                </a:extLst>
              </p:cNvPr>
              <p:cNvSpPr txBox="1"/>
              <p:nvPr/>
            </p:nvSpPr>
            <p:spPr>
              <a:xfrm>
                <a:off x="253257" y="2615195"/>
                <a:ext cx="6158752" cy="7179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[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sSup>
                          <m:sSup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[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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sub>
                    </m:sSub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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 (8)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D25C29-3F09-4103-12D8-54B206F7A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57" y="2615195"/>
                <a:ext cx="6158752" cy="717953"/>
              </a:xfrm>
              <a:prstGeom prst="rect">
                <a:avLst/>
              </a:prstGeom>
              <a:blipFill>
                <a:blip r:embed="rId9"/>
                <a:stretch>
                  <a:fillRect t="-3390" b="-16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DDEEC6-DD74-70B6-2560-61133466DE96}"/>
                  </a:ext>
                </a:extLst>
              </p:cNvPr>
              <p:cNvSpPr txBox="1"/>
              <p:nvPr/>
            </p:nvSpPr>
            <p:spPr>
              <a:xfrm>
                <a:off x="5782238" y="2644578"/>
                <a:ext cx="3794311" cy="6939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defRPr/>
                </a:pP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</m:d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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DDEEC6-DD74-70B6-2560-61133466D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238" y="2644578"/>
                <a:ext cx="3794311" cy="693908"/>
              </a:xfrm>
              <a:prstGeom prst="rect">
                <a:avLst/>
              </a:prstGeom>
              <a:blipFill>
                <a:blip r:embed="rId10"/>
                <a:stretch>
                  <a:fillRect l="-4180" t="-701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D77ED14-B47A-DEB5-D9BF-CBD848E825F7}"/>
                  </a:ext>
                </a:extLst>
              </p:cNvPr>
              <p:cNvSpPr txBox="1"/>
              <p:nvPr/>
            </p:nvSpPr>
            <p:spPr>
              <a:xfrm>
                <a:off x="312137" y="4737575"/>
                <a:ext cx="11752118" cy="7462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Converse: 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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two n</a:t>
                </a:r>
                <a14:m>
                  <m:oMath xmlns:m="http://schemas.openxmlformats.org/officeDocument/2006/math"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similar matrices.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D77ED14-B47A-DEB5-D9BF-CBD848E82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37" y="4737575"/>
                <a:ext cx="11752118" cy="746230"/>
              </a:xfrm>
              <a:prstGeom prst="rect">
                <a:avLst/>
              </a:prstGeom>
              <a:blipFill>
                <a:blip r:embed="rId11"/>
                <a:stretch>
                  <a:fillRect l="-1297" t="-5691" r="-674" b="-8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FC5D15-45CA-B9D5-FBE4-D671EF237536}"/>
                  </a:ext>
                </a:extLst>
              </p:cNvPr>
              <p:cNvSpPr txBox="1"/>
              <p:nvPr/>
            </p:nvSpPr>
            <p:spPr>
              <a:xfrm>
                <a:off x="425826" y="5222936"/>
                <a:ext cx="11638429" cy="7462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So,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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non-singular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[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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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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[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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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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… (9)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FC5D15-45CA-B9D5-FBE4-D671EF237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26" y="5222936"/>
                <a:ext cx="11638429" cy="746230"/>
              </a:xfrm>
              <a:prstGeom prst="rect">
                <a:avLst/>
              </a:prstGeom>
              <a:blipFill>
                <a:blip r:embed="rId12"/>
                <a:stretch>
                  <a:fillRect l="-1362" t="-4918" r="-629" b="-10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EE3A48-292E-DA36-98DC-FE9ADCDB94D1}"/>
                  </a:ext>
                </a:extLst>
              </p:cNvPr>
              <p:cNvSpPr txBox="1"/>
              <p:nvPr/>
            </p:nvSpPr>
            <p:spPr>
              <a:xfrm>
                <a:off x="412378" y="5698336"/>
                <a:ext cx="11779622" cy="1123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Let B =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. . .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 be any ordered basis for H and let T be the operator on H whose matrix relative to B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].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𝒆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.,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EE3A48-292E-DA36-98DC-FE9ADCDB9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78" y="5698336"/>
                <a:ext cx="11779622" cy="1123834"/>
              </a:xfrm>
              <a:prstGeom prst="rect">
                <a:avLst/>
              </a:prstGeom>
              <a:blipFill>
                <a:blip r:embed="rId13"/>
                <a:stretch>
                  <a:fillRect l="-1346" t="-7609" r="-932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01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  <p:bldP spid="12" grpId="0"/>
      <p:bldP spid="14" grpId="0"/>
      <p:bldP spid="16" grpId="0"/>
      <p:bldP spid="18" grpId="0"/>
      <p:bldP spid="19" grpId="0"/>
      <p:bldP spid="21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2C6A72-D12F-9636-0411-1CA3D8D656B5}"/>
                  </a:ext>
                </a:extLst>
              </p:cNvPr>
              <p:cNvSpPr txBox="1"/>
              <p:nvPr/>
            </p:nvSpPr>
            <p:spPr>
              <a:xfrm>
                <a:off x="401990" y="3392634"/>
                <a:ext cx="11386598" cy="1247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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the matrices of T relative to the basis B 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𝐁</m:t>
                        </m:r>
                      </m:e>
                      <m:sup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respectively.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2C6A72-D12F-9636-0411-1CA3D8D65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90" y="3392634"/>
                <a:ext cx="11386598" cy="1247201"/>
              </a:xfrm>
              <a:prstGeom prst="rect">
                <a:avLst/>
              </a:prstGeom>
              <a:blipFill>
                <a:blip r:embed="rId2"/>
                <a:stretch>
                  <a:fillRect l="-1392" t="-3431" r="-375" b="-14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621F4E-2429-61A1-9902-5168E40BC9FE}"/>
                  </a:ext>
                </a:extLst>
              </p:cNvPr>
              <p:cNvSpPr txBox="1"/>
              <p:nvPr/>
            </p:nvSpPr>
            <p:spPr>
              <a:xfrm>
                <a:off x="468861" y="0"/>
                <a:ext cx="11100955" cy="6939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Let S be the operator on H whose matrix relative to B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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621F4E-2429-61A1-9902-5168E40BC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61" y="0"/>
                <a:ext cx="11100955" cy="693908"/>
              </a:xfrm>
              <a:prstGeom prst="rect">
                <a:avLst/>
              </a:prstGeom>
              <a:blipFill>
                <a:blip r:embed="rId3"/>
                <a:stretch>
                  <a:fillRect l="-1428" t="-701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187DC2-321C-B62F-1F06-993E8126885B}"/>
                  </a:ext>
                </a:extLst>
              </p:cNvPr>
              <p:cNvSpPr txBox="1"/>
              <p:nvPr/>
            </p:nvSpPr>
            <p:spPr>
              <a:xfrm>
                <a:off x="468860" y="400085"/>
                <a:ext cx="9646229" cy="6939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S is also non-singular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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non–singular.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187DC2-321C-B62F-1F06-993E81268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60" y="400085"/>
                <a:ext cx="9646229" cy="693908"/>
              </a:xfrm>
              <a:prstGeom prst="rect">
                <a:avLst/>
              </a:prstGeom>
              <a:blipFill>
                <a:blip r:embed="rId4"/>
                <a:stretch>
                  <a:fillRect l="-1643" t="-7080" b="-17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72DD3B-7439-DC11-B847-0CC33684B83D}"/>
                  </a:ext>
                </a:extLst>
              </p:cNvPr>
              <p:cNvSpPr txBox="1"/>
              <p:nvPr/>
            </p:nvSpPr>
            <p:spPr>
              <a:xfrm>
                <a:off x="563094" y="869655"/>
                <a:ext cx="614866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Let B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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{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. . .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}.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72DD3B-7439-DC11-B847-0CC33684B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94" y="869655"/>
                <a:ext cx="6148667" cy="584775"/>
              </a:xfrm>
              <a:prstGeom prst="rect">
                <a:avLst/>
              </a:prstGeom>
              <a:blipFill>
                <a:blip r:embed="rId5"/>
                <a:stretch>
                  <a:fillRect l="-2478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39AFD74-DC64-0CF9-738E-E9B17FC2AF1C}"/>
              </a:ext>
            </a:extLst>
          </p:cNvPr>
          <p:cNvSpPr txBox="1"/>
          <p:nvPr/>
        </p:nvSpPr>
        <p:spPr>
          <a:xfrm>
            <a:off x="468860" y="1374126"/>
            <a:ext cx="114872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 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also a basis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⸪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non-singular S carries basis onto a basis</a:t>
            </a:r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31CC22-865E-18F2-3731-BA6FE1CF2313}"/>
                  </a:ext>
                </a:extLst>
              </p:cNvPr>
              <p:cNvSpPr txBox="1"/>
              <p:nvPr/>
            </p:nvSpPr>
            <p:spPr>
              <a:xfrm>
                <a:off x="499221" y="1843837"/>
                <a:ext cx="3738281" cy="654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We have [S]</a:t>
                </a:r>
                <a:r>
                  <a:rPr kumimoji="0" lang="en-US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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31CC22-865E-18F2-3731-BA6FE1CF2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21" y="1843837"/>
                <a:ext cx="3738281" cy="654538"/>
              </a:xfrm>
              <a:prstGeom prst="rect">
                <a:avLst/>
              </a:prstGeom>
              <a:blipFill>
                <a:blip r:embed="rId6"/>
                <a:stretch>
                  <a:fillRect l="-4241" t="-12963" b="-17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1F926972-FC98-68E0-6FC9-453800C9AF75}"/>
              </a:ext>
            </a:extLst>
          </p:cNvPr>
          <p:cNvSpPr txBox="1"/>
          <p:nvPr/>
        </p:nvSpPr>
        <p:spPr>
          <a:xfrm>
            <a:off x="499221" y="2346761"/>
            <a:ext cx="7403169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the result (8), proved in this theorem,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2C50BCA-AE6F-9BE3-5DBA-71E3C6823787}"/>
                  </a:ext>
                </a:extLst>
              </p:cNvPr>
              <p:cNvSpPr txBox="1"/>
              <p:nvPr/>
            </p:nvSpPr>
            <p:spPr>
              <a:xfrm>
                <a:off x="403412" y="2787986"/>
                <a:ext cx="10623175" cy="7462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IN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[</m:t>
                                </m:r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𝑻</m:t>
                                </m:r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]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kumimoji="0" lang="en-US" sz="3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B0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3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B0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kumimoji="0" lang="en-IN" sz="3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B05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[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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sub>
                    </m:sSub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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[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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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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by (9)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2C50BCA-AE6F-9BE3-5DBA-71E3C6823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12" y="2787986"/>
                <a:ext cx="10623175" cy="746230"/>
              </a:xfrm>
              <a:prstGeom prst="rect">
                <a:avLst/>
              </a:prstGeom>
              <a:blipFill>
                <a:blip r:embed="rId7"/>
                <a:stretch>
                  <a:fillRect t="-4878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927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2" grpId="0"/>
      <p:bldP spid="14" grpId="0"/>
      <p:bldP spid="1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E302CC-402D-85B6-E9A3-2A04FD98D276}"/>
                  </a:ext>
                </a:extLst>
              </p:cNvPr>
              <p:cNvSpPr txBox="1"/>
              <p:nvPr/>
            </p:nvSpPr>
            <p:spPr>
              <a:xfrm>
                <a:off x="8273939" y="5195280"/>
                <a:ext cx="2994696" cy="6211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iff det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 </m:t>
                        </m:r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]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IN" sz="32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</a:t>
                </a:r>
                <a:r>
                  <a:rPr lang="en-US" sz="32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endParaRPr lang="en-US" sz="3200" b="1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E302CC-402D-85B6-E9A3-2A04FD98D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939" y="5195280"/>
                <a:ext cx="2994696" cy="621196"/>
              </a:xfrm>
              <a:prstGeom prst="rect">
                <a:avLst/>
              </a:prstGeom>
              <a:blipFill>
                <a:blip r:embed="rId2"/>
                <a:stretch>
                  <a:fillRect l="-5081" t="-8824" r="-1829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37416A8-5275-85CB-BA1B-56E00E328032}"/>
              </a:ext>
            </a:extLst>
          </p:cNvPr>
          <p:cNvSpPr txBox="1"/>
          <p:nvPr/>
        </p:nvSpPr>
        <p:spPr>
          <a:xfrm>
            <a:off x="421291" y="0"/>
            <a:ext cx="11654117" cy="1647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Let T be an operator on an n-dimensional Hilbert space H. Then the determinant of the operator T is the determinant of the matrix of T relative to any ordered basis for H.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FA788C-CAD9-777C-8E81-40D165BB2397}"/>
              </a:ext>
            </a:extLst>
          </p:cNvPr>
          <p:cNvSpPr txBox="1"/>
          <p:nvPr/>
        </p:nvSpPr>
        <p:spPr>
          <a:xfrm>
            <a:off x="421291" y="1515409"/>
            <a:ext cx="11543282" cy="1645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Theorem – 7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1*: Let S and T be operators on a FDHS of dim n. Then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det (I) = 1 where I is the identity operator                                                (ii) det (ST) = (det S)(det T)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(iii) det 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 is non-singular.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F806C0-2CBB-F908-38AA-C69FA683FF53}"/>
              </a:ext>
            </a:extLst>
          </p:cNvPr>
          <p:cNvSpPr txBox="1"/>
          <p:nvPr/>
        </p:nvSpPr>
        <p:spPr>
          <a:xfrm>
            <a:off x="542314" y="2991215"/>
            <a:ext cx="72143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Proof: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Let B be any ordered basis for H.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4A1E10-C102-F6BB-9459-3C950D800C27}"/>
              </a:ext>
            </a:extLst>
          </p:cNvPr>
          <p:cNvSpPr txBox="1"/>
          <p:nvPr/>
        </p:nvSpPr>
        <p:spPr>
          <a:xfrm>
            <a:off x="7529233" y="2970228"/>
            <a:ext cx="4662767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have det T = det [T]</a:t>
            </a:r>
            <a:r>
              <a:rPr kumimoji="0" lang="en-US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3F764C-34D2-6A80-3876-069751C1F226}"/>
              </a:ext>
            </a:extLst>
          </p:cNvPr>
          <p:cNvSpPr txBox="1"/>
          <p:nvPr/>
        </p:nvSpPr>
        <p:spPr>
          <a:xfrm>
            <a:off x="612910" y="3489013"/>
            <a:ext cx="1785099" cy="622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arenBoth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det (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7FA2DD-9F42-6E75-DC7F-013C5A865AC5}"/>
                  </a:ext>
                </a:extLst>
              </p:cNvPr>
              <p:cNvSpPr txBox="1"/>
              <p:nvPr/>
            </p:nvSpPr>
            <p:spPr>
              <a:xfrm>
                <a:off x="2398009" y="3551400"/>
                <a:ext cx="241934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det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𝐈</m:t>
                        </m:r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7FA2DD-9F42-6E75-DC7F-013C5A865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009" y="3551400"/>
                <a:ext cx="2419349" cy="584775"/>
              </a:xfrm>
              <a:prstGeom prst="rect">
                <a:avLst/>
              </a:prstGeom>
              <a:blipFill>
                <a:blip r:embed="rId3"/>
                <a:stretch>
                  <a:fillRect l="-6297" t="-15625" r="-252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D7193B-68ED-5839-C6FB-CC405F4040D7}"/>
                  </a:ext>
                </a:extLst>
              </p:cNvPr>
              <p:cNvSpPr txBox="1"/>
              <p:nvPr/>
            </p:nvSpPr>
            <p:spPr>
              <a:xfrm>
                <a:off x="4589931" y="3537953"/>
                <a:ext cx="3192502" cy="68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det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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1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D7193B-68ED-5839-C6FB-CC405F404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931" y="3537953"/>
                <a:ext cx="3192502" cy="680314"/>
              </a:xfrm>
              <a:prstGeom prst="rect">
                <a:avLst/>
              </a:prstGeom>
              <a:blipFill>
                <a:blip r:embed="rId4"/>
                <a:stretch>
                  <a:fillRect l="-4962" t="-12500" b="-13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E368B71-70E7-3282-8A74-0E8CB8974215}"/>
                  </a:ext>
                </a:extLst>
              </p:cNvPr>
              <p:cNvSpPr txBox="1"/>
              <p:nvPr/>
            </p:nvSpPr>
            <p:spPr>
              <a:xfrm>
                <a:off x="611789" y="4035795"/>
                <a:ext cx="463587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(ii) det (ST) = det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[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𝐒𝐓</m:t>
                        </m:r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𝐁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E368B71-70E7-3282-8A74-0E8CB8974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89" y="4035795"/>
                <a:ext cx="4635875" cy="584775"/>
              </a:xfrm>
              <a:prstGeom prst="rect">
                <a:avLst/>
              </a:prstGeom>
              <a:blipFill>
                <a:blip r:embed="rId5"/>
                <a:stretch>
                  <a:fillRect l="-3285" t="-15625" r="-2628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66D5103-B62B-626B-4998-3097E4DE6B2E}"/>
                  </a:ext>
                </a:extLst>
              </p:cNvPr>
              <p:cNvSpPr txBox="1"/>
              <p:nvPr/>
            </p:nvSpPr>
            <p:spPr>
              <a:xfrm>
                <a:off x="5274558" y="4101254"/>
                <a:ext cx="319250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det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[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𝐒</m:t>
                        </m:r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𝐁</m:t>
                        </m:r>
                      </m:sub>
                    </m:sSub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𝐓</m:t>
                        </m:r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𝐁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66D5103-B62B-626B-4998-3097E4DE6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58" y="4101254"/>
                <a:ext cx="3192502" cy="584775"/>
              </a:xfrm>
              <a:prstGeom prst="rect">
                <a:avLst/>
              </a:prstGeom>
              <a:blipFill>
                <a:blip r:embed="rId6"/>
                <a:stretch>
                  <a:fillRect l="-4771" t="-15625" r="-2863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173F304-5646-A24F-2705-F1FE7DD2E179}"/>
                  </a:ext>
                </a:extLst>
              </p:cNvPr>
              <p:cNvSpPr txBox="1"/>
              <p:nvPr/>
            </p:nvSpPr>
            <p:spPr>
              <a:xfrm>
                <a:off x="2743787" y="4723020"/>
                <a:ext cx="387392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(det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𝐒</m:t>
                        </m:r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𝐁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)(det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𝐓</m:t>
                        </m:r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𝐁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173F304-5646-A24F-2705-F1FE7DD2E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787" y="4723020"/>
                <a:ext cx="3873923" cy="584775"/>
              </a:xfrm>
              <a:prstGeom prst="rect">
                <a:avLst/>
              </a:prstGeom>
              <a:blipFill>
                <a:blip r:embed="rId7"/>
                <a:stretch>
                  <a:fillRect l="-3931" t="-15625" r="-2516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2CAE7C64-3020-04FD-4129-230893DA612F}"/>
              </a:ext>
            </a:extLst>
          </p:cNvPr>
          <p:cNvSpPr txBox="1"/>
          <p:nvPr/>
        </p:nvSpPr>
        <p:spPr>
          <a:xfrm>
            <a:off x="6546476" y="4743531"/>
            <a:ext cx="30760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(det S)(det T)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62E4B91-38B6-52E8-FFC7-4A5ECD3D7849}"/>
                  </a:ext>
                </a:extLst>
              </p:cNvPr>
              <p:cNvSpPr txBox="1"/>
              <p:nvPr/>
            </p:nvSpPr>
            <p:spPr>
              <a:xfrm>
                <a:off x="648819" y="5231701"/>
                <a:ext cx="768774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 is non-singular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𝐓</m:t>
                        </m:r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𝐁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non- singular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62E4B91-38B6-52E8-FFC7-4A5ECD3D7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19" y="5231701"/>
                <a:ext cx="7687741" cy="584775"/>
              </a:xfrm>
              <a:prstGeom prst="rect">
                <a:avLst/>
              </a:prstGeom>
              <a:blipFill>
                <a:blip r:embed="rId8"/>
                <a:stretch>
                  <a:fillRect l="-1981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58D7609E-8379-C54A-3FB1-389A044058BC}"/>
              </a:ext>
            </a:extLst>
          </p:cNvPr>
          <p:cNvSpPr txBox="1"/>
          <p:nvPr/>
        </p:nvSpPr>
        <p:spPr>
          <a:xfrm>
            <a:off x="8357344" y="5770979"/>
            <a:ext cx="26630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det (T)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40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1FA4AF-4DC5-BEB9-846C-6D9864180280}"/>
                  </a:ext>
                </a:extLst>
              </p:cNvPr>
              <p:cNvSpPr txBox="1"/>
              <p:nvPr/>
            </p:nvSpPr>
            <p:spPr>
              <a:xfrm>
                <a:off x="607919" y="5450962"/>
                <a:ext cx="9316010" cy="592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Hence there must exist a non-zero vector x </a:t>
                </a:r>
                <a:r>
                  <a:rPr lang="en-US" sz="3200" b="1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</a:t>
                </a:r>
                <a:r>
                  <a:rPr lang="en-US" sz="3200" b="1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Tx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1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3200" b="1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b="1" dirty="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1FA4AF-4DC5-BEB9-846C-6D9864180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19" y="5450962"/>
                <a:ext cx="9316010" cy="592855"/>
              </a:xfrm>
              <a:prstGeom prst="rect">
                <a:avLst/>
              </a:prstGeom>
              <a:blipFill>
                <a:blip r:embed="rId2"/>
                <a:stretch>
                  <a:fillRect l="-1702" t="-14433" r="-65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097BE2-60B3-9EF7-0EFF-E34C79D091F2}"/>
                  </a:ext>
                </a:extLst>
              </p:cNvPr>
              <p:cNvSpPr txBox="1"/>
              <p:nvPr/>
            </p:nvSpPr>
            <p:spPr>
              <a:xfrm>
                <a:off x="547967" y="826"/>
                <a:ext cx="11564469" cy="11197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Theorem – 8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An operator T on a FDHS H is singular if and only if there exists a non-zero vector x in H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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Tx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097BE2-60B3-9EF7-0EFF-E34C79D09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67" y="826"/>
                <a:ext cx="11564469" cy="1119794"/>
              </a:xfrm>
              <a:prstGeom prst="rect">
                <a:avLst/>
              </a:prstGeom>
              <a:blipFill>
                <a:blip r:embed="rId3"/>
                <a:stretch>
                  <a:fillRect l="-1371" t="-7609" r="-264" b="-15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F921AF-4131-E15F-EFE7-A85C657DDB27}"/>
                  </a:ext>
                </a:extLst>
              </p:cNvPr>
              <p:cNvSpPr txBox="1"/>
              <p:nvPr/>
            </p:nvSpPr>
            <p:spPr>
              <a:xfrm>
                <a:off x="547966" y="1026491"/>
                <a:ext cx="8999445" cy="592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Proof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Suppose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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non-zero vector x in H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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Tx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F921AF-4131-E15F-EFE7-A85C657DD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66" y="1026491"/>
                <a:ext cx="8999445" cy="592855"/>
              </a:xfrm>
              <a:prstGeom prst="rect">
                <a:avLst/>
              </a:prstGeom>
              <a:blipFill>
                <a:blip r:embed="rId4"/>
                <a:stretch>
                  <a:fillRect l="-1762" t="-14286" b="-29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54E9B7-BF96-E676-0531-55DFAE793C57}"/>
                  </a:ext>
                </a:extLst>
              </p:cNvPr>
              <p:cNvSpPr txBox="1"/>
              <p:nvPr/>
            </p:nvSpPr>
            <p:spPr>
              <a:xfrm>
                <a:off x="9466726" y="1034629"/>
                <a:ext cx="2649073" cy="5859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Also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  <a:r>
                  <a:rPr lang="en-US" sz="3200" b="1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54E9B7-BF96-E676-0531-55DFAE793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6726" y="1034629"/>
                <a:ext cx="2649073" cy="585930"/>
              </a:xfrm>
              <a:prstGeom prst="rect">
                <a:avLst/>
              </a:prstGeom>
              <a:blipFill>
                <a:blip r:embed="rId5"/>
                <a:stretch>
                  <a:fillRect l="-5991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DABCA29-48CE-E533-1818-17D47ADCBFA1}"/>
              </a:ext>
            </a:extLst>
          </p:cNvPr>
          <p:cNvSpPr txBox="1"/>
          <p:nvPr/>
        </p:nvSpPr>
        <p:spPr>
          <a:xfrm>
            <a:off x="556370" y="1526672"/>
            <a:ext cx="11119596" cy="585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Two distinct elements in H has the same image.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DF7360-E129-1E4E-96D7-FEE4D3383389}"/>
              </a:ext>
            </a:extLst>
          </p:cNvPr>
          <p:cNvSpPr txBox="1"/>
          <p:nvPr/>
        </p:nvSpPr>
        <p:spPr>
          <a:xfrm>
            <a:off x="615202" y="2060236"/>
            <a:ext cx="38895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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 is not one – one.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FE7ED6-C660-DFE1-08E6-5F31456FEC33}"/>
              </a:ext>
            </a:extLst>
          </p:cNvPr>
          <p:cNvSpPr txBox="1"/>
          <p:nvPr/>
        </p:nvSpPr>
        <p:spPr>
          <a:xfrm>
            <a:off x="4297456" y="2048685"/>
            <a:ext cx="45910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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 is not non-singular.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D79F0-B35A-51D1-67F6-45AD45B6B802}"/>
              </a:ext>
            </a:extLst>
          </p:cNvPr>
          <p:cNvSpPr txBox="1"/>
          <p:nvPr/>
        </p:nvSpPr>
        <p:spPr>
          <a:xfrm>
            <a:off x="8673353" y="2039982"/>
            <a:ext cx="3136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 is singular.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40A652-F943-C8C9-253E-694FAFECF114}"/>
              </a:ext>
            </a:extLst>
          </p:cNvPr>
          <p:cNvSpPr txBox="1"/>
          <p:nvPr/>
        </p:nvSpPr>
        <p:spPr>
          <a:xfrm>
            <a:off x="655545" y="2530628"/>
            <a:ext cx="7210984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Conversely suppose that T is singular.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F295E58-866E-229E-27F0-E6AB65CE5BA2}"/>
                  </a:ext>
                </a:extLst>
              </p:cNvPr>
              <p:cNvSpPr txBox="1"/>
              <p:nvPr/>
            </p:nvSpPr>
            <p:spPr>
              <a:xfrm>
                <a:off x="615201" y="2969667"/>
                <a:ext cx="10921253" cy="592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 possible, suppose there exists no non-zero vector x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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Tx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F295E58-866E-229E-27F0-E6AB65CE5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01" y="2969667"/>
                <a:ext cx="10921253" cy="592855"/>
              </a:xfrm>
              <a:prstGeom prst="rect">
                <a:avLst/>
              </a:prstGeom>
              <a:blipFill>
                <a:blip r:embed="rId7"/>
                <a:stretch>
                  <a:fillRect l="-1452" t="-14433" r="-893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540FFBD-9257-14EF-AE1D-2C2C5C6D0D97}"/>
                  </a:ext>
                </a:extLst>
              </p:cNvPr>
              <p:cNvSpPr txBox="1"/>
              <p:nvPr/>
            </p:nvSpPr>
            <p:spPr>
              <a:xfrm>
                <a:off x="655545" y="3439656"/>
                <a:ext cx="3849219" cy="592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i.e., Tx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540FFBD-9257-14EF-AE1D-2C2C5C6D0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45" y="3439656"/>
                <a:ext cx="3849219" cy="592855"/>
              </a:xfrm>
              <a:prstGeom prst="rect">
                <a:avLst/>
              </a:prstGeom>
              <a:blipFill>
                <a:blip r:embed="rId8"/>
                <a:stretch>
                  <a:fillRect l="-4120" t="-14286" b="-29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697B2C57-76C5-01A2-9307-02CDDF5083C1}"/>
              </a:ext>
            </a:extLst>
          </p:cNvPr>
          <p:cNvSpPr txBox="1"/>
          <p:nvPr/>
        </p:nvSpPr>
        <p:spPr>
          <a:xfrm>
            <a:off x="4401114" y="3387860"/>
            <a:ext cx="49838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 T must be one – one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A6C790-A792-F5D6-1AC3-28159BA5F65E}"/>
              </a:ext>
            </a:extLst>
          </p:cNvPr>
          <p:cNvSpPr txBox="1"/>
          <p:nvPr/>
        </p:nvSpPr>
        <p:spPr>
          <a:xfrm>
            <a:off x="628648" y="3948351"/>
            <a:ext cx="41316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or, y, z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Ty =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Tz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D51C725-E205-CFB3-8575-AEB7EC333774}"/>
                  </a:ext>
                </a:extLst>
              </p:cNvPr>
              <p:cNvSpPr txBox="1"/>
              <p:nvPr/>
            </p:nvSpPr>
            <p:spPr>
              <a:xfrm>
                <a:off x="4572560" y="3933221"/>
                <a:ext cx="3046879" cy="5859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T(y – z)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D51C725-E205-CFB3-8575-AEB7EC333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560" y="3933221"/>
                <a:ext cx="3046879" cy="585930"/>
              </a:xfrm>
              <a:prstGeom prst="rect">
                <a:avLst/>
              </a:prstGeom>
              <a:blipFill>
                <a:blip r:embed="rId9"/>
                <a:stretch>
                  <a:fillRect l="-5000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1BD92D8-4A4A-CC8A-3121-78443E9074EF}"/>
                  </a:ext>
                </a:extLst>
              </p:cNvPr>
              <p:cNvSpPr txBox="1"/>
              <p:nvPr/>
            </p:nvSpPr>
            <p:spPr>
              <a:xfrm>
                <a:off x="7409887" y="3914504"/>
                <a:ext cx="2380131" cy="5859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y – z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1BD92D8-4A4A-CC8A-3121-78443E907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887" y="3914504"/>
                <a:ext cx="2380131" cy="585930"/>
              </a:xfrm>
              <a:prstGeom prst="rect">
                <a:avLst/>
              </a:prstGeom>
              <a:blipFill>
                <a:blip r:embed="rId10"/>
                <a:stretch>
                  <a:fillRect l="-6667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1A0B3868-2284-0B9D-3674-5DB5157E0EC6}"/>
              </a:ext>
            </a:extLst>
          </p:cNvPr>
          <p:cNvSpPr txBox="1"/>
          <p:nvPr/>
        </p:nvSpPr>
        <p:spPr>
          <a:xfrm>
            <a:off x="9642101" y="3857596"/>
            <a:ext cx="1697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= z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3B5688-842E-E681-CE16-8B1FB4F4D9F2}"/>
              </a:ext>
            </a:extLst>
          </p:cNvPr>
          <p:cNvSpPr txBox="1"/>
          <p:nvPr/>
        </p:nvSpPr>
        <p:spPr>
          <a:xfrm>
            <a:off x="628648" y="4465891"/>
            <a:ext cx="114837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Since H is finite dimensional and T is one – one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 is onto and so, T is non-singular which is a contradiction.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18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0F9376-9A0F-9694-C1EE-6C6CEDB3FCF1}"/>
                  </a:ext>
                </a:extLst>
              </p:cNvPr>
              <p:cNvSpPr txBox="1"/>
              <p:nvPr/>
            </p:nvSpPr>
            <p:spPr>
              <a:xfrm>
                <a:off x="537881" y="4689851"/>
                <a:ext cx="11672048" cy="1647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u="sng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Note: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Eigen vector is always a non-zero vector.</a:t>
                </a:r>
                <a:endParaRPr lang="en-US" sz="32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H = {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}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then H has no eigen vector and hence no eigen value.</a:t>
                </a:r>
                <a:endParaRPr lang="en-US" sz="32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So, here after we assume that H 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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{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}.</a:t>
                </a:r>
                <a:endParaRPr lang="en-US" sz="32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0F9376-9A0F-9694-C1EE-6C6CEDB3F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81" y="4689851"/>
                <a:ext cx="11672048" cy="1647952"/>
              </a:xfrm>
              <a:prstGeom prst="rect">
                <a:avLst/>
              </a:prstGeom>
              <a:blipFill>
                <a:blip r:embed="rId2"/>
                <a:stretch>
                  <a:fillRect l="-1305" t="-5166" b="-10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A3F1678-8941-85F4-32FA-154666D53A18}"/>
              </a:ext>
            </a:extLst>
          </p:cNvPr>
          <p:cNvSpPr txBox="1"/>
          <p:nvPr/>
        </p:nvSpPr>
        <p:spPr>
          <a:xfrm>
            <a:off x="655544" y="0"/>
            <a:ext cx="8152279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EIGEN VALUES AND EIGEN VECTORS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7D9D2D-9695-A6B2-B344-45756AEF412C}"/>
              </a:ext>
            </a:extLst>
          </p:cNvPr>
          <p:cNvSpPr txBox="1"/>
          <p:nvPr/>
        </p:nvSpPr>
        <p:spPr>
          <a:xfrm>
            <a:off x="480732" y="484544"/>
            <a:ext cx="11527491" cy="1645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:- Let T be an operator on a Hilbert Space H. Then a scalar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called an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eigen value or Characteristic value, or proper value or latent value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 if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non-zero vector x in H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Tx =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DB65A8-E1EF-AF7F-A333-5C030F36218B}"/>
              </a:ext>
            </a:extLst>
          </p:cNvPr>
          <p:cNvSpPr txBox="1"/>
          <p:nvPr/>
        </p:nvSpPr>
        <p:spPr>
          <a:xfrm>
            <a:off x="480732" y="2017507"/>
            <a:ext cx="11527491" cy="1645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Also, if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an eigen value of T, then any non-zero vector x in H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Tx =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is called an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eigen vector or Characteristic vector, or proper vector or latent vector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 corresponding to the eigen value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9913B8-E593-98BC-8607-26CB17213929}"/>
              </a:ext>
            </a:extLst>
          </p:cNvPr>
          <p:cNvSpPr txBox="1"/>
          <p:nvPr/>
        </p:nvSpPr>
        <p:spPr>
          <a:xfrm>
            <a:off x="480732" y="3554326"/>
            <a:ext cx="11230536" cy="111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set of all eigen values of T is called the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spectrum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 and is denoted by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(T).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37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2C9011-3004-98D5-3044-79AE2754621F}"/>
              </a:ext>
            </a:extLst>
          </p:cNvPr>
          <p:cNvSpPr txBox="1"/>
          <p:nvPr/>
        </p:nvSpPr>
        <p:spPr>
          <a:xfrm>
            <a:off x="635372" y="0"/>
            <a:ext cx="11556627" cy="2174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Theorem -9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1*: If T is an arbitrary operator on a FDHS H, then the eigen values of T constitute a non-empty finite subset of the complex plane. Furthermore, the number of points in this does not exceed the dimension n of the space H.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290F69-9D3C-826E-091B-49B9953FEA2D}"/>
              </a:ext>
            </a:extLst>
          </p:cNvPr>
          <p:cNvSpPr txBox="1"/>
          <p:nvPr/>
        </p:nvSpPr>
        <p:spPr>
          <a:xfrm>
            <a:off x="635372" y="2007015"/>
            <a:ext cx="11456894" cy="1120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Proof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Let T be an operator on a finite dimensional Hilbert space H of dimension n.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1A7ED3-1224-40F4-A629-4CB26848FFEF}"/>
                  </a:ext>
                </a:extLst>
              </p:cNvPr>
              <p:cNvSpPr txBox="1"/>
              <p:nvPr/>
            </p:nvSpPr>
            <p:spPr>
              <a:xfrm>
                <a:off x="635372" y="2945913"/>
                <a:ext cx="10135722" cy="5859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scalar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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an eigen value of T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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  <m:r>
                      <a:rPr lang="en-US" sz="3200" b="1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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in H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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Tx =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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1A7ED3-1224-40F4-A629-4CB26848F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72" y="2945913"/>
                <a:ext cx="10135722" cy="585930"/>
              </a:xfrm>
              <a:prstGeom prst="rect">
                <a:avLst/>
              </a:prstGeom>
              <a:blipFill>
                <a:blip r:embed="rId2"/>
                <a:stretch>
                  <a:fillRect l="-1503" t="-15625" r="-18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DDD4A8-940B-D89B-482D-5193691DCCDB}"/>
                  </a:ext>
                </a:extLst>
              </p:cNvPr>
              <p:cNvSpPr txBox="1"/>
              <p:nvPr/>
            </p:nvSpPr>
            <p:spPr>
              <a:xfrm>
                <a:off x="3042394" y="3429000"/>
                <a:ext cx="7177369" cy="5859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iff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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non-zero vector x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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(T –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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I)x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DDD4A8-940B-D89B-482D-5193691DC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394" y="3429000"/>
                <a:ext cx="7177369" cy="585930"/>
              </a:xfrm>
              <a:prstGeom prst="rect">
                <a:avLst/>
              </a:prstGeom>
              <a:blipFill>
                <a:blip r:embed="rId3"/>
                <a:stretch>
                  <a:fillRect l="-2124" t="-15625" b="-30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8C6AA65-BDEB-986D-AD47-295C62713C39}"/>
              </a:ext>
            </a:extLst>
          </p:cNvPr>
          <p:cNvSpPr txBox="1"/>
          <p:nvPr/>
        </p:nvSpPr>
        <p:spPr>
          <a:xfrm>
            <a:off x="2985245" y="3799795"/>
            <a:ext cx="89019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operator T –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is singular  [by theorem 8]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0BC9E1-BB3D-3D60-5F39-8E456DD38580}"/>
              </a:ext>
            </a:extLst>
          </p:cNvPr>
          <p:cNvSpPr txBox="1"/>
          <p:nvPr/>
        </p:nvSpPr>
        <p:spPr>
          <a:xfrm>
            <a:off x="3016624" y="4316672"/>
            <a:ext cx="61587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det (T –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I) = 0 [by theorem 7]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2F0BF1-98C2-5A97-7ED5-0D1145B8097E}"/>
              </a:ext>
            </a:extLst>
          </p:cNvPr>
          <p:cNvSpPr txBox="1"/>
          <p:nvPr/>
        </p:nvSpPr>
        <p:spPr>
          <a:xfrm>
            <a:off x="635372" y="4785823"/>
            <a:ext cx="10431557" cy="59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Thus,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an eigen value of T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satisfies det (T –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I) = 0.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1C8388-A4FB-2D15-C110-18010D370A6E}"/>
              </a:ext>
            </a:extLst>
          </p:cNvPr>
          <p:cNvSpPr txBox="1"/>
          <p:nvPr/>
        </p:nvSpPr>
        <p:spPr>
          <a:xfrm>
            <a:off x="635372" y="5203189"/>
            <a:ext cx="6158752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 B be any ordered basis for H.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5CCE43-6F53-300E-82A3-1A9C35516160}"/>
                  </a:ext>
                </a:extLst>
              </p:cNvPr>
              <p:cNvSpPr txBox="1"/>
              <p:nvPr/>
            </p:nvSpPr>
            <p:spPr>
              <a:xfrm>
                <a:off x="705408" y="5648152"/>
                <a:ext cx="592567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So,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det (T –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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I) = det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([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5CCE43-6F53-300E-82A3-1A9C35516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08" y="5648152"/>
                <a:ext cx="5925670" cy="584775"/>
              </a:xfrm>
              <a:prstGeom prst="rect">
                <a:avLst/>
              </a:prstGeom>
              <a:blipFill>
                <a:blip r:embed="rId4"/>
                <a:stretch>
                  <a:fillRect l="-2675" t="-15789" b="-3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8CA7935-89ED-E579-EBDB-E7307A5335FA}"/>
                  </a:ext>
                </a:extLst>
              </p:cNvPr>
              <p:cNvSpPr txBox="1"/>
              <p:nvPr/>
            </p:nvSpPr>
            <p:spPr>
              <a:xfrm>
                <a:off x="6523502" y="5596274"/>
                <a:ext cx="407697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det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8CA7935-89ED-E579-EBDB-E7307A533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502" y="5596274"/>
                <a:ext cx="4076977" cy="584775"/>
              </a:xfrm>
              <a:prstGeom prst="rect">
                <a:avLst/>
              </a:prstGeom>
              <a:blipFill>
                <a:blip r:embed="rId5"/>
                <a:stretch>
                  <a:fillRect l="-3737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3D62D60-0260-A495-0E49-A2806EB734AC}"/>
                  </a:ext>
                </a:extLst>
              </p:cNvPr>
              <p:cNvSpPr txBox="1"/>
              <p:nvPr/>
            </p:nvSpPr>
            <p:spPr>
              <a:xfrm>
                <a:off x="6403321" y="6138565"/>
                <a:ext cx="4367774" cy="7330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det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([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IN" sz="3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kumimoji="0" lang="en-IN" sz="3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𝒊𝒋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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3D62D60-0260-A495-0E49-A2806EB73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321" y="6138565"/>
                <a:ext cx="4367774" cy="733086"/>
              </a:xfrm>
              <a:prstGeom prst="rect">
                <a:avLst/>
              </a:prstGeom>
              <a:blipFill>
                <a:blip r:embed="rId6"/>
                <a:stretch>
                  <a:fillRect l="-3487" t="-7500" r="-418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76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74EBE0-BCF2-8EBC-8B1B-199E0AABD17C}"/>
              </a:ext>
            </a:extLst>
          </p:cNvPr>
          <p:cNvSpPr txBox="1"/>
          <p:nvPr/>
        </p:nvSpPr>
        <p:spPr>
          <a:xfrm>
            <a:off x="591670" y="5776471"/>
            <a:ext cx="11416553" cy="111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Hence T has an eigen value and the number of distinct eigen values of T 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n.</a:t>
            </a:r>
            <a:endParaRPr lang="en-US" sz="32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D0ACBE-2328-DEDA-FFFD-AF643FA48158}"/>
                  </a:ext>
                </a:extLst>
              </p:cNvPr>
              <p:cNvSpPr txBox="1"/>
              <p:nvPr/>
            </p:nvSpPr>
            <p:spPr>
              <a:xfrm>
                <a:off x="537882" y="36868"/>
                <a:ext cx="3765177" cy="7330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</m:d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IN" sz="3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  <m:sub>
                                <m:r>
                                  <a:rPr kumimoji="0" lang="en-IN" sz="3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𝒊𝒋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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D0ACBE-2328-DEDA-FFFD-AF643FA48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82" y="36868"/>
                <a:ext cx="3765177" cy="733086"/>
              </a:xfrm>
              <a:prstGeom prst="rect">
                <a:avLst/>
              </a:prstGeom>
              <a:blipFill>
                <a:blip r:embed="rId2"/>
                <a:stretch>
                  <a:fillRect l="-4045" t="-75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26E3523-864D-8104-82EF-D57D811BCD50}"/>
              </a:ext>
            </a:extLst>
          </p:cNvPr>
          <p:cNvSpPr txBox="1"/>
          <p:nvPr/>
        </p:nvSpPr>
        <p:spPr>
          <a:xfrm>
            <a:off x="4303058" y="0"/>
            <a:ext cx="66159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 det (T –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I) = 0 takes the form</a:t>
            </a:r>
            <a:endParaRPr lang="en-US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08ED86-347A-F2E0-18F0-54D12BE7B833}"/>
                  </a:ext>
                </a:extLst>
              </p:cNvPr>
              <p:cNvSpPr txBox="1"/>
              <p:nvPr/>
            </p:nvSpPr>
            <p:spPr>
              <a:xfrm>
                <a:off x="642098" y="769954"/>
                <a:ext cx="5731808" cy="1581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5EA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5EA4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5EA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IN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5EA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kumimoji="0" lang="en-IN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5EA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𝟏𝟏</m:t>
                                    </m:r>
                                  </m:sub>
                                </m:sSub>
                                <m:r>
                                  <a:rPr kumimoji="0" lang="en-IN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5EA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0" lang="en-IN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5EA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𝝀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5EA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IN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5EA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kumimoji="0" lang="en-IN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5EA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IN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5EA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..</m:t>
                                </m:r>
                              </m:e>
                              <m:e>
                                <m:r>
                                  <a:rPr kumimoji="0" lang="en-IN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5EA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..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5EA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IN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5EA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kumimoji="0" lang="en-IN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5EA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  <m:r>
                                      <a:rPr kumimoji="0" lang="en-IN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5EA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5EA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IN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5EA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kumimoji="0" lang="en-IN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5EA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5EA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IN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5EA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kumimoji="0" lang="en-IN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5EA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𝟐𝟐</m:t>
                                    </m:r>
                                  </m:sub>
                                </m:sSub>
                                <m:r>
                                  <a:rPr kumimoji="0" lang="en-IN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5EA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0" lang="en-IN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5EA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𝝀</m:t>
                                </m:r>
                              </m:e>
                              <m:e>
                                <m:r>
                                  <a:rPr kumimoji="0" lang="en-IN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5EA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..</m:t>
                                </m:r>
                              </m:e>
                              <m:e>
                                <m:r>
                                  <a:rPr kumimoji="0" lang="en-IN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5EA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..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5EA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IN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5EA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kumimoji="0" lang="en-IN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5EA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  <m:r>
                                      <a:rPr kumimoji="0" lang="en-IN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5EA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IN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5EA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..</m:t>
                                </m:r>
                              </m:e>
                              <m:e>
                                <m:r>
                                  <a:rPr kumimoji="0" lang="en-IN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5EA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..</m:t>
                                </m:r>
                              </m:e>
                              <m:e>
                                <m:r>
                                  <a:rPr kumimoji="0" lang="en-IN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5EA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..</m:t>
                                </m:r>
                              </m:e>
                              <m:e>
                                <m:r>
                                  <a:rPr kumimoji="0" lang="en-IN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5EA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..</m:t>
                                </m:r>
                              </m:e>
                              <m:e>
                                <m:r>
                                  <a:rPr kumimoji="0" lang="en-IN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5EA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..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IN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5EA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..</m:t>
                                </m:r>
                              </m:e>
                              <m:e>
                                <m:r>
                                  <a:rPr kumimoji="0" lang="en-IN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5EA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..</m:t>
                                </m:r>
                              </m:e>
                              <m:e>
                                <m:r>
                                  <a:rPr kumimoji="0" lang="en-IN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5EA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..</m:t>
                                </m:r>
                              </m:e>
                              <m:e>
                                <m:r>
                                  <a:rPr kumimoji="0" lang="en-IN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5EA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..</m:t>
                                </m:r>
                              </m:e>
                              <m:e>
                                <m:r>
                                  <a:rPr kumimoji="0" lang="en-IN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5EA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..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5EA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IN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5EA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kumimoji="0" lang="en-IN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5EA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𝒏</m:t>
                                    </m:r>
                                    <m:r>
                                      <a:rPr kumimoji="0" lang="en-IN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5EA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5EA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IN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5EA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kumimoji="0" lang="en-IN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5EA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𝒏</m:t>
                                    </m:r>
                                    <m:r>
                                      <a:rPr kumimoji="0" lang="en-IN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5EA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IN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5EA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..</m:t>
                                </m:r>
                              </m:e>
                              <m:e>
                                <m:r>
                                  <a:rPr kumimoji="0" lang="en-IN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5EA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..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5EA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IN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5EA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kumimoji="0" lang="en-IN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5EA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𝒏𝒏</m:t>
                                    </m:r>
                                  </m:sub>
                                </m:sSub>
                                <m:r>
                                  <a:rPr kumimoji="0" lang="en-IN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5EA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0" lang="en-IN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5EA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𝝀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en-IN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5EA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en-IN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5EA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kumimoji="0" lang="en-IN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5EA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…(</m:t>
                      </m:r>
                      <m:r>
                        <a:rPr kumimoji="0" lang="en-IN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5EA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kumimoji="0" lang="en-IN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5EA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>
                  <a:solidFill>
                    <a:srgbClr val="005EA4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08ED86-347A-F2E0-18F0-54D12BE7B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98" y="769954"/>
                <a:ext cx="5731808" cy="15814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A4C198D-13E6-D06A-4808-FC1A0015B0C4}"/>
              </a:ext>
            </a:extLst>
          </p:cNvPr>
          <p:cNvSpPr txBox="1"/>
          <p:nvPr/>
        </p:nvSpPr>
        <p:spPr>
          <a:xfrm>
            <a:off x="6340286" y="632343"/>
            <a:ext cx="5022477" cy="1647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equation (1) is called characteristic equation of operator 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78D75F-FB82-0C33-4B5F-7D32AF047563}"/>
              </a:ext>
            </a:extLst>
          </p:cNvPr>
          <p:cNvSpPr txBox="1"/>
          <p:nvPr/>
        </p:nvSpPr>
        <p:spPr>
          <a:xfrm>
            <a:off x="537882" y="2307874"/>
            <a:ext cx="116541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we expand the determinant on the left hand side of (1), then (1) is a polynomial equation with complex coefficients of degree n in the complex variable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3AAE0F-D313-417B-0707-42B1AB9BEF51}"/>
              </a:ext>
            </a:extLst>
          </p:cNvPr>
          <p:cNvSpPr txBox="1"/>
          <p:nvPr/>
        </p:nvSpPr>
        <p:spPr>
          <a:xfrm>
            <a:off x="537882" y="3644348"/>
            <a:ext cx="117527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5EA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fundamental theorem of Algebra, the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5EA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5EA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(1) has a root in the field of complex coefficients of degree n in the complex variable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5EA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5EA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5E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E4B1AC-4F6A-5E05-53E1-5580FDE53B95}"/>
              </a:ext>
            </a:extLst>
          </p:cNvPr>
          <p:cNvSpPr txBox="1"/>
          <p:nvPr/>
        </p:nvSpPr>
        <p:spPr>
          <a:xfrm>
            <a:off x="537882" y="4516218"/>
            <a:ext cx="8659906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Hence every operator T on H has an eigen value.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526280-C205-AAAE-ED21-B9A117E7C47B}"/>
              </a:ext>
            </a:extLst>
          </p:cNvPr>
          <p:cNvSpPr txBox="1"/>
          <p:nvPr/>
        </p:nvSpPr>
        <p:spPr>
          <a:xfrm>
            <a:off x="549649" y="4927462"/>
            <a:ext cx="10813114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Also, the equation (1) has exactly n roots in the complex field.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347AB4-DE7F-AED6-BE2F-85A9C246868C}"/>
              </a:ext>
            </a:extLst>
          </p:cNvPr>
          <p:cNvSpPr txBox="1"/>
          <p:nvPr/>
        </p:nvSpPr>
        <p:spPr>
          <a:xfrm>
            <a:off x="628650" y="5360250"/>
            <a:ext cx="6807573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of these roots may be repeated.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59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4" grpId="0"/>
      <p:bldP spid="8" grpId="0"/>
      <p:bldP spid="11" grpId="0"/>
      <p:bldP spid="13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E80EB0-18E4-B9D2-7F76-C0F8C129FC99}"/>
              </a:ext>
            </a:extLst>
          </p:cNvPr>
          <p:cNvSpPr txBox="1"/>
          <p:nvPr/>
        </p:nvSpPr>
        <p:spPr>
          <a:xfrm>
            <a:off x="329174" y="6261444"/>
            <a:ext cx="10149167" cy="59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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cannot correspond to more than one eigen value of T.</a:t>
            </a:r>
            <a:endParaRPr lang="en-US" sz="32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9C3CA5-0D4D-F333-4126-7D4EE3170405}"/>
              </a:ext>
            </a:extLst>
          </p:cNvPr>
          <p:cNvSpPr txBox="1"/>
          <p:nvPr/>
        </p:nvSpPr>
        <p:spPr>
          <a:xfrm>
            <a:off x="391928" y="3196"/>
            <a:ext cx="114602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Therom-1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If x is an eigen vector of T corresponding to eigen value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then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is also an eigen vector of T corresponding to the same eigen value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where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any non-zero scalar.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91F63D-C781-DF36-7B2E-7D4B54D4ACB8}"/>
              </a:ext>
            </a:extLst>
          </p:cNvPr>
          <p:cNvSpPr txBox="1"/>
          <p:nvPr/>
        </p:nvSpPr>
        <p:spPr>
          <a:xfrm>
            <a:off x="378481" y="1410237"/>
            <a:ext cx="114602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Proof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Let x be an eigen vector of T corresponding to the eigen value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469D98-24A2-A235-F10A-98366344FCF9}"/>
                  </a:ext>
                </a:extLst>
              </p:cNvPr>
              <p:cNvSpPr txBox="1"/>
              <p:nvPr/>
            </p:nvSpPr>
            <p:spPr>
              <a:xfrm>
                <a:off x="311246" y="1800813"/>
                <a:ext cx="4467785" cy="592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Then x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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Tx =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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469D98-24A2-A235-F10A-98366344F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46" y="1800813"/>
                <a:ext cx="4467785" cy="592855"/>
              </a:xfrm>
              <a:prstGeom prst="rect">
                <a:avLst/>
              </a:prstGeom>
              <a:blipFill>
                <a:blip r:embed="rId2"/>
                <a:stretch>
                  <a:fillRect l="-3411" t="-14286" r="-819" b="-29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8ADFC6E-4B2B-FEE7-2F0E-B7B55C66D25C}"/>
                  </a:ext>
                </a:extLst>
              </p:cNvPr>
              <p:cNvSpPr txBox="1"/>
              <p:nvPr/>
            </p:nvSpPr>
            <p:spPr>
              <a:xfrm>
                <a:off x="338139" y="2267717"/>
                <a:ext cx="8945657" cy="5859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a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non - zero scalar,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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T(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x) =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Tx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8ADFC6E-4B2B-FEE7-2F0E-B7B55C66D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39" y="2267717"/>
                <a:ext cx="8945657" cy="585930"/>
              </a:xfrm>
              <a:prstGeom prst="rect">
                <a:avLst/>
              </a:prstGeom>
              <a:blipFill>
                <a:blip r:embed="rId3"/>
                <a:stretch>
                  <a:fillRect l="-1703" t="-15625" r="-204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E3293967-326E-6ABA-FEDD-A55DA5E31068}"/>
              </a:ext>
            </a:extLst>
          </p:cNvPr>
          <p:cNvSpPr txBox="1"/>
          <p:nvPr/>
        </p:nvSpPr>
        <p:spPr>
          <a:xfrm>
            <a:off x="9089934" y="2280426"/>
            <a:ext cx="16192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1DB9D2-5554-63E1-055B-09AA03754170}"/>
              </a:ext>
            </a:extLst>
          </p:cNvPr>
          <p:cNvSpPr txBox="1"/>
          <p:nvPr/>
        </p:nvSpPr>
        <p:spPr>
          <a:xfrm>
            <a:off x="10504114" y="2303858"/>
            <a:ext cx="1590115" cy="59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6B9069-21E7-E473-F3E1-4BDD7ABB81D8}"/>
              </a:ext>
            </a:extLst>
          </p:cNvPr>
          <p:cNvSpPr txBox="1"/>
          <p:nvPr/>
        </p:nvSpPr>
        <p:spPr>
          <a:xfrm>
            <a:off x="459162" y="2703963"/>
            <a:ext cx="11460255" cy="59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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is an eigen vector of T corresponding to the eigen value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BE4C48-5324-4962-65DF-D8C888E45050}"/>
              </a:ext>
            </a:extLst>
          </p:cNvPr>
          <p:cNvSpPr txBox="1"/>
          <p:nvPr/>
        </p:nvSpPr>
        <p:spPr>
          <a:xfrm>
            <a:off x="354947" y="3150000"/>
            <a:ext cx="1164515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Theorem-2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If x is an eigen vector of T, then x cannot correspond to more than one eigen value of 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10C569-8E12-F101-7D3D-45044645BE3F}"/>
                  </a:ext>
                </a:extLst>
              </p:cNvPr>
              <p:cNvSpPr txBox="1"/>
              <p:nvPr/>
            </p:nvSpPr>
            <p:spPr>
              <a:xfrm>
                <a:off x="378480" y="4032740"/>
                <a:ext cx="11765055" cy="1120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Proof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If possible, suppose x is an eigen vector of T corresponding to two distinct eigen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T.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10C569-8E12-F101-7D3D-45044645B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80" y="4032740"/>
                <a:ext cx="11765055" cy="1120243"/>
              </a:xfrm>
              <a:prstGeom prst="rect">
                <a:avLst/>
              </a:prstGeom>
              <a:blipFill>
                <a:blip r:embed="rId4"/>
                <a:stretch>
                  <a:fillRect l="-1295" t="-7650" r="-207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6B3E99D-4E15-F5B9-8A42-43B38E33E3EE}"/>
                  </a:ext>
                </a:extLst>
              </p:cNvPr>
              <p:cNvSpPr txBox="1"/>
              <p:nvPr/>
            </p:nvSpPr>
            <p:spPr>
              <a:xfrm>
                <a:off x="378480" y="4974546"/>
                <a:ext cx="6104964" cy="593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Tx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also Tx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6B3E99D-4E15-F5B9-8A42-43B38E33E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80" y="4974546"/>
                <a:ext cx="6104964" cy="593304"/>
              </a:xfrm>
              <a:prstGeom prst="rect">
                <a:avLst/>
              </a:prstGeom>
              <a:blipFill>
                <a:blip r:embed="rId5"/>
                <a:stretch>
                  <a:fillRect l="-2495" t="-14433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DD367A7-9E8C-995F-FDCB-A2E8DC75BB22}"/>
                  </a:ext>
                </a:extLst>
              </p:cNvPr>
              <p:cNvSpPr txBox="1"/>
              <p:nvPr/>
            </p:nvSpPr>
            <p:spPr>
              <a:xfrm>
                <a:off x="6261007" y="4951350"/>
                <a:ext cx="255214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DD367A7-9E8C-995F-FDCB-A2E8DC75B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007" y="4951350"/>
                <a:ext cx="2552140" cy="584775"/>
              </a:xfrm>
              <a:prstGeom prst="rect">
                <a:avLst/>
              </a:prstGeom>
              <a:blipFill>
                <a:blip r:embed="rId6"/>
                <a:stretch>
                  <a:fillRect l="-5967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CC93F3C-A090-6ECD-CF04-94AFDE41E534}"/>
                  </a:ext>
                </a:extLst>
              </p:cNvPr>
              <p:cNvSpPr txBox="1"/>
              <p:nvPr/>
            </p:nvSpPr>
            <p:spPr>
              <a:xfrm>
                <a:off x="8764682" y="4916187"/>
                <a:ext cx="3427318" cy="631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  <m:sub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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̅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CC93F3C-A090-6ECD-CF04-94AFDE41E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4682" y="4916187"/>
                <a:ext cx="3427318" cy="631391"/>
              </a:xfrm>
              <a:prstGeom prst="rect">
                <a:avLst/>
              </a:prstGeom>
              <a:blipFill>
                <a:blip r:embed="rId7"/>
                <a:stretch>
                  <a:fillRect l="-4626" t="-12500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8FAF382-3740-12DD-0A96-BA0B1919AECA}"/>
                  </a:ext>
                </a:extLst>
              </p:cNvPr>
              <p:cNvSpPr txBox="1"/>
              <p:nvPr/>
            </p:nvSpPr>
            <p:spPr>
              <a:xfrm>
                <a:off x="433389" y="5446597"/>
                <a:ext cx="5588374" cy="5859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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(since, x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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8FAF382-3740-12DD-0A96-BA0B1919A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89" y="5446597"/>
                <a:ext cx="5588374" cy="585930"/>
              </a:xfrm>
              <a:prstGeom prst="rect">
                <a:avLst/>
              </a:prstGeom>
              <a:blipFill>
                <a:blip r:embed="rId8"/>
                <a:stretch>
                  <a:fillRect t="-15464" b="-29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888F134-8A10-639D-2510-563E574B2702}"/>
                  </a:ext>
                </a:extLst>
              </p:cNvPr>
              <p:cNvSpPr txBox="1"/>
              <p:nvPr/>
            </p:nvSpPr>
            <p:spPr>
              <a:xfrm>
                <a:off x="433389" y="5861464"/>
                <a:ext cx="675378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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which is a contradiction.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888F134-8A10-639D-2510-563E574B2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89" y="5861464"/>
                <a:ext cx="6753786" cy="584775"/>
              </a:xfrm>
              <a:prstGeom prst="rect">
                <a:avLst/>
              </a:prstGeom>
              <a:blipFill>
                <a:blip r:embed="rId9"/>
                <a:stretch>
                  <a:fillRect t="-15789" b="-3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57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C39EC2-108D-7F06-D196-4BF2112E7CAC}"/>
                  </a:ext>
                </a:extLst>
              </p:cNvPr>
              <p:cNvSpPr txBox="1"/>
              <p:nvPr/>
            </p:nvSpPr>
            <p:spPr>
              <a:xfrm>
                <a:off x="6212544" y="6251160"/>
                <a:ext cx="4975411" cy="6465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sub>
                    </m:sSub>
                  </m:oMath>
                </a14:m>
                <a:r>
                  <a:rPr lang="en-US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invariant under T.</a:t>
                </a:r>
                <a:endParaRPr lang="en-US" sz="32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C39EC2-108D-7F06-D196-4BF2112E7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544" y="6251160"/>
                <a:ext cx="4975411" cy="646587"/>
              </a:xfrm>
              <a:prstGeom prst="rect">
                <a:avLst/>
              </a:prstGeom>
              <a:blipFill>
                <a:blip r:embed="rId2"/>
                <a:stretch>
                  <a:fillRect l="-3064" t="-9346" b="-22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B6E6C8-A8C8-68B6-8741-E653B2B8E010}"/>
                  </a:ext>
                </a:extLst>
              </p:cNvPr>
              <p:cNvSpPr txBox="1"/>
              <p:nvPr/>
            </p:nvSpPr>
            <p:spPr>
              <a:xfrm>
                <a:off x="367553" y="0"/>
                <a:ext cx="12223377" cy="26568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Theorem-3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Let 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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 an eigen value of an operator T on a Hilbert space H.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the set consisting of all eigen vectors of T which corresponds to the eigen value of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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together with the null vector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𝒐</m:t>
                        </m:r>
                      </m:e>
                    </m:acc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non-zero closed linear subspace of H invariant under 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called the </a:t>
                </a:r>
                <a:r>
                  <a:rPr kumimoji="0" lang="en-US" sz="3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eigen space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T corresponding to the eigen value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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B6E6C8-A8C8-68B6-8741-E653B2B8E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53" y="0"/>
                <a:ext cx="12223377" cy="2656881"/>
              </a:xfrm>
              <a:prstGeom prst="rect">
                <a:avLst/>
              </a:prstGeom>
              <a:blipFill>
                <a:blip r:embed="rId3"/>
                <a:stretch>
                  <a:fillRect l="-1247" t="-2982" r="-599" b="-5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2F42ED-8D8A-E64F-F9B5-DB69E4A1F596}"/>
                  </a:ext>
                </a:extLst>
              </p:cNvPr>
              <p:cNvSpPr txBox="1"/>
              <p:nvPr/>
            </p:nvSpPr>
            <p:spPr>
              <a:xfrm>
                <a:off x="448236" y="2517482"/>
                <a:ext cx="11842376" cy="11454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Proof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Since</a:t>
                </a:r>
                <a:r>
                  <a:rPr lang="en-US" sz="32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 eigen vector is a non-zero vector,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necessarily contains some non-zero vector. Also given that the vector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𝒐</m:t>
                        </m:r>
                      </m:e>
                    </m:acc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IN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sub>
                    </m:sSub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2F42ED-8D8A-E64F-F9B5-DB69E4A1F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36" y="2517482"/>
                <a:ext cx="11842376" cy="1145442"/>
              </a:xfrm>
              <a:prstGeom prst="rect">
                <a:avLst/>
              </a:prstGeom>
              <a:blipFill>
                <a:blip r:embed="rId4"/>
                <a:stretch>
                  <a:fillRect l="-1339" t="-7447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BDAC15-2FE4-3921-042D-BF66ECEF2574}"/>
                  </a:ext>
                </a:extLst>
              </p:cNvPr>
              <p:cNvSpPr txBox="1"/>
              <p:nvPr/>
            </p:nvSpPr>
            <p:spPr>
              <a:xfrm>
                <a:off x="407894" y="3474657"/>
                <a:ext cx="5970494" cy="618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if and only if Tx =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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x.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BDAC15-2FE4-3921-042D-BF66ECEF2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94" y="3474657"/>
                <a:ext cx="5970494" cy="618887"/>
              </a:xfrm>
              <a:prstGeom prst="rect">
                <a:avLst/>
              </a:prstGeom>
              <a:blipFill>
                <a:blip r:embed="rId5"/>
                <a:stretch>
                  <a:fillRect l="-2656" t="-13725" b="-2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805482-9240-AF91-1CD3-E9101F42443E}"/>
                  </a:ext>
                </a:extLst>
              </p:cNvPr>
              <p:cNvSpPr txBox="1"/>
              <p:nvPr/>
            </p:nvSpPr>
            <p:spPr>
              <a:xfrm>
                <a:off x="367553" y="4001558"/>
                <a:ext cx="4988859" cy="618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sub>
                    </m:sSub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𝑻𝒙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805482-9240-AF91-1CD3-E9101F424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53" y="4001558"/>
                <a:ext cx="4988859" cy="618887"/>
              </a:xfrm>
              <a:prstGeom prst="rect">
                <a:avLst/>
              </a:prstGeom>
              <a:blipFill>
                <a:blip r:embed="rId6"/>
                <a:stretch>
                  <a:fillRect l="-3053" t="-13725" b="-2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8A0B6E-72A2-48AB-4297-B0E3E273466C}"/>
                  </a:ext>
                </a:extLst>
              </p:cNvPr>
              <p:cNvSpPr txBox="1"/>
              <p:nvPr/>
            </p:nvSpPr>
            <p:spPr>
              <a:xfrm>
                <a:off x="5000064" y="4001558"/>
                <a:ext cx="4793878" cy="5859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:(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acc>
                      </m:e>
                    </m:d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8A0B6E-72A2-48AB-4297-B0E3E2734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064" y="4001558"/>
                <a:ext cx="4793878" cy="585930"/>
              </a:xfrm>
              <a:prstGeom prst="rect">
                <a:avLst/>
              </a:prstGeom>
              <a:blipFill>
                <a:blip r:embed="rId7"/>
                <a:stretch>
                  <a:fillRect l="-3177" t="-15464" b="-29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DC7C75D-9418-15DE-26BB-47DCE4735E72}"/>
                  </a:ext>
                </a:extLst>
              </p:cNvPr>
              <p:cNvSpPr txBox="1"/>
              <p:nvPr/>
            </p:nvSpPr>
            <p:spPr>
              <a:xfrm>
                <a:off x="349624" y="4449728"/>
                <a:ext cx="11967882" cy="6465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the null space of the linear transformation T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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 on H.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DC7C75D-9418-15DE-26BB-47DCE4735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24" y="4449728"/>
                <a:ext cx="11967882" cy="646587"/>
              </a:xfrm>
              <a:prstGeom prst="rect">
                <a:avLst/>
              </a:prstGeom>
              <a:blipFill>
                <a:blip r:embed="rId8"/>
                <a:stretch>
                  <a:fillRect l="-1273" t="-9434" r="-356" b="-23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BCD22A4-09BD-B7C2-2378-F7EC53EBC142}"/>
                  </a:ext>
                </a:extLst>
              </p:cNvPr>
              <p:cNvSpPr txBox="1"/>
              <p:nvPr/>
            </p:nvSpPr>
            <p:spPr>
              <a:xfrm>
                <a:off x="309282" y="4936288"/>
                <a:ext cx="6279776" cy="618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linear sub space of H.</a:t>
                </a:r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BCD22A4-09BD-B7C2-2378-F7EC53EBC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82" y="4936288"/>
                <a:ext cx="6279776" cy="618887"/>
              </a:xfrm>
              <a:prstGeom prst="rect">
                <a:avLst/>
              </a:prstGeom>
              <a:blipFill>
                <a:blip r:embed="rId9"/>
                <a:stretch>
                  <a:fillRect l="-2524" t="-13861" b="-25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12134C-718E-C97E-C3B5-47A8295956FC}"/>
                  </a:ext>
                </a:extLst>
              </p:cNvPr>
              <p:cNvSpPr txBox="1"/>
              <p:nvPr/>
            </p:nvSpPr>
            <p:spPr>
              <a:xfrm>
                <a:off x="349624" y="5385264"/>
                <a:ext cx="10945905" cy="618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⸪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 linear transformation T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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 is continuous,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closed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12134C-718E-C97E-C3B5-47A829595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24" y="5385264"/>
                <a:ext cx="10945905" cy="618887"/>
              </a:xfrm>
              <a:prstGeom prst="rect">
                <a:avLst/>
              </a:prstGeom>
              <a:blipFill>
                <a:blip r:embed="rId10"/>
                <a:stretch>
                  <a:fillRect l="-1392" t="-13725" r="-278" b="-2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CC5EB03-9BEC-548B-A444-DB2ECC853002}"/>
                  </a:ext>
                </a:extLst>
              </p:cNvPr>
              <p:cNvSpPr txBox="1"/>
              <p:nvPr/>
            </p:nvSpPr>
            <p:spPr>
              <a:xfrm>
                <a:off x="504264" y="5829442"/>
                <a:ext cx="4659407" cy="6465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Let x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sub>
                    </m:sSub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Tx =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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CC5EB03-9BEC-548B-A444-DB2ECC853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64" y="5829442"/>
                <a:ext cx="4659407" cy="646587"/>
              </a:xfrm>
              <a:prstGeom prst="rect">
                <a:avLst/>
              </a:prstGeom>
              <a:blipFill>
                <a:blip r:embed="rId11"/>
                <a:stretch>
                  <a:fillRect l="-3403" t="-9434" r="-262" b="-23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A232687-06F8-A25A-D117-26A188DED926}"/>
                  </a:ext>
                </a:extLst>
              </p:cNvPr>
              <p:cNvSpPr txBox="1"/>
              <p:nvPr/>
            </p:nvSpPr>
            <p:spPr>
              <a:xfrm>
                <a:off x="5015752" y="5819855"/>
                <a:ext cx="6671983" cy="6465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But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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⸪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sub>
                    </m:sSub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linear subspace of H)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A232687-06F8-A25A-D117-26A188DED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752" y="5819855"/>
                <a:ext cx="6671983" cy="646587"/>
              </a:xfrm>
              <a:prstGeom prst="rect">
                <a:avLst/>
              </a:prstGeom>
              <a:blipFill>
                <a:blip r:embed="rId12"/>
                <a:stretch>
                  <a:fillRect l="-2377" t="-9434" b="-23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53657B0-9BA4-BB0F-D045-1100F4C46637}"/>
                  </a:ext>
                </a:extLst>
              </p:cNvPr>
              <p:cNvSpPr txBox="1"/>
              <p:nvPr/>
            </p:nvSpPr>
            <p:spPr>
              <a:xfrm>
                <a:off x="497541" y="6229416"/>
                <a:ext cx="2380129" cy="6465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Tx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sub>
                    </m:sSub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53657B0-9BA4-BB0F-D045-1100F4C46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41" y="6229416"/>
                <a:ext cx="2380129" cy="646587"/>
              </a:xfrm>
              <a:prstGeom prst="rect">
                <a:avLst/>
              </a:prstGeom>
              <a:blipFill>
                <a:blip r:embed="rId13"/>
                <a:stretch>
                  <a:fillRect l="-6667" t="-9434" b="-23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E577B509-4ABA-D130-4F74-FFA0CEDD379A}"/>
              </a:ext>
            </a:extLst>
          </p:cNvPr>
          <p:cNvSpPr txBox="1"/>
          <p:nvPr/>
        </p:nvSpPr>
        <p:spPr>
          <a:xfrm>
            <a:off x="2682688" y="6232854"/>
            <a:ext cx="3597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Thus, T(M</a:t>
            </a:r>
            <a:r>
              <a:rPr kumimoji="0" lang="en-US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kumimoji="0" lang="en-US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26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0000CF-F36F-4037-D836-D8E142C601A8}"/>
                  </a:ext>
                </a:extLst>
              </p:cNvPr>
              <p:cNvSpPr txBox="1"/>
              <p:nvPr/>
            </p:nvSpPr>
            <p:spPr>
              <a:xfrm>
                <a:off x="428626" y="1644684"/>
                <a:ext cx="11685494" cy="2062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 the set of all n </a:t>
                </a:r>
                <a:r>
                  <a:rPr lang="en-US" sz="32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</a:t>
                </a:r>
                <a:r>
                  <a:rPr lang="en-US" sz="32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 matrices over the field ₵.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Complex Algebra with identity with respect to matrix addition, scalar multiplication and matrix multiplication. It is called the total matrix algebra of degree n.</a:t>
                </a:r>
                <a:endParaRPr lang="en-US" sz="3200" b="1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0000CF-F36F-4037-D836-D8E142C60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6" y="1644684"/>
                <a:ext cx="11685494" cy="2062103"/>
              </a:xfrm>
              <a:prstGeom prst="rect">
                <a:avLst/>
              </a:prstGeom>
              <a:blipFill>
                <a:blip r:embed="rId2"/>
                <a:stretch>
                  <a:fillRect l="-1304" t="-3846" r="-52" b="-8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52DADE0-8900-562E-C663-136AFF93A408}"/>
              </a:ext>
            </a:extLst>
          </p:cNvPr>
          <p:cNvSpPr txBox="1"/>
          <p:nvPr/>
        </p:nvSpPr>
        <p:spPr>
          <a:xfrm>
            <a:off x="494179" y="0"/>
            <a:ext cx="11554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assume that H is a finite dimensional Hilbert space with dimension n throughout the remaining part of chapter.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1415B8-6BA9-4B10-43D9-6CAF6A7CDA03}"/>
              </a:ext>
            </a:extLst>
          </p:cNvPr>
          <p:cNvSpPr txBox="1"/>
          <p:nvPr/>
        </p:nvSpPr>
        <p:spPr>
          <a:xfrm>
            <a:off x="494178" y="369332"/>
            <a:ext cx="11685494" cy="49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Note: Every linear transformation on H is continuous and so is an operator on H.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C0F8F81-41CF-A3B3-CE9F-EAC073BDBAC5}"/>
                  </a:ext>
                </a:extLst>
              </p:cNvPr>
              <p:cNvSpPr txBox="1"/>
              <p:nvPr/>
            </p:nvSpPr>
            <p:spPr>
              <a:xfrm>
                <a:off x="494176" y="738664"/>
                <a:ext cx="9577671" cy="593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(H) is the collection of all linear transformations.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C0F8F81-41CF-A3B3-CE9F-EAC073BDB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76" y="738664"/>
                <a:ext cx="9577671" cy="593304"/>
              </a:xfrm>
              <a:prstGeom prst="rect">
                <a:avLst/>
              </a:prstGeom>
              <a:blipFill>
                <a:blip r:embed="rId3"/>
                <a:stretch>
                  <a:fillRect t="-14433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DACC524-02DA-604F-6C41-632D5635DF28}"/>
              </a:ext>
            </a:extLst>
          </p:cNvPr>
          <p:cNvSpPr txBox="1"/>
          <p:nvPr/>
        </p:nvSpPr>
        <p:spPr>
          <a:xfrm>
            <a:off x="494176" y="1181352"/>
            <a:ext cx="609824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Matrix Algebra of degree 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25FC59A-599B-2935-FDA9-7E3E513B29BD}"/>
                  </a:ext>
                </a:extLst>
              </p:cNvPr>
              <p:cNvSpPr txBox="1"/>
              <p:nvPr/>
            </p:nvSpPr>
            <p:spPr>
              <a:xfrm>
                <a:off x="428626" y="3545378"/>
                <a:ext cx="11763374" cy="3328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u="sng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Definition</a:t>
                </a:r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Let H be an n-dimensional Hilbert space and B =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. . .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lang="en-US" sz="28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 an ordered basis for H. Let T be an operator on H. Since each 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 and B is a basis, </a:t>
                </a:r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</a:t>
                </a:r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scalars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en-US" sz="2800" b="1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1, 2, 3, ..., n </a:t>
                </a:r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</a:t>
                </a:r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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en-US" sz="28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n </a:t>
                </a:r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</a:t>
                </a:r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 matrix whose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column (j = 1, 2, 3, ..., n) consists of the scalars</a:t>
                </a:r>
                <a:r>
                  <a:rPr lang="en-US" sz="28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,....,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𝒏𝒋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called the matrix of the operator T relative to the ordered basis B.</a:t>
                </a:r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Matrix of T relative to the ordered basis B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[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</m:t>
                            </m:r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  <m:r>
                          <a:rPr lang="en-US" sz="2800" b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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where 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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each j = 1, 2, ..., n.</a:t>
                </a:r>
                <a:endParaRPr lang="en-US" sz="28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25FC59A-599B-2935-FDA9-7E3E513B2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6" y="3545378"/>
                <a:ext cx="11763374" cy="3328668"/>
              </a:xfrm>
              <a:prstGeom prst="rect">
                <a:avLst/>
              </a:prstGeom>
              <a:blipFill>
                <a:blip r:embed="rId4"/>
                <a:stretch>
                  <a:fillRect l="-1036" t="-2015" b="-2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40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F362B2-0D8A-2FFF-0AAA-7939A7D239AC}"/>
                  </a:ext>
                </a:extLst>
              </p:cNvPr>
              <p:cNvSpPr txBox="1"/>
              <p:nvPr/>
            </p:nvSpPr>
            <p:spPr>
              <a:xfrm>
                <a:off x="253457" y="5629546"/>
                <a:ext cx="10183093" cy="777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1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</m:e>
                        </m:d>
                      </m:e>
                      <m:sub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sub>
                    </m:sSub>
                    <m:r>
                      <a:rPr lang="en-US" sz="3200" b="1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1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1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 smtClean="0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𝛂</m:t>
                                </m:r>
                              </m:e>
                              <m:sub>
                                <m:r>
                                  <a:rPr lang="en-US" sz="3200" b="1" i="1" smtClean="0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𝒊𝒋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3200" b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</m:t>
                        </m:r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O, null matrix of the type n </a:t>
                </a:r>
                <a:r>
                  <a:rPr lang="en-US" sz="32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</a:t>
                </a:r>
                <a:r>
                  <a:rPr lang="en-US" sz="32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n.</a:t>
                </a:r>
                <a:endParaRPr lang="en-US" sz="3200" b="1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F362B2-0D8A-2FFF-0AAA-7939A7D23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57" y="5629546"/>
                <a:ext cx="10183093" cy="777970"/>
              </a:xfrm>
              <a:prstGeom prst="rect">
                <a:avLst/>
              </a:prstGeom>
              <a:blipFill>
                <a:blip r:embed="rId2"/>
                <a:stretch>
                  <a:fillRect t="-1563" b="-8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684FDC-D207-AED3-BC7E-177B53A2C091}"/>
                  </a:ext>
                </a:extLst>
              </p:cNvPr>
              <p:cNvSpPr txBox="1"/>
              <p:nvPr/>
            </p:nvSpPr>
            <p:spPr>
              <a:xfrm>
                <a:off x="457818" y="55014"/>
                <a:ext cx="11645153" cy="21087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Theorem 1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:- Let H be an n-dimensional Hilbert space and B be an ordered basis for H. If I is an identity operator and O be the zero operator on H then 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(i)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𝐈</m:t>
                        </m:r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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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unit matrix of order n.                                                                                 (ii)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Null matrix of the type n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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684FDC-D207-AED3-BC7E-177B53A2C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18" y="55014"/>
                <a:ext cx="11645153" cy="2108719"/>
              </a:xfrm>
              <a:prstGeom prst="rect">
                <a:avLst/>
              </a:prstGeom>
              <a:blipFill>
                <a:blip r:embed="rId3"/>
                <a:stretch>
                  <a:fillRect l="-1309" t="-4046" r="-70681" b="-8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7EA671-4ACD-9712-CB19-70E7F5FA708D}"/>
                  </a:ext>
                </a:extLst>
              </p:cNvPr>
              <p:cNvSpPr txBox="1"/>
              <p:nvPr/>
            </p:nvSpPr>
            <p:spPr>
              <a:xfrm>
                <a:off x="513238" y="2025183"/>
                <a:ext cx="1012767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Proof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Let B =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. . .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 be an ordered basis for H.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7EA671-4ACD-9712-CB19-70E7F5FA7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38" y="2025183"/>
                <a:ext cx="10127672" cy="584775"/>
              </a:xfrm>
              <a:prstGeom prst="rect">
                <a:avLst/>
              </a:prstGeom>
              <a:blipFill>
                <a:blip r:embed="rId4"/>
                <a:stretch>
                  <a:fillRect l="-1504" t="-15625" r="-481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43FDAA-B711-7D74-ED99-9806E9FB4E20}"/>
                  </a:ext>
                </a:extLst>
              </p:cNvPr>
              <p:cNvSpPr txBox="1"/>
              <p:nvPr/>
            </p:nvSpPr>
            <p:spPr>
              <a:xfrm>
                <a:off x="568658" y="2432400"/>
                <a:ext cx="10127672" cy="12677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I(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kumimoji="0" lang="en-US" sz="32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kumimoji="0" lang="en-US" sz="32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𝜹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𝜹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𝒊𝒇</m:t>
                              </m:r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𝒋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𝒊𝒇</m:t>
                              </m:r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𝒋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43FDAA-B711-7D74-ED99-9806E9FB4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58" y="2432400"/>
                <a:ext cx="10127672" cy="1267719"/>
              </a:xfrm>
              <a:prstGeom prst="rect">
                <a:avLst/>
              </a:prstGeom>
              <a:blipFill>
                <a:blip r:embed="rId5"/>
                <a:stretch>
                  <a:fillRect l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28BDC4-F1C1-F30B-CD0E-B772893A6EB3}"/>
                  </a:ext>
                </a:extLst>
              </p:cNvPr>
              <p:cNvSpPr txBox="1"/>
              <p:nvPr/>
            </p:nvSpPr>
            <p:spPr>
              <a:xfrm>
                <a:off x="457817" y="3543675"/>
                <a:ext cx="7920720" cy="66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[ I ]</a:t>
                </a:r>
                <a:r>
                  <a:rPr kumimoji="0" lang="en-US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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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I, unit matrix of order n.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28BDC4-F1C1-F30B-CD0E-B772893A6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17" y="3543675"/>
                <a:ext cx="7920720" cy="669094"/>
              </a:xfrm>
              <a:prstGeom prst="rect">
                <a:avLst/>
              </a:prstGeom>
              <a:blipFill>
                <a:blip r:embed="rId6"/>
                <a:stretch>
                  <a:fillRect l="-1925" t="-7273" b="-2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1222672-0236-FCB5-E067-30F724F42D4E}"/>
                  </a:ext>
                </a:extLst>
              </p:cNvPr>
              <p:cNvSpPr txBox="1"/>
              <p:nvPr/>
            </p:nvSpPr>
            <p:spPr>
              <a:xfrm>
                <a:off x="568658" y="4014195"/>
                <a:ext cx="6479843" cy="1170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We have O(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(for j = 1, 2, ..., n)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1222672-0236-FCB5-E067-30F724F42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58" y="4014195"/>
                <a:ext cx="6479843" cy="1170064"/>
              </a:xfrm>
              <a:prstGeom prst="rect">
                <a:avLst/>
              </a:prstGeom>
              <a:blipFill>
                <a:blip r:embed="rId7"/>
                <a:stretch>
                  <a:fillRect l="-2352" t="-4167" b="-15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90B95D-3EE4-5040-95C3-595D48334AF7}"/>
                  </a:ext>
                </a:extLst>
              </p:cNvPr>
              <p:cNvSpPr txBox="1"/>
              <p:nvPr/>
            </p:nvSpPr>
            <p:spPr>
              <a:xfrm>
                <a:off x="3245426" y="4573062"/>
                <a:ext cx="4426527" cy="593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+…+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90B95D-3EE4-5040-95C3-595D48334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426" y="4573062"/>
                <a:ext cx="4426527" cy="593304"/>
              </a:xfrm>
              <a:prstGeom prst="rect">
                <a:avLst/>
              </a:prstGeom>
              <a:blipFill>
                <a:blip r:embed="rId8"/>
                <a:stretch>
                  <a:fillRect l="-3439" t="-14286" b="-29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A591DA3-ECA8-59A8-D8A6-58D855220F71}"/>
                  </a:ext>
                </a:extLst>
              </p:cNvPr>
              <p:cNvSpPr txBox="1"/>
              <p:nvPr/>
            </p:nvSpPr>
            <p:spPr>
              <a:xfrm>
                <a:off x="3245426" y="5043582"/>
                <a:ext cx="5701148" cy="66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where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kumimoji="0" lang="en-IN" sz="32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ij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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j.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A591DA3-ECA8-59A8-D8A6-58D855220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426" y="5043582"/>
                <a:ext cx="5701148" cy="669094"/>
              </a:xfrm>
              <a:prstGeom prst="rect">
                <a:avLst/>
              </a:prstGeom>
              <a:blipFill>
                <a:blip r:embed="rId9"/>
                <a:stretch>
                  <a:fillRect l="-2671" t="-7273" r="-1068" b="-2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909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9386A9-8DCD-FEB3-E7E4-E0B0D226588E}"/>
                  </a:ext>
                </a:extLst>
              </p:cNvPr>
              <p:cNvSpPr txBox="1"/>
              <p:nvPr/>
            </p:nvSpPr>
            <p:spPr>
              <a:xfrm>
                <a:off x="457199" y="4957375"/>
                <a:ext cx="11775142" cy="593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...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y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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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...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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sz="32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9386A9-8DCD-FEB3-E7E4-E0B0D2265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4957375"/>
                <a:ext cx="11775142" cy="593304"/>
              </a:xfrm>
              <a:prstGeom prst="rect">
                <a:avLst/>
              </a:prstGeom>
              <a:blipFill>
                <a:blip r:embed="rId2"/>
                <a:stretch>
                  <a:fillRect l="-1294" t="-14286" b="-29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F93F0C-19DB-A1D3-8081-6D7CC91E21B4}"/>
                  </a:ext>
                </a:extLst>
              </p:cNvPr>
              <p:cNvSpPr txBox="1"/>
              <p:nvPr/>
            </p:nvSpPr>
            <p:spPr>
              <a:xfrm>
                <a:off x="416858" y="-148177"/>
                <a:ext cx="11775142" cy="1645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Theorem 2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Let H be a FDHS of dim n and let B =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. . .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 be an ordered basis for H.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. . .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any n vectors in H then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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unique operator T on H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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1, 2, ..., n.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F93F0C-19DB-A1D3-8081-6D7CC91E2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58" y="-148177"/>
                <a:ext cx="11775142" cy="1645579"/>
              </a:xfrm>
              <a:prstGeom prst="rect">
                <a:avLst/>
              </a:prstGeom>
              <a:blipFill>
                <a:blip r:embed="rId3"/>
                <a:stretch>
                  <a:fillRect l="-1294" t="-5185" r="-518" b="-1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FCC2082-0B5C-944E-29BF-2ED69AF68A34}"/>
              </a:ext>
            </a:extLst>
          </p:cNvPr>
          <p:cNvSpPr txBox="1"/>
          <p:nvPr/>
        </p:nvSpPr>
        <p:spPr>
          <a:xfrm>
            <a:off x="416858" y="1302029"/>
            <a:ext cx="4101354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Proof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Existence of T: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D13B91-5908-D958-0D47-0F07CAD51992}"/>
                  </a:ext>
                </a:extLst>
              </p:cNvPr>
              <p:cNvSpPr txBox="1"/>
              <p:nvPr/>
            </p:nvSpPr>
            <p:spPr>
              <a:xfrm>
                <a:off x="416857" y="1747416"/>
                <a:ext cx="11887202" cy="591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Let x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H.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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unique scalars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. . .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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 =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+...+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D13B91-5908-D958-0D47-0F07CAD51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57" y="1747416"/>
                <a:ext cx="11887202" cy="591700"/>
              </a:xfrm>
              <a:prstGeom prst="rect">
                <a:avLst/>
              </a:prstGeom>
              <a:blipFill>
                <a:blip r:embed="rId4"/>
                <a:stretch>
                  <a:fillRect l="-1282" t="-14433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44BC315-96FB-8892-7972-CF68979E78FF}"/>
                  </a:ext>
                </a:extLst>
              </p:cNvPr>
              <p:cNvSpPr txBox="1"/>
              <p:nvPr/>
            </p:nvSpPr>
            <p:spPr>
              <a:xfrm>
                <a:off x="416856" y="2231540"/>
                <a:ext cx="11358287" cy="591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efine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T: H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 by T(x) = 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+....+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+....+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44BC315-96FB-8892-7972-CF68979E7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56" y="2231540"/>
                <a:ext cx="11358287" cy="591700"/>
              </a:xfrm>
              <a:prstGeom prst="rect">
                <a:avLst/>
              </a:prstGeom>
              <a:blipFill>
                <a:blip r:embed="rId5"/>
                <a:stretch>
                  <a:fillRect l="-1341" t="-14433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3771884-88FF-AEAA-AF22-E032DD5BE2CF}"/>
              </a:ext>
            </a:extLst>
          </p:cNvPr>
          <p:cNvSpPr txBox="1"/>
          <p:nvPr/>
        </p:nvSpPr>
        <p:spPr>
          <a:xfrm>
            <a:off x="416855" y="2732357"/>
            <a:ext cx="45720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Clearly T is well defined.</a:t>
            </a:r>
            <a:endParaRPr lang="en-US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EB5F701-FE61-0F80-C14C-901FF4B923E8}"/>
                  </a:ext>
                </a:extLst>
              </p:cNvPr>
              <p:cNvSpPr txBox="1"/>
              <p:nvPr/>
            </p:nvSpPr>
            <p:spPr>
              <a:xfrm>
                <a:off x="4988859" y="2696706"/>
                <a:ext cx="208765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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EB5F701-FE61-0F80-C14C-901FF4B92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859" y="2696706"/>
                <a:ext cx="2087656" cy="584775"/>
              </a:xfrm>
              <a:prstGeom prst="rect">
                <a:avLst/>
              </a:prstGeom>
              <a:blipFill>
                <a:blip r:embed="rId6"/>
                <a:stretch>
                  <a:fillRect l="-7289" t="-15625" r="-3207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1E61695-2A35-B445-80D7-446B1BFEFD3D}"/>
                  </a:ext>
                </a:extLst>
              </p:cNvPr>
              <p:cNvSpPr txBox="1"/>
              <p:nvPr/>
            </p:nvSpPr>
            <p:spPr>
              <a:xfrm>
                <a:off x="416849" y="3118083"/>
                <a:ext cx="11604817" cy="593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+....+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+...+ 0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1, 2, ..., n.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1E61695-2A35-B445-80D7-446B1BFEF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49" y="3118083"/>
                <a:ext cx="11604817" cy="593304"/>
              </a:xfrm>
              <a:prstGeom prst="rect">
                <a:avLst/>
              </a:prstGeom>
              <a:blipFill>
                <a:blip r:embed="rId7"/>
                <a:stretch>
                  <a:fillRect l="-1313" t="-14286" r="-210" b="-29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77491B2-CA3A-9D6B-099A-D6A380B1215C}"/>
                  </a:ext>
                </a:extLst>
              </p:cNvPr>
              <p:cNvSpPr txBox="1"/>
              <p:nvPr/>
            </p:nvSpPr>
            <p:spPr>
              <a:xfrm>
                <a:off x="369790" y="3597615"/>
                <a:ext cx="12035124" cy="591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+....+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... +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1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 I  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77491B2-CA3A-9D6B-099A-D6A380B12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90" y="3597615"/>
                <a:ext cx="12035124" cy="591700"/>
              </a:xfrm>
              <a:prstGeom prst="rect">
                <a:avLst/>
              </a:prstGeom>
              <a:blipFill>
                <a:blip r:embed="rId8"/>
                <a:stretch>
                  <a:fillRect l="-1317" t="-14433" r="-659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46334030-D8C8-7E05-0568-F4A972A2A840}"/>
              </a:ext>
            </a:extLst>
          </p:cNvPr>
          <p:cNvSpPr txBox="1"/>
          <p:nvPr/>
        </p:nvSpPr>
        <p:spPr>
          <a:xfrm>
            <a:off x="416852" y="4072968"/>
            <a:ext cx="6659663" cy="59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 any scalars and x, 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B26C6BC-4DE0-444A-EB13-7CEC8147D2FF}"/>
                  </a:ext>
                </a:extLst>
              </p:cNvPr>
              <p:cNvSpPr txBox="1"/>
              <p:nvPr/>
            </p:nvSpPr>
            <p:spPr>
              <a:xfrm>
                <a:off x="416850" y="4498299"/>
                <a:ext cx="7987561" cy="591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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scalars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. . .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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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. . .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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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B26C6BC-4DE0-444A-EB13-7CEC8147D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50" y="4498299"/>
                <a:ext cx="7987561" cy="591700"/>
              </a:xfrm>
              <a:prstGeom prst="rect">
                <a:avLst/>
              </a:prstGeom>
              <a:blipFill>
                <a:blip r:embed="rId9"/>
                <a:stretch>
                  <a:fillRect l="-1907" t="-14433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ED76A44-3C03-95E6-0532-9E6F91C19743}"/>
                  </a:ext>
                </a:extLst>
              </p:cNvPr>
              <p:cNvSpPr txBox="1"/>
              <p:nvPr/>
            </p:nvSpPr>
            <p:spPr>
              <a:xfrm>
                <a:off x="416849" y="5407893"/>
                <a:ext cx="1074420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T(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+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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y) = T{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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+...+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+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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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+....+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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)}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ED76A44-3C03-95E6-0532-9E6F91C19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49" y="5407893"/>
                <a:ext cx="10744209" cy="584775"/>
              </a:xfrm>
              <a:prstGeom prst="rect">
                <a:avLst/>
              </a:prstGeom>
              <a:blipFill>
                <a:blip r:embed="rId10"/>
                <a:stretch>
                  <a:fillRect l="-1418" t="-15625" r="-794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1E0987D-3A07-B13D-01B9-11605B4AA02D}"/>
                  </a:ext>
                </a:extLst>
              </p:cNvPr>
              <p:cNvSpPr txBox="1"/>
              <p:nvPr/>
            </p:nvSpPr>
            <p:spPr>
              <a:xfrm>
                <a:off x="3384171" y="5831236"/>
                <a:ext cx="711797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T{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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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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...+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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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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1E0987D-3A07-B13D-01B9-11605B4AA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171" y="5831236"/>
                <a:ext cx="7117976" cy="584775"/>
              </a:xfrm>
              <a:prstGeom prst="rect">
                <a:avLst/>
              </a:prstGeom>
              <a:blipFill>
                <a:blip r:embed="rId11"/>
                <a:stretch>
                  <a:fillRect l="-2140" t="-15789" b="-3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BDB0410-3056-9D1D-FD58-3DD493592649}"/>
                  </a:ext>
                </a:extLst>
              </p:cNvPr>
              <p:cNvSpPr txBox="1"/>
              <p:nvPr/>
            </p:nvSpPr>
            <p:spPr>
              <a:xfrm>
                <a:off x="3384171" y="6273225"/>
                <a:ext cx="656552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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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...+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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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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BDB0410-3056-9D1D-FD58-3DD493592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171" y="6273225"/>
                <a:ext cx="6565526" cy="584775"/>
              </a:xfrm>
              <a:prstGeom prst="rect">
                <a:avLst/>
              </a:prstGeom>
              <a:blipFill>
                <a:blip r:embed="rId12"/>
                <a:stretch>
                  <a:fillRect l="-2321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05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F69C5B-0B47-E37E-7960-32033C5161E2}"/>
              </a:ext>
            </a:extLst>
          </p:cNvPr>
          <p:cNvSpPr txBox="1"/>
          <p:nvPr/>
        </p:nvSpPr>
        <p:spPr>
          <a:xfrm>
            <a:off x="685799" y="5737822"/>
            <a:ext cx="1143000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Two operators on H are equal if they agree on a basis of H.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23E608-9202-7DFF-D49B-3FEF2D1A0549}"/>
                  </a:ext>
                </a:extLst>
              </p:cNvPr>
              <p:cNvSpPr txBox="1"/>
              <p:nvPr/>
            </p:nvSpPr>
            <p:spPr>
              <a:xfrm>
                <a:off x="2995331" y="243212"/>
                <a:ext cx="734545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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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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...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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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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23E608-9202-7DFF-D49B-3FEF2D1A0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331" y="243212"/>
                <a:ext cx="7345455" cy="584775"/>
              </a:xfrm>
              <a:prstGeom prst="rect">
                <a:avLst/>
              </a:prstGeom>
              <a:blipFill>
                <a:blip r:embed="rId2"/>
                <a:stretch>
                  <a:fillRect l="-2075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56BC0B-EA1B-6973-443F-3753A5936391}"/>
                  </a:ext>
                </a:extLst>
              </p:cNvPr>
              <p:cNvSpPr txBox="1"/>
              <p:nvPr/>
            </p:nvSpPr>
            <p:spPr>
              <a:xfrm>
                <a:off x="680199" y="787646"/>
                <a:ext cx="846380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𝛂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… +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)+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… +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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56BC0B-EA1B-6973-443F-3753A5936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99" y="787646"/>
                <a:ext cx="8463802" cy="584775"/>
              </a:xfrm>
              <a:prstGeom prst="rect">
                <a:avLst/>
              </a:prstGeom>
              <a:blipFill>
                <a:blip r:embed="rId3"/>
                <a:stretch>
                  <a:fillRect l="-1873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DFC2DA2-A05B-8B8C-1743-072F79C85C93}"/>
              </a:ext>
            </a:extLst>
          </p:cNvPr>
          <p:cNvSpPr txBox="1"/>
          <p:nvPr/>
        </p:nvSpPr>
        <p:spPr>
          <a:xfrm>
            <a:off x="9019614" y="850212"/>
            <a:ext cx="30961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T(x) +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T(y)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E71BF4-41E3-FBAC-102B-BE459430EDA8}"/>
              </a:ext>
            </a:extLst>
          </p:cNvPr>
          <p:cNvSpPr txBox="1"/>
          <p:nvPr/>
        </p:nvSpPr>
        <p:spPr>
          <a:xfrm>
            <a:off x="680201" y="1415869"/>
            <a:ext cx="6098240" cy="59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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is a linear transformation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16297B-726E-F34C-03EA-D69A54CC78F0}"/>
                  </a:ext>
                </a:extLst>
              </p:cNvPr>
              <p:cNvSpPr txBox="1"/>
              <p:nvPr/>
            </p:nvSpPr>
            <p:spPr>
              <a:xfrm>
                <a:off x="680200" y="1943729"/>
                <a:ext cx="1023881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Thus,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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 operator T on H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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for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1, 2, ..., n.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16297B-726E-F34C-03EA-D69A54CC7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00" y="1943729"/>
                <a:ext cx="10238811" cy="584775"/>
              </a:xfrm>
              <a:prstGeom prst="rect">
                <a:avLst/>
              </a:prstGeom>
              <a:blipFill>
                <a:blip r:embed="rId4"/>
                <a:stretch>
                  <a:fillRect l="-1549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38840EB7-B076-3A5F-52C5-4109132C2434}"/>
              </a:ext>
            </a:extLst>
          </p:cNvPr>
          <p:cNvSpPr txBox="1"/>
          <p:nvPr/>
        </p:nvSpPr>
        <p:spPr>
          <a:xfrm>
            <a:off x="680199" y="2527678"/>
            <a:ext cx="3327025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Uniqueness of T: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9098D7-C46F-94CC-F3ED-E4EF4FE592F2}"/>
                  </a:ext>
                </a:extLst>
              </p:cNvPr>
              <p:cNvSpPr txBox="1"/>
              <p:nvPr/>
            </p:nvSpPr>
            <p:spPr>
              <a:xfrm>
                <a:off x="680201" y="3030231"/>
                <a:ext cx="10238810" cy="591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Let T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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 an operator on H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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1, 2, ..., n.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9098D7-C46F-94CC-F3ED-E4EF4FE59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01" y="3030231"/>
                <a:ext cx="10238810" cy="591700"/>
              </a:xfrm>
              <a:prstGeom prst="rect">
                <a:avLst/>
              </a:prstGeom>
              <a:blipFill>
                <a:blip r:embed="rId5"/>
                <a:stretch>
                  <a:fillRect l="-1549" t="-14433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C55C98-B203-FA4B-0D41-1F9D90545D16}"/>
                  </a:ext>
                </a:extLst>
              </p:cNvPr>
              <p:cNvSpPr txBox="1"/>
              <p:nvPr/>
            </p:nvSpPr>
            <p:spPr>
              <a:xfrm>
                <a:off x="680200" y="3622709"/>
                <a:ext cx="11946588" cy="591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Now for the vector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... 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H, T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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(x)=T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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... +</a:t>
                </a:r>
                <a:r>
                  <a:rPr lang="en-US" sz="3200" b="1" dirty="0">
                    <a:solidFill>
                      <a:prstClr val="black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𝒏</m:t>
                        </m:r>
                      </m:sub>
                    </m:sSub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C55C98-B203-FA4B-0D41-1F9D90545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00" y="3622709"/>
                <a:ext cx="11946588" cy="591700"/>
              </a:xfrm>
              <a:prstGeom prst="rect">
                <a:avLst/>
              </a:prstGeom>
              <a:blipFill>
                <a:blip r:embed="rId6"/>
                <a:stretch>
                  <a:fillRect l="-1072" t="-14433" r="-357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84E92CD-E834-EF11-7619-AA5BFA1A51BF}"/>
                  </a:ext>
                </a:extLst>
              </p:cNvPr>
              <p:cNvSpPr txBox="1"/>
              <p:nvPr/>
            </p:nvSpPr>
            <p:spPr>
              <a:xfrm>
                <a:off x="1745320" y="4244358"/>
                <a:ext cx="503312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′(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+ ...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  <m:r>
                          <a:rPr kumimoji="0" lang="en-I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′(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84E92CD-E834-EF11-7619-AA5BFA1A5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320" y="4244358"/>
                <a:ext cx="5033121" cy="584775"/>
              </a:xfrm>
              <a:prstGeom prst="rect">
                <a:avLst/>
              </a:prstGeom>
              <a:blipFill>
                <a:blip r:embed="rId7"/>
                <a:stretch>
                  <a:fillRect l="-3027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EDC799-633D-70F4-1153-2CBC6D2BEC76}"/>
                  </a:ext>
                </a:extLst>
              </p:cNvPr>
              <p:cNvSpPr txBox="1"/>
              <p:nvPr/>
            </p:nvSpPr>
            <p:spPr>
              <a:xfrm>
                <a:off x="6636121" y="4259121"/>
                <a:ext cx="370466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I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...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EDC799-633D-70F4-1153-2CBC6D2BE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121" y="4259121"/>
                <a:ext cx="3704665" cy="584775"/>
              </a:xfrm>
              <a:prstGeom prst="rect">
                <a:avLst/>
              </a:prstGeom>
              <a:blipFill>
                <a:blip r:embed="rId8"/>
                <a:stretch>
                  <a:fillRect l="-4283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7F2B0F15-356C-26D5-F6F2-0843791F326F}"/>
              </a:ext>
            </a:extLst>
          </p:cNvPr>
          <p:cNvSpPr txBox="1"/>
          <p:nvPr/>
        </p:nvSpPr>
        <p:spPr>
          <a:xfrm>
            <a:off x="10146924" y="4365626"/>
            <a:ext cx="13648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T(x)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5FDB49-981B-08DC-C63F-A52C2E7DAB00}"/>
              </a:ext>
            </a:extLst>
          </p:cNvPr>
          <p:cNvSpPr txBox="1"/>
          <p:nvPr/>
        </p:nvSpPr>
        <p:spPr>
          <a:xfrm>
            <a:off x="680199" y="4776059"/>
            <a:ext cx="63335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Thus, 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(x) = T(x)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395571-C8A8-BF60-90A7-E3B922B444E8}"/>
              </a:ext>
            </a:extLst>
          </p:cNvPr>
          <p:cNvSpPr txBox="1"/>
          <p:nvPr/>
        </p:nvSpPr>
        <p:spPr>
          <a:xfrm>
            <a:off x="720540" y="5314749"/>
            <a:ext cx="19285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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T.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78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1120C7D-3580-DCE0-E65E-8DFC92A776FB}"/>
                  </a:ext>
                </a:extLst>
              </p:cNvPr>
              <p:cNvSpPr txBox="1"/>
              <p:nvPr/>
            </p:nvSpPr>
            <p:spPr>
              <a:xfrm>
                <a:off x="382627" y="5760888"/>
                <a:ext cx="11746209" cy="666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US" sz="3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IN" sz="3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 j = 1, 2, ..., n.</a:t>
                </a:r>
                <a:r>
                  <a:rPr lang="en-US" sz="32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3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2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</a:t>
                </a:r>
                <a:r>
                  <a:rPr lang="en-US" sz="3200" b="1" i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</a:t>
                </a:r>
                <a:r>
                  <a:rPr lang="en-US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is one </a:t>
                </a:r>
                <a:r>
                  <a:rPr lang="en-US" sz="3200" b="1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one</a:t>
                </a:r>
                <a:endParaRPr lang="en-US" sz="32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1120C7D-3580-DCE0-E65E-8DFC92A77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27" y="5760888"/>
                <a:ext cx="11746209" cy="666657"/>
              </a:xfrm>
              <a:prstGeom prst="rect">
                <a:avLst/>
              </a:prstGeom>
              <a:blipFill>
                <a:blip r:embed="rId2"/>
                <a:stretch>
                  <a:fillRect l="-1349" t="-8257" b="-2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75924C-01C4-FAFB-3786-4B1D4B3B7536}"/>
                  </a:ext>
                </a:extLst>
              </p:cNvPr>
              <p:cNvSpPr txBox="1"/>
              <p:nvPr/>
            </p:nvSpPr>
            <p:spPr>
              <a:xfrm>
                <a:off x="154640" y="0"/>
                <a:ext cx="12048565" cy="2062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Theorem 3: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3*: If B is an ordered basis for a FDHS H of dim n then the mapping T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[T] which assigns to each operator T it’s matrix relative to B is an isomorphism of the algebra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(H) onto the total matrix algebra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75924C-01C4-FAFB-3786-4B1D4B3B7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40" y="0"/>
                <a:ext cx="12048565" cy="2062103"/>
              </a:xfrm>
              <a:prstGeom prst="rect">
                <a:avLst/>
              </a:prstGeom>
              <a:blipFill>
                <a:blip r:embed="rId3"/>
                <a:stretch>
                  <a:fillRect l="-1265" t="-4142" r="-708" b="-8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DFCA32-352B-6ADF-44C2-B35310DC7745}"/>
                  </a:ext>
                </a:extLst>
              </p:cNvPr>
              <p:cNvSpPr txBox="1"/>
              <p:nvPr/>
            </p:nvSpPr>
            <p:spPr>
              <a:xfrm>
                <a:off x="174198" y="1898061"/>
                <a:ext cx="561476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Proof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Let B =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. . .,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DFCA32-352B-6ADF-44C2-B35310DC7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98" y="1898061"/>
                <a:ext cx="5614760" cy="584775"/>
              </a:xfrm>
              <a:prstGeom prst="rect">
                <a:avLst/>
              </a:prstGeom>
              <a:blipFill>
                <a:blip r:embed="rId4"/>
                <a:stretch>
                  <a:fillRect l="-2823" t="-15625" r="-217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BCC4D3-0B37-5A75-7C6A-1FEF0DCA5969}"/>
                  </a:ext>
                </a:extLst>
              </p:cNvPr>
              <p:cNvSpPr txBox="1"/>
              <p:nvPr/>
            </p:nvSpPr>
            <p:spPr>
              <a:xfrm>
                <a:off x="204356" y="2303551"/>
                <a:ext cx="913462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Define </a:t>
                </a:r>
                <a:r>
                  <a:rPr kumimoji="0" lang="en-US" sz="3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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(H)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:r>
                  <a:rPr kumimoji="0" lang="en-US" sz="3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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(T)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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B(H).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BCC4D3-0B37-5A75-7C6A-1FEF0DCA5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56" y="2303551"/>
                <a:ext cx="9134625" cy="584775"/>
              </a:xfrm>
              <a:prstGeom prst="rect">
                <a:avLst/>
              </a:prstGeom>
              <a:blipFill>
                <a:blip r:embed="rId5"/>
                <a:stretch>
                  <a:fillRect l="-1736" t="-15625" r="-1068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8031ED-0139-977B-0D4D-54819EB94C69}"/>
                  </a:ext>
                </a:extLst>
              </p:cNvPr>
              <p:cNvSpPr txBox="1"/>
              <p:nvPr/>
            </p:nvSpPr>
            <p:spPr>
              <a:xfrm>
                <a:off x="204356" y="2740524"/>
                <a:ext cx="11954026" cy="1744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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𝕭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𝑯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[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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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[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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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where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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1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 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... (1).                                                               </a:t>
                </a:r>
                <a:r>
                  <a:rPr kumimoji="0" lang="en-I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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1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 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... (2).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8031ED-0139-977B-0D4D-54819EB94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56" y="2740524"/>
                <a:ext cx="11954026" cy="1744773"/>
              </a:xfrm>
              <a:prstGeom prst="rect">
                <a:avLst/>
              </a:prstGeom>
              <a:blipFill>
                <a:blip r:embed="rId6"/>
                <a:stretch>
                  <a:fillRect l="-1327" t="-4895" r="-16939" b="-7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876DB8A-2BE4-9E10-D0F8-FE6ACB308492}"/>
              </a:ext>
            </a:extLst>
          </p:cNvPr>
          <p:cNvSpPr txBox="1"/>
          <p:nvPr/>
        </p:nvSpPr>
        <p:spPr>
          <a:xfrm>
            <a:off x="204356" y="4329888"/>
            <a:ext cx="38230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Claim: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one-one: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CF02B0-083B-A0CD-21E1-66730850D280}"/>
                  </a:ext>
                </a:extLst>
              </p:cNvPr>
              <p:cNvSpPr txBox="1"/>
              <p:nvPr/>
            </p:nvSpPr>
            <p:spPr>
              <a:xfrm>
                <a:off x="305920" y="4793498"/>
                <a:ext cx="382303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:r>
                  <a:rPr kumimoji="0" lang="en-US" sz="3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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kumimoji="0" lang="en-US" sz="3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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CF02B0-083B-A0CD-21E1-66730850D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20" y="4793498"/>
                <a:ext cx="3823038" cy="584775"/>
              </a:xfrm>
              <a:prstGeom prst="rect">
                <a:avLst/>
              </a:prstGeom>
              <a:blipFill>
                <a:blip r:embed="rId7"/>
                <a:stretch>
                  <a:fillRect l="-3987" t="-15625" r="-1276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374D45-ECA7-4FB5-51BE-A516561AC550}"/>
                  </a:ext>
                </a:extLst>
              </p:cNvPr>
              <p:cNvSpPr txBox="1"/>
              <p:nvPr/>
            </p:nvSpPr>
            <p:spPr>
              <a:xfrm>
                <a:off x="3960159" y="4793497"/>
                <a:ext cx="307937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[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[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sub>
                    </m:sSub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374D45-ECA7-4FB5-51BE-A516561AC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159" y="4793497"/>
                <a:ext cx="3079376" cy="584775"/>
              </a:xfrm>
              <a:prstGeom prst="rect">
                <a:avLst/>
              </a:prstGeom>
              <a:blipFill>
                <a:blip r:embed="rId8"/>
                <a:stretch>
                  <a:fillRect l="-5149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AA232FD-1C8A-073B-2BDE-FDFEA8FD6E77}"/>
                  </a:ext>
                </a:extLst>
              </p:cNvPr>
              <p:cNvSpPr txBox="1"/>
              <p:nvPr/>
            </p:nvSpPr>
            <p:spPr>
              <a:xfrm>
                <a:off x="7039535" y="4783548"/>
                <a:ext cx="4037479" cy="631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[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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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[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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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AA232FD-1C8A-073B-2BDE-FDFEA8FD6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535" y="4783548"/>
                <a:ext cx="4037479" cy="631391"/>
              </a:xfrm>
              <a:prstGeom prst="rect">
                <a:avLst/>
              </a:prstGeom>
              <a:blipFill>
                <a:blip r:embed="rId9"/>
                <a:stretch>
                  <a:fillRect l="-3927" t="-13592" b="-23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869B9D0-3678-1AF0-FC7E-C30CE52FB91B}"/>
                  </a:ext>
                </a:extLst>
              </p:cNvPr>
              <p:cNvSpPr txBox="1"/>
              <p:nvPr/>
            </p:nvSpPr>
            <p:spPr>
              <a:xfrm>
                <a:off x="305920" y="5241620"/>
                <a:ext cx="4779310" cy="631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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1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j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 n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869B9D0-3678-1AF0-FC7E-C30CE52FB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20" y="5241620"/>
                <a:ext cx="4779310" cy="631391"/>
              </a:xfrm>
              <a:prstGeom prst="rect">
                <a:avLst/>
              </a:prstGeom>
              <a:blipFill>
                <a:blip r:embed="rId10"/>
                <a:stretch>
                  <a:fillRect l="-3189" t="-13592" b="-23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E37D285-49E1-4188-C9AF-77CE54D0D49D}"/>
                  </a:ext>
                </a:extLst>
              </p:cNvPr>
              <p:cNvSpPr txBox="1"/>
              <p:nvPr/>
            </p:nvSpPr>
            <p:spPr>
              <a:xfrm>
                <a:off x="5085230" y="5268871"/>
                <a:ext cx="7106770" cy="631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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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𝒊𝒋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1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 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E37D285-49E1-4188-C9AF-77CE54D0D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230" y="5268871"/>
                <a:ext cx="7106770" cy="631391"/>
              </a:xfrm>
              <a:prstGeom prst="rect">
                <a:avLst/>
              </a:prstGeom>
              <a:blipFill>
                <a:blip r:embed="rId11"/>
                <a:stretch>
                  <a:fillRect l="-2144" t="-13462" b="-2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75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2154</TotalTime>
  <Words>3842</Words>
  <Application>Microsoft Office PowerPoint</Application>
  <PresentationFormat>Widescreen</PresentationFormat>
  <Paragraphs>245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Algerian</vt:lpstr>
      <vt:lpstr>Arial</vt:lpstr>
      <vt:lpstr>Calibri</vt:lpstr>
      <vt:lpstr>Calibri Light</vt:lpstr>
      <vt:lpstr>Cambria Math</vt:lpstr>
      <vt:lpstr>Times New Roman</vt:lpstr>
      <vt:lpstr>Office Theme</vt:lpstr>
      <vt:lpstr>M 301- FUNCTIONAL ANALYSIS FINITE DIMENSIONAL SPECTRAL THEORY-1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FINITE DIMENSIONAL  SPECTRAL THEORY</dc:title>
  <dc:creator>Tammi Raju Kalidindi</dc:creator>
  <cp:lastModifiedBy>Tammi Raju Kalidindi</cp:lastModifiedBy>
  <cp:revision>34</cp:revision>
  <dcterms:created xsi:type="dcterms:W3CDTF">2023-03-06T03:08:26Z</dcterms:created>
  <dcterms:modified xsi:type="dcterms:W3CDTF">2024-06-24T03:12:35Z</dcterms:modified>
</cp:coreProperties>
</file>