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AC4B2-3FEE-8864-1B85-D76616433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A181FF-BD4B-8235-2011-5637D6F7A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10320-E39B-D9E4-E954-EF84B90B5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7F1DD-D1B2-A75C-405B-3951A858F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C2FE1-1E4D-2184-FC4A-13C9D8E48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7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E0B81-0536-4CC1-F21C-A4B276CA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EC535-E85E-396D-5017-0FBA972A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7D0BC-A3F4-5E3E-4732-767AE0C10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7CEC9-C2F2-6308-1D1E-0A9EE913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76253-EA87-8F1B-A831-0C866836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51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647219-2DE9-2C1A-D756-56B35E0F0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68AB2-EA10-4B97-6CF7-EA4A5FEBD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24B47-88CE-EA20-2A25-9D36DBE6E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3EDFA-8E49-F977-4018-8399DEBF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5BC63-745B-8977-3020-53E3F2873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30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8496B-7C5D-1DA0-7B68-FE38D4CBC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5F7E4-66EB-7325-0F80-12687C54A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3FF47-EDEE-4F08-A6BB-35F529F9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B0E94-E97B-74C8-BAAE-5FFCE0B0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C024A-29EB-83A3-A152-2F6885AB6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4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88276-3AD8-2C8B-AA1D-B8A510BB7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620B3-F427-40FD-4BC5-7F0C03B8C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107AD-B1BE-FD42-7857-27AEA4ED7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0859A-6DEB-F324-D349-68E89AFF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1F3B6-8937-0F43-7B4C-9AD2AF69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4EF51-DA82-7A53-3582-536082AC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D1AD0-1544-6888-4C7B-EF1E84DBC4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65F37-C708-E98F-4DDA-48A0FD6B0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C703B-54BA-8BE7-6A5A-25C3A8A9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3159D0-5546-DA27-6283-05203347C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3CB24-1E69-3A1B-93B3-DF48F49E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06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A1CD6-DE9D-106E-D35C-F4B1F293B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D6AAF-E8ED-D1A5-1BF3-89FB2127F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435C3-05D2-E373-51BD-D9F11D83B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15DA58-93E4-7D62-D382-A0A203C2C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E501E3-149F-3F44-4E98-1CC384B55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324D3-BC24-98FD-3F67-265CC060D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28E68E-F532-CE47-FBFD-A4B8295C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C07774-6449-8887-9E36-2A22D8964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42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008C2-3551-8B86-EC47-E38635B1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E5173-0BC5-2B39-218C-046AD0853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3BB3A8-F81B-FDA0-C9A0-8C6D0D1D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6E7E6-3543-AEF7-BDC9-B6761799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7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E7E38-75B8-ACCC-CA1A-95D0D8F58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C2F56-602A-5DF9-8147-2FFF9641D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04503-13C1-2B01-CBEE-8B9D7801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23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6713-1E91-56D6-9BDB-8363739B7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036A6-B958-52F1-64E7-0601705E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85ED5-ED72-511C-365A-86CC16E06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781BD-27EC-3D2D-24DF-46A5AF0D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D1392-57AD-63A8-4696-365FDA57A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19DD5-26FD-9CD5-F183-905DB427F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F9A1F-3F18-9AE6-A6A5-23530C58D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03524-4BC0-1B92-FDD5-043194BB40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1FF39-E842-EF7E-B021-883E52162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78478-C5D9-52CA-B64E-BC7BF1E6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B1A93-1494-3D94-7C5E-CC1FDFF8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9E72D-5C8B-1DF2-3B47-6507C3DDB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24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1B0AF2-208A-A441-5037-25654C751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F759A-CAC1-7ED6-47DB-165E2EB9E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A452D-F00A-A636-2E6A-8106820C6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EEC9A-3A40-42A6-BE82-65C81500A413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1558D-CAC2-1821-B41D-9CDEEE27B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2954-E86B-4C01-0AD2-BD11CF5BE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FB0C-E735-4A65-B30D-C10789DAB0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9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3194778"/>
            <a:ext cx="9523827" cy="164254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 302- LEBESGUE THEORY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IN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MEASURABLE SETS </a:t>
            </a:r>
            <a:endParaRPr lang="en-US" sz="4800" dirty="0">
              <a:solidFill>
                <a:srgbClr val="00B0F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C4E328-BC2C-870C-097B-70F2F3A32E5F}"/>
                  </a:ext>
                </a:extLst>
              </p:cNvPr>
              <p:cNvSpPr txBox="1"/>
              <p:nvPr/>
            </p:nvSpPr>
            <p:spPr>
              <a:xfrm>
                <a:off x="539646" y="6218722"/>
                <a:ext cx="11452485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𝕸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algebra of sets.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C4E328-BC2C-870C-097B-70F2F3A32E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6218722"/>
                <a:ext cx="11452485" cy="621196"/>
              </a:xfrm>
              <a:prstGeom prst="rect">
                <a:avLst/>
              </a:prstGeom>
              <a:blipFill>
                <a:blip r:embed="rId2"/>
                <a:stretch>
                  <a:fillRect l="-1384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2FDBD1-834C-EDEF-ECBD-CAFDC3995A09}"/>
                  </a:ext>
                </a:extLst>
              </p:cNvPr>
              <p:cNvSpPr txBox="1"/>
              <p:nvPr/>
            </p:nvSpPr>
            <p:spPr>
              <a:xfrm>
                <a:off x="539646" y="214917"/>
                <a:ext cx="6625652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34840" algn="l"/>
                  </a:tabLst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m*(A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... (2).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C2FDBD1-834C-EDEF-ECBD-CAFDC3995A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214917"/>
                <a:ext cx="6625652" cy="621196"/>
              </a:xfrm>
              <a:prstGeom prst="rect">
                <a:avLst/>
              </a:prstGeom>
              <a:blipFill>
                <a:blip r:embed="rId3"/>
                <a:stretch>
                  <a:fillRect l="-2394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3A4498-63BC-C8E1-FE80-50C397009F4E}"/>
                  </a:ext>
                </a:extLst>
              </p:cNvPr>
              <p:cNvSpPr txBox="1"/>
              <p:nvPr/>
            </p:nvSpPr>
            <p:spPr>
              <a:xfrm>
                <a:off x="539645" y="746173"/>
                <a:ext cx="9938479" cy="6224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any set A, m*(A)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m* 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3A4498-63BC-C8E1-FE80-50C397009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5" y="746173"/>
                <a:ext cx="9938479" cy="622478"/>
              </a:xfrm>
              <a:prstGeom prst="rect">
                <a:avLst/>
              </a:prstGeom>
              <a:blipFill>
                <a:blip r:embed="rId4"/>
                <a:stretch>
                  <a:fillRect l="-1595" t="-8738" b="-28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6D8A9E-25A3-3931-5E74-CAC7C28F7817}"/>
                  </a:ext>
                </a:extLst>
              </p:cNvPr>
              <p:cNvSpPr txBox="1"/>
              <p:nvPr/>
            </p:nvSpPr>
            <p:spPr>
              <a:xfrm>
                <a:off x="4733136" y="1222124"/>
                <a:ext cx="6625651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m* 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by (1)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26D8A9E-25A3-3931-5E74-CAC7C28F7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136" y="1222124"/>
                <a:ext cx="6625651" cy="621196"/>
              </a:xfrm>
              <a:prstGeom prst="rect">
                <a:avLst/>
              </a:prstGeom>
              <a:blipFill>
                <a:blip r:embed="rId5"/>
                <a:stretch>
                  <a:fillRect l="-2300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3BA186-C94B-90EC-A539-E85FC3CBBE52}"/>
                  </a:ext>
                </a:extLst>
              </p:cNvPr>
              <p:cNvSpPr txBox="1"/>
              <p:nvPr/>
            </p:nvSpPr>
            <p:spPr>
              <a:xfrm>
                <a:off x="4733136" y="1764476"/>
                <a:ext cx="60935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  <m:r>
                          <a:rPr kumimoji="0" lang="en-IN" sz="3200" b="1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m* 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A3BA186-C94B-90EC-A539-E85FC3CBBE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136" y="1764476"/>
                <a:ext cx="6093500" cy="584775"/>
              </a:xfrm>
              <a:prstGeom prst="rect">
                <a:avLst/>
              </a:prstGeom>
              <a:blipFill>
                <a:blip r:embed="rId6"/>
                <a:stretch>
                  <a:fillRect l="-2500" t="-15625" r="-700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BE4853-7513-F22F-9524-FEB6EE446BF1}"/>
                  </a:ext>
                </a:extLst>
              </p:cNvPr>
              <p:cNvSpPr txBox="1"/>
              <p:nvPr/>
            </p:nvSpPr>
            <p:spPr>
              <a:xfrm>
                <a:off x="4748126" y="2274301"/>
                <a:ext cx="6093500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m* 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BE4853-7513-F22F-9524-FEB6EE446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126" y="2274301"/>
                <a:ext cx="6093500" cy="621196"/>
              </a:xfrm>
              <a:prstGeom prst="rect">
                <a:avLst/>
              </a:prstGeom>
              <a:blipFill>
                <a:blip r:embed="rId7"/>
                <a:stretch>
                  <a:fillRect l="-2603" t="-8824" r="-601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4EE3BBB-CDF0-4651-98E8-88B8FA8C46A3}"/>
                  </a:ext>
                </a:extLst>
              </p:cNvPr>
              <p:cNvSpPr txBox="1"/>
              <p:nvPr/>
            </p:nvSpPr>
            <p:spPr>
              <a:xfrm>
                <a:off x="539645" y="2853050"/>
                <a:ext cx="8919148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Viz. m*(A)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m* 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4EE3BBB-CDF0-4651-98E8-88B8FA8C4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5" y="2853050"/>
                <a:ext cx="8919148" cy="621196"/>
              </a:xfrm>
              <a:prstGeom prst="rect">
                <a:avLst/>
              </a:prstGeom>
              <a:blipFill>
                <a:blip r:embed="rId8"/>
                <a:stretch>
                  <a:fillRect l="-1777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D3648B7-A60F-F539-968D-8F973ABC54AD}"/>
                  </a:ext>
                </a:extLst>
              </p:cNvPr>
              <p:cNvSpPr txBox="1"/>
              <p:nvPr/>
            </p:nvSpPr>
            <p:spPr>
              <a:xfrm>
                <a:off x="648324" y="3358981"/>
                <a:ext cx="7941039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m* 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D3648B7-A60F-F539-968D-8F973ABC5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24" y="3358981"/>
                <a:ext cx="7941039" cy="621196"/>
              </a:xfrm>
              <a:prstGeom prst="rect">
                <a:avLst/>
              </a:prstGeom>
              <a:blipFill>
                <a:blip r:embed="rId9"/>
                <a:stretch>
                  <a:fillRect l="-1919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2C0F0CE-E82D-1166-2C86-3767A53B9BA5}"/>
                  </a:ext>
                </a:extLst>
              </p:cNvPr>
              <p:cNvSpPr txBox="1"/>
              <p:nvPr/>
            </p:nvSpPr>
            <p:spPr>
              <a:xfrm>
                <a:off x="2342213" y="3904462"/>
                <a:ext cx="6093500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m*(A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by (2).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2C0F0CE-E82D-1166-2C86-3767A53B9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213" y="3904462"/>
                <a:ext cx="6093500" cy="621196"/>
              </a:xfrm>
              <a:prstGeom prst="rect">
                <a:avLst/>
              </a:prstGeom>
              <a:blipFill>
                <a:blip r:embed="rId10"/>
                <a:stretch>
                  <a:fillRect l="-2500" t="-8824" r="-1200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24A21A7-EF4C-F11C-82FF-F1557CA16C8E}"/>
                  </a:ext>
                </a:extLst>
              </p:cNvPr>
              <p:cNvSpPr txBox="1"/>
              <p:nvPr/>
            </p:nvSpPr>
            <p:spPr>
              <a:xfrm>
                <a:off x="539644" y="4410393"/>
                <a:ext cx="8244591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Ie. m*(A)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24A21A7-EF4C-F11C-82FF-F1557CA16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4" y="4410393"/>
                <a:ext cx="8244591" cy="621196"/>
              </a:xfrm>
              <a:prstGeom prst="rect">
                <a:avLst/>
              </a:prstGeom>
              <a:blipFill>
                <a:blip r:embed="rId11"/>
                <a:stretch>
                  <a:fillRect l="-1923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359DC7B-85EC-C732-9113-6A3B487307B8}"/>
                  </a:ext>
                </a:extLst>
              </p:cNvPr>
              <p:cNvSpPr txBox="1"/>
              <p:nvPr/>
            </p:nvSpPr>
            <p:spPr>
              <a:xfrm>
                <a:off x="648323" y="5031589"/>
                <a:ext cx="11343807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 if {E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is a countable collection of measurable sets.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359DC7B-85EC-C732-9113-6A3B48730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23" y="5031589"/>
                <a:ext cx="11343807" cy="1077218"/>
              </a:xfrm>
              <a:prstGeom prst="rect">
                <a:avLst/>
              </a:prstGeom>
              <a:blipFill>
                <a:blip r:embed="rId12"/>
                <a:stretch>
                  <a:fillRect l="-1343" t="-7910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908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A13C97-0815-5DD9-7F04-41DE4F6F52A9}"/>
              </a:ext>
            </a:extLst>
          </p:cNvPr>
          <p:cNvSpPr txBox="1"/>
          <p:nvPr/>
        </p:nvSpPr>
        <p:spPr>
          <a:xfrm>
            <a:off x="614595" y="5205593"/>
            <a:ext cx="6580684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Also, I</a:t>
            </a:r>
            <a:r>
              <a:rPr lang="en-IN" sz="32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I</a:t>
            </a:r>
            <a:r>
              <a:rPr lang="en-IN" sz="32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IN" sz="32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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I</a:t>
            </a:r>
            <a:r>
              <a:rPr lang="en-IN" sz="32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IN" sz="3200" b="1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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07D07F-0874-4EE1-C90D-B83660FDABB3}"/>
              </a:ext>
            </a:extLst>
          </p:cNvPr>
          <p:cNvSpPr txBox="1"/>
          <p:nvPr/>
        </p:nvSpPr>
        <p:spPr>
          <a:xfrm>
            <a:off x="584614" y="-29980"/>
            <a:ext cx="7794887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Lemma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interval (a, ∞) is measurable.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A6A10F-4374-8C3D-C271-E28B759A026F}"/>
              </a:ext>
            </a:extLst>
          </p:cNvPr>
          <p:cNvSpPr txBox="1"/>
          <p:nvPr/>
        </p:nvSpPr>
        <p:spPr>
          <a:xfrm>
            <a:off x="584614" y="607809"/>
            <a:ext cx="44071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A be any set.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6C3F21-6FBE-ACBC-E93C-EC239B751D01}"/>
                  </a:ext>
                </a:extLst>
              </p:cNvPr>
              <p:cNvSpPr txBox="1"/>
              <p:nvPr/>
            </p:nvSpPr>
            <p:spPr>
              <a:xfrm>
                <a:off x="584614" y="1186960"/>
                <a:ext cx="9069052" cy="6340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(a,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,∞)</m:t>
                        </m:r>
                      </m:e>
                    </m:acc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(–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a].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46C3F21-6FBE-ACBC-E93C-EC239B751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14" y="1186960"/>
                <a:ext cx="9069052" cy="634020"/>
              </a:xfrm>
              <a:prstGeom prst="rect">
                <a:avLst/>
              </a:prstGeom>
              <a:blipFill>
                <a:blip r:embed="rId2"/>
                <a:stretch>
                  <a:fillRect l="-1747" t="-6731" b="-28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C73E040-3C54-2977-6331-47966AAF10DF}"/>
              </a:ext>
            </a:extLst>
          </p:cNvPr>
          <p:cNvSpPr txBox="1"/>
          <p:nvPr/>
        </p:nvSpPr>
        <p:spPr>
          <a:xfrm>
            <a:off x="584614" y="1816705"/>
            <a:ext cx="6093500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m*(A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m*(A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m*(A).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63927B-5E91-BDC2-CFB5-B78E7D3771DF}"/>
              </a:ext>
            </a:extLst>
          </p:cNvPr>
          <p:cNvSpPr txBox="1"/>
          <p:nvPr/>
        </p:nvSpPr>
        <p:spPr>
          <a:xfrm>
            <a:off x="584614" y="2415121"/>
            <a:ext cx="47668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m*(A) &lt;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0.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E8C217C-F253-155F-A01E-6A3381787AE5}"/>
                  </a:ext>
                </a:extLst>
              </p:cNvPr>
              <p:cNvSpPr txBox="1"/>
              <p:nvPr/>
            </p:nvSpPr>
            <p:spPr>
              <a:xfrm>
                <a:off x="584613" y="2842827"/>
                <a:ext cx="11542425" cy="11875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countable collection { I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of open intervals such that                 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m*(A) +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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E8C217C-F253-155F-A01E-6A3381787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13" y="2842827"/>
                <a:ext cx="11542425" cy="1187505"/>
              </a:xfrm>
              <a:prstGeom prst="rect">
                <a:avLst/>
              </a:prstGeom>
              <a:blipFill>
                <a:blip r:embed="rId3"/>
                <a:stretch>
                  <a:fillRect l="-1373" t="-4615" b="-1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6546DC5D-3F52-7B65-9BC8-FE20CA984D10}"/>
              </a:ext>
            </a:extLst>
          </p:cNvPr>
          <p:cNvSpPr txBox="1"/>
          <p:nvPr/>
        </p:nvSpPr>
        <p:spPr>
          <a:xfrm>
            <a:off x="584613" y="4001725"/>
            <a:ext cx="7525065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(a,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and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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(–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a]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D19039B-14FC-1E28-CCBC-1D1AFA562972}"/>
              </a:ext>
            </a:extLst>
          </p:cNvPr>
          <p:cNvSpPr txBox="1"/>
          <p:nvPr/>
        </p:nvSpPr>
        <p:spPr>
          <a:xfrm>
            <a:off x="584612" y="4622082"/>
            <a:ext cx="8334535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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either intervals or empty.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D434A6-EB7A-6632-75F3-76EEB87FCE0F}"/>
              </a:ext>
            </a:extLst>
          </p:cNvPr>
          <p:cNvSpPr txBox="1"/>
          <p:nvPr/>
        </p:nvSpPr>
        <p:spPr>
          <a:xfrm>
            <a:off x="614594" y="5781819"/>
            <a:ext cx="8724277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l(I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l(I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l(I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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= m*(I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m*(I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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... (1).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81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26C19B-B656-541C-20B9-5FF1D9711BC8}"/>
              </a:ext>
            </a:extLst>
          </p:cNvPr>
          <p:cNvSpPr txBox="1"/>
          <p:nvPr/>
        </p:nvSpPr>
        <p:spPr>
          <a:xfrm>
            <a:off x="764497" y="5393718"/>
            <a:ext cx="6610663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interval (a, ∞) is measurable.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D2AE68-D72B-A1AE-2F52-906178446B25}"/>
                  </a:ext>
                </a:extLst>
              </p:cNvPr>
              <p:cNvSpPr txBox="1"/>
              <p:nvPr/>
            </p:nvSpPr>
            <p:spPr>
              <a:xfrm>
                <a:off x="659565" y="29979"/>
                <a:ext cx="7270230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But 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(a,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(a,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D2AE68-D72B-A1AE-2F52-906178446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65" y="29979"/>
                <a:ext cx="7270230" cy="621196"/>
              </a:xfrm>
              <a:prstGeom prst="rect">
                <a:avLst/>
              </a:prstGeom>
              <a:blipFill>
                <a:blip r:embed="rId2"/>
                <a:stretch>
                  <a:fillRect l="-2096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53B563-7431-D6AB-B27A-73E71B7029E4}"/>
                  </a:ext>
                </a:extLst>
              </p:cNvPr>
              <p:cNvSpPr txBox="1"/>
              <p:nvPr/>
            </p:nvSpPr>
            <p:spPr>
              <a:xfrm>
                <a:off x="4111053" y="638856"/>
                <a:ext cx="60935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{</m:t>
                            </m:r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∩(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,∞)}</m:t>
                        </m:r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A53B563-7431-D6AB-B27A-73E71B702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1053" y="638856"/>
                <a:ext cx="6093500" cy="584775"/>
              </a:xfrm>
              <a:prstGeom prst="rect">
                <a:avLst/>
              </a:prstGeom>
              <a:blipFill>
                <a:blip r:embed="rId3"/>
                <a:stretch>
                  <a:fillRect l="-250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4B8123-46CF-5302-4B95-7F245D14A776}"/>
                  </a:ext>
                </a:extLst>
              </p:cNvPr>
              <p:cNvSpPr txBox="1"/>
              <p:nvPr/>
            </p:nvSpPr>
            <p:spPr>
              <a:xfrm>
                <a:off x="674555" y="1166342"/>
                <a:ext cx="6093500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  <m:sup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... (2).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4B8123-46CF-5302-4B95-7F245D14A7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5" y="1166342"/>
                <a:ext cx="6093500" cy="621196"/>
              </a:xfrm>
              <a:prstGeom prst="rect">
                <a:avLst/>
              </a:prstGeom>
              <a:blipFill>
                <a:blip r:embed="rId4"/>
                <a:stretch>
                  <a:fillRect l="-2603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25A977-4C1E-51C6-E014-4E9E20E9870D}"/>
                  </a:ext>
                </a:extLst>
              </p:cNvPr>
              <p:cNvSpPr txBox="1"/>
              <p:nvPr/>
            </p:nvSpPr>
            <p:spPr>
              <a:xfrm>
                <a:off x="674554" y="1787538"/>
                <a:ext cx="10148343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Similarly 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"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m*(A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𝐈</m:t>
                            </m:r>
                          </m:e>
                          <m:sub>
                            <m:r>
                              <a:rPr kumimoji="0" lang="en-IN" sz="32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𝐧</m:t>
                            </m:r>
                          </m:sub>
                        </m:sSub>
                        <m:r>
                          <a:rPr kumimoji="0" lang="en-IN" sz="32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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....(3).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25A977-4C1E-51C6-E014-4E9E20E98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4" y="1787538"/>
                <a:ext cx="10148343" cy="621196"/>
              </a:xfrm>
              <a:prstGeom prst="rect">
                <a:avLst/>
              </a:prstGeom>
              <a:blipFill>
                <a:blip r:embed="rId5"/>
                <a:stretch>
                  <a:fillRect l="-1563" t="-8824" r="-361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BE2925-6865-4C9A-D3C2-972F52EA9F53}"/>
                  </a:ext>
                </a:extLst>
              </p:cNvPr>
              <p:cNvSpPr txBox="1"/>
              <p:nvPr/>
            </p:nvSpPr>
            <p:spPr>
              <a:xfrm>
                <a:off x="674553" y="2345176"/>
                <a:ext cx="11497454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(2) and (3), m*(A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m*(A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  <m:sup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b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𝐈</m:t>
                            </m:r>
                          </m:e>
                          <m:sub>
                            <m:r>
                              <a:rPr kumimoji="0" lang="en-IN" sz="32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𝐧</m:t>
                            </m:r>
                          </m:sub>
                        </m:sSub>
                        <m:r>
                          <a:rPr kumimoji="0" lang="en-IN" sz="32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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BE2925-6865-4C9A-D3C2-972F52EA9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3" y="2345176"/>
                <a:ext cx="11497454" cy="621196"/>
              </a:xfrm>
              <a:prstGeom prst="rect">
                <a:avLst/>
              </a:prstGeom>
              <a:blipFill>
                <a:blip r:embed="rId6"/>
                <a:stretch>
                  <a:fillRect l="-1379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AA20A1-9743-19F3-17F6-8E46153CCB5D}"/>
                  </a:ext>
                </a:extLst>
              </p:cNvPr>
              <p:cNvSpPr txBox="1"/>
              <p:nvPr/>
            </p:nvSpPr>
            <p:spPr>
              <a:xfrm>
                <a:off x="3931171" y="2915230"/>
                <a:ext cx="4943006" cy="6227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0" lang="en-IN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{</m:t>
                                </m:r>
                                <m:r>
                                  <a:rPr kumimoji="0" lang="en-IN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kumimoji="0" lang="en-IN" sz="3200" b="1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kumimoji="0" lang="en-US" sz="3200" b="1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n-IN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kumimoji="0" lang="en-IN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𝒏</m:t>
                                    </m:r>
                                  </m:sub>
                                  <m:sup>
                                    <m:r>
                                      <a:rPr kumimoji="0" lang="en-IN" sz="3200" b="1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′</m:t>
                                    </m:r>
                                  </m:sup>
                                </m:sSubSup>
                              </m:e>
                            </m:d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𝐈</m:t>
                            </m:r>
                          </m:e>
                          <m:sub>
                            <m:r>
                              <a:rPr kumimoji="0" lang="en-IN" sz="3200" b="1" i="0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𝐧</m:t>
                            </m:r>
                          </m:sub>
                        </m:sSub>
                        <m:r>
                          <a:rPr kumimoji="0" lang="en-IN" sz="32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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}</m:t>
                    </m:r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AA20A1-9743-19F3-17F6-8E46153CC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171" y="2915230"/>
                <a:ext cx="4943006" cy="622799"/>
              </a:xfrm>
              <a:prstGeom prst="rect">
                <a:avLst/>
              </a:prstGeom>
              <a:blipFill>
                <a:blip r:embed="rId7"/>
                <a:stretch>
                  <a:fillRect l="-3206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FFB2CF3-E49E-3D4E-E227-C987D62AE48F}"/>
                  </a:ext>
                </a:extLst>
              </p:cNvPr>
              <p:cNvSpPr txBox="1"/>
              <p:nvPr/>
            </p:nvSpPr>
            <p:spPr>
              <a:xfrm>
                <a:off x="3931171" y="3559112"/>
                <a:ext cx="249960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𝑰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FFB2CF3-E49E-3D4E-E227-C987D62AE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171" y="3559112"/>
                <a:ext cx="2499609" cy="584775"/>
              </a:xfrm>
              <a:prstGeom prst="rect">
                <a:avLst/>
              </a:prstGeom>
              <a:blipFill>
                <a:blip r:embed="rId8"/>
                <a:stretch>
                  <a:fillRect l="-634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49529F53-1B69-94B4-F358-2CD000735E18}"/>
              </a:ext>
            </a:extLst>
          </p:cNvPr>
          <p:cNvSpPr txBox="1"/>
          <p:nvPr/>
        </p:nvSpPr>
        <p:spPr>
          <a:xfrm>
            <a:off x="3931171" y="4200226"/>
            <a:ext cx="24996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m*(A) +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33524B-7AF3-6C48-E772-3263354507E1}"/>
              </a:ext>
            </a:extLst>
          </p:cNvPr>
          <p:cNvSpPr txBox="1"/>
          <p:nvPr/>
        </p:nvSpPr>
        <p:spPr>
          <a:xfrm>
            <a:off x="764500" y="4750313"/>
            <a:ext cx="7360169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m*(A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m*(A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m*(A) +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 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7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6138C0-366C-FD9E-3782-B3AE3E792623}"/>
                  </a:ext>
                </a:extLst>
              </p:cNvPr>
              <p:cNvSpPr txBox="1"/>
              <p:nvPr/>
            </p:nvSpPr>
            <p:spPr>
              <a:xfrm>
                <a:off x="644577" y="5690016"/>
                <a:ext cx="11332564" cy="11406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every open set is measurable,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IN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measurable. </a:t>
                </a:r>
                <a:endParaRPr lang="en-US" sz="32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IN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</m:acc>
                      </m:e>
                    </m:acc>
                  </m:oMath>
                </a14:m>
                <a:r>
                  <a:rPr lang="en-IN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F is measurable. </a:t>
                </a:r>
                <a:r>
                  <a:rPr lang="en-IN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IN" sz="32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Every closed set is measurable.</a:t>
                </a:r>
                <a:endParaRPr lang="en-US" sz="32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B6138C0-366C-FD9E-3782-B3AE3E792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77" y="5690016"/>
                <a:ext cx="11332564" cy="1140697"/>
              </a:xfrm>
              <a:prstGeom prst="rect">
                <a:avLst/>
              </a:prstGeom>
              <a:blipFill>
                <a:blip r:embed="rId2"/>
                <a:stretch>
                  <a:fillRect l="-1399" t="-7979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974D702-C2A2-634A-D553-AB44D788284E}"/>
              </a:ext>
            </a:extLst>
          </p:cNvPr>
          <p:cNvSpPr txBox="1"/>
          <p:nvPr/>
        </p:nvSpPr>
        <p:spPr>
          <a:xfrm>
            <a:off x="644576" y="-29980"/>
            <a:ext cx="113325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Every Borel set is measurable. In particular each open set and closed set is measurable.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C510D-524E-0AE4-6548-2F8862C838A5}"/>
              </a:ext>
            </a:extLst>
          </p:cNvPr>
          <p:cNvSpPr txBox="1"/>
          <p:nvPr/>
        </p:nvSpPr>
        <p:spPr>
          <a:xfrm>
            <a:off x="644576" y="927318"/>
            <a:ext cx="99834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For each real a, we have proved (a,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is measurable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E55F305-D66E-DB4A-B061-C22366CEEB83}"/>
                  </a:ext>
                </a:extLst>
              </p:cNvPr>
              <p:cNvSpPr txBox="1"/>
              <p:nvPr/>
            </p:nvSpPr>
            <p:spPr>
              <a:xfrm>
                <a:off x="674556" y="1407163"/>
                <a:ext cx="6115986" cy="598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,∞)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(–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a] is measurable.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E55F305-D66E-DB4A-B061-C22366CEE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6" y="1407163"/>
                <a:ext cx="6115986" cy="598754"/>
              </a:xfrm>
              <a:prstGeom prst="rect">
                <a:avLst/>
              </a:prstGeom>
              <a:blipFill>
                <a:blip r:embed="rId3"/>
                <a:stretch>
                  <a:fillRect l="-2592" t="-13265" r="-100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321329-D38C-C56F-C530-A86DB3A019DF}"/>
                  </a:ext>
                </a:extLst>
              </p:cNvPr>
              <p:cNvSpPr txBox="1"/>
              <p:nvPr/>
            </p:nvSpPr>
            <p:spPr>
              <a:xfrm>
                <a:off x="644576" y="1803423"/>
                <a:ext cx="11547424" cy="13181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for any real b, (–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b)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d>
                          <m:dPr>
                            <m:begChr m:val="]"/>
                            <m:endChr m:val="]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−∞,</m:t>
                            </m:r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0" lang="en-IN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0" lang="en-IN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countable union of measurable sets.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321329-D38C-C56F-C530-A86DB3A01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76" y="1803423"/>
                <a:ext cx="11547424" cy="1318181"/>
              </a:xfrm>
              <a:prstGeom prst="rect">
                <a:avLst/>
              </a:prstGeom>
              <a:blipFill>
                <a:blip r:embed="rId4"/>
                <a:stretch>
                  <a:fillRect l="-1373" r="-1795" b="-13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824EF06-7DC4-07CF-0E7C-A2CC9B8410B1}"/>
                  </a:ext>
                </a:extLst>
              </p:cNvPr>
              <p:cNvSpPr txBox="1"/>
              <p:nvPr/>
            </p:nvSpPr>
            <p:spPr>
              <a:xfrm>
                <a:off x="674556" y="3026517"/>
                <a:ext cx="1130258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a, b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kumimoji="0" lang="en-US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US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&lt; b we have (a, b) = (–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b)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(a,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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is measurable.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824EF06-7DC4-07CF-0E7C-A2CC9B841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6" y="3026517"/>
                <a:ext cx="11302583" cy="584775"/>
              </a:xfrm>
              <a:prstGeom prst="rect">
                <a:avLst/>
              </a:prstGeom>
              <a:blipFill>
                <a:blip r:embed="rId5"/>
                <a:stretch>
                  <a:fillRect l="-1402" t="-15625" r="-1348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0ADE1BA2-FEC4-AF36-9176-AF8FE6A1CF7C}"/>
              </a:ext>
            </a:extLst>
          </p:cNvPr>
          <p:cNvSpPr txBox="1"/>
          <p:nvPr/>
        </p:nvSpPr>
        <p:spPr>
          <a:xfrm>
            <a:off x="674555" y="3468585"/>
            <a:ext cx="113325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any open set is a countable union of open intervals, that every open set is also measurable.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6ED189-0BE1-D823-B7A6-C32CEC4EF5F0}"/>
              </a:ext>
            </a:extLst>
          </p:cNvPr>
          <p:cNvSpPr txBox="1"/>
          <p:nvPr/>
        </p:nvSpPr>
        <p:spPr>
          <a:xfrm>
            <a:off x="614594" y="4455794"/>
            <a:ext cx="115474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Borel field is the smallest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algebra generated by the set of all open sets, each Borel set is measurable.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FDC4E3F-B01C-2FF1-6778-311C20C5A100}"/>
                  </a:ext>
                </a:extLst>
              </p:cNvPr>
              <p:cNvSpPr txBox="1"/>
              <p:nvPr/>
            </p:nvSpPr>
            <p:spPr>
              <a:xfrm>
                <a:off x="7240249" y="4949512"/>
                <a:ext cx="433715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 is closed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open.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FDC4E3F-B01C-2FF1-6778-311C20C5A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249" y="4949512"/>
                <a:ext cx="4337157" cy="584775"/>
              </a:xfrm>
              <a:prstGeom prst="rect">
                <a:avLst/>
              </a:prstGeom>
              <a:blipFill>
                <a:blip r:embed="rId6"/>
                <a:stretch>
                  <a:fillRect l="-3657" t="-15625" r="-1828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11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5" grpId="0"/>
      <p:bldP spid="17" grpId="0"/>
      <p:bldP spid="1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0C0708-2168-0C45-4A8C-81FAFB163940}"/>
                  </a:ext>
                </a:extLst>
              </p:cNvPr>
              <p:cNvSpPr txBox="1"/>
              <p:nvPr/>
            </p:nvSpPr>
            <p:spPr>
              <a:xfrm>
                <a:off x="723274" y="0"/>
                <a:ext cx="11044003" cy="11875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Definition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A set E is said to be measurable if for each set A we have  m*(A) =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0C0708-2168-0C45-4A8C-81FAFB163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274" y="0"/>
                <a:ext cx="11044003" cy="1187505"/>
              </a:xfrm>
              <a:prstGeom prst="rect">
                <a:avLst/>
              </a:prstGeom>
              <a:blipFill>
                <a:blip r:embed="rId2"/>
                <a:stretch>
                  <a:fillRect l="-1436" t="-4615" b="-1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D1C981-8D2F-4E29-0907-561133DAC24B}"/>
                  </a:ext>
                </a:extLst>
              </p:cNvPr>
              <p:cNvSpPr txBox="1"/>
              <p:nvPr/>
            </p:nvSpPr>
            <p:spPr>
              <a:xfrm>
                <a:off x="661439" y="1183757"/>
                <a:ext cx="11167670" cy="11875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Remark 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E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set E is measurable if for each set 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we have m*(A)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D1C981-8D2F-4E29-0907-561133DAC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39" y="1183757"/>
                <a:ext cx="11167670" cy="1187505"/>
              </a:xfrm>
              <a:prstGeom prst="rect">
                <a:avLst/>
              </a:prstGeom>
              <a:blipFill>
                <a:blip r:embed="rId3"/>
                <a:stretch>
                  <a:fillRect l="-1420" t="-4615" b="-1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FDF0C2A-6609-7CA3-B0F0-B112C5AAD6BB}"/>
              </a:ext>
            </a:extLst>
          </p:cNvPr>
          <p:cNvSpPr txBox="1"/>
          <p:nvPr/>
        </p:nvSpPr>
        <p:spPr>
          <a:xfrm>
            <a:off x="723274" y="5388939"/>
            <a:ext cx="4043598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E is measurable.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B3E3EB6-6441-9894-9D75-F59C5246EEB5}"/>
                  </a:ext>
                </a:extLst>
              </p:cNvPr>
              <p:cNvSpPr txBox="1"/>
              <p:nvPr/>
            </p:nvSpPr>
            <p:spPr>
              <a:xfrm>
                <a:off x="661439" y="2448336"/>
                <a:ext cx="11530561" cy="588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0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F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or each set A 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14:m>
                  <m:oMath xmlns:m="http://schemas.openxmlformats.org/officeDocument/2006/math">
                    <m:r>
                      <a:rPr kumimoji="0" lang="en-IN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let m*(A) 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m*(A 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IN" sz="3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)...(1)</a:t>
                </a:r>
                <a:endParaRPr kumimoji="0" lang="en-US" sz="3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B3E3EB6-6441-9894-9D75-F59C5246EE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39" y="2448336"/>
                <a:ext cx="11530561" cy="588110"/>
              </a:xfrm>
              <a:prstGeom prst="rect">
                <a:avLst/>
              </a:prstGeom>
              <a:blipFill>
                <a:blip r:embed="rId4"/>
                <a:stretch>
                  <a:fillRect l="-1269" t="-937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CBD035-9067-D9C4-8C58-C5FDADB32B08}"/>
                  </a:ext>
                </a:extLst>
              </p:cNvPr>
              <p:cNvSpPr txBox="1"/>
              <p:nvPr/>
            </p:nvSpPr>
            <p:spPr>
              <a:xfrm>
                <a:off x="678304" y="3194106"/>
                <a:ext cx="9724870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Clearly A = 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(E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).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CBD035-9067-D9C4-8C58-C5FDADB32B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04" y="3194106"/>
                <a:ext cx="9724870" cy="621196"/>
              </a:xfrm>
              <a:prstGeom prst="rect">
                <a:avLst/>
              </a:prstGeom>
              <a:blipFill>
                <a:blip r:embed="rId5"/>
                <a:stretch>
                  <a:fillRect l="-1566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ED0BAB-2691-C525-8137-509D547C3111}"/>
                  </a:ext>
                </a:extLst>
              </p:cNvPr>
              <p:cNvSpPr txBox="1"/>
              <p:nvPr/>
            </p:nvSpPr>
            <p:spPr>
              <a:xfrm>
                <a:off x="724503" y="3838939"/>
                <a:ext cx="7253368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...(2)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ED0BAB-2691-C525-8137-509D547C3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03" y="3838939"/>
                <a:ext cx="7253368" cy="621196"/>
              </a:xfrm>
              <a:prstGeom prst="rect">
                <a:avLst/>
              </a:prstGeom>
              <a:blipFill>
                <a:blip r:embed="rId6"/>
                <a:stretch>
                  <a:fillRect l="-2185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2CB349-E341-AA88-BDBF-6C3AB5150D57}"/>
                  </a:ext>
                </a:extLst>
              </p:cNvPr>
              <p:cNvSpPr txBox="1"/>
              <p:nvPr/>
            </p:nvSpPr>
            <p:spPr>
              <a:xfrm>
                <a:off x="723273" y="4686154"/>
                <a:ext cx="8840451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(1) and (2) m*(A) =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2CB349-E341-AA88-BDBF-6C3AB5150D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273" y="4686154"/>
                <a:ext cx="8840451" cy="621196"/>
              </a:xfrm>
              <a:prstGeom prst="rect">
                <a:avLst/>
              </a:prstGeom>
              <a:blipFill>
                <a:blip r:embed="rId7"/>
                <a:stretch>
                  <a:fillRect l="-1793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575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E00B5E-887F-8F6A-0989-AA6B2110869F}"/>
                  </a:ext>
                </a:extLst>
              </p:cNvPr>
              <p:cNvSpPr txBox="1"/>
              <p:nvPr/>
            </p:nvSpPr>
            <p:spPr>
              <a:xfrm>
                <a:off x="674558" y="103748"/>
                <a:ext cx="1118266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Remark 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E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IN" sz="3200" dirty="0">
                    <a:solidFill>
                      <a:srgbClr val="00B0F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E is measurable then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32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lang="en-IN" sz="3200" dirty="0">
                    <a:solidFill>
                      <a:srgbClr val="00B0F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measurable.</a:t>
                </a:r>
                <a:endParaRPr lang="en-US" sz="32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1E00B5E-887F-8F6A-0989-AA6B21108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8" y="103748"/>
                <a:ext cx="11182662" cy="584775"/>
              </a:xfrm>
              <a:prstGeom prst="rect">
                <a:avLst/>
              </a:prstGeom>
              <a:blipFill>
                <a:blip r:embed="rId2"/>
                <a:stretch>
                  <a:fillRect l="-141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73DEED00-CF3A-BC04-1F21-B84E247304DB}"/>
              </a:ext>
            </a:extLst>
          </p:cNvPr>
          <p:cNvSpPr txBox="1"/>
          <p:nvPr/>
        </p:nvSpPr>
        <p:spPr>
          <a:xfrm>
            <a:off x="674558" y="665862"/>
            <a:ext cx="11517442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Proof: Let E be a measurable set and Let A be any set of real nos.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564194D-BB59-853A-92CA-64235C8AEF15}"/>
                  </a:ext>
                </a:extLst>
              </p:cNvPr>
              <p:cNvSpPr txBox="1"/>
              <p:nvPr/>
            </p:nvSpPr>
            <p:spPr>
              <a:xfrm>
                <a:off x="674558" y="1180431"/>
                <a:ext cx="7764904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m*(A) =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).</m:t>
                    </m:r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564194D-BB59-853A-92CA-64235C8AE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8" y="1180431"/>
                <a:ext cx="7764904" cy="621196"/>
              </a:xfrm>
              <a:prstGeom prst="rect">
                <a:avLst/>
              </a:prstGeom>
              <a:blipFill>
                <a:blip r:embed="rId3"/>
                <a:stretch>
                  <a:fillRect l="-2042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3299123-7012-3BDA-3CE2-4EF9128FA9B7}"/>
                  </a:ext>
                </a:extLst>
              </p:cNvPr>
              <p:cNvSpPr txBox="1"/>
              <p:nvPr/>
            </p:nvSpPr>
            <p:spPr>
              <a:xfrm>
                <a:off x="2788171" y="1697382"/>
                <a:ext cx="4871803" cy="676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3299123-7012-3BDA-3CE2-4EF9128FA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171" y="1697382"/>
                <a:ext cx="4871803" cy="676980"/>
              </a:xfrm>
              <a:prstGeom prst="rect">
                <a:avLst/>
              </a:prstGeom>
              <a:blipFill>
                <a:blip r:embed="rId4"/>
                <a:stretch>
                  <a:fillRect l="-3125" r="-1125" b="-2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969B64-EBB9-4333-0CB1-884109015447}"/>
                  </a:ext>
                </a:extLst>
              </p:cNvPr>
              <p:cNvSpPr txBox="1"/>
              <p:nvPr/>
            </p:nvSpPr>
            <p:spPr>
              <a:xfrm>
                <a:off x="674558" y="2272210"/>
                <a:ext cx="8874176" cy="676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m*(A) =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</m:acc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(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969B64-EBB9-4333-0CB1-884109015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8" y="2272210"/>
                <a:ext cx="8874176" cy="676980"/>
              </a:xfrm>
              <a:prstGeom prst="rect">
                <a:avLst/>
              </a:prstGeom>
              <a:blipFill>
                <a:blip r:embed="rId5"/>
                <a:stretch>
                  <a:fillRect l="-1787" b="-2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7455D6-80A0-7815-608B-7C28F9872358}"/>
                  </a:ext>
                </a:extLst>
              </p:cNvPr>
              <p:cNvSpPr txBox="1"/>
              <p:nvPr/>
            </p:nvSpPr>
            <p:spPr>
              <a:xfrm>
                <a:off x="644578" y="2893262"/>
                <a:ext cx="7794884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7455D6-80A0-7815-608B-7C28F9872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78" y="2893262"/>
                <a:ext cx="7794884" cy="621196"/>
              </a:xfrm>
              <a:prstGeom prst="rect">
                <a:avLst/>
              </a:prstGeom>
              <a:blipFill>
                <a:blip r:embed="rId6"/>
                <a:stretch>
                  <a:fillRect l="-2034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D5A594-8881-C505-700B-8C6DFBEE0236}"/>
                  </a:ext>
                </a:extLst>
              </p:cNvPr>
              <p:cNvSpPr txBox="1"/>
              <p:nvPr/>
            </p:nvSpPr>
            <p:spPr>
              <a:xfrm>
                <a:off x="637082" y="3496857"/>
                <a:ext cx="8874175" cy="6222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 whenever E is measurable.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D5A594-8881-C505-700B-8C6DFBEE0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82" y="3496857"/>
                <a:ext cx="8874175" cy="622222"/>
              </a:xfrm>
              <a:prstGeom prst="rect">
                <a:avLst/>
              </a:prstGeom>
              <a:blipFill>
                <a:blip r:embed="rId7"/>
                <a:stretch>
                  <a:fillRect l="-1787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DB9F7C7-06BD-E4DD-E8E6-0A0E5D49E714}"/>
                  </a:ext>
                </a:extLst>
              </p:cNvPr>
              <p:cNvSpPr txBox="1"/>
              <p:nvPr/>
            </p:nvSpPr>
            <p:spPr>
              <a:xfrm>
                <a:off x="637082" y="4045488"/>
                <a:ext cx="826707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Remark 3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E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IN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lang="en-IN" sz="3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IN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measurable.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DB9F7C7-06BD-E4DD-E8E6-0A0E5D49E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82" y="4045488"/>
                <a:ext cx="8267075" cy="584775"/>
              </a:xfrm>
              <a:prstGeom prst="rect">
                <a:avLst/>
              </a:prstGeom>
              <a:blipFill>
                <a:blip r:embed="rId8"/>
                <a:stretch>
                  <a:fillRect l="-1917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E9A4C2-C22A-613B-A65B-31F592305531}"/>
                  </a:ext>
                </a:extLst>
              </p:cNvPr>
              <p:cNvSpPr txBox="1"/>
              <p:nvPr/>
            </p:nvSpPr>
            <p:spPr>
              <a:xfrm>
                <a:off x="674558" y="4538997"/>
                <a:ext cx="10550490" cy="629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any set A,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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m*(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E9A4C2-C22A-613B-A65B-31F592305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8" y="4538997"/>
                <a:ext cx="10550490" cy="629916"/>
              </a:xfrm>
              <a:prstGeom prst="rect">
                <a:avLst/>
              </a:prstGeom>
              <a:blipFill>
                <a:blip r:embed="rId9"/>
                <a:stretch>
                  <a:fillRect l="-1503" t="-7767" b="-29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027DAB48-374A-29FC-12BC-A7DA5A42F073}"/>
              </a:ext>
            </a:extLst>
          </p:cNvPr>
          <p:cNvSpPr txBox="1"/>
          <p:nvPr/>
        </p:nvSpPr>
        <p:spPr>
          <a:xfrm>
            <a:off x="7240314" y="5050181"/>
            <a:ext cx="39847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 + m*(A) = m*(A).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1AC5A7A-6E7D-A47A-FB3B-29765D444863}"/>
              </a:ext>
            </a:extLst>
          </p:cNvPr>
          <p:cNvSpPr txBox="1"/>
          <p:nvPr/>
        </p:nvSpPr>
        <p:spPr>
          <a:xfrm>
            <a:off x="637082" y="5276107"/>
            <a:ext cx="3984734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measurable.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405ABCF-9C78-8985-BCE3-D5403CEAC280}"/>
                  </a:ext>
                </a:extLst>
              </p:cNvPr>
              <p:cNvSpPr txBox="1"/>
              <p:nvPr/>
            </p:nvSpPr>
            <p:spPr>
              <a:xfrm>
                <a:off x="674558" y="5981975"/>
                <a:ext cx="11182662" cy="629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measurable, by (ii)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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measurable. </a:t>
                </a:r>
                <a:r>
                  <a:rPr kumimoji="0" lang="en-IN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405ABCF-9C78-8985-BCE3-D5403CEAC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558" y="5981975"/>
                <a:ext cx="11182662" cy="629916"/>
              </a:xfrm>
              <a:prstGeom prst="rect">
                <a:avLst/>
              </a:prstGeom>
              <a:blipFill>
                <a:blip r:embed="rId10"/>
                <a:stretch>
                  <a:fillRect l="-1418" t="-7692" r="-55" b="-27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77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4" grpId="0"/>
      <p:bldP spid="16" grpId="0"/>
      <p:bldP spid="18" grpId="0"/>
      <p:bldP spid="20" grpId="0"/>
      <p:bldP spid="21" grpId="0"/>
      <p:bldP spid="23" grpId="0"/>
      <p:bldP spid="25" grpId="0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2DB5B6-8E14-244B-C4F1-81ACC759A641}"/>
              </a:ext>
            </a:extLst>
          </p:cNvPr>
          <p:cNvSpPr txBox="1"/>
          <p:nvPr/>
        </p:nvSpPr>
        <p:spPr>
          <a:xfrm>
            <a:off x="494675" y="5296070"/>
            <a:ext cx="6595674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E is measurable if m*(E) = 0.</a:t>
            </a:r>
            <a:endParaRPr lang="en-US" sz="3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1C768A-2550-0AC1-2F8D-6B40D007F48F}"/>
              </a:ext>
            </a:extLst>
          </p:cNvPr>
          <p:cNvSpPr txBox="1"/>
          <p:nvPr/>
        </p:nvSpPr>
        <p:spPr>
          <a:xfrm>
            <a:off x="498425" y="0"/>
            <a:ext cx="1135879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Lemma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If, for a set E, m*(E) = 0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E is measurable.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 set of measure zero is measurable.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3CC1FB-0E99-5D47-5756-9EF0D6CAAAD1}"/>
              </a:ext>
            </a:extLst>
          </p:cNvPr>
          <p:cNvSpPr txBox="1"/>
          <p:nvPr/>
        </p:nvSpPr>
        <p:spPr>
          <a:xfrm>
            <a:off x="494674" y="1077218"/>
            <a:ext cx="11227632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m*(E) = 0 for a set E and A be any set of real numbers.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7DCB73-04DA-8674-023D-C56DFAD20444}"/>
              </a:ext>
            </a:extLst>
          </p:cNvPr>
          <p:cNvSpPr txBox="1"/>
          <p:nvPr/>
        </p:nvSpPr>
        <p:spPr>
          <a:xfrm>
            <a:off x="494673" y="1700017"/>
            <a:ext cx="7644985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A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E, m*(A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m*(E) = 0.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C4ED1E-52A2-DDDB-5F06-2BC7DF986A1A}"/>
              </a:ext>
            </a:extLst>
          </p:cNvPr>
          <p:cNvSpPr txBox="1"/>
          <p:nvPr/>
        </p:nvSpPr>
        <p:spPr>
          <a:xfrm>
            <a:off x="494672" y="2250561"/>
            <a:ext cx="3687584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m*(A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E) = 0.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B49C10-5F2D-A795-74E4-7880CB0E052B}"/>
                  </a:ext>
                </a:extLst>
              </p:cNvPr>
              <p:cNvSpPr txBox="1"/>
              <p:nvPr/>
            </p:nvSpPr>
            <p:spPr>
              <a:xfrm>
                <a:off x="494671" y="2771557"/>
                <a:ext cx="7989762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Again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m*(A) since 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B49C10-5F2D-A795-74E4-7880CB0E0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71" y="2771557"/>
                <a:ext cx="7989762" cy="621196"/>
              </a:xfrm>
              <a:prstGeom prst="rect">
                <a:avLst/>
              </a:prstGeom>
              <a:blipFill>
                <a:blip r:embed="rId2"/>
                <a:stretch>
                  <a:fillRect l="-1907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FAD3396-B1DD-FF91-B4FC-74B1829527D9}"/>
                  </a:ext>
                </a:extLst>
              </p:cNvPr>
              <p:cNvSpPr txBox="1"/>
              <p:nvPr/>
            </p:nvSpPr>
            <p:spPr>
              <a:xfrm>
                <a:off x="494670" y="3284237"/>
                <a:ext cx="8679310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+ m*(A) = m*(A).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FAD3396-B1DD-FF91-B4FC-74B182952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70" y="3284237"/>
                <a:ext cx="8679310" cy="621196"/>
              </a:xfrm>
              <a:prstGeom prst="rect">
                <a:avLst/>
              </a:prstGeom>
              <a:blipFill>
                <a:blip r:embed="rId3"/>
                <a:stretch>
                  <a:fillRect l="-1756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E3B9D2-6169-C582-EBE2-606CB8029C3E}"/>
                  </a:ext>
                </a:extLst>
              </p:cNvPr>
              <p:cNvSpPr txBox="1"/>
              <p:nvPr/>
            </p:nvSpPr>
            <p:spPr>
              <a:xfrm>
                <a:off x="494668" y="3926914"/>
                <a:ext cx="8874183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Ie. m*(A)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E) + m*(A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(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BE3B9D2-6169-C582-EBE2-606CB8029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68" y="3926914"/>
                <a:ext cx="8874183" cy="621196"/>
              </a:xfrm>
              <a:prstGeom prst="rect">
                <a:avLst/>
              </a:prstGeom>
              <a:blipFill>
                <a:blip r:embed="rId4"/>
                <a:stretch>
                  <a:fillRect l="-1717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41FD1A4F-8EFE-8A67-662D-512CF6B90B7F}"/>
              </a:ext>
            </a:extLst>
          </p:cNvPr>
          <p:cNvSpPr txBox="1"/>
          <p:nvPr/>
        </p:nvSpPr>
        <p:spPr>
          <a:xfrm>
            <a:off x="494668" y="4615237"/>
            <a:ext cx="3387784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is measurable.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81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E6A188-B445-4C80-33A9-7030F1913257}"/>
                  </a:ext>
                </a:extLst>
              </p:cNvPr>
              <p:cNvSpPr txBox="1"/>
              <p:nvPr/>
            </p:nvSpPr>
            <p:spPr>
              <a:xfrm>
                <a:off x="584616" y="6075528"/>
                <a:ext cx="11437495" cy="624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u="sng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</a:t>
                </a:r>
                <a:r>
                  <a:rPr lang="en-IN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If E</a:t>
                </a:r>
                <a:r>
                  <a:rPr lang="en-IN" sz="3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IN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</a:t>
                </a:r>
                <a:r>
                  <a:rPr lang="en-IN" sz="3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IN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..., E</a:t>
                </a:r>
                <a:r>
                  <a:rPr lang="en-IN" sz="3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measurable then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measurable.</a:t>
                </a:r>
                <a:r>
                  <a:rPr lang="en-IN" sz="3200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9E6A188-B445-4C80-33A9-7030F1913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16" y="6075528"/>
                <a:ext cx="11437495" cy="624658"/>
              </a:xfrm>
              <a:prstGeom prst="rect">
                <a:avLst/>
              </a:prstGeom>
              <a:blipFill>
                <a:blip r:embed="rId2"/>
                <a:stretch>
                  <a:fillRect l="-1386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76935EA-38CA-05A7-2514-98326D20C717}"/>
              </a:ext>
            </a:extLst>
          </p:cNvPr>
          <p:cNvSpPr txBox="1"/>
          <p:nvPr/>
        </p:nvSpPr>
        <p:spPr>
          <a:xfrm>
            <a:off x="569625" y="0"/>
            <a:ext cx="9788577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Lemma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measurable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so is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4D697C-D51D-A3B9-C0EB-93361841459E}"/>
              </a:ext>
            </a:extLst>
          </p:cNvPr>
          <p:cNvSpPr txBox="1"/>
          <p:nvPr/>
        </p:nvSpPr>
        <p:spPr>
          <a:xfrm>
            <a:off x="569624" y="561236"/>
            <a:ext cx="11622375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any two measurable subsets of real numbers.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9D2B3D-136C-3885-2DCA-CFCF7E3DA500}"/>
              </a:ext>
            </a:extLst>
          </p:cNvPr>
          <p:cNvSpPr txBox="1"/>
          <p:nvPr/>
        </p:nvSpPr>
        <p:spPr>
          <a:xfrm>
            <a:off x="599603" y="1107482"/>
            <a:ext cx="6093500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A be any set of real numbers.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7234AF-83CF-6CCD-00DE-C8DCED496F6D}"/>
                  </a:ext>
                </a:extLst>
              </p:cNvPr>
              <p:cNvSpPr txBox="1"/>
              <p:nvPr/>
            </p:nvSpPr>
            <p:spPr>
              <a:xfrm>
                <a:off x="599602" y="1622814"/>
                <a:ext cx="9758599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clearly 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97234AF-83CF-6CCD-00DE-C8DCED496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02" y="1622814"/>
                <a:ext cx="9758599" cy="621196"/>
              </a:xfrm>
              <a:prstGeom prst="rect">
                <a:avLst/>
              </a:prstGeom>
              <a:blipFill>
                <a:blip r:embed="rId3"/>
                <a:stretch>
                  <a:fillRect l="-1562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50C7F6-B6C9-A37A-85F8-328D26F05AC3}"/>
                  </a:ext>
                </a:extLst>
              </p:cNvPr>
              <p:cNvSpPr txBox="1"/>
              <p:nvPr/>
            </p:nvSpPr>
            <p:spPr>
              <a:xfrm>
                <a:off x="599603" y="2174218"/>
                <a:ext cx="10238286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m*[A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)]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D50C7F6-B6C9-A37A-85F8-328D26F05A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03" y="2174218"/>
                <a:ext cx="10238286" cy="621196"/>
              </a:xfrm>
              <a:prstGeom prst="rect">
                <a:avLst/>
              </a:prstGeom>
              <a:blipFill>
                <a:blip r:embed="rId4"/>
                <a:stretch>
                  <a:fillRect l="-1488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B4DDB2-71BC-EC5C-1D0F-DDBCB573F333}"/>
                  </a:ext>
                </a:extLst>
              </p:cNvPr>
              <p:cNvSpPr txBox="1"/>
              <p:nvPr/>
            </p:nvSpPr>
            <p:spPr>
              <a:xfrm>
                <a:off x="599603" y="2788110"/>
                <a:ext cx="8124672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 m*[A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)] + m*[A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IN" sz="32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IN" sz="32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</m:t>
                        </m:r>
                        <m:r>
                          <a:rPr kumimoji="0" lang="en-IN" sz="32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B4DDB2-71BC-EC5C-1D0F-DDBCB573F3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03" y="2788110"/>
                <a:ext cx="8124672" cy="621196"/>
              </a:xfrm>
              <a:prstGeom prst="rect">
                <a:avLst/>
              </a:prstGeom>
              <a:blipFill>
                <a:blip r:embed="rId5"/>
                <a:stretch>
                  <a:fillRect l="-1875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501D47-A5BE-8201-EDC5-B8B7DCB6FC2E}"/>
                  </a:ext>
                </a:extLst>
              </p:cNvPr>
              <p:cNvSpPr txBox="1"/>
              <p:nvPr/>
            </p:nvSpPr>
            <p:spPr>
              <a:xfrm>
                <a:off x="2537080" y="3339514"/>
                <a:ext cx="9589957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m*[A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501D47-A5BE-8201-EDC5-B8B7DCB6FC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080" y="3339514"/>
                <a:ext cx="9589957" cy="621196"/>
              </a:xfrm>
              <a:prstGeom prst="rect">
                <a:avLst/>
              </a:prstGeom>
              <a:blipFill>
                <a:blip r:embed="rId6"/>
                <a:stretch>
                  <a:fillRect l="-1589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609947-D546-95BE-4ADD-D81C012F7D44}"/>
                  </a:ext>
                </a:extLst>
              </p:cNvPr>
              <p:cNvSpPr txBox="1"/>
              <p:nvPr/>
            </p:nvSpPr>
            <p:spPr>
              <a:xfrm>
                <a:off x="2537080" y="3885760"/>
                <a:ext cx="6880489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m*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 m* (A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en-IN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m*(A).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0609947-D546-95BE-4ADD-D81C012F7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080" y="3885760"/>
                <a:ext cx="6880489" cy="621196"/>
              </a:xfrm>
              <a:prstGeom prst="rect">
                <a:avLst/>
              </a:prstGeom>
              <a:blipFill>
                <a:blip r:embed="rId7"/>
                <a:stretch>
                  <a:fillRect l="-2214" t="-8824" r="-1151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017A622-F0BF-87B7-2EB8-0E3FCA2E301F}"/>
                  </a:ext>
                </a:extLst>
              </p:cNvPr>
              <p:cNvSpPr txBox="1"/>
              <p:nvPr/>
            </p:nvSpPr>
            <p:spPr>
              <a:xfrm>
                <a:off x="599602" y="4407260"/>
                <a:ext cx="10747951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m*(A)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m*[A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)] + m*[A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IN" sz="32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IN" sz="32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</m:t>
                        </m:r>
                        <m:r>
                          <a:rPr kumimoji="0" lang="en-IN" sz="3200" b="0" i="0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a:rPr kumimoji="0" lang="en-IN" sz="3200" b="0" i="0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] 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(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017A622-F0BF-87B7-2EB8-0E3FCA2E3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02" y="4407260"/>
                <a:ext cx="10747951" cy="621196"/>
              </a:xfrm>
              <a:prstGeom prst="rect">
                <a:avLst/>
              </a:prstGeom>
              <a:blipFill>
                <a:blip r:embed="rId8"/>
                <a:stretch>
                  <a:fillRect l="-1418" t="-8824" r="-45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C9600440-0D9E-C558-37AE-CA581427AAB2}"/>
              </a:ext>
            </a:extLst>
          </p:cNvPr>
          <p:cNvSpPr txBox="1"/>
          <p:nvPr/>
        </p:nvSpPr>
        <p:spPr>
          <a:xfrm>
            <a:off x="843195" y="4883790"/>
            <a:ext cx="4448336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measurable.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972DBC-0FAC-C8F8-693D-4A9EDF0F4268}"/>
              </a:ext>
            </a:extLst>
          </p:cNvPr>
          <p:cNvSpPr txBox="1"/>
          <p:nvPr/>
        </p:nvSpPr>
        <p:spPr>
          <a:xfrm>
            <a:off x="577123" y="5439920"/>
            <a:ext cx="9698635" cy="621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measurable if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E</a:t>
            </a:r>
            <a:r>
              <a:rPr kumimoji="0" lang="en-IN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measurable.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7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AC1414-53E7-A6C5-E2C9-934C4B421498}"/>
                  </a:ext>
                </a:extLst>
              </p:cNvPr>
              <p:cNvSpPr txBox="1"/>
              <p:nvPr/>
            </p:nvSpPr>
            <p:spPr>
              <a:xfrm>
                <a:off x="689548" y="3773278"/>
                <a:ext cx="5406452" cy="6227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IN" sz="32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</m:oMath>
                </a14:m>
                <a:r>
                  <a:rPr lang="en-IN" sz="3200" dirty="0">
                    <a:solidFill>
                      <a:srgbClr val="00B0F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an algebra of sets.</a:t>
                </a:r>
                <a:endParaRPr lang="en-US" sz="3200" dirty="0">
                  <a:solidFill>
                    <a:srgbClr val="00B0F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AC1414-53E7-A6C5-E2C9-934C4B4214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8" y="3773278"/>
                <a:ext cx="5406452" cy="622799"/>
              </a:xfrm>
              <a:prstGeom prst="rect">
                <a:avLst/>
              </a:prstGeom>
              <a:blipFill>
                <a:blip r:embed="rId2"/>
                <a:stretch>
                  <a:fillRect l="-2818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FE93E4-2F71-F718-2DB0-50B3471929B5}"/>
                  </a:ext>
                </a:extLst>
              </p:cNvPr>
              <p:cNvSpPr txBox="1"/>
              <p:nvPr/>
            </p:nvSpPr>
            <p:spPr>
              <a:xfrm>
                <a:off x="689548" y="30953"/>
                <a:ext cx="11047750" cy="6227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Corollary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The family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measurable sets is an algebra of sets.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FE93E4-2F71-F718-2DB0-50B347192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8" y="30953"/>
                <a:ext cx="11047750" cy="622799"/>
              </a:xfrm>
              <a:prstGeom prst="rect">
                <a:avLst/>
              </a:prstGeom>
              <a:blipFill>
                <a:blip r:embed="rId3"/>
                <a:stretch>
                  <a:fillRect l="-1380" t="-8824" r="-110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B5C828-4B9A-1886-E29D-F1DE1A245D63}"/>
                  </a:ext>
                </a:extLst>
              </p:cNvPr>
              <p:cNvSpPr txBox="1"/>
              <p:nvPr/>
            </p:nvSpPr>
            <p:spPr>
              <a:xfrm>
                <a:off x="689548" y="708780"/>
                <a:ext cx="2728209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Proof: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AB5C828-4B9A-1886-E29D-F1DE1A245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8" y="708780"/>
                <a:ext cx="2728209" cy="621196"/>
              </a:xfrm>
              <a:prstGeom prst="rect">
                <a:avLst/>
              </a:prstGeom>
              <a:blipFill>
                <a:blip r:embed="rId4"/>
                <a:stretch>
                  <a:fillRect l="-5580" t="-8824" r="-4018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E55B57-90E0-4519-5DDB-BBDF7BFA3FD7}"/>
                  </a:ext>
                </a:extLst>
              </p:cNvPr>
              <p:cNvSpPr txBox="1"/>
              <p:nvPr/>
            </p:nvSpPr>
            <p:spPr>
              <a:xfrm>
                <a:off x="689548" y="1385004"/>
                <a:ext cx="1993691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E55B57-90E0-4519-5DDB-BBDF7BFA3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8" y="1385004"/>
                <a:ext cx="1993691" cy="621196"/>
              </a:xfrm>
              <a:prstGeom prst="rect">
                <a:avLst/>
              </a:prstGeom>
              <a:blipFill>
                <a:blip r:embed="rId5"/>
                <a:stretch>
                  <a:fillRect l="-7645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159F5E4-50E4-D727-A8ED-CDC903941D17}"/>
                  </a:ext>
                </a:extLst>
              </p:cNvPr>
              <p:cNvSpPr txBox="1"/>
              <p:nvPr/>
            </p:nvSpPr>
            <p:spPr>
              <a:xfrm>
                <a:off x="689548" y="2061228"/>
                <a:ext cx="661066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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whenever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</a:t>
                </a:r>
                <a:r>
                  <a:rPr kumimoji="0" lang="en-IN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159F5E4-50E4-D727-A8ED-CDC903941D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8" y="2061228"/>
                <a:ext cx="6610662" cy="584775"/>
              </a:xfrm>
              <a:prstGeom prst="rect">
                <a:avLst/>
              </a:prstGeom>
              <a:blipFill>
                <a:blip r:embed="rId6"/>
                <a:stretch>
                  <a:fillRect l="-230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10784DB-0D65-6CAA-C475-D6F62EC536AA}"/>
                  </a:ext>
                </a:extLst>
              </p:cNvPr>
              <p:cNvSpPr txBox="1"/>
              <p:nvPr/>
            </p:nvSpPr>
            <p:spPr>
              <a:xfrm>
                <a:off x="689548" y="2927807"/>
                <a:ext cx="4467068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</m:acc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whenever E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𝔐</m:t>
                    </m:r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10784DB-0D65-6CAA-C475-D6F62EC536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8" y="2927807"/>
                <a:ext cx="4467068" cy="621196"/>
              </a:xfrm>
              <a:prstGeom prst="rect">
                <a:avLst/>
              </a:prstGeom>
              <a:blipFill>
                <a:blip r:embed="rId7"/>
                <a:stretch>
                  <a:fillRect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295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096DB0-B2ED-61F6-2515-FBAE171B43ED}"/>
              </a:ext>
            </a:extLst>
          </p:cNvPr>
          <p:cNvSpPr txBox="1"/>
          <p:nvPr/>
        </p:nvSpPr>
        <p:spPr>
          <a:xfrm>
            <a:off x="659566" y="3981488"/>
            <a:ext cx="113925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{E</a:t>
            </a:r>
            <a:r>
              <a:rPr lang="en-IN" sz="3200" b="1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</a:t>
            </a:r>
            <a:r>
              <a:rPr lang="en-IN" sz="3200" b="1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... E</a:t>
            </a:r>
            <a:r>
              <a:rPr lang="en-IN" sz="3200" b="1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be a finite sequence of pair wise disjoint measurable sets.</a:t>
            </a:r>
            <a:endParaRPr lang="en-US" sz="32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A0BD84-0BD6-15A0-0AF1-CBAA9543022F}"/>
                  </a:ext>
                </a:extLst>
              </p:cNvPr>
              <p:cNvSpPr txBox="1"/>
              <p:nvPr/>
            </p:nvSpPr>
            <p:spPr>
              <a:xfrm>
                <a:off x="644576" y="-34596"/>
                <a:ext cx="11242624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Lemma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A be any set, and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...,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finite sequence of pair wise disjoint measurable sets. Then                  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...(I)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EA0BD84-0BD6-15A0-0AF1-CBAA954302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76" y="-34596"/>
                <a:ext cx="11242624" cy="1569660"/>
              </a:xfrm>
              <a:prstGeom prst="rect">
                <a:avLst/>
              </a:prstGeom>
              <a:blipFill>
                <a:blip r:embed="rId2"/>
                <a:stretch>
                  <a:fillRect l="-1410" t="-5426" r="-922" b="-108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4709194A-0A8D-6A76-398A-5A21DAB0C6D2}"/>
              </a:ext>
            </a:extLst>
          </p:cNvPr>
          <p:cNvSpPr txBox="1"/>
          <p:nvPr/>
        </p:nvSpPr>
        <p:spPr>
          <a:xfrm>
            <a:off x="644575" y="1469774"/>
            <a:ext cx="9713628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n = 1, then the statement (I) is clearly true.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19CA96-E647-63ED-5D73-B71D8208D105}"/>
              </a:ext>
            </a:extLst>
          </p:cNvPr>
          <p:cNvSpPr txBox="1"/>
          <p:nvPr/>
        </p:nvSpPr>
        <p:spPr>
          <a:xfrm>
            <a:off x="644575" y="1991181"/>
            <a:ext cx="8229602" cy="6227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n &gt; 1 and assume that (I) is true for n – 1.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B33EB8-038D-C991-68D9-5A46D9B53E2A}"/>
                  </a:ext>
                </a:extLst>
              </p:cNvPr>
              <p:cNvSpPr txBox="1"/>
              <p:nvPr/>
            </p:nvSpPr>
            <p:spPr>
              <a:xfrm>
                <a:off x="644575" y="2439865"/>
                <a:ext cx="11242624" cy="16362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viz. we assume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whenever {E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...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n-1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}is a finite sequence of pair wise disjoint measurable sets.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B33EB8-038D-C991-68D9-5A46D9B53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75" y="2439865"/>
                <a:ext cx="11242624" cy="1636217"/>
              </a:xfrm>
              <a:prstGeom prst="rect">
                <a:avLst/>
              </a:prstGeom>
              <a:blipFill>
                <a:blip r:embed="rId3"/>
                <a:stretch>
                  <a:fillRect l="-1410" t="-2974" b="-10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FE37C0-89A8-5249-DC10-5DC79C5949FA}"/>
                  </a:ext>
                </a:extLst>
              </p:cNvPr>
              <p:cNvSpPr txBox="1"/>
              <p:nvPr/>
            </p:nvSpPr>
            <p:spPr>
              <a:xfrm>
                <a:off x="644573" y="5038435"/>
                <a:ext cx="11407516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1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 – 1, and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 </a:t>
                </a:r>
                <a:r>
                  <a:rPr lang="en-IN" sz="3200" b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⸪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1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 – 1,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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 that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1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 – 1, and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FFE37C0-89A8-5249-DC10-5DC79C594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73" y="5038435"/>
                <a:ext cx="11407516" cy="1569660"/>
              </a:xfrm>
              <a:prstGeom prst="rect">
                <a:avLst/>
              </a:prstGeom>
              <a:blipFill>
                <a:blip r:embed="rId4"/>
                <a:stretch>
                  <a:fillRect l="-1390" t="-5058" r="-1122" b="-1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15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91FBBE6-B759-7C56-9E08-2D5C3ED24B0C}"/>
                  </a:ext>
                </a:extLst>
              </p:cNvPr>
              <p:cNvSpPr txBox="1"/>
              <p:nvPr/>
            </p:nvSpPr>
            <p:spPr>
              <a:xfrm>
                <a:off x="524656" y="1878309"/>
                <a:ext cx="11512446" cy="18608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lang="en-IN" sz="32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nary>
                          <m:naryPr>
                            <m:chr m:val="⋃"/>
                            <m:limLoc m:val="undOvr"/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endParaRPr lang="en-US" sz="3200" b="1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lang="en-IN" sz="32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sz="3200" b="1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dirty="0" err="1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Ie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(I) is true for n.</a:t>
                </a:r>
                <a:endParaRPr lang="en-US" sz="3200" b="1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91FBBE6-B759-7C56-9E08-2D5C3ED24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56" y="1878309"/>
                <a:ext cx="11512446" cy="1860894"/>
              </a:xfrm>
              <a:prstGeom prst="rect">
                <a:avLst/>
              </a:prstGeom>
              <a:blipFill>
                <a:blip r:embed="rId2"/>
                <a:stretch>
                  <a:fillRect l="-1323" b="-10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69A8D7-02F2-5CEB-3DE5-2B93DEC4C0E0}"/>
                  </a:ext>
                </a:extLst>
              </p:cNvPr>
              <p:cNvSpPr txBox="1"/>
              <p:nvPr/>
            </p:nvSpPr>
            <p:spPr>
              <a:xfrm>
                <a:off x="464695" y="13587"/>
                <a:ext cx="11797259" cy="6569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)∩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69A8D7-02F2-5CEB-3DE5-2B93DEC4C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95" y="13587"/>
                <a:ext cx="11797259" cy="656911"/>
              </a:xfrm>
              <a:prstGeom prst="rect">
                <a:avLst/>
              </a:prstGeom>
              <a:blipFill>
                <a:blip r:embed="rId3"/>
                <a:stretch>
                  <a:fillRect l="-1292" t="-3704" r="-930" b="-26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42E3292-650C-B608-ADF2-4CE3E4C66912}"/>
                  </a:ext>
                </a:extLst>
              </p:cNvPr>
              <p:cNvSpPr txBox="1"/>
              <p:nvPr/>
            </p:nvSpPr>
            <p:spPr>
              <a:xfrm>
                <a:off x="517164" y="3741870"/>
                <a:ext cx="10835389" cy="17573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by induction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nary>
                          <m:naryPr>
                            <m:chr m:val="⋃"/>
                            <m:limLoc m:val="undOvr"/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kumimoji="0" lang="en-US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kumimoji="0" lang="en-IN" sz="3200" b="1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all integral values of n whenever {E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... 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}is a finite sequence of pair wise disjoint measurable sets.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42E3292-650C-B608-ADF2-4CE3E4C66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4" y="3741870"/>
                <a:ext cx="10835389" cy="1757341"/>
              </a:xfrm>
              <a:prstGeom prst="rect">
                <a:avLst/>
              </a:prstGeom>
              <a:blipFill>
                <a:blip r:embed="rId4"/>
                <a:stretch>
                  <a:fillRect l="-1463" t="-3125" b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D918F0-73E3-0944-F460-3FC36817F869}"/>
                  </a:ext>
                </a:extLst>
              </p:cNvPr>
              <p:cNvSpPr txBox="1"/>
              <p:nvPr/>
            </p:nvSpPr>
            <p:spPr>
              <a:xfrm>
                <a:off x="517164" y="632870"/>
                <a:ext cx="11512446" cy="11599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Since E</a:t>
                </a:r>
                <a:r>
                  <a:rPr lang="en-IN" sz="3200" b="1" baseline="-250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 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nary>
                          <m:naryPr>
                            <m:chr m:val="⋃"/>
                            <m:limLoc m:val="undOvr"/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nary>
                      </m:e>
                    </m:d>
                  </m:oMath>
                </a14:m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IN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nary>
                              <m:naryPr>
                                <m:chr m:val="⋃"/>
                                <m:limLoc m:val="undOvr"/>
                                <m:ctrlPr>
                                  <a:rPr lang="en-US" sz="32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3200" b="1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32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en-IN" sz="32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d>
                    <m:r>
                      <a:rPr lang="en-IN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begChr m:val="{"/>
                        <m:endChr m:val="}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  <m:r>
                              <a:rPr lang="en-IN" sz="3200" b="1" i="1" smtClean="0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nary>
                              <m:naryPr>
                                <m:chr m:val="⋃"/>
                                <m:limLoc m:val="undOvr"/>
                                <m:ctrlPr>
                                  <a:rPr lang="en-US" sz="32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𝒊</m:t>
                                </m:r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3200" b="1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IN" sz="32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𝑬</m:t>
                                    </m:r>
                                  </m:e>
                                  <m:sub>
                                    <m:r>
                                      <a:rPr lang="en-IN" sz="3200" b="1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  <m:r>
                          <a:rPr lang="en-IN" sz="32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acc>
                          <m:accPr>
                            <m:chr m:val="̅"/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32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IN" sz="3200" b="1" i="1" smtClean="0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en-US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D918F0-73E3-0944-F460-3FC36817F8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4" y="632870"/>
                <a:ext cx="11512446" cy="1159933"/>
              </a:xfrm>
              <a:prstGeom prst="rect">
                <a:avLst/>
              </a:prstGeom>
              <a:blipFill>
                <a:blip r:embed="rId5"/>
                <a:stretch>
                  <a:fillRect l="-1377" t="-4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35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1DEC8F1-F900-8D33-EF43-CD718E5E32D1}"/>
                  </a:ext>
                </a:extLst>
              </p:cNvPr>
              <p:cNvSpPr txBox="1"/>
              <p:nvPr/>
            </p:nvSpPr>
            <p:spPr>
              <a:xfrm>
                <a:off x="539646" y="5540445"/>
                <a:ext cx="6715593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lang="en-IN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  <m:r>
                      <a:rPr lang="en-IN" sz="32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⊇</m:t>
                    </m:r>
                  </m:oMath>
                </a14:m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𝑮</m:t>
                            </m:r>
                          </m:e>
                          <m:sub>
                            <m:r>
                              <a:rPr lang="en-IN" sz="3200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sub>
                        </m:sSub>
                      </m:e>
                    </m:acc>
                    <m:r>
                      <a:rPr lang="en-IN" sz="32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⊇</m:t>
                    </m:r>
                  </m:oMath>
                </a14:m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𝑨</m:t>
                    </m:r>
                    <m:r>
                      <a:rPr lang="en-IN" sz="32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∩ </m:t>
                    </m:r>
                    <m:acc>
                      <m:accPr>
                        <m:chr m:val="̅"/>
                        <m:ctrlPr>
                          <a:rPr lang="en-US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IN" sz="32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lang="en-IN" sz="32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...(1).</a:t>
                </a:r>
                <a:endParaRPr lang="en-US" sz="3200" b="1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1DEC8F1-F900-8D33-EF43-CD718E5E3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5540445"/>
                <a:ext cx="6715593" cy="585930"/>
              </a:xfrm>
              <a:prstGeom prst="rect">
                <a:avLst/>
              </a:prstGeom>
              <a:blipFill>
                <a:blip r:embed="rId2"/>
                <a:stretch>
                  <a:fillRect l="-2361" t="-15625" r="-363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3A40B6-23E4-DF7D-7202-9796169067EE}"/>
                  </a:ext>
                </a:extLst>
              </p:cNvPr>
              <p:cNvSpPr txBox="1"/>
              <p:nvPr/>
            </p:nvSpPr>
            <p:spPr>
              <a:xfrm>
                <a:off x="539646" y="0"/>
                <a:ext cx="11652354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Theorem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The collection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𝕸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all measurable sets is a σ - algebra of sets.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3A40B6-23E4-DF7D-7202-979616906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0"/>
                <a:ext cx="11652354" cy="1077218"/>
              </a:xfrm>
              <a:prstGeom prst="rect">
                <a:avLst/>
              </a:prstGeom>
              <a:blipFill>
                <a:blip r:embed="rId3"/>
                <a:stretch>
                  <a:fillRect l="-1361" t="-7910" r="-942" b="-16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0D996B-4A35-6B67-9752-4C6151CFD905}"/>
                  </a:ext>
                </a:extLst>
              </p:cNvPr>
              <p:cNvSpPr txBox="1"/>
              <p:nvPr/>
            </p:nvSpPr>
            <p:spPr>
              <a:xfrm>
                <a:off x="539646" y="912328"/>
                <a:ext cx="615346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Proof: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𝕸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𝕸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A0D996B-4A35-6B67-9752-4C6151CFD9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912328"/>
                <a:ext cx="6153462" cy="584775"/>
              </a:xfrm>
              <a:prstGeom prst="rect">
                <a:avLst/>
              </a:prstGeom>
              <a:blipFill>
                <a:blip r:embed="rId4"/>
                <a:stretch>
                  <a:fillRect l="-2577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FA3BB3-088C-D109-CDF9-28005D5A5E5E}"/>
                  </a:ext>
                </a:extLst>
              </p:cNvPr>
              <p:cNvSpPr txBox="1"/>
              <p:nvPr/>
            </p:nvSpPr>
            <p:spPr>
              <a:xfrm>
                <a:off x="539645" y="1497103"/>
                <a:ext cx="873926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E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𝕸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measurable so that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</m:acc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𝕸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FA3BB3-088C-D109-CDF9-28005D5A5E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5" y="1497103"/>
                <a:ext cx="8739265" cy="584775"/>
              </a:xfrm>
              <a:prstGeom prst="rect">
                <a:avLst/>
              </a:prstGeom>
              <a:blipFill>
                <a:blip r:embed="rId5"/>
                <a:stretch>
                  <a:fillRect l="-181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770F32-7727-6455-0672-32DB0739D796}"/>
                  </a:ext>
                </a:extLst>
              </p:cNvPr>
              <p:cNvSpPr txBox="1"/>
              <p:nvPr/>
            </p:nvSpPr>
            <p:spPr>
              <a:xfrm>
                <a:off x="539646" y="1989546"/>
                <a:ext cx="1187221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{E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be countable collection of measurable sets and E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4770F32-7727-6455-0672-32DB0739D7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6" y="1989546"/>
                <a:ext cx="11872210" cy="584775"/>
              </a:xfrm>
              <a:prstGeom prst="rect">
                <a:avLst/>
              </a:prstGeom>
              <a:blipFill>
                <a:blip r:embed="rId6"/>
                <a:stretch>
                  <a:fillRect l="-1335" t="-15625" r="-924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1228CA-5645-3B61-4688-4548A0EBFBFD}"/>
                  </a:ext>
                </a:extLst>
              </p:cNvPr>
              <p:cNvSpPr txBox="1"/>
              <p:nvPr/>
            </p:nvSpPr>
            <p:spPr>
              <a:xfrm>
                <a:off x="539645" y="2595452"/>
                <a:ext cx="11482464" cy="107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disjoint sequence {F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of measurable sets such that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1228CA-5645-3B61-4688-4548A0EBF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5" y="2595452"/>
                <a:ext cx="11482464" cy="1077218"/>
              </a:xfrm>
              <a:prstGeom prst="rect">
                <a:avLst/>
              </a:prstGeom>
              <a:blipFill>
                <a:blip r:embed="rId7"/>
                <a:stretch>
                  <a:fillRect l="-1381" t="-7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98E0124-4E77-4CFB-98CB-1E1CB3D1AA47}"/>
                  </a:ext>
                </a:extLst>
              </p:cNvPr>
              <p:cNvSpPr txBox="1"/>
              <p:nvPr/>
            </p:nvSpPr>
            <p:spPr>
              <a:xfrm>
                <a:off x="539645" y="3693801"/>
                <a:ext cx="625839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Put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kumimoji="0" lang="en-IN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n = 1, 2, ...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98E0124-4E77-4CFB-98CB-1E1CB3D1A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5" y="3693801"/>
                <a:ext cx="6258392" cy="584775"/>
              </a:xfrm>
              <a:prstGeom prst="rect">
                <a:avLst/>
              </a:prstGeom>
              <a:blipFill>
                <a:blip r:embed="rId8"/>
                <a:stretch>
                  <a:fillRect l="-253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8CA7C90-40E8-0608-B6FB-F5E0319C3E7E}"/>
                  </a:ext>
                </a:extLst>
              </p:cNvPr>
              <p:cNvSpPr txBox="1"/>
              <p:nvPr/>
            </p:nvSpPr>
            <p:spPr>
              <a:xfrm>
                <a:off x="487181" y="4308550"/>
                <a:ext cx="453452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kumimoji="0" lang="en-IN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𝕸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all n.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8CA7C90-40E8-0608-B6FB-F5E0319C3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81" y="4308550"/>
                <a:ext cx="4534524" cy="584775"/>
              </a:xfrm>
              <a:prstGeom prst="rect">
                <a:avLst/>
              </a:prstGeom>
              <a:blipFill>
                <a:blip r:embed="rId9"/>
                <a:stretch>
                  <a:fillRect l="-349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EB9014C-C037-C9CB-B113-3F417FF993C6}"/>
                  </a:ext>
                </a:extLst>
              </p:cNvPr>
              <p:cNvSpPr txBox="1"/>
              <p:nvPr/>
            </p:nvSpPr>
            <p:spPr>
              <a:xfrm>
                <a:off x="539645" y="4935904"/>
                <a:ext cx="785484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Also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kumimoji="0" lang="en-IN" sz="3200" b="1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E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EB9014C-C037-C9CB-B113-3F417FF99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45" y="4935904"/>
                <a:ext cx="7854845" cy="584775"/>
              </a:xfrm>
              <a:prstGeom prst="rect">
                <a:avLst/>
              </a:prstGeom>
              <a:blipFill>
                <a:blip r:embed="rId10"/>
                <a:stretch>
                  <a:fillRect l="-201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615EF2-D17F-3FC6-33DE-1A765A72ACEB}"/>
                  </a:ext>
                </a:extLst>
              </p:cNvPr>
              <p:cNvSpPr txBox="1"/>
              <p:nvPr/>
            </p:nvSpPr>
            <p:spPr>
              <a:xfrm>
                <a:off x="550895" y="6008610"/>
                <a:ext cx="10481866" cy="621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434840" algn="l"/>
                  </a:tabLst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since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 =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 = A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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nary>
                      <m:naryPr>
                        <m:chr m:val="⋃"/>
                        <m:limLoc m:val="undOvr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∞</m:t>
                        </m:r>
                      </m:sup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∩ 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1615EF2-D17F-3FC6-33DE-1A765A72A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95" y="6008610"/>
                <a:ext cx="10481866" cy="621196"/>
              </a:xfrm>
              <a:prstGeom prst="rect">
                <a:avLst/>
              </a:prstGeom>
              <a:blipFill>
                <a:blip r:embed="rId11"/>
                <a:stretch>
                  <a:fillRect l="-1453" t="-8824" b="-29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364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1882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Algerian</vt:lpstr>
      <vt:lpstr>Arial</vt:lpstr>
      <vt:lpstr>Calibri</vt:lpstr>
      <vt:lpstr>Calibri Light</vt:lpstr>
      <vt:lpstr>Cambria Math</vt:lpstr>
      <vt:lpstr>Times New Roman</vt:lpstr>
      <vt:lpstr>Office Theme</vt:lpstr>
      <vt:lpstr>M 302- LEBESGUE THEORY MEASURABLE SETS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Tammi Raju Kalidindi</dc:creator>
  <cp:lastModifiedBy>Tammi Raju Kalidindi</cp:lastModifiedBy>
  <cp:revision>4</cp:revision>
  <dcterms:created xsi:type="dcterms:W3CDTF">2024-06-24T11:29:35Z</dcterms:created>
  <dcterms:modified xsi:type="dcterms:W3CDTF">2024-06-24T15:59:55Z</dcterms:modified>
</cp:coreProperties>
</file>