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81" r:id="rId2"/>
    <p:sldId id="28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0" y="28288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/>
              <a:t>K.JASMINE</a:t>
            </a:r>
          </a:p>
          <a:p>
            <a:pPr algn="r"/>
            <a:r>
              <a:rPr lang="en-US" b="1" dirty="0" smtClean="0"/>
              <a:t>DEPARTMENT OF MICROBIOLOY</a:t>
            </a:r>
          </a:p>
          <a:p>
            <a:pPr algn="ctr"/>
            <a:r>
              <a:rPr lang="en-US" b="1" dirty="0" smtClean="0"/>
              <a:t>                 DNR COLLEGE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1524000" y="1828800"/>
            <a:ext cx="5867400" cy="9144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BACTERIA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Bacterial</a:t>
            </a:r>
            <a:r>
              <a:rPr spc="-120" dirty="0"/>
              <a:t> </a:t>
            </a:r>
            <a:r>
              <a:rPr spc="-5" dirty="0"/>
              <a:t>Structure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6040"/>
            <a:ext cx="2816860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7685" algn="l"/>
              </a:tabLst>
            </a:pPr>
            <a:r>
              <a:rPr sz="3300" b="1" dirty="0">
                <a:latin typeface="Carlito"/>
                <a:cs typeface="Carlito"/>
              </a:rPr>
              <a:t>2.	</a:t>
            </a:r>
            <a:r>
              <a:rPr sz="3300" b="1" spc="-5" dirty="0">
                <a:latin typeface="Carlito"/>
                <a:cs typeface="Carlito"/>
              </a:rPr>
              <a:t>Cell</a:t>
            </a:r>
            <a:r>
              <a:rPr sz="3300" b="1" spc="-80" dirty="0">
                <a:latin typeface="Carlito"/>
                <a:cs typeface="Carlito"/>
              </a:rPr>
              <a:t> </a:t>
            </a:r>
            <a:r>
              <a:rPr sz="3300" b="1" spc="-10" dirty="0">
                <a:latin typeface="Carlito"/>
                <a:cs typeface="Carlito"/>
              </a:rPr>
              <a:t>wall</a:t>
            </a:r>
            <a:endParaRPr sz="33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7265" y="2286000"/>
            <a:ext cx="7654798" cy="426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96617" y="420268"/>
            <a:ext cx="825500" cy="560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85"/>
              </a:lnSpc>
            </a:pPr>
            <a:r>
              <a:rPr sz="4400" b="1" dirty="0">
                <a:solidFill>
                  <a:srgbClr val="0D0D0D"/>
                </a:solidFill>
                <a:latin typeface="Carlito"/>
                <a:cs typeface="Carlito"/>
              </a:rPr>
              <a:t>Bac</a:t>
            </a:r>
            <a:endParaRPr sz="44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21495" y="420268"/>
            <a:ext cx="2754630" cy="560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85"/>
              </a:lnSpc>
            </a:pPr>
            <a:r>
              <a:rPr sz="4400" b="1" spc="-10" dirty="0">
                <a:solidFill>
                  <a:srgbClr val="0D0D0D"/>
                </a:solidFill>
                <a:latin typeface="Carlito"/>
                <a:cs typeface="Carlito"/>
              </a:rPr>
              <a:t>terial</a:t>
            </a:r>
            <a:r>
              <a:rPr sz="4400" b="1" spc="90" dirty="0">
                <a:solidFill>
                  <a:srgbClr val="0D0D0D"/>
                </a:solidFill>
                <a:latin typeface="Carlito"/>
                <a:cs typeface="Carlito"/>
              </a:rPr>
              <a:t> </a:t>
            </a:r>
            <a:r>
              <a:rPr sz="4400" b="1" dirty="0">
                <a:solidFill>
                  <a:srgbClr val="0D0D0D"/>
                </a:solidFill>
                <a:latin typeface="Carlito"/>
                <a:cs typeface="Carlito"/>
              </a:rPr>
              <a:t>Struct</a:t>
            </a:r>
            <a:endParaRPr sz="44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75738" y="420268"/>
            <a:ext cx="775335" cy="560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85"/>
              </a:lnSpc>
            </a:pPr>
            <a:r>
              <a:rPr sz="4400" b="1" dirty="0">
                <a:solidFill>
                  <a:srgbClr val="0D0D0D"/>
                </a:solidFill>
                <a:latin typeface="Carlito"/>
                <a:cs typeface="Carlito"/>
              </a:rPr>
              <a:t>u</a:t>
            </a:r>
            <a:r>
              <a:rPr sz="4400" b="1" spc="-50" dirty="0">
                <a:solidFill>
                  <a:srgbClr val="0D0D0D"/>
                </a:solidFill>
                <a:latin typeface="Carlito"/>
                <a:cs typeface="Carlito"/>
              </a:rPr>
              <a:t>r</a:t>
            </a:r>
            <a:r>
              <a:rPr sz="4400" b="1" dirty="0">
                <a:solidFill>
                  <a:srgbClr val="0D0D0D"/>
                </a:solidFill>
                <a:latin typeface="Carlito"/>
                <a:cs typeface="Carlito"/>
              </a:rPr>
              <a:t>e</a:t>
            </a:r>
            <a:endParaRPr sz="4400">
              <a:latin typeface="Carlito"/>
              <a:cs typeface="Carlito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28600" y="0"/>
          <a:ext cx="8680448" cy="68140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1724"/>
                <a:gridCol w="2819362"/>
                <a:gridCol w="2819362"/>
              </a:tblGrid>
              <a:tr h="36856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Characteristic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Gram-negative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Bacteria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Gram-positive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Bacteria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92123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20" dirty="0">
                          <a:latin typeface="Carlito"/>
                          <a:cs typeface="Carlito"/>
                        </a:rPr>
                        <a:t>Wall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Structure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6162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They </a:t>
                      </a:r>
                      <a:r>
                        <a:rPr sz="1800" spc="-15" dirty="0">
                          <a:latin typeface="Carlito"/>
                          <a:cs typeface="Carlito"/>
                        </a:rPr>
                        <a:t>have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a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thin 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lipopolysaccharide exterior 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cell</a:t>
                      </a:r>
                      <a:r>
                        <a:rPr sz="1800" spc="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wall.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The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peptidoglycan </a:t>
                      </a:r>
                      <a:r>
                        <a:rPr sz="1800" spc="-15" dirty="0">
                          <a:latin typeface="Carlito"/>
                          <a:cs typeface="Carlito"/>
                        </a:rPr>
                        <a:t>layer</a:t>
                      </a:r>
                      <a:r>
                        <a:rPr sz="1800" spc="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is</a:t>
                      </a:r>
                      <a:endParaRPr sz="1800">
                        <a:latin typeface="Carlito"/>
                        <a:cs typeface="Carlito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thick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132815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20" dirty="0">
                          <a:latin typeface="Carlito"/>
                          <a:cs typeface="Carlito"/>
                        </a:rPr>
                        <a:t>Effect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of</a:t>
                      </a:r>
                      <a:r>
                        <a:rPr sz="1800" spc="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15" dirty="0">
                          <a:latin typeface="Carlito"/>
                          <a:cs typeface="Carlito"/>
                        </a:rPr>
                        <a:t>Dye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43053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do not </a:t>
                      </a:r>
                      <a:r>
                        <a:rPr sz="1800" spc="-15" dirty="0">
                          <a:latin typeface="Carlito"/>
                          <a:cs typeface="Carlito"/>
                        </a:rPr>
                        <a:t>retain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the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crystal 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violet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dye,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and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react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only  with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a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counter-stain,  generally stain</a:t>
                      </a:r>
                      <a:r>
                        <a:rPr sz="1800" spc="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pink.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9494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15" dirty="0">
                          <a:latin typeface="Carlito"/>
                          <a:cs typeface="Carlito"/>
                        </a:rPr>
                        <a:t>retain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the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crystal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violet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dye, 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and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change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into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purple  during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staining  identification.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06781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25" dirty="0">
                          <a:latin typeface="Carlito"/>
                          <a:cs typeface="Carlito"/>
                        </a:rPr>
                        <a:t>Effect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of</a:t>
                      </a:r>
                      <a:r>
                        <a:rPr sz="1800" spc="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Antibiotics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378460" indent="-287020">
                        <a:lnSpc>
                          <a:spcPct val="100000"/>
                        </a:lnSpc>
                        <a:spcBef>
                          <a:spcPts val="240"/>
                        </a:spcBef>
                        <a:buFont typeface="Arial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800" spc="-10" dirty="0">
                          <a:latin typeface="Carlito"/>
                          <a:cs typeface="Carlito"/>
                        </a:rPr>
                        <a:t>resistant to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penicillin</a:t>
                      </a:r>
                      <a:endParaRPr sz="1800">
                        <a:latin typeface="Carlito"/>
                        <a:cs typeface="Carlito"/>
                      </a:endParaRPr>
                    </a:p>
                    <a:p>
                      <a:pPr marL="378460" marR="520700" indent="-28702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800" spc="-10" dirty="0">
                          <a:latin typeface="Carlito"/>
                          <a:cs typeface="Carlito"/>
                        </a:rPr>
                        <a:t>contain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an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endotoxin  called</a:t>
                      </a:r>
                      <a:r>
                        <a:rPr sz="1800" spc="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LPS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403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susceptible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to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the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enzyme 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lysozyme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and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to</a:t>
                      </a:r>
                      <a:r>
                        <a:rPr sz="1800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penicillin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132815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rlito"/>
                          <a:cs typeface="Carlito"/>
                        </a:rPr>
                        <a:t>Flagellum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7907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If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present,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the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flagellum</a:t>
                      </a:r>
                      <a:r>
                        <a:rPr sz="1800" spc="-7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has  </a:t>
                      </a:r>
                      <a:r>
                        <a:rPr sz="1800" spc="-15" dirty="0">
                          <a:latin typeface="Carlito"/>
                          <a:cs typeface="Carlito"/>
                        </a:rPr>
                        <a:t>four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supporting rings,  namely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'L' ring,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'P'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ring, 'M'  ring, and 'S'</a:t>
                      </a:r>
                      <a:r>
                        <a:rPr sz="1800" spc="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ring.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9019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The flagellum has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two 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supporting rings, in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the 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peptidoglycan </a:t>
                      </a:r>
                      <a:r>
                        <a:rPr sz="1800" spc="-40" dirty="0">
                          <a:latin typeface="Carlito"/>
                          <a:cs typeface="Carlito"/>
                        </a:rPr>
                        <a:t>layer,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and in  the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plasma</a:t>
                      </a:r>
                      <a:r>
                        <a:rPr sz="18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membrane.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6844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25" dirty="0">
                          <a:latin typeface="Carlito"/>
                          <a:cs typeface="Carlito"/>
                        </a:rPr>
                        <a:t>Teichoic</a:t>
                      </a:r>
                      <a:r>
                        <a:rPr sz="1800" spc="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Acids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absent.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present.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808677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rlito"/>
                          <a:cs typeface="Carlito"/>
                        </a:rPr>
                        <a:t>Liproproteins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7465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They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are attached to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the 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polysaccharide</a:t>
                      </a:r>
                      <a:r>
                        <a:rPr sz="18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backbone.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absent.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68516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latin typeface="Carlito"/>
                          <a:cs typeface="Carlito"/>
                        </a:rPr>
                        <a:t>Periplasmic</a:t>
                      </a:r>
                      <a:r>
                        <a:rPr sz="1800" spc="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Space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present.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absent.</a:t>
                      </a:r>
                      <a:endParaRPr sz="1800" dirty="0">
                        <a:latin typeface="Carlito"/>
                        <a:cs typeface="Carlito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7632" y="461594"/>
            <a:ext cx="5069968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Bacterial</a:t>
            </a:r>
            <a:r>
              <a:rPr spc="-120" dirty="0"/>
              <a:t> </a:t>
            </a:r>
            <a:r>
              <a:rPr spc="-5" dirty="0"/>
              <a:t>Structure</a:t>
            </a:r>
          </a:p>
        </p:txBody>
      </p:sp>
      <p:sp>
        <p:nvSpPr>
          <p:cNvPr id="3" name="object 3"/>
          <p:cNvSpPr/>
          <p:nvPr/>
        </p:nvSpPr>
        <p:spPr>
          <a:xfrm>
            <a:off x="275843" y="1293875"/>
            <a:ext cx="8609076" cy="5337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7632" y="461594"/>
            <a:ext cx="43529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Bacterial</a:t>
            </a:r>
            <a:r>
              <a:rPr spc="-120" dirty="0"/>
              <a:t> </a:t>
            </a:r>
            <a:r>
              <a:rPr spc="-5" dirty="0"/>
              <a:t>Structure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21028"/>
            <a:ext cx="4968240" cy="453009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465"/>
              </a:spcBef>
              <a:buAutoNum type="arabicPeriod" startAt="3"/>
              <a:tabLst>
                <a:tab pos="527685" algn="l"/>
                <a:tab pos="528320" algn="l"/>
              </a:tabLst>
            </a:pPr>
            <a:r>
              <a:rPr sz="2800" b="1" spc="-10" dirty="0">
                <a:latin typeface="Carlito"/>
                <a:cs typeface="Carlito"/>
              </a:rPr>
              <a:t>Extracellular</a:t>
            </a:r>
            <a:r>
              <a:rPr sz="2800" b="1" spc="40" dirty="0">
                <a:latin typeface="Carlito"/>
                <a:cs typeface="Carlito"/>
              </a:rPr>
              <a:t> </a:t>
            </a:r>
            <a:r>
              <a:rPr sz="2800" b="1" spc="-5" dirty="0">
                <a:latin typeface="Carlito"/>
                <a:cs typeface="Carlito"/>
              </a:rPr>
              <a:t>polysaccharides:</a:t>
            </a:r>
            <a:endParaRPr sz="2800">
              <a:latin typeface="Carlito"/>
              <a:cs typeface="Carlito"/>
            </a:endParaRPr>
          </a:p>
          <a:p>
            <a:pPr marL="927100" lvl="1" indent="-457834">
              <a:lnSpc>
                <a:spcPct val="100000"/>
              </a:lnSpc>
              <a:spcBef>
                <a:spcPts val="320"/>
              </a:spcBef>
              <a:buFont typeface="Arial"/>
              <a:buChar char="–"/>
              <a:tabLst>
                <a:tab pos="927100" algn="l"/>
                <a:tab pos="927735" algn="l"/>
              </a:tabLst>
            </a:pPr>
            <a:r>
              <a:rPr sz="2400" b="1" spc="-10" dirty="0">
                <a:latin typeface="Carlito"/>
                <a:cs typeface="Carlito"/>
              </a:rPr>
              <a:t>Capsules</a:t>
            </a:r>
            <a:endParaRPr sz="2400">
              <a:latin typeface="Carlito"/>
              <a:cs typeface="Carlito"/>
            </a:endParaRPr>
          </a:p>
          <a:p>
            <a:pPr marL="927100" lvl="1" indent="-457834">
              <a:lnSpc>
                <a:spcPct val="100000"/>
              </a:lnSpc>
              <a:spcBef>
                <a:spcPts val="285"/>
              </a:spcBef>
              <a:buFont typeface="Arial"/>
              <a:buChar char="–"/>
              <a:tabLst>
                <a:tab pos="927100" algn="l"/>
                <a:tab pos="927735" algn="l"/>
              </a:tabLst>
            </a:pPr>
            <a:r>
              <a:rPr sz="2400" b="1" spc="-5" dirty="0">
                <a:latin typeface="Carlito"/>
                <a:cs typeface="Carlito"/>
              </a:rPr>
              <a:t>Microcapsules</a:t>
            </a:r>
            <a:endParaRPr sz="2400">
              <a:latin typeface="Carlito"/>
              <a:cs typeface="Carlito"/>
            </a:endParaRPr>
          </a:p>
          <a:p>
            <a:pPr marL="927100" lvl="1" indent="-457834">
              <a:lnSpc>
                <a:spcPct val="100000"/>
              </a:lnSpc>
              <a:spcBef>
                <a:spcPts val="290"/>
              </a:spcBef>
              <a:buFont typeface="Arial"/>
              <a:buChar char="–"/>
              <a:tabLst>
                <a:tab pos="927100" algn="l"/>
                <a:tab pos="927735" algn="l"/>
              </a:tabLst>
            </a:pPr>
            <a:r>
              <a:rPr sz="2400" b="1" dirty="0">
                <a:latin typeface="Carlito"/>
                <a:cs typeface="Carlito"/>
              </a:rPr>
              <a:t>Loose</a:t>
            </a:r>
            <a:r>
              <a:rPr sz="2400" b="1" spc="-30" dirty="0">
                <a:latin typeface="Carlito"/>
                <a:cs typeface="Carlito"/>
              </a:rPr>
              <a:t> </a:t>
            </a:r>
            <a:r>
              <a:rPr sz="2400" b="1" dirty="0">
                <a:latin typeface="Carlito"/>
                <a:cs typeface="Carlito"/>
              </a:rPr>
              <a:t>slime</a:t>
            </a:r>
            <a:endParaRPr sz="2400">
              <a:latin typeface="Carlito"/>
              <a:cs typeface="Carlito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Char char="–"/>
            </a:pPr>
            <a:endParaRPr sz="2400">
              <a:latin typeface="Carlito"/>
              <a:cs typeface="Carlito"/>
            </a:endParaRPr>
          </a:p>
          <a:p>
            <a:pPr marL="527685" indent="-515620">
              <a:lnSpc>
                <a:spcPct val="100000"/>
              </a:lnSpc>
              <a:buAutoNum type="arabicPeriod" startAt="3"/>
              <a:tabLst>
                <a:tab pos="527685" algn="l"/>
                <a:tab pos="528320" algn="l"/>
              </a:tabLst>
            </a:pPr>
            <a:r>
              <a:rPr sz="2800" b="1" spc="-10" dirty="0">
                <a:latin typeface="Carlito"/>
                <a:cs typeface="Carlito"/>
              </a:rPr>
              <a:t>Appendages</a:t>
            </a:r>
            <a:endParaRPr sz="2800">
              <a:latin typeface="Carlito"/>
              <a:cs typeface="Carlito"/>
            </a:endParaRPr>
          </a:p>
          <a:p>
            <a:pPr marL="927100" lvl="1" indent="-457834">
              <a:lnSpc>
                <a:spcPct val="100000"/>
              </a:lnSpc>
              <a:spcBef>
                <a:spcPts val="315"/>
              </a:spcBef>
              <a:buFont typeface="Arial"/>
              <a:buChar char="–"/>
              <a:tabLst>
                <a:tab pos="927100" algn="l"/>
                <a:tab pos="927735" algn="l"/>
              </a:tabLst>
            </a:pPr>
            <a:r>
              <a:rPr sz="2400" b="1" spc="-5" dirty="0">
                <a:latin typeface="Carlito"/>
                <a:cs typeface="Carlito"/>
              </a:rPr>
              <a:t>Flagella</a:t>
            </a:r>
            <a:endParaRPr sz="2400">
              <a:latin typeface="Carlito"/>
              <a:cs typeface="Carlito"/>
            </a:endParaRPr>
          </a:p>
          <a:p>
            <a:pPr marL="927100" lvl="1" indent="-457834">
              <a:lnSpc>
                <a:spcPct val="100000"/>
              </a:lnSpc>
              <a:spcBef>
                <a:spcPts val="290"/>
              </a:spcBef>
              <a:buFont typeface="Arial"/>
              <a:buChar char="–"/>
              <a:tabLst>
                <a:tab pos="927100" algn="l"/>
                <a:tab pos="927735" algn="l"/>
              </a:tabLst>
            </a:pPr>
            <a:r>
              <a:rPr sz="2400" b="1" spc="-10" dirty="0">
                <a:latin typeface="Carlito"/>
                <a:cs typeface="Carlito"/>
              </a:rPr>
              <a:t>Pili</a:t>
            </a:r>
            <a:endParaRPr sz="2400">
              <a:latin typeface="Carlito"/>
              <a:cs typeface="Carlito"/>
            </a:endParaRPr>
          </a:p>
          <a:p>
            <a:pPr lvl="1">
              <a:lnSpc>
                <a:spcPct val="100000"/>
              </a:lnSpc>
              <a:spcBef>
                <a:spcPts val="60"/>
              </a:spcBef>
              <a:buChar char="–"/>
            </a:pPr>
            <a:endParaRPr sz="2800">
              <a:latin typeface="Carlito"/>
              <a:cs typeface="Carlito"/>
            </a:endParaRPr>
          </a:p>
          <a:p>
            <a:pPr marL="527685" indent="-515620">
              <a:lnSpc>
                <a:spcPct val="100000"/>
              </a:lnSpc>
              <a:buAutoNum type="arabicPeriod" startAt="3"/>
              <a:tabLst>
                <a:tab pos="527685" algn="l"/>
                <a:tab pos="528320" algn="l"/>
              </a:tabLst>
            </a:pPr>
            <a:r>
              <a:rPr sz="2800" b="1" spc="-15" dirty="0">
                <a:latin typeface="Carlito"/>
                <a:cs typeface="Carlito"/>
              </a:rPr>
              <a:t>Antigenic</a:t>
            </a:r>
            <a:r>
              <a:rPr sz="2800" b="1" spc="25" dirty="0">
                <a:latin typeface="Carlito"/>
                <a:cs typeface="Carlito"/>
              </a:rPr>
              <a:t> </a:t>
            </a:r>
            <a:r>
              <a:rPr sz="2800" b="1" spc="-10" dirty="0">
                <a:latin typeface="Carlito"/>
                <a:cs typeface="Carlito"/>
              </a:rPr>
              <a:t>variation</a:t>
            </a:r>
            <a:endParaRPr sz="2800">
              <a:latin typeface="Carlito"/>
              <a:cs typeface="Carlito"/>
            </a:endParaRPr>
          </a:p>
          <a:p>
            <a:pPr marL="1384300" lvl="1" indent="-514350">
              <a:lnSpc>
                <a:spcPct val="100000"/>
              </a:lnSpc>
              <a:spcBef>
                <a:spcPts val="295"/>
              </a:spcBef>
              <a:buFont typeface="Arial"/>
              <a:buChar char="–"/>
              <a:tabLst>
                <a:tab pos="1384300" algn="l"/>
                <a:tab pos="1384935" algn="l"/>
              </a:tabLst>
            </a:pPr>
            <a:r>
              <a:rPr sz="2000" spc="-10" dirty="0">
                <a:latin typeface="Carlito"/>
                <a:cs typeface="Carlito"/>
              </a:rPr>
              <a:t>important </a:t>
            </a:r>
            <a:r>
              <a:rPr sz="2000" dirty="0">
                <a:latin typeface="Carlito"/>
                <a:cs typeface="Carlito"/>
              </a:rPr>
              <a:t>in </a:t>
            </a:r>
            <a:r>
              <a:rPr sz="2000" spc="-5" dirty="0">
                <a:latin typeface="Carlito"/>
                <a:cs typeface="Carlito"/>
              </a:rPr>
              <a:t>virulence </a:t>
            </a:r>
            <a:r>
              <a:rPr sz="2000" dirty="0">
                <a:latin typeface="Carlito"/>
                <a:cs typeface="Carlito"/>
              </a:rPr>
              <a:t>&amp;</a:t>
            </a:r>
            <a:r>
              <a:rPr sz="2000" spc="-2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immunity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7632" y="186893"/>
            <a:ext cx="43529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Bacterial</a:t>
            </a:r>
            <a:r>
              <a:rPr spc="-120" dirty="0"/>
              <a:t> </a:t>
            </a:r>
            <a:r>
              <a:rPr spc="-5" dirty="0"/>
              <a:t>Structure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206811"/>
            <a:ext cx="8074025" cy="4838700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20"/>
              </a:spcBef>
              <a:tabLst>
                <a:tab pos="927100" algn="l"/>
              </a:tabLst>
            </a:pPr>
            <a:r>
              <a:rPr sz="3000" b="1" spc="-5" dirty="0">
                <a:latin typeface="Carlito"/>
                <a:cs typeface="Carlito"/>
              </a:rPr>
              <a:t>B.	Cytoplasmic</a:t>
            </a:r>
            <a:r>
              <a:rPr sz="3000" b="1" dirty="0">
                <a:latin typeface="Carlito"/>
                <a:cs typeface="Carlito"/>
              </a:rPr>
              <a:t> </a:t>
            </a:r>
            <a:r>
              <a:rPr sz="3000" b="1" spc="-10" dirty="0">
                <a:latin typeface="Carlito"/>
                <a:cs typeface="Carlito"/>
              </a:rPr>
              <a:t>components:</a:t>
            </a:r>
            <a:endParaRPr sz="3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3000" b="1" dirty="0">
                <a:latin typeface="Carlito"/>
                <a:cs typeface="Carlito"/>
              </a:rPr>
              <a:t>1</a:t>
            </a:r>
            <a:r>
              <a:rPr sz="2600" b="1" dirty="0">
                <a:latin typeface="Carlito"/>
                <a:cs typeface="Carlito"/>
              </a:rPr>
              <a:t>.</a:t>
            </a:r>
            <a:r>
              <a:rPr sz="2600" b="1" spc="-5" dirty="0">
                <a:latin typeface="Carlito"/>
                <a:cs typeface="Carlito"/>
              </a:rPr>
              <a:t> Cytoplasm</a:t>
            </a:r>
            <a:endParaRPr sz="2600">
              <a:latin typeface="Carlito"/>
              <a:cs typeface="Carlito"/>
            </a:endParaRPr>
          </a:p>
          <a:p>
            <a:pPr marL="12700" marR="5080">
              <a:lnSpc>
                <a:spcPct val="81000"/>
              </a:lnSpc>
              <a:spcBef>
                <a:spcPts val="685"/>
              </a:spcBef>
              <a:buSzPct val="115384"/>
              <a:buChar char="-"/>
              <a:tabLst>
                <a:tab pos="358775" algn="l"/>
                <a:tab pos="359410" algn="l"/>
              </a:tabLst>
            </a:pPr>
            <a:r>
              <a:rPr sz="2600" spc="-10" dirty="0">
                <a:latin typeface="Carlito"/>
                <a:cs typeface="Carlito"/>
              </a:rPr>
              <a:t>Contains chromosomal </a:t>
            </a:r>
            <a:r>
              <a:rPr sz="2600" dirty="0">
                <a:latin typeface="Carlito"/>
                <a:cs typeface="Carlito"/>
              </a:rPr>
              <a:t>DNA, </a:t>
            </a:r>
            <a:r>
              <a:rPr sz="2600" spc="-5" dirty="0">
                <a:latin typeface="Carlito"/>
                <a:cs typeface="Carlito"/>
              </a:rPr>
              <a:t>ribosomes and various </a:t>
            </a:r>
            <a:r>
              <a:rPr sz="2600" dirty="0">
                <a:latin typeface="Carlito"/>
                <a:cs typeface="Carlito"/>
              </a:rPr>
              <a:t>type  </a:t>
            </a:r>
            <a:r>
              <a:rPr sz="2600" spc="-5" dirty="0">
                <a:latin typeface="Carlito"/>
                <a:cs typeface="Carlito"/>
              </a:rPr>
              <a:t>of </a:t>
            </a:r>
            <a:r>
              <a:rPr sz="2600" dirty="0">
                <a:latin typeface="Carlito"/>
                <a:cs typeface="Carlito"/>
              </a:rPr>
              <a:t>nutritional </a:t>
            </a:r>
            <a:r>
              <a:rPr sz="2600" spc="-20" dirty="0">
                <a:latin typeface="Carlito"/>
                <a:cs typeface="Carlito"/>
              </a:rPr>
              <a:t>storage </a:t>
            </a:r>
            <a:r>
              <a:rPr sz="2600" spc="-5" dirty="0">
                <a:latin typeface="Carlito"/>
                <a:cs typeface="Carlito"/>
              </a:rPr>
              <a:t>granules.</a:t>
            </a:r>
            <a:endParaRPr sz="260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buChar char="-"/>
              <a:tabLst>
                <a:tab pos="355600" algn="l"/>
                <a:tab pos="356235" algn="l"/>
              </a:tabLst>
            </a:pPr>
            <a:r>
              <a:rPr sz="2600" spc="-10" dirty="0">
                <a:latin typeface="Carlito"/>
                <a:cs typeface="Carlito"/>
              </a:rPr>
              <a:t>Contains </a:t>
            </a:r>
            <a:r>
              <a:rPr sz="2600" spc="-5" dirty="0">
                <a:latin typeface="Carlito"/>
                <a:cs typeface="Carlito"/>
              </a:rPr>
              <a:t>no</a:t>
            </a:r>
            <a:r>
              <a:rPr sz="2600" spc="-10" dirty="0">
                <a:latin typeface="Carlito"/>
                <a:cs typeface="Carlito"/>
              </a:rPr>
              <a:t> organelles</a:t>
            </a:r>
            <a:endParaRPr sz="26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600" b="1" dirty="0">
                <a:latin typeface="Carlito"/>
                <a:cs typeface="Carlito"/>
              </a:rPr>
              <a:t>2. Nuclear </a:t>
            </a:r>
            <a:r>
              <a:rPr sz="2600" b="1" spc="-15" dirty="0">
                <a:latin typeface="Carlito"/>
                <a:cs typeface="Carlito"/>
              </a:rPr>
              <a:t>material </a:t>
            </a:r>
            <a:r>
              <a:rPr sz="2600" b="1" spc="-5" dirty="0">
                <a:latin typeface="Carlito"/>
                <a:cs typeface="Carlito"/>
              </a:rPr>
              <a:t>(nucleoid </a:t>
            </a:r>
            <a:r>
              <a:rPr sz="2600" b="1" dirty="0">
                <a:latin typeface="Carlito"/>
                <a:cs typeface="Carlito"/>
              </a:rPr>
              <a:t>or </a:t>
            </a:r>
            <a:r>
              <a:rPr sz="2600" b="1" spc="-5" dirty="0">
                <a:latin typeface="Carlito"/>
                <a:cs typeface="Carlito"/>
              </a:rPr>
              <a:t>nuclear</a:t>
            </a:r>
            <a:r>
              <a:rPr sz="2600" b="1" spc="15" dirty="0">
                <a:latin typeface="Carlito"/>
                <a:cs typeface="Carlito"/>
              </a:rPr>
              <a:t> </a:t>
            </a:r>
            <a:r>
              <a:rPr sz="2600" b="1" spc="-5" dirty="0">
                <a:latin typeface="Carlito"/>
                <a:cs typeface="Carlito"/>
              </a:rPr>
              <a:t>body)</a:t>
            </a:r>
            <a:endParaRPr sz="2600">
              <a:latin typeface="Carlito"/>
              <a:cs typeface="Carlito"/>
            </a:endParaRPr>
          </a:p>
          <a:p>
            <a:pPr marL="355600" marR="944244" indent="-343535">
              <a:lnSpc>
                <a:spcPts val="2500"/>
              </a:lnSpc>
              <a:spcBef>
                <a:spcPts val="1320"/>
              </a:spcBef>
              <a:buChar char="-"/>
              <a:tabLst>
                <a:tab pos="355600" algn="l"/>
                <a:tab pos="356235" algn="l"/>
              </a:tabLst>
            </a:pPr>
            <a:r>
              <a:rPr sz="2600" spc="-5" dirty="0">
                <a:latin typeface="Carlito"/>
                <a:cs typeface="Carlito"/>
              </a:rPr>
              <a:t>Consist of one </a:t>
            </a:r>
            <a:r>
              <a:rPr sz="2600" dirty="0">
                <a:latin typeface="Carlito"/>
                <a:cs typeface="Carlito"/>
              </a:rPr>
              <a:t>long, </a:t>
            </a:r>
            <a:r>
              <a:rPr sz="2600" spc="-10" dirty="0">
                <a:latin typeface="Carlito"/>
                <a:cs typeface="Carlito"/>
              </a:rPr>
              <a:t>double-stranded, </a:t>
            </a:r>
            <a:r>
              <a:rPr sz="2600" spc="-5" dirty="0">
                <a:latin typeface="Carlito"/>
                <a:cs typeface="Carlito"/>
              </a:rPr>
              <a:t>circular DNA  </a:t>
            </a:r>
            <a:r>
              <a:rPr sz="2600" dirty="0">
                <a:latin typeface="Carlito"/>
                <a:cs typeface="Carlito"/>
              </a:rPr>
              <a:t>molecule</a:t>
            </a:r>
            <a:endParaRPr sz="260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20"/>
              </a:spcBef>
              <a:buChar char="-"/>
              <a:tabLst>
                <a:tab pos="355600" algn="l"/>
                <a:tab pos="356235" algn="l"/>
              </a:tabLst>
            </a:pPr>
            <a:r>
              <a:rPr sz="2600" dirty="0">
                <a:latin typeface="Carlito"/>
                <a:cs typeface="Carlito"/>
              </a:rPr>
              <a:t>R</a:t>
            </a:r>
            <a:r>
              <a:rPr sz="2600" spc="-5" dirty="0">
                <a:latin typeface="Carlito"/>
                <a:cs typeface="Carlito"/>
              </a:rPr>
              <a:t> </a:t>
            </a:r>
            <a:r>
              <a:rPr sz="2600" spc="-15" dirty="0">
                <a:latin typeface="Carlito"/>
                <a:cs typeface="Carlito"/>
              </a:rPr>
              <a:t>factor</a:t>
            </a:r>
            <a:endParaRPr sz="260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buChar char="-"/>
              <a:tabLst>
                <a:tab pos="355600" algn="l"/>
                <a:tab pos="356235" algn="l"/>
              </a:tabLst>
            </a:pPr>
            <a:r>
              <a:rPr sz="2600" dirty="0">
                <a:latin typeface="Carlito"/>
                <a:cs typeface="Carlito"/>
              </a:rPr>
              <a:t>binary</a:t>
            </a:r>
            <a:r>
              <a:rPr sz="2600" spc="-20" dirty="0">
                <a:latin typeface="Carlito"/>
                <a:cs typeface="Carlito"/>
              </a:rPr>
              <a:t> </a:t>
            </a:r>
            <a:r>
              <a:rPr sz="2600" spc="-5" dirty="0">
                <a:latin typeface="Carlito"/>
                <a:cs typeface="Carlito"/>
              </a:rPr>
              <a:t>fission</a:t>
            </a:r>
            <a:endParaRPr sz="2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7632" y="491693"/>
            <a:ext cx="43529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Bacterial</a:t>
            </a:r>
            <a:r>
              <a:rPr spc="-120" dirty="0"/>
              <a:t> </a:t>
            </a:r>
            <a:r>
              <a:rPr spc="-5" dirty="0"/>
              <a:t>Structure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83766"/>
            <a:ext cx="7781290" cy="3333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27100" algn="l"/>
              </a:tabLst>
            </a:pPr>
            <a:r>
              <a:rPr sz="3200" b="1" dirty="0">
                <a:latin typeface="Carlito"/>
                <a:cs typeface="Carlito"/>
              </a:rPr>
              <a:t>B.	</a:t>
            </a:r>
            <a:r>
              <a:rPr sz="3200" b="1" spc="-5" dirty="0">
                <a:latin typeface="Carlito"/>
                <a:cs typeface="Carlito"/>
              </a:rPr>
              <a:t>Cytoplasmic</a:t>
            </a:r>
            <a:r>
              <a:rPr sz="3200" b="1" spc="-30" dirty="0">
                <a:latin typeface="Carlito"/>
                <a:cs typeface="Carlito"/>
              </a:rPr>
              <a:t> </a:t>
            </a:r>
            <a:r>
              <a:rPr sz="3200" b="1" spc="-5" dirty="0">
                <a:latin typeface="Carlito"/>
                <a:cs typeface="Carlito"/>
              </a:rPr>
              <a:t>components:</a:t>
            </a:r>
            <a:endParaRPr sz="3200">
              <a:latin typeface="Carlito"/>
              <a:cs typeface="Carlito"/>
            </a:endParaRPr>
          </a:p>
          <a:p>
            <a:pPr marL="419734" indent="-407670">
              <a:lnSpc>
                <a:spcPct val="100000"/>
              </a:lnSpc>
              <a:spcBef>
                <a:spcPts val="2785"/>
              </a:spcBef>
              <a:buAutoNum type="arabicPeriod" startAt="3"/>
              <a:tabLst>
                <a:tab pos="420370" algn="l"/>
              </a:tabLst>
            </a:pPr>
            <a:r>
              <a:rPr sz="3200" b="1" dirty="0">
                <a:latin typeface="Carlito"/>
                <a:cs typeface="Carlito"/>
              </a:rPr>
              <a:t>Ribosomes</a:t>
            </a:r>
            <a:endParaRPr sz="32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690"/>
              </a:spcBef>
              <a:buChar char="-"/>
              <a:tabLst>
                <a:tab pos="756285" algn="l"/>
                <a:tab pos="756920" algn="l"/>
              </a:tabLst>
            </a:pPr>
            <a:r>
              <a:rPr sz="2800" spc="-5" dirty="0">
                <a:latin typeface="Carlito"/>
                <a:cs typeface="Carlito"/>
              </a:rPr>
              <a:t>function as the </a:t>
            </a:r>
            <a:r>
              <a:rPr sz="2800" spc="-10" dirty="0">
                <a:latin typeface="Carlito"/>
                <a:cs typeface="Carlito"/>
              </a:rPr>
              <a:t>active </a:t>
            </a:r>
            <a:r>
              <a:rPr sz="2800" spc="-15" dirty="0">
                <a:latin typeface="Carlito"/>
                <a:cs typeface="Carlito"/>
              </a:rPr>
              <a:t>center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20" dirty="0">
                <a:latin typeface="Carlito"/>
                <a:cs typeface="Carlito"/>
              </a:rPr>
              <a:t>protein</a:t>
            </a:r>
            <a:r>
              <a:rPr sz="2800" spc="11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synthesis</a:t>
            </a:r>
            <a:endParaRPr sz="2800">
              <a:latin typeface="Carlito"/>
              <a:cs typeface="Carlito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Font typeface="Carlito"/>
              <a:buChar char="-"/>
            </a:pPr>
            <a:endParaRPr sz="3350">
              <a:latin typeface="Carlito"/>
              <a:cs typeface="Carlito"/>
            </a:endParaRPr>
          </a:p>
          <a:p>
            <a:pPr marL="368935" indent="-356870">
              <a:lnSpc>
                <a:spcPct val="100000"/>
              </a:lnSpc>
              <a:spcBef>
                <a:spcPts val="5"/>
              </a:spcBef>
              <a:buAutoNum type="arabicPeriod" startAt="3"/>
              <a:tabLst>
                <a:tab pos="369570" algn="l"/>
              </a:tabLst>
            </a:pPr>
            <a:r>
              <a:rPr sz="2800" b="1" spc="-10" dirty="0">
                <a:latin typeface="Carlito"/>
                <a:cs typeface="Carlito"/>
              </a:rPr>
              <a:t>Cytoplasmic</a:t>
            </a:r>
            <a:r>
              <a:rPr sz="2800" b="1" spc="25" dirty="0">
                <a:latin typeface="Carlito"/>
                <a:cs typeface="Carlito"/>
              </a:rPr>
              <a:t> </a:t>
            </a:r>
            <a:r>
              <a:rPr sz="2800" b="1" spc="-5" dirty="0">
                <a:latin typeface="Carlito"/>
                <a:cs typeface="Carlito"/>
              </a:rPr>
              <a:t>inclusion</a:t>
            </a:r>
            <a:endParaRPr sz="28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670"/>
              </a:spcBef>
              <a:buChar char="-"/>
              <a:tabLst>
                <a:tab pos="756285" algn="l"/>
                <a:tab pos="756920" algn="l"/>
              </a:tabLst>
            </a:pPr>
            <a:r>
              <a:rPr sz="2800" spc="-15" dirty="0">
                <a:latin typeface="Carlito"/>
                <a:cs typeface="Carlito"/>
              </a:rPr>
              <a:t>Sources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25" dirty="0">
                <a:latin typeface="Carlito"/>
                <a:cs typeface="Carlito"/>
              </a:rPr>
              <a:t>stored</a:t>
            </a:r>
            <a:r>
              <a:rPr sz="2800" spc="5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energy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9121" y="461594"/>
            <a:ext cx="64465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SPORES </a:t>
            </a:r>
            <a:r>
              <a:rPr spc="-5" dirty="0"/>
              <a:t>AND</a:t>
            </a:r>
            <a:r>
              <a:rPr spc="-55" dirty="0"/>
              <a:t> </a:t>
            </a:r>
            <a:r>
              <a:rPr spc="-35" dirty="0"/>
              <a:t>SPORULATION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6870" algn="l"/>
                <a:tab pos="357505" algn="l"/>
                <a:tab pos="1393190" algn="l"/>
                <a:tab pos="2717800" algn="l"/>
                <a:tab pos="3825875" algn="l"/>
                <a:tab pos="4859020" algn="l"/>
                <a:tab pos="6031865" algn="l"/>
                <a:tab pos="7095490" algn="l"/>
              </a:tabLst>
            </a:pPr>
            <a:r>
              <a:rPr spc="-5" dirty="0"/>
              <a:t>Highl</a:t>
            </a:r>
            <a:r>
              <a:rPr dirty="0"/>
              <a:t>y	</a:t>
            </a:r>
            <a:r>
              <a:rPr spc="-35" dirty="0"/>
              <a:t>r</a:t>
            </a:r>
            <a:r>
              <a:rPr dirty="0"/>
              <a:t>es</a:t>
            </a:r>
            <a:r>
              <a:rPr spc="-10" dirty="0"/>
              <a:t>i</a:t>
            </a:r>
            <a:r>
              <a:rPr spc="-30" dirty="0"/>
              <a:t>s</a:t>
            </a:r>
            <a:r>
              <a:rPr spc="-25" dirty="0"/>
              <a:t>t</a:t>
            </a:r>
            <a:r>
              <a:rPr dirty="0"/>
              <a:t>a</a:t>
            </a:r>
            <a:r>
              <a:rPr spc="-25" dirty="0"/>
              <a:t>n</a:t>
            </a:r>
            <a:r>
              <a:rPr dirty="0"/>
              <a:t>t	</a:t>
            </a:r>
            <a:r>
              <a:rPr spc="-35" dirty="0"/>
              <a:t>r</a:t>
            </a:r>
            <a:r>
              <a:rPr dirty="0"/>
              <a:t>e</a:t>
            </a:r>
            <a:r>
              <a:rPr spc="-25" dirty="0"/>
              <a:t>s</a:t>
            </a:r>
            <a:r>
              <a:rPr dirty="0"/>
              <a:t>t</a:t>
            </a:r>
            <a:r>
              <a:rPr spc="-15" dirty="0"/>
              <a:t>i</a:t>
            </a:r>
            <a:r>
              <a:rPr spc="-5" dirty="0"/>
              <a:t>n</a:t>
            </a:r>
            <a:r>
              <a:rPr dirty="0"/>
              <a:t>g	</a:t>
            </a:r>
            <a:r>
              <a:rPr spc="-40" dirty="0"/>
              <a:t>s</a:t>
            </a:r>
            <a:r>
              <a:rPr spc="-25" dirty="0"/>
              <a:t>t</a:t>
            </a:r>
            <a:r>
              <a:rPr dirty="0"/>
              <a:t>a</a:t>
            </a:r>
            <a:r>
              <a:rPr spc="-25" dirty="0"/>
              <a:t>g</a:t>
            </a:r>
            <a:r>
              <a:rPr dirty="0"/>
              <a:t>es	</a:t>
            </a:r>
            <a:r>
              <a:rPr spc="-50" dirty="0"/>
              <a:t>f</a:t>
            </a:r>
            <a:r>
              <a:rPr spc="-5" dirty="0"/>
              <a:t>orme</a:t>
            </a:r>
            <a:r>
              <a:rPr dirty="0"/>
              <a:t>d	</a:t>
            </a:r>
            <a:r>
              <a:rPr spc="-5" dirty="0"/>
              <a:t>durin</a:t>
            </a:r>
            <a:r>
              <a:rPr dirty="0"/>
              <a:t>g	ad</a:t>
            </a:r>
            <a:r>
              <a:rPr spc="-30" dirty="0"/>
              <a:t>v</a:t>
            </a:r>
            <a:r>
              <a:rPr dirty="0"/>
              <a:t>e</a:t>
            </a:r>
            <a:r>
              <a:rPr spc="-30" dirty="0"/>
              <a:t>r</a:t>
            </a:r>
            <a:r>
              <a:rPr spc="-5" dirty="0"/>
              <a:t>se  </a:t>
            </a:r>
            <a:r>
              <a:rPr spc="-10" dirty="0"/>
              <a:t>environment </a:t>
            </a:r>
            <a:r>
              <a:rPr spc="-5" dirty="0"/>
              <a:t>(depletion of</a:t>
            </a:r>
            <a:r>
              <a:rPr spc="-15" dirty="0"/>
              <a:t> </a:t>
            </a:r>
            <a:r>
              <a:rPr spc="-5" dirty="0"/>
              <a:t>nutrients)</a:t>
            </a:r>
          </a:p>
          <a:p>
            <a:pPr marL="356870" indent="-34353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pc="-10" dirty="0"/>
              <a:t>Endospores</a:t>
            </a:r>
          </a:p>
          <a:p>
            <a:pPr marL="1270">
              <a:lnSpc>
                <a:spcPct val="100000"/>
              </a:lnSpc>
              <a:spcBef>
                <a:spcPts val="40"/>
              </a:spcBef>
              <a:buChar char="•"/>
            </a:pPr>
            <a:endParaRPr sz="2850"/>
          </a:p>
          <a:p>
            <a:pPr marL="757555" lvl="1" indent="-287020">
              <a:lnSpc>
                <a:spcPct val="100000"/>
              </a:lnSpc>
              <a:buFont typeface="Arial"/>
              <a:buChar char="–"/>
              <a:tabLst>
                <a:tab pos="758190" algn="l"/>
              </a:tabLst>
            </a:pPr>
            <a:r>
              <a:rPr sz="2800" b="1" spc="-15" dirty="0">
                <a:latin typeface="Carlito"/>
                <a:cs typeface="Carlito"/>
              </a:rPr>
              <a:t>Spore</a:t>
            </a:r>
            <a:r>
              <a:rPr sz="2800" b="1" spc="15" dirty="0">
                <a:latin typeface="Carlito"/>
                <a:cs typeface="Carlito"/>
              </a:rPr>
              <a:t> </a:t>
            </a:r>
            <a:r>
              <a:rPr sz="2800" b="1" spc="-10" dirty="0">
                <a:latin typeface="Carlito"/>
                <a:cs typeface="Carlito"/>
              </a:rPr>
              <a:t>germination</a:t>
            </a:r>
            <a:endParaRPr sz="2800">
              <a:latin typeface="Carlito"/>
              <a:cs typeface="Carlito"/>
            </a:endParaRPr>
          </a:p>
          <a:p>
            <a:pPr marL="1270" lvl="1">
              <a:lnSpc>
                <a:spcPct val="100000"/>
              </a:lnSpc>
              <a:spcBef>
                <a:spcPts val="10"/>
              </a:spcBef>
              <a:buChar char="–"/>
            </a:pPr>
            <a:endParaRPr sz="3850">
              <a:latin typeface="Carlito"/>
              <a:cs typeface="Carlito"/>
            </a:endParaRPr>
          </a:p>
          <a:p>
            <a:pPr marL="356870" indent="-343535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800" b="1" spc="-10" dirty="0">
                <a:latin typeface="Carlito"/>
                <a:cs typeface="Carlito"/>
              </a:rPr>
              <a:t>Medical </a:t>
            </a:r>
            <a:r>
              <a:rPr sz="2800" b="1" spc="-5" dirty="0">
                <a:latin typeface="Carlito"/>
                <a:cs typeface="Carlito"/>
              </a:rPr>
              <a:t>significance of</a:t>
            </a:r>
            <a:r>
              <a:rPr sz="2800" b="1" spc="55" dirty="0">
                <a:latin typeface="Carlito"/>
                <a:cs typeface="Carlito"/>
              </a:rPr>
              <a:t> </a:t>
            </a:r>
            <a:r>
              <a:rPr sz="2800" b="1" spc="-5" dirty="0">
                <a:latin typeface="Carlito"/>
                <a:cs typeface="Carlito"/>
              </a:rPr>
              <a:t>sporulation</a:t>
            </a:r>
            <a:endParaRPr sz="2800">
              <a:latin typeface="Carlito"/>
              <a:cs typeface="Carlito"/>
            </a:endParaRPr>
          </a:p>
          <a:p>
            <a:pPr marL="757555" lvl="1" indent="-287020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8190" algn="l"/>
              </a:tabLst>
            </a:pPr>
            <a:r>
              <a:rPr sz="2400" dirty="0">
                <a:latin typeface="Carlito"/>
                <a:cs typeface="Carlito"/>
              </a:rPr>
              <a:t>Bacillus</a:t>
            </a:r>
            <a:r>
              <a:rPr sz="2400" spc="-3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species</a:t>
            </a:r>
            <a:endParaRPr sz="2400">
              <a:latin typeface="Carlito"/>
              <a:cs typeface="Carlito"/>
            </a:endParaRPr>
          </a:p>
          <a:p>
            <a:pPr marL="757555" lvl="1" indent="-28702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8190" algn="l"/>
              </a:tabLst>
            </a:pPr>
            <a:r>
              <a:rPr sz="2400" spc="-5" dirty="0">
                <a:latin typeface="Carlito"/>
                <a:cs typeface="Carlito"/>
              </a:rPr>
              <a:t>Clostridium</a:t>
            </a:r>
            <a:r>
              <a:rPr sz="2400" spc="-2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species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521" y="34544"/>
            <a:ext cx="516953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Bacterial</a:t>
            </a:r>
            <a:r>
              <a:rPr spc="-75" dirty="0"/>
              <a:t> </a:t>
            </a:r>
            <a:r>
              <a:rPr spc="-10" dirty="0"/>
              <a:t>classification</a:t>
            </a:r>
          </a:p>
        </p:txBody>
      </p:sp>
      <p:sp>
        <p:nvSpPr>
          <p:cNvPr id="3" name="object 3"/>
          <p:cNvSpPr/>
          <p:nvPr/>
        </p:nvSpPr>
        <p:spPr>
          <a:xfrm>
            <a:off x="148551" y="764666"/>
            <a:ext cx="8496935" cy="58797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Bacterial</a:t>
            </a:r>
            <a:r>
              <a:rPr spc="-100" dirty="0"/>
              <a:t> </a:t>
            </a:r>
            <a:r>
              <a:rPr spc="-10" dirty="0"/>
              <a:t>classification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34413"/>
            <a:ext cx="6569075" cy="4236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95"/>
              </a:spcBef>
              <a:buAutoNum type="alphaUcPeriod"/>
              <a:tabLst>
                <a:tab pos="527685" algn="l"/>
                <a:tab pos="528320" algn="l"/>
              </a:tabLst>
            </a:pPr>
            <a:r>
              <a:rPr sz="2800" b="1" spc="-30" dirty="0">
                <a:latin typeface="Carlito"/>
                <a:cs typeface="Carlito"/>
              </a:rPr>
              <a:t>Wall</a:t>
            </a:r>
            <a:r>
              <a:rPr sz="2800" b="1" dirty="0">
                <a:latin typeface="Carlito"/>
                <a:cs typeface="Carlito"/>
              </a:rPr>
              <a:t> </a:t>
            </a:r>
            <a:r>
              <a:rPr sz="2800" b="1" spc="-10" dirty="0">
                <a:latin typeface="Carlito"/>
                <a:cs typeface="Carlito"/>
              </a:rPr>
              <a:t>structure</a:t>
            </a:r>
            <a:endParaRPr sz="2800">
              <a:latin typeface="Carlito"/>
              <a:cs typeface="Carlito"/>
            </a:endParaRPr>
          </a:p>
          <a:p>
            <a:pPr marL="927100" lvl="1" indent="-457834">
              <a:lnSpc>
                <a:spcPct val="100000"/>
              </a:lnSpc>
              <a:spcBef>
                <a:spcPts val="20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2400" b="1" spc="-15" dirty="0">
                <a:latin typeface="Carlito"/>
                <a:cs typeface="Carlito"/>
              </a:rPr>
              <a:t>Gram </a:t>
            </a:r>
            <a:r>
              <a:rPr sz="2400" b="1" dirty="0">
                <a:latin typeface="Carlito"/>
                <a:cs typeface="Carlito"/>
              </a:rPr>
              <a:t>+</a:t>
            </a:r>
            <a:endParaRPr sz="2400">
              <a:latin typeface="Carlito"/>
              <a:cs typeface="Carlito"/>
            </a:endParaRPr>
          </a:p>
          <a:p>
            <a:pPr marL="1155700" lvl="2" indent="-229235">
              <a:lnSpc>
                <a:spcPts val="2390"/>
              </a:lnSpc>
              <a:spcBef>
                <a:spcPts val="1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b="1" i="1" spc="-10" dirty="0">
                <a:solidFill>
                  <a:srgbClr val="00AF50"/>
                </a:solidFill>
                <a:latin typeface="Carlito"/>
                <a:cs typeface="Carlito"/>
              </a:rPr>
              <a:t>Staphylococcus</a:t>
            </a:r>
            <a:r>
              <a:rPr sz="2000" b="1" spc="-10" dirty="0">
                <a:solidFill>
                  <a:srgbClr val="00AF50"/>
                </a:solidFill>
                <a:latin typeface="Carlito"/>
                <a:cs typeface="Carlito"/>
              </a:rPr>
              <a:t>, </a:t>
            </a:r>
            <a:r>
              <a:rPr sz="2000" b="1" i="1" spc="-10" dirty="0">
                <a:solidFill>
                  <a:srgbClr val="00AF50"/>
                </a:solidFill>
                <a:latin typeface="Carlito"/>
                <a:cs typeface="Carlito"/>
              </a:rPr>
              <a:t>Streptococcus</a:t>
            </a:r>
            <a:r>
              <a:rPr sz="2000" b="1" spc="-10" dirty="0">
                <a:solidFill>
                  <a:srgbClr val="00AF50"/>
                </a:solidFill>
                <a:latin typeface="Carlito"/>
                <a:cs typeface="Carlito"/>
              </a:rPr>
              <a:t>, </a:t>
            </a:r>
            <a:r>
              <a:rPr sz="2000" b="1" i="1" spc="-5" dirty="0">
                <a:solidFill>
                  <a:srgbClr val="00AF50"/>
                </a:solidFill>
                <a:latin typeface="Carlito"/>
                <a:cs typeface="Carlito"/>
              </a:rPr>
              <a:t>Clostridium,</a:t>
            </a:r>
            <a:r>
              <a:rPr sz="2000" b="1" i="1" spc="-130" dirty="0">
                <a:solidFill>
                  <a:srgbClr val="00AF50"/>
                </a:solidFill>
                <a:latin typeface="Carlito"/>
                <a:cs typeface="Carlito"/>
              </a:rPr>
              <a:t> </a:t>
            </a:r>
            <a:r>
              <a:rPr sz="2000" b="1" i="1" dirty="0">
                <a:solidFill>
                  <a:srgbClr val="00AF50"/>
                </a:solidFill>
                <a:latin typeface="Carlito"/>
                <a:cs typeface="Carlito"/>
              </a:rPr>
              <a:t>Bacillus</a:t>
            </a:r>
            <a:endParaRPr sz="2000">
              <a:latin typeface="Carlito"/>
              <a:cs typeface="Carlito"/>
            </a:endParaRPr>
          </a:p>
          <a:p>
            <a:pPr marL="927100" lvl="1" indent="-457834">
              <a:lnSpc>
                <a:spcPts val="2870"/>
              </a:lnSpc>
              <a:buAutoNum type="arabicPeriod"/>
              <a:tabLst>
                <a:tab pos="927100" algn="l"/>
                <a:tab pos="927735" algn="l"/>
              </a:tabLst>
            </a:pPr>
            <a:r>
              <a:rPr sz="2400" b="1" spc="-15" dirty="0">
                <a:latin typeface="Carlito"/>
                <a:cs typeface="Carlito"/>
              </a:rPr>
              <a:t>Gram </a:t>
            </a:r>
            <a:r>
              <a:rPr sz="2400" b="1" dirty="0">
                <a:latin typeface="Carlito"/>
                <a:cs typeface="Carlito"/>
              </a:rPr>
              <a:t>-</a:t>
            </a:r>
            <a:endParaRPr sz="2400">
              <a:latin typeface="Carlito"/>
              <a:cs typeface="Carlito"/>
            </a:endParaRPr>
          </a:p>
          <a:p>
            <a:pPr marL="1155700" lvl="2" indent="-229235">
              <a:lnSpc>
                <a:spcPts val="2395"/>
              </a:lnSpc>
              <a:spcBef>
                <a:spcPts val="1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b="1" spc="-10" dirty="0">
                <a:solidFill>
                  <a:srgbClr val="00AF50"/>
                </a:solidFill>
                <a:latin typeface="Carlito"/>
                <a:cs typeface="Carlito"/>
              </a:rPr>
              <a:t>Enteric, </a:t>
            </a:r>
            <a:r>
              <a:rPr sz="2000" b="1" spc="-15" dirty="0">
                <a:solidFill>
                  <a:srgbClr val="00AF50"/>
                </a:solidFill>
                <a:latin typeface="Carlito"/>
                <a:cs typeface="Carlito"/>
              </a:rPr>
              <a:t>respiratory </a:t>
            </a:r>
            <a:r>
              <a:rPr sz="2000" b="1" dirty="0">
                <a:solidFill>
                  <a:srgbClr val="00AF50"/>
                </a:solidFill>
                <a:latin typeface="Carlito"/>
                <a:cs typeface="Carlito"/>
              </a:rPr>
              <a:t>and</a:t>
            </a:r>
            <a:r>
              <a:rPr sz="2000" b="1" spc="5" dirty="0">
                <a:solidFill>
                  <a:srgbClr val="00AF50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00AF50"/>
                </a:solidFill>
                <a:latin typeface="Carlito"/>
                <a:cs typeface="Carlito"/>
              </a:rPr>
              <a:t>others</a:t>
            </a:r>
            <a:endParaRPr sz="2000">
              <a:latin typeface="Carlito"/>
              <a:cs typeface="Carlito"/>
            </a:endParaRPr>
          </a:p>
          <a:p>
            <a:pPr marL="927100" lvl="1" indent="-457834">
              <a:lnSpc>
                <a:spcPts val="2875"/>
              </a:lnSpc>
              <a:buAutoNum type="arabicPeriod"/>
              <a:tabLst>
                <a:tab pos="927100" algn="l"/>
                <a:tab pos="927735" algn="l"/>
              </a:tabLst>
            </a:pPr>
            <a:r>
              <a:rPr sz="2400" b="1" spc="-10" dirty="0">
                <a:latin typeface="Carlito"/>
                <a:cs typeface="Carlito"/>
              </a:rPr>
              <a:t>Acid-fast</a:t>
            </a:r>
            <a:endParaRPr sz="2400">
              <a:latin typeface="Carlito"/>
              <a:cs typeface="Carlito"/>
            </a:endParaRPr>
          </a:p>
          <a:p>
            <a:pPr marL="1155700" lvl="2" indent="-229235">
              <a:lnSpc>
                <a:spcPts val="2390"/>
              </a:lnSpc>
              <a:spcBef>
                <a:spcPts val="1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b="1" i="1" spc="-10" dirty="0">
                <a:solidFill>
                  <a:srgbClr val="00AF50"/>
                </a:solidFill>
                <a:latin typeface="Carlito"/>
                <a:cs typeface="Carlito"/>
              </a:rPr>
              <a:t>Mycobacterium</a:t>
            </a:r>
            <a:endParaRPr sz="2000">
              <a:latin typeface="Carlito"/>
              <a:cs typeface="Carlito"/>
            </a:endParaRPr>
          </a:p>
          <a:p>
            <a:pPr marL="927100" lvl="1" indent="-457834">
              <a:lnSpc>
                <a:spcPts val="2870"/>
              </a:lnSpc>
              <a:buAutoNum type="arabicPeriod"/>
              <a:tabLst>
                <a:tab pos="927100" algn="l"/>
                <a:tab pos="927735" algn="l"/>
              </a:tabLst>
            </a:pPr>
            <a:r>
              <a:rPr sz="2400" b="1" spc="-15" dirty="0">
                <a:latin typeface="Carlito"/>
                <a:cs typeface="Carlito"/>
              </a:rPr>
              <a:t>Wall-less</a:t>
            </a:r>
            <a:endParaRPr sz="2400">
              <a:latin typeface="Carlito"/>
              <a:cs typeface="Carlito"/>
            </a:endParaRPr>
          </a:p>
          <a:p>
            <a:pPr marL="1155700" lvl="2" indent="-229235">
              <a:lnSpc>
                <a:spcPts val="2385"/>
              </a:lnSpc>
              <a:spcBef>
                <a:spcPts val="1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b="1" i="1" spc="-5" dirty="0">
                <a:solidFill>
                  <a:srgbClr val="00AF50"/>
                </a:solidFill>
                <a:latin typeface="Carlito"/>
                <a:cs typeface="Carlito"/>
              </a:rPr>
              <a:t>Mycoplasma</a:t>
            </a:r>
            <a:endParaRPr sz="2000">
              <a:latin typeface="Carlito"/>
              <a:cs typeface="Carlito"/>
            </a:endParaRPr>
          </a:p>
          <a:p>
            <a:pPr marL="527685" indent="-515620">
              <a:lnSpc>
                <a:spcPts val="3345"/>
              </a:lnSpc>
              <a:buAutoNum type="alphaUcPeriod"/>
              <a:tabLst>
                <a:tab pos="527685" algn="l"/>
                <a:tab pos="528320" algn="l"/>
              </a:tabLst>
            </a:pPr>
            <a:r>
              <a:rPr sz="2800" b="1" spc="-5" dirty="0">
                <a:latin typeface="Carlito"/>
                <a:cs typeface="Carlito"/>
              </a:rPr>
              <a:t>Unusual</a:t>
            </a:r>
            <a:endParaRPr sz="2800">
              <a:latin typeface="Carlito"/>
              <a:cs typeface="Carlito"/>
            </a:endParaRPr>
          </a:p>
          <a:p>
            <a:pPr marL="287020" marR="3153410" indent="-287020" algn="r">
              <a:lnSpc>
                <a:spcPct val="100000"/>
              </a:lnSpc>
              <a:spcBef>
                <a:spcPts val="20"/>
              </a:spcBef>
              <a:buFont typeface="Arial"/>
              <a:buChar char="–"/>
              <a:tabLst>
                <a:tab pos="287020" algn="l"/>
              </a:tabLst>
            </a:pPr>
            <a:r>
              <a:rPr sz="2400" b="1" spc="-15" dirty="0">
                <a:latin typeface="Carlito"/>
                <a:cs typeface="Carlito"/>
              </a:rPr>
              <a:t>Obligate</a:t>
            </a:r>
            <a:r>
              <a:rPr sz="2400" b="1" spc="-75" dirty="0">
                <a:latin typeface="Carlito"/>
                <a:cs typeface="Carlito"/>
              </a:rPr>
              <a:t> </a:t>
            </a:r>
            <a:r>
              <a:rPr sz="2400" b="1" spc="-10" dirty="0">
                <a:latin typeface="Carlito"/>
                <a:cs typeface="Carlito"/>
              </a:rPr>
              <a:t>intracellular</a:t>
            </a:r>
            <a:endParaRPr sz="2400">
              <a:latin typeface="Carlito"/>
              <a:cs typeface="Carlito"/>
            </a:endParaRPr>
          </a:p>
          <a:p>
            <a:pPr marL="227965" marR="3150870" lvl="1" indent="-227965" algn="r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227965" algn="l"/>
                <a:tab pos="228600" algn="l"/>
              </a:tabLst>
            </a:pPr>
            <a:r>
              <a:rPr sz="2000" b="1" i="1" spc="-10" dirty="0">
                <a:solidFill>
                  <a:srgbClr val="00AF50"/>
                </a:solidFill>
                <a:latin typeface="Carlito"/>
                <a:cs typeface="Carlito"/>
              </a:rPr>
              <a:t>Rickettsia</a:t>
            </a:r>
            <a:r>
              <a:rPr sz="2000" b="1" spc="-10" dirty="0">
                <a:solidFill>
                  <a:srgbClr val="00AF50"/>
                </a:solidFill>
                <a:latin typeface="Carlito"/>
                <a:cs typeface="Carlito"/>
              </a:rPr>
              <a:t>,</a:t>
            </a:r>
            <a:r>
              <a:rPr sz="2000" b="1" spc="-95" dirty="0">
                <a:solidFill>
                  <a:srgbClr val="00AF50"/>
                </a:solidFill>
                <a:latin typeface="Carlito"/>
                <a:cs typeface="Carlito"/>
              </a:rPr>
              <a:t> </a:t>
            </a:r>
            <a:r>
              <a:rPr sz="2000" b="1" i="1" spc="-5" dirty="0">
                <a:solidFill>
                  <a:srgbClr val="00AF50"/>
                </a:solidFill>
                <a:latin typeface="Carlito"/>
                <a:cs typeface="Carlito"/>
              </a:rPr>
              <a:t>Chlamydia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Bacterial</a:t>
            </a:r>
            <a:r>
              <a:rPr spc="-100" dirty="0"/>
              <a:t> </a:t>
            </a:r>
            <a:r>
              <a:rPr spc="-10" dirty="0"/>
              <a:t>classification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07061"/>
            <a:ext cx="3308985" cy="432752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  <a:tabLst>
                <a:tab pos="527685" algn="l"/>
              </a:tabLst>
            </a:pPr>
            <a:r>
              <a:rPr sz="3200" b="1" spc="-5" dirty="0">
                <a:latin typeface="Carlito"/>
                <a:cs typeface="Carlito"/>
              </a:rPr>
              <a:t>C.	Cell</a:t>
            </a:r>
            <a:r>
              <a:rPr sz="3200" b="1" spc="-70" dirty="0">
                <a:latin typeface="Carlito"/>
                <a:cs typeface="Carlito"/>
              </a:rPr>
              <a:t> </a:t>
            </a:r>
            <a:r>
              <a:rPr sz="3200" b="1" dirty="0">
                <a:latin typeface="Carlito"/>
                <a:cs typeface="Carlito"/>
              </a:rPr>
              <a:t>morphology</a:t>
            </a:r>
            <a:endParaRPr sz="3200">
              <a:latin typeface="Carlito"/>
              <a:cs typeface="Carlito"/>
            </a:endParaRPr>
          </a:p>
          <a:p>
            <a:pPr marL="984885" indent="-515620">
              <a:lnSpc>
                <a:spcPct val="100000"/>
              </a:lnSpc>
              <a:spcBef>
                <a:spcPts val="355"/>
              </a:spcBef>
              <a:buAutoNum type="arabicPeriod"/>
              <a:tabLst>
                <a:tab pos="984885" algn="l"/>
                <a:tab pos="985519" algn="l"/>
              </a:tabLst>
            </a:pPr>
            <a:r>
              <a:rPr sz="2800" b="1" spc="-5" dirty="0">
                <a:latin typeface="Carlito"/>
                <a:cs typeface="Carlito"/>
              </a:rPr>
              <a:t>Shapes</a:t>
            </a:r>
            <a:endParaRPr sz="2800">
              <a:latin typeface="Carlito"/>
              <a:cs typeface="Carlito"/>
            </a:endParaRPr>
          </a:p>
          <a:p>
            <a:pPr marL="1155700" lvl="1" indent="-229235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1156335" algn="l"/>
              </a:tabLst>
            </a:pPr>
            <a:r>
              <a:rPr sz="2400" spc="-20" dirty="0">
                <a:latin typeface="Carlito"/>
                <a:cs typeface="Carlito"/>
              </a:rPr>
              <a:t>Rod</a:t>
            </a:r>
            <a:endParaRPr sz="2400">
              <a:latin typeface="Carlito"/>
              <a:cs typeface="Carlito"/>
            </a:endParaRPr>
          </a:p>
          <a:p>
            <a:pPr marL="1155700" lvl="1" indent="-229235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1156335" algn="l"/>
              </a:tabLst>
            </a:pPr>
            <a:r>
              <a:rPr sz="2400" spc="-5" dirty="0">
                <a:latin typeface="Carlito"/>
                <a:cs typeface="Carlito"/>
              </a:rPr>
              <a:t>Cocci</a:t>
            </a:r>
            <a:endParaRPr sz="2400">
              <a:latin typeface="Carlito"/>
              <a:cs typeface="Carlito"/>
            </a:endParaRPr>
          </a:p>
          <a:p>
            <a:pPr marL="1155700" lvl="1" indent="-229235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1156335" algn="l"/>
              </a:tabLst>
            </a:pPr>
            <a:r>
              <a:rPr sz="2400" spc="-10" dirty="0">
                <a:latin typeface="Carlito"/>
                <a:cs typeface="Carlito"/>
              </a:rPr>
              <a:t>Spiral</a:t>
            </a:r>
            <a:endParaRPr sz="2400">
              <a:latin typeface="Carlito"/>
              <a:cs typeface="Carlito"/>
            </a:endParaRPr>
          </a:p>
          <a:p>
            <a:pPr marL="984885" indent="-515620">
              <a:lnSpc>
                <a:spcPct val="100000"/>
              </a:lnSpc>
              <a:spcBef>
                <a:spcPts val="305"/>
              </a:spcBef>
              <a:buAutoNum type="arabicPeriod"/>
              <a:tabLst>
                <a:tab pos="984885" algn="l"/>
                <a:tab pos="985519" algn="l"/>
              </a:tabLst>
            </a:pPr>
            <a:r>
              <a:rPr sz="2800" b="1" spc="-5" dirty="0">
                <a:latin typeface="Carlito"/>
                <a:cs typeface="Carlito"/>
              </a:rPr>
              <a:t>Associations</a:t>
            </a:r>
            <a:endParaRPr sz="2800">
              <a:latin typeface="Carlito"/>
              <a:cs typeface="Carlito"/>
            </a:endParaRPr>
          </a:p>
          <a:p>
            <a:pPr marL="1155700" lvl="1" indent="-229235">
              <a:lnSpc>
                <a:spcPct val="100000"/>
              </a:lnSpc>
              <a:spcBef>
                <a:spcPts val="320"/>
              </a:spcBef>
              <a:buFont typeface="Arial"/>
              <a:buChar char="•"/>
              <a:tabLst>
                <a:tab pos="1156335" algn="l"/>
              </a:tabLst>
            </a:pPr>
            <a:r>
              <a:rPr sz="2400" spc="-5" dirty="0">
                <a:latin typeface="Carlito"/>
                <a:cs typeface="Carlito"/>
              </a:rPr>
              <a:t>Individual</a:t>
            </a:r>
            <a:endParaRPr sz="2400">
              <a:latin typeface="Carlito"/>
              <a:cs typeface="Carlito"/>
            </a:endParaRPr>
          </a:p>
          <a:p>
            <a:pPr marL="1155700" lvl="1" indent="-229235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1156335" algn="l"/>
              </a:tabLst>
            </a:pPr>
            <a:r>
              <a:rPr sz="2400" spc="-5" dirty="0">
                <a:latin typeface="Carlito"/>
                <a:cs typeface="Carlito"/>
              </a:rPr>
              <a:t>Diplo-</a:t>
            </a:r>
            <a:endParaRPr sz="2400">
              <a:latin typeface="Carlito"/>
              <a:cs typeface="Carlito"/>
            </a:endParaRPr>
          </a:p>
          <a:p>
            <a:pPr marL="1155700" lvl="1" indent="-229235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1156335" algn="l"/>
              </a:tabLst>
            </a:pPr>
            <a:r>
              <a:rPr sz="2400" spc="-10" dirty="0">
                <a:latin typeface="Carlito"/>
                <a:cs typeface="Carlito"/>
              </a:rPr>
              <a:t>Staphylo-</a:t>
            </a:r>
            <a:endParaRPr sz="2400">
              <a:latin typeface="Carlito"/>
              <a:cs typeface="Carlito"/>
            </a:endParaRPr>
          </a:p>
          <a:p>
            <a:pPr marL="1155700" lvl="1" indent="-229235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1156335" algn="l"/>
              </a:tabLst>
            </a:pPr>
            <a:r>
              <a:rPr sz="2400" spc="-15" dirty="0">
                <a:latin typeface="Carlito"/>
                <a:cs typeface="Carlito"/>
              </a:rPr>
              <a:t>Strepto-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spc="-10" dirty="0" smtClean="0">
                <a:solidFill>
                  <a:srgbClr val="7E7E7E"/>
                </a:solidFill>
                <a:latin typeface="Carlito"/>
                <a:cs typeface="Carlito"/>
              </a:rPr>
              <a:t/>
            </a:r>
            <a:br>
              <a:rPr lang="en-US" sz="5400" b="1" spc="-10" dirty="0" smtClean="0">
                <a:solidFill>
                  <a:srgbClr val="7E7E7E"/>
                </a:solidFill>
                <a:latin typeface="Carlito"/>
                <a:cs typeface="Carlito"/>
              </a:rPr>
            </a:br>
            <a:r>
              <a:rPr lang="en-US" sz="5400" b="1" spc="-10" dirty="0" smtClean="0">
                <a:solidFill>
                  <a:srgbClr val="7E7E7E"/>
                </a:solidFill>
                <a:latin typeface="Carlito"/>
                <a:cs typeface="Carlito"/>
              </a:rPr>
              <a:t>Introduction </a:t>
            </a:r>
            <a:r>
              <a:rPr lang="en-US" sz="5400" b="1" spc="-25" dirty="0" smtClean="0">
                <a:solidFill>
                  <a:srgbClr val="7E7E7E"/>
                </a:solidFill>
                <a:latin typeface="Carlito"/>
                <a:cs typeface="Carlito"/>
              </a:rPr>
              <a:t>to</a:t>
            </a:r>
            <a:r>
              <a:rPr lang="en-US" sz="5400" b="1" spc="-20" dirty="0" smtClean="0">
                <a:solidFill>
                  <a:srgbClr val="7E7E7E"/>
                </a:solidFill>
                <a:latin typeface="Carlito"/>
                <a:cs typeface="Carlito"/>
              </a:rPr>
              <a:t> </a:t>
            </a:r>
            <a:r>
              <a:rPr lang="en-US" sz="5400" b="1" spc="-10" dirty="0" smtClean="0">
                <a:solidFill>
                  <a:srgbClr val="7E7E7E"/>
                </a:solidFill>
                <a:latin typeface="Carlito"/>
                <a:cs typeface="Carlito"/>
              </a:rPr>
              <a:t>Bacteria:</a:t>
            </a:r>
            <a:r>
              <a:rPr lang="en-US" sz="5400" dirty="0" smtClean="0">
                <a:latin typeface="Carlito"/>
                <a:cs typeface="Carlito"/>
              </a:rPr>
              <a:t/>
            </a:r>
            <a:br>
              <a:rPr lang="en-US" sz="5400" dirty="0" smtClean="0">
                <a:latin typeface="Carlito"/>
                <a:cs typeface="Carlito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spc="-10" dirty="0" smtClean="0">
                <a:latin typeface="Carlito"/>
                <a:cs typeface="Carlito"/>
              </a:rPr>
              <a:t>Classification, </a:t>
            </a:r>
            <a:r>
              <a:rPr lang="en-US" sz="2400" b="1" spc="-5" dirty="0" smtClean="0">
                <a:latin typeface="Carlito"/>
                <a:cs typeface="Carlito"/>
              </a:rPr>
              <a:t>Morphology and</a:t>
            </a:r>
            <a:r>
              <a:rPr lang="en-US" sz="2400" b="1" spc="20" dirty="0" smtClean="0">
                <a:latin typeface="Carlito"/>
                <a:cs typeface="Carlito"/>
              </a:rPr>
              <a:t> </a:t>
            </a:r>
            <a:r>
              <a:rPr lang="en-US" sz="2400" b="1" spc="-5" dirty="0" smtClean="0">
                <a:latin typeface="Carlito"/>
                <a:cs typeface="Carlito"/>
              </a:rPr>
              <a:t>Structures</a:t>
            </a:r>
            <a:endParaRPr lang="en-US" sz="2400" dirty="0" smtClean="0">
              <a:latin typeface="Carlito"/>
              <a:cs typeface="Carlito"/>
            </a:endParaRPr>
          </a:p>
          <a:p>
            <a:endParaRPr lang="en-US" dirty="0"/>
          </a:p>
        </p:txBody>
      </p:sp>
      <p:sp>
        <p:nvSpPr>
          <p:cNvPr id="4" name="object 7"/>
          <p:cNvSpPr/>
          <p:nvPr/>
        </p:nvSpPr>
        <p:spPr>
          <a:xfrm>
            <a:off x="684276" y="2970276"/>
            <a:ext cx="2365248" cy="3162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4476" y="2970276"/>
            <a:ext cx="2365248" cy="3162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27476" y="2970276"/>
            <a:ext cx="2365248" cy="3162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Bacterial</a:t>
            </a:r>
            <a:r>
              <a:rPr spc="-100" dirty="0"/>
              <a:t> </a:t>
            </a:r>
            <a:r>
              <a:rPr spc="-10" dirty="0"/>
              <a:t>classification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40506"/>
            <a:ext cx="6200775" cy="353758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675"/>
              </a:spcBef>
              <a:buAutoNum type="alphaUcPeriod" startAt="4"/>
              <a:tabLst>
                <a:tab pos="469900" algn="l"/>
                <a:tab pos="470534" algn="l"/>
              </a:tabLst>
            </a:pPr>
            <a:r>
              <a:rPr sz="2400" b="1" spc="-5" dirty="0">
                <a:latin typeface="Carlito"/>
                <a:cs typeface="Carlito"/>
              </a:rPr>
              <a:t>Growth</a:t>
            </a:r>
            <a:r>
              <a:rPr sz="2400" b="1" spc="-30" dirty="0">
                <a:latin typeface="Carlito"/>
                <a:cs typeface="Carlito"/>
              </a:rPr>
              <a:t> </a:t>
            </a:r>
            <a:r>
              <a:rPr sz="2400" b="1" spc="-10" dirty="0">
                <a:latin typeface="Carlito"/>
                <a:cs typeface="Carlito"/>
              </a:rPr>
              <a:t>characteristics</a:t>
            </a:r>
            <a:endParaRPr sz="2400">
              <a:latin typeface="Carlito"/>
              <a:cs typeface="Carlito"/>
            </a:endParaRPr>
          </a:p>
          <a:p>
            <a:pPr marL="927100" lvl="1" indent="-457834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2400" b="1" spc="-15" dirty="0">
                <a:latin typeface="Carlito"/>
                <a:cs typeface="Carlito"/>
              </a:rPr>
              <a:t>Oxygen</a:t>
            </a:r>
            <a:r>
              <a:rPr sz="2400" b="1" spc="-25" dirty="0">
                <a:latin typeface="Carlito"/>
                <a:cs typeface="Carlito"/>
              </a:rPr>
              <a:t> </a:t>
            </a:r>
            <a:r>
              <a:rPr sz="2400" b="1" spc="-15" dirty="0">
                <a:latin typeface="Carlito"/>
                <a:cs typeface="Carlito"/>
              </a:rPr>
              <a:t>requirement</a:t>
            </a:r>
            <a:endParaRPr sz="2400">
              <a:latin typeface="Carlito"/>
              <a:cs typeface="Carlito"/>
            </a:endParaRPr>
          </a:p>
          <a:p>
            <a:pPr marL="1155700" lvl="2" indent="-22923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1156335" algn="l"/>
              </a:tabLst>
            </a:pPr>
            <a:r>
              <a:rPr sz="2400" spc="-10" dirty="0">
                <a:latin typeface="Carlito"/>
                <a:cs typeface="Carlito"/>
              </a:rPr>
              <a:t>Aerobic</a:t>
            </a:r>
            <a:endParaRPr sz="2400">
              <a:latin typeface="Carlito"/>
              <a:cs typeface="Carlito"/>
            </a:endParaRPr>
          </a:p>
          <a:p>
            <a:pPr marL="1155700" lvl="2" indent="-22923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1156335" algn="l"/>
              </a:tabLst>
            </a:pPr>
            <a:r>
              <a:rPr sz="2400" spc="-5" dirty="0">
                <a:latin typeface="Carlito"/>
                <a:cs typeface="Carlito"/>
              </a:rPr>
              <a:t>Anaerobic, </a:t>
            </a:r>
            <a:r>
              <a:rPr sz="2400" spc="-10" dirty="0">
                <a:latin typeface="Carlito"/>
                <a:cs typeface="Carlito"/>
              </a:rPr>
              <a:t>Microaerophilic,</a:t>
            </a:r>
            <a:r>
              <a:rPr sz="2400" spc="-60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aerotolerant</a:t>
            </a:r>
            <a:endParaRPr sz="2400">
              <a:latin typeface="Carlito"/>
              <a:cs typeface="Carlito"/>
            </a:endParaRPr>
          </a:p>
          <a:p>
            <a:pPr marL="1155700" lvl="2" indent="-22923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1156335" algn="l"/>
              </a:tabLst>
            </a:pPr>
            <a:r>
              <a:rPr sz="2400" spc="-15" dirty="0">
                <a:latin typeface="Carlito"/>
                <a:cs typeface="Carlito"/>
              </a:rPr>
              <a:t>Facultative</a:t>
            </a:r>
            <a:endParaRPr sz="2400">
              <a:latin typeface="Carlito"/>
              <a:cs typeface="Carlito"/>
            </a:endParaRPr>
          </a:p>
          <a:p>
            <a:pPr marL="927100" lvl="1" indent="-457834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2400" b="1" spc="-5" dirty="0">
                <a:latin typeface="Carlito"/>
                <a:cs typeface="Carlito"/>
              </a:rPr>
              <a:t>Spore</a:t>
            </a:r>
            <a:r>
              <a:rPr sz="2400" b="1" spc="-20" dirty="0">
                <a:latin typeface="Carlito"/>
                <a:cs typeface="Carlito"/>
              </a:rPr>
              <a:t> </a:t>
            </a:r>
            <a:r>
              <a:rPr sz="2400" b="1" spc="-10" dirty="0">
                <a:latin typeface="Carlito"/>
                <a:cs typeface="Carlito"/>
              </a:rPr>
              <a:t>formation</a:t>
            </a:r>
            <a:endParaRPr sz="2400">
              <a:latin typeface="Carlito"/>
              <a:cs typeface="Carlito"/>
            </a:endParaRPr>
          </a:p>
          <a:p>
            <a:pPr marL="927100" lvl="1" indent="-457834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2400" b="1" spc="-15" dirty="0">
                <a:latin typeface="Carlito"/>
                <a:cs typeface="Carlito"/>
              </a:rPr>
              <a:t>Intracellular/extracellular</a:t>
            </a:r>
            <a:endParaRPr sz="2400">
              <a:latin typeface="Carlito"/>
              <a:cs typeface="Carlito"/>
            </a:endParaRPr>
          </a:p>
          <a:p>
            <a:pPr marL="927100" lvl="1" indent="-457834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2400" b="1" spc="-10" dirty="0">
                <a:latin typeface="Carlito"/>
                <a:cs typeface="Carlito"/>
              </a:rPr>
              <a:t>Fastidious/non-fastidious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8438" y="461594"/>
            <a:ext cx="6088762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Bacterial</a:t>
            </a:r>
            <a:r>
              <a:rPr spc="-100" dirty="0"/>
              <a:t> </a:t>
            </a:r>
            <a:r>
              <a:rPr spc="-10" dirty="0"/>
              <a:t>classification</a:t>
            </a:r>
          </a:p>
        </p:txBody>
      </p:sp>
      <p:sp>
        <p:nvSpPr>
          <p:cNvPr id="3" name="object 3"/>
          <p:cNvSpPr/>
          <p:nvPr/>
        </p:nvSpPr>
        <p:spPr>
          <a:xfrm>
            <a:off x="304800" y="1379600"/>
            <a:ext cx="8534400" cy="5173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90650" y="186893"/>
            <a:ext cx="67652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Medically </a:t>
            </a:r>
            <a:r>
              <a:rPr spc="-10" dirty="0"/>
              <a:t>important</a:t>
            </a:r>
            <a:r>
              <a:rPr spc="-95" dirty="0"/>
              <a:t> </a:t>
            </a:r>
            <a:r>
              <a:rPr spc="-10" dirty="0"/>
              <a:t>bacteria</a:t>
            </a:r>
          </a:p>
        </p:txBody>
      </p:sp>
      <p:sp>
        <p:nvSpPr>
          <p:cNvPr id="4" name="object 4"/>
          <p:cNvSpPr/>
          <p:nvPr/>
        </p:nvSpPr>
        <p:spPr>
          <a:xfrm>
            <a:off x="228600" y="1371600"/>
            <a:ext cx="8763000" cy="5334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2269" y="461594"/>
            <a:ext cx="48406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Laboratory </a:t>
            </a:r>
            <a:r>
              <a:rPr spc="-5" dirty="0"/>
              <a:t>diagnosis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21131"/>
            <a:ext cx="5123180" cy="317881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80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b="1" spc="-5" dirty="0">
                <a:latin typeface="Carlito"/>
                <a:cs typeface="Carlito"/>
              </a:rPr>
              <a:t>Specimen:</a:t>
            </a:r>
            <a:endParaRPr sz="28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rlito"/>
                <a:cs typeface="Carlito"/>
              </a:rPr>
              <a:t>Pus </a:t>
            </a:r>
            <a:r>
              <a:rPr sz="2400" spc="-15" dirty="0">
                <a:latin typeface="Carlito"/>
                <a:cs typeface="Carlito"/>
              </a:rPr>
              <a:t>from </a:t>
            </a:r>
            <a:r>
              <a:rPr sz="2400" spc="-5" dirty="0">
                <a:latin typeface="Carlito"/>
                <a:cs typeface="Carlito"/>
              </a:rPr>
              <a:t>abscesses, </a:t>
            </a:r>
            <a:r>
              <a:rPr sz="2400" spc="-10" dirty="0">
                <a:latin typeface="Carlito"/>
                <a:cs typeface="Carlito"/>
              </a:rPr>
              <a:t>wounds,</a:t>
            </a:r>
            <a:r>
              <a:rPr sz="2400" spc="-6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burns</a:t>
            </a:r>
            <a:endParaRPr sz="24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rlito"/>
                <a:cs typeface="Carlito"/>
              </a:rPr>
              <a:t>Sputum</a:t>
            </a:r>
            <a:endParaRPr sz="24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58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rlito"/>
                <a:cs typeface="Carlito"/>
              </a:rPr>
              <a:t>Faeces </a:t>
            </a:r>
            <a:r>
              <a:rPr sz="2400" spc="-5" dirty="0">
                <a:latin typeface="Carlito"/>
                <a:cs typeface="Carlito"/>
              </a:rPr>
              <a:t>or</a:t>
            </a:r>
            <a:r>
              <a:rPr sz="2400" spc="-25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vomit</a:t>
            </a:r>
            <a:endParaRPr sz="24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rlito"/>
                <a:cs typeface="Carlito"/>
              </a:rPr>
              <a:t>Blood</a:t>
            </a:r>
            <a:endParaRPr sz="24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rlito"/>
                <a:cs typeface="Carlito"/>
              </a:rPr>
              <a:t>Mid-stream</a:t>
            </a:r>
            <a:r>
              <a:rPr sz="2400" spc="-2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urine</a:t>
            </a:r>
            <a:endParaRPr sz="24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58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rlito"/>
                <a:cs typeface="Carlito"/>
              </a:rPr>
              <a:t>Anterior</a:t>
            </a:r>
            <a:r>
              <a:rPr sz="2400" spc="-1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nasal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2269" y="461594"/>
            <a:ext cx="48406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Laboratory </a:t>
            </a:r>
            <a:r>
              <a:rPr spc="-5" dirty="0"/>
              <a:t>diagnosis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21028"/>
            <a:ext cx="7455534" cy="466090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465"/>
              </a:spcBef>
              <a:buAutoNum type="arabicPeriod" startAt="2"/>
              <a:tabLst>
                <a:tab pos="527685" algn="l"/>
                <a:tab pos="528320" algn="l"/>
              </a:tabLst>
            </a:pPr>
            <a:r>
              <a:rPr sz="2800" b="1" spc="-10" dirty="0">
                <a:latin typeface="Carlito"/>
                <a:cs typeface="Carlito"/>
              </a:rPr>
              <a:t>Culturing </a:t>
            </a:r>
            <a:r>
              <a:rPr sz="2800" b="1" spc="-5" dirty="0">
                <a:latin typeface="Carlito"/>
                <a:cs typeface="Carlito"/>
              </a:rPr>
              <a:t>of specimens and</a:t>
            </a:r>
            <a:r>
              <a:rPr sz="2800" b="1" spc="65" dirty="0">
                <a:latin typeface="Carlito"/>
                <a:cs typeface="Carlito"/>
              </a:rPr>
              <a:t> </a:t>
            </a:r>
            <a:r>
              <a:rPr sz="2800" b="1" spc="-10" dirty="0">
                <a:latin typeface="Carlito"/>
                <a:cs typeface="Carlito"/>
              </a:rPr>
              <a:t>Microscopy:</a:t>
            </a:r>
            <a:endParaRPr sz="28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32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rlito"/>
                <a:cs typeface="Carlito"/>
              </a:rPr>
              <a:t>Blood </a:t>
            </a:r>
            <a:r>
              <a:rPr sz="2400" spc="-15" dirty="0">
                <a:latin typeface="Carlito"/>
                <a:cs typeface="Carlito"/>
              </a:rPr>
              <a:t>agar </a:t>
            </a:r>
            <a:r>
              <a:rPr sz="2400" dirty="0">
                <a:latin typeface="Carlito"/>
                <a:cs typeface="Carlito"/>
              </a:rPr>
              <a:t>and </a:t>
            </a:r>
            <a:r>
              <a:rPr sz="2400" spc="-10" dirty="0">
                <a:latin typeface="Carlito"/>
                <a:cs typeface="Carlito"/>
              </a:rPr>
              <a:t>MacConkey</a:t>
            </a:r>
            <a:r>
              <a:rPr sz="2400" spc="-40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agar</a:t>
            </a:r>
            <a:endParaRPr sz="24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28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rlito"/>
                <a:cs typeface="Carlito"/>
              </a:rPr>
              <a:t>Mannitol salt</a:t>
            </a:r>
            <a:r>
              <a:rPr sz="2400" spc="-30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agar</a:t>
            </a:r>
            <a:endParaRPr sz="24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29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rlito"/>
                <a:cs typeface="Carlito"/>
              </a:rPr>
              <a:t>Incubation </a:t>
            </a:r>
            <a:r>
              <a:rPr sz="2400" spc="-15" dirty="0">
                <a:latin typeface="Carlito"/>
                <a:cs typeface="Carlito"/>
              </a:rPr>
              <a:t>at </a:t>
            </a:r>
            <a:r>
              <a:rPr sz="2400" dirty="0">
                <a:latin typeface="Carlito"/>
                <a:cs typeface="Carlito"/>
              </a:rPr>
              <a:t>37 </a:t>
            </a:r>
            <a:r>
              <a:rPr sz="2400" spc="-5" dirty="0">
                <a:latin typeface="Carlito"/>
                <a:cs typeface="Carlito"/>
              </a:rPr>
              <a:t>⁰C </a:t>
            </a:r>
            <a:r>
              <a:rPr sz="2400" spc="-20" dirty="0">
                <a:latin typeface="Carlito"/>
                <a:cs typeface="Carlito"/>
              </a:rPr>
              <a:t>for </a:t>
            </a:r>
            <a:r>
              <a:rPr sz="2400" spc="-5" dirty="0">
                <a:latin typeface="Carlito"/>
                <a:cs typeface="Carlito"/>
              </a:rPr>
              <a:t>24-48</a:t>
            </a:r>
            <a:r>
              <a:rPr sz="2400" spc="-2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h</a:t>
            </a:r>
            <a:endParaRPr sz="2400">
              <a:latin typeface="Carlito"/>
              <a:cs typeface="Carlito"/>
            </a:endParaRPr>
          </a:p>
          <a:p>
            <a:pPr marL="527685" indent="-515620">
              <a:lnSpc>
                <a:spcPct val="100000"/>
              </a:lnSpc>
              <a:spcBef>
                <a:spcPts val="310"/>
              </a:spcBef>
              <a:buAutoNum type="arabicPeriod" startAt="2"/>
              <a:tabLst>
                <a:tab pos="527685" algn="l"/>
                <a:tab pos="528320" algn="l"/>
              </a:tabLst>
            </a:pPr>
            <a:r>
              <a:rPr sz="2800" b="1" spc="-5" dirty="0">
                <a:latin typeface="Carlito"/>
                <a:cs typeface="Carlito"/>
              </a:rPr>
              <a:t>Biochemical</a:t>
            </a:r>
            <a:r>
              <a:rPr sz="2800" b="1" spc="10" dirty="0">
                <a:latin typeface="Carlito"/>
                <a:cs typeface="Carlito"/>
              </a:rPr>
              <a:t> </a:t>
            </a:r>
            <a:r>
              <a:rPr sz="2800" b="1" spc="-10" dirty="0">
                <a:latin typeface="Carlito"/>
                <a:cs typeface="Carlito"/>
              </a:rPr>
              <a:t>Identification</a:t>
            </a:r>
            <a:r>
              <a:rPr sz="2800" b="1" i="1" spc="-10" dirty="0">
                <a:latin typeface="Carlito"/>
                <a:cs typeface="Carlito"/>
              </a:rPr>
              <a:t>:</a:t>
            </a:r>
            <a:endParaRPr sz="28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31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5" dirty="0">
                <a:latin typeface="Carlito"/>
                <a:cs typeface="Carlito"/>
              </a:rPr>
              <a:t>Gram stain</a:t>
            </a:r>
            <a:endParaRPr sz="24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29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rlito"/>
                <a:cs typeface="Carlito"/>
              </a:rPr>
              <a:t>Catalase test, </a:t>
            </a:r>
            <a:r>
              <a:rPr sz="2400" spc="-5" dirty="0">
                <a:latin typeface="Carlito"/>
                <a:cs typeface="Carlito"/>
              </a:rPr>
              <a:t>Coagulase </a:t>
            </a:r>
            <a:r>
              <a:rPr sz="2400" spc="-10" dirty="0">
                <a:latin typeface="Carlito"/>
                <a:cs typeface="Carlito"/>
              </a:rPr>
              <a:t>test, </a:t>
            </a:r>
            <a:r>
              <a:rPr sz="2400" spc="-5" dirty="0">
                <a:latin typeface="Carlito"/>
                <a:cs typeface="Carlito"/>
              </a:rPr>
              <a:t>DNAse </a:t>
            </a:r>
            <a:r>
              <a:rPr sz="2400" spc="-10" dirty="0">
                <a:latin typeface="Carlito"/>
                <a:cs typeface="Carlito"/>
              </a:rPr>
              <a:t>test, Oxidase</a:t>
            </a:r>
            <a:r>
              <a:rPr sz="2400" spc="-65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test</a:t>
            </a:r>
            <a:endParaRPr sz="2400">
              <a:latin typeface="Carlito"/>
              <a:cs typeface="Carlito"/>
            </a:endParaRPr>
          </a:p>
          <a:p>
            <a:pPr marL="527685" indent="-515620">
              <a:lnSpc>
                <a:spcPct val="100000"/>
              </a:lnSpc>
              <a:spcBef>
                <a:spcPts val="305"/>
              </a:spcBef>
              <a:buAutoNum type="arabicPeriod" startAt="2"/>
              <a:tabLst>
                <a:tab pos="527685" algn="l"/>
                <a:tab pos="528320" algn="l"/>
              </a:tabLst>
            </a:pPr>
            <a:r>
              <a:rPr sz="2800" b="1" spc="-5" dirty="0">
                <a:latin typeface="Carlito"/>
                <a:cs typeface="Carlito"/>
              </a:rPr>
              <a:t>Rapid </a:t>
            </a:r>
            <a:r>
              <a:rPr sz="2800" b="1" spc="-10" dirty="0">
                <a:latin typeface="Carlito"/>
                <a:cs typeface="Carlito"/>
              </a:rPr>
              <a:t>indirect</a:t>
            </a:r>
            <a:r>
              <a:rPr sz="2800" b="1" spc="55" dirty="0">
                <a:latin typeface="Carlito"/>
                <a:cs typeface="Carlito"/>
              </a:rPr>
              <a:t> </a:t>
            </a:r>
            <a:r>
              <a:rPr sz="2800" b="1" spc="-10" dirty="0">
                <a:latin typeface="Carlito"/>
                <a:cs typeface="Carlito"/>
              </a:rPr>
              <a:t>identification:</a:t>
            </a:r>
            <a:endParaRPr sz="28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32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20" dirty="0">
                <a:latin typeface="Carlito"/>
                <a:cs typeface="Carlito"/>
              </a:rPr>
              <a:t>Latex </a:t>
            </a:r>
            <a:r>
              <a:rPr sz="2400" spc="-5" dirty="0">
                <a:latin typeface="Carlito"/>
                <a:cs typeface="Carlito"/>
              </a:rPr>
              <a:t>Agglutination</a:t>
            </a:r>
            <a:endParaRPr sz="24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28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rlito"/>
                <a:cs typeface="Carlito"/>
              </a:rPr>
              <a:t>Quantitative</a:t>
            </a:r>
            <a:r>
              <a:rPr sz="2400" spc="-2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(PCR)</a:t>
            </a:r>
            <a:endParaRPr sz="24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29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rlito"/>
                <a:cs typeface="Carlito"/>
              </a:rPr>
              <a:t>Antibody reactions</a:t>
            </a:r>
            <a:r>
              <a:rPr sz="2400" spc="-1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(ELISA)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1245" y="461594"/>
            <a:ext cx="328955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Introduction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12721"/>
            <a:ext cx="8074025" cy="4269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10" dirty="0">
                <a:solidFill>
                  <a:srgbClr val="404040"/>
                </a:solidFill>
                <a:latin typeface="Carlito"/>
                <a:cs typeface="Carlito"/>
              </a:rPr>
              <a:t>Prokaryotic</a:t>
            </a:r>
            <a:r>
              <a:rPr sz="2400" b="1" spc="-4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400" b="1" spc="-10" dirty="0">
                <a:solidFill>
                  <a:srgbClr val="404040"/>
                </a:solidFill>
                <a:latin typeface="Carlito"/>
                <a:cs typeface="Carlito"/>
              </a:rPr>
              <a:t>organisms.</a:t>
            </a:r>
            <a:endParaRPr sz="240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173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35" dirty="0">
                <a:solidFill>
                  <a:srgbClr val="404040"/>
                </a:solidFill>
                <a:latin typeface="Carlito"/>
                <a:cs typeface="Carlito"/>
              </a:rPr>
              <a:t>Vary </a:t>
            </a:r>
            <a:r>
              <a:rPr sz="2400" b="1" spc="-5" dirty="0">
                <a:solidFill>
                  <a:srgbClr val="404040"/>
                </a:solidFill>
                <a:latin typeface="Carlito"/>
                <a:cs typeface="Carlito"/>
              </a:rPr>
              <a:t>in </a:t>
            </a:r>
            <a:r>
              <a:rPr sz="2400" b="1" spc="-10" dirty="0">
                <a:solidFill>
                  <a:srgbClr val="404040"/>
                </a:solidFill>
                <a:latin typeface="Carlito"/>
                <a:cs typeface="Carlito"/>
              </a:rPr>
              <a:t>sizes, </a:t>
            </a:r>
            <a:r>
              <a:rPr sz="2400" b="1" spc="-5" dirty="0">
                <a:solidFill>
                  <a:srgbClr val="404040"/>
                </a:solidFill>
                <a:latin typeface="Carlito"/>
                <a:cs typeface="Carlito"/>
              </a:rPr>
              <a:t>measure </a:t>
            </a:r>
            <a:r>
              <a:rPr sz="2400" b="1" spc="-15" dirty="0">
                <a:solidFill>
                  <a:srgbClr val="404040"/>
                </a:solidFill>
                <a:latin typeface="Carlito"/>
                <a:cs typeface="Carlito"/>
              </a:rPr>
              <a:t>approximately </a:t>
            </a:r>
            <a:r>
              <a:rPr sz="2400" b="1" spc="-5" dirty="0">
                <a:solidFill>
                  <a:srgbClr val="404040"/>
                </a:solidFill>
                <a:latin typeface="Carlito"/>
                <a:cs typeface="Carlito"/>
              </a:rPr>
              <a:t>0.1 </a:t>
            </a:r>
            <a:r>
              <a:rPr sz="2400" b="1" spc="-15" dirty="0">
                <a:solidFill>
                  <a:srgbClr val="404040"/>
                </a:solidFill>
                <a:latin typeface="Carlito"/>
                <a:cs typeface="Carlito"/>
              </a:rPr>
              <a:t>to </a:t>
            </a:r>
            <a:r>
              <a:rPr sz="2400" b="1" spc="-5" dirty="0">
                <a:solidFill>
                  <a:srgbClr val="404040"/>
                </a:solidFill>
                <a:latin typeface="Carlito"/>
                <a:cs typeface="Carlito"/>
              </a:rPr>
              <a:t>10.0</a:t>
            </a:r>
            <a:r>
              <a:rPr sz="2400" b="1" spc="3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404040"/>
                </a:solidFill>
                <a:latin typeface="Carlito"/>
                <a:cs typeface="Carlito"/>
              </a:rPr>
              <a:t>μm</a:t>
            </a:r>
            <a:endParaRPr sz="2400">
              <a:latin typeface="Carlito"/>
              <a:cs typeface="Carlito"/>
            </a:endParaRPr>
          </a:p>
          <a:p>
            <a:pPr marL="355600" marR="6985" indent="-343535">
              <a:lnSpc>
                <a:spcPct val="1401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10" dirty="0">
                <a:solidFill>
                  <a:srgbClr val="404040"/>
                </a:solidFill>
                <a:latin typeface="Carlito"/>
                <a:cs typeface="Carlito"/>
              </a:rPr>
              <a:t>Widely distributed. </a:t>
            </a:r>
            <a:r>
              <a:rPr sz="2400" b="1" dirty="0">
                <a:solidFill>
                  <a:srgbClr val="404040"/>
                </a:solidFill>
                <a:latin typeface="Carlito"/>
                <a:cs typeface="Carlito"/>
              </a:rPr>
              <a:t>It </a:t>
            </a:r>
            <a:r>
              <a:rPr sz="2400" b="1" spc="-5" dirty="0">
                <a:solidFill>
                  <a:srgbClr val="404040"/>
                </a:solidFill>
                <a:latin typeface="Carlito"/>
                <a:cs typeface="Carlito"/>
              </a:rPr>
              <a:t>can be </a:t>
            </a:r>
            <a:r>
              <a:rPr sz="2400" b="1" spc="-10" dirty="0">
                <a:solidFill>
                  <a:srgbClr val="404040"/>
                </a:solidFill>
                <a:latin typeface="Carlito"/>
                <a:cs typeface="Carlito"/>
              </a:rPr>
              <a:t>found </a:t>
            </a:r>
            <a:r>
              <a:rPr sz="2400" b="1" spc="-5" dirty="0">
                <a:solidFill>
                  <a:srgbClr val="404040"/>
                </a:solidFill>
                <a:latin typeface="Carlito"/>
                <a:cs typeface="Carlito"/>
              </a:rPr>
              <a:t>in </a:t>
            </a:r>
            <a:r>
              <a:rPr sz="2400" b="1" dirty="0">
                <a:solidFill>
                  <a:srgbClr val="404040"/>
                </a:solidFill>
                <a:latin typeface="Carlito"/>
                <a:cs typeface="Carlito"/>
              </a:rPr>
              <a:t>soil, </a:t>
            </a:r>
            <a:r>
              <a:rPr sz="2400" b="1" spc="-45" dirty="0">
                <a:solidFill>
                  <a:srgbClr val="404040"/>
                </a:solidFill>
                <a:latin typeface="Carlito"/>
                <a:cs typeface="Carlito"/>
              </a:rPr>
              <a:t>air, water, </a:t>
            </a:r>
            <a:r>
              <a:rPr sz="2400" b="1" dirty="0">
                <a:solidFill>
                  <a:srgbClr val="404040"/>
                </a:solidFill>
                <a:latin typeface="Carlito"/>
                <a:cs typeface="Carlito"/>
              </a:rPr>
              <a:t>and  </a:t>
            </a:r>
            <a:r>
              <a:rPr sz="2400" b="1" spc="-5" dirty="0">
                <a:solidFill>
                  <a:srgbClr val="404040"/>
                </a:solidFill>
                <a:latin typeface="Carlito"/>
                <a:cs typeface="Carlito"/>
              </a:rPr>
              <a:t>living</a:t>
            </a:r>
            <a:r>
              <a:rPr sz="2400" b="1" spc="-1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Carlito"/>
                <a:cs typeface="Carlito"/>
              </a:rPr>
              <a:t>bodies.</a:t>
            </a:r>
            <a:endParaRPr sz="2400">
              <a:latin typeface="Carlito"/>
              <a:cs typeface="Carlito"/>
            </a:endParaRPr>
          </a:p>
          <a:p>
            <a:pPr marL="355600" marR="5715" indent="-343535">
              <a:lnSpc>
                <a:spcPct val="14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dirty="0">
                <a:solidFill>
                  <a:srgbClr val="404040"/>
                </a:solidFill>
                <a:latin typeface="Carlito"/>
                <a:cs typeface="Carlito"/>
              </a:rPr>
              <a:t>Some </a:t>
            </a:r>
            <a:r>
              <a:rPr sz="2400" b="1" spc="-10" dirty="0">
                <a:solidFill>
                  <a:srgbClr val="404040"/>
                </a:solidFill>
                <a:latin typeface="Carlito"/>
                <a:cs typeface="Carlito"/>
              </a:rPr>
              <a:t>bacteria </a:t>
            </a:r>
            <a:r>
              <a:rPr sz="2400" b="1" spc="-5" dirty="0">
                <a:solidFill>
                  <a:srgbClr val="404040"/>
                </a:solidFill>
                <a:latin typeface="Carlito"/>
                <a:cs typeface="Carlito"/>
              </a:rPr>
              <a:t>can cause </a:t>
            </a:r>
            <a:r>
              <a:rPr sz="2400" b="1" dirty="0">
                <a:solidFill>
                  <a:srgbClr val="404040"/>
                </a:solidFill>
                <a:latin typeface="Carlito"/>
                <a:cs typeface="Carlito"/>
              </a:rPr>
              <a:t>diseases </a:t>
            </a:r>
            <a:r>
              <a:rPr sz="2400" b="1" spc="-15" dirty="0">
                <a:solidFill>
                  <a:srgbClr val="404040"/>
                </a:solidFill>
                <a:latin typeface="Carlito"/>
                <a:cs typeface="Carlito"/>
              </a:rPr>
              <a:t>for </a:t>
            </a:r>
            <a:r>
              <a:rPr sz="2400" b="1" spc="-5" dirty="0">
                <a:solidFill>
                  <a:srgbClr val="404040"/>
                </a:solidFill>
                <a:latin typeface="Carlito"/>
                <a:cs typeface="Carlito"/>
              </a:rPr>
              <a:t>human, </a:t>
            </a:r>
            <a:r>
              <a:rPr sz="2400" b="1" dirty="0">
                <a:solidFill>
                  <a:srgbClr val="404040"/>
                </a:solidFill>
                <a:latin typeface="Carlito"/>
                <a:cs typeface="Carlito"/>
              </a:rPr>
              <a:t>animals and  </a:t>
            </a:r>
            <a:r>
              <a:rPr sz="2400" b="1" spc="-10" dirty="0">
                <a:solidFill>
                  <a:srgbClr val="404040"/>
                </a:solidFill>
                <a:latin typeface="Carlito"/>
                <a:cs typeface="Carlito"/>
              </a:rPr>
              <a:t>plants.</a:t>
            </a:r>
            <a:endParaRPr sz="240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1730"/>
              </a:spcBef>
              <a:buFont typeface="Arial"/>
              <a:buChar char="•"/>
              <a:tabLst>
                <a:tab pos="355600" algn="l"/>
                <a:tab pos="356235" algn="l"/>
                <a:tab pos="1204595" algn="l"/>
                <a:tab pos="2372360" algn="l"/>
                <a:tab pos="2919095" algn="l"/>
                <a:tab pos="4199890" algn="l"/>
                <a:tab pos="4821555" algn="l"/>
                <a:tab pos="5405120" algn="l"/>
                <a:tab pos="5780405" algn="l"/>
                <a:tab pos="6807834" algn="l"/>
                <a:tab pos="7787640" algn="l"/>
              </a:tabLst>
            </a:pPr>
            <a:r>
              <a:rPr sz="2400" b="1" dirty="0">
                <a:solidFill>
                  <a:srgbClr val="404040"/>
                </a:solidFill>
                <a:latin typeface="Carlito"/>
                <a:cs typeface="Carlito"/>
              </a:rPr>
              <a:t>Some	b</a:t>
            </a:r>
            <a:r>
              <a:rPr sz="2400" b="1" spc="-20" dirty="0">
                <a:solidFill>
                  <a:srgbClr val="404040"/>
                </a:solidFill>
                <a:latin typeface="Carlito"/>
                <a:cs typeface="Carlito"/>
              </a:rPr>
              <a:t>a</a:t>
            </a:r>
            <a:r>
              <a:rPr sz="2400" b="1" spc="-5" dirty="0">
                <a:solidFill>
                  <a:srgbClr val="404040"/>
                </a:solidFill>
                <a:latin typeface="Carlito"/>
                <a:cs typeface="Carlito"/>
              </a:rPr>
              <a:t>c</a:t>
            </a:r>
            <a:r>
              <a:rPr sz="2400" b="1" spc="-30" dirty="0">
                <a:solidFill>
                  <a:srgbClr val="404040"/>
                </a:solidFill>
                <a:latin typeface="Carlito"/>
                <a:cs typeface="Carlito"/>
              </a:rPr>
              <a:t>t</a:t>
            </a:r>
            <a:r>
              <a:rPr sz="2400" b="1" spc="-5" dirty="0">
                <a:solidFill>
                  <a:srgbClr val="404040"/>
                </a:solidFill>
                <a:latin typeface="Carlito"/>
                <a:cs typeface="Carlito"/>
              </a:rPr>
              <a:t>eri</a:t>
            </a:r>
            <a:r>
              <a:rPr sz="2400" b="1" dirty="0">
                <a:solidFill>
                  <a:srgbClr val="404040"/>
                </a:solidFill>
                <a:latin typeface="Carlito"/>
                <a:cs typeface="Carlito"/>
              </a:rPr>
              <a:t>a	a</a:t>
            </a:r>
            <a:r>
              <a:rPr sz="2400" b="1" spc="-25" dirty="0">
                <a:solidFill>
                  <a:srgbClr val="404040"/>
                </a:solidFill>
                <a:latin typeface="Carlito"/>
                <a:cs typeface="Carlito"/>
              </a:rPr>
              <a:t>r</a:t>
            </a:r>
            <a:r>
              <a:rPr sz="2400" b="1" dirty="0">
                <a:solidFill>
                  <a:srgbClr val="404040"/>
                </a:solidFill>
                <a:latin typeface="Carlito"/>
                <a:cs typeface="Carlito"/>
              </a:rPr>
              <a:t>e	harmless	</a:t>
            </a:r>
            <a:r>
              <a:rPr sz="2400" b="1" spc="-5" dirty="0">
                <a:solidFill>
                  <a:srgbClr val="404040"/>
                </a:solidFill>
                <a:latin typeface="Carlito"/>
                <a:cs typeface="Carlito"/>
              </a:rPr>
              <a:t>(i</a:t>
            </a:r>
            <a:r>
              <a:rPr sz="2400" b="1" spc="-10" dirty="0">
                <a:solidFill>
                  <a:srgbClr val="404040"/>
                </a:solidFill>
                <a:latin typeface="Carlito"/>
                <a:cs typeface="Carlito"/>
              </a:rPr>
              <a:t>.</a:t>
            </a:r>
            <a:r>
              <a:rPr sz="2400" b="1" dirty="0">
                <a:solidFill>
                  <a:srgbClr val="404040"/>
                </a:solidFill>
                <a:latin typeface="Carlito"/>
                <a:cs typeface="Carlito"/>
              </a:rPr>
              <a:t>e.	</a:t>
            </a:r>
            <a:r>
              <a:rPr sz="2400" b="1" spc="5" dirty="0">
                <a:solidFill>
                  <a:srgbClr val="404040"/>
                </a:solidFill>
                <a:latin typeface="Carlito"/>
                <a:cs typeface="Carlito"/>
              </a:rPr>
              <a:t>l</a:t>
            </a:r>
            <a:r>
              <a:rPr sz="2400" b="1" dirty="0">
                <a:solidFill>
                  <a:srgbClr val="404040"/>
                </a:solidFill>
                <a:latin typeface="Carlito"/>
                <a:cs typeface="Carlito"/>
              </a:rPr>
              <a:t>i</a:t>
            </a:r>
            <a:r>
              <a:rPr sz="2400" b="1" spc="-25" dirty="0">
                <a:solidFill>
                  <a:srgbClr val="404040"/>
                </a:solidFill>
                <a:latin typeface="Carlito"/>
                <a:cs typeface="Carlito"/>
              </a:rPr>
              <a:t>v</a:t>
            </a:r>
            <a:r>
              <a:rPr sz="2400" b="1" dirty="0">
                <a:solidFill>
                  <a:srgbClr val="404040"/>
                </a:solidFill>
                <a:latin typeface="Carlito"/>
                <a:cs typeface="Carlito"/>
              </a:rPr>
              <a:t>e	</a:t>
            </a:r>
            <a:r>
              <a:rPr sz="2400" b="1" spc="-5" dirty="0">
                <a:solidFill>
                  <a:srgbClr val="404040"/>
                </a:solidFill>
                <a:latin typeface="Carlito"/>
                <a:cs typeface="Carlito"/>
              </a:rPr>
              <a:t>i</a:t>
            </a:r>
            <a:r>
              <a:rPr sz="2400" b="1" dirty="0">
                <a:solidFill>
                  <a:srgbClr val="404040"/>
                </a:solidFill>
                <a:latin typeface="Carlito"/>
                <a:cs typeface="Carlito"/>
              </a:rPr>
              <a:t>n	h</a:t>
            </a:r>
            <a:r>
              <a:rPr sz="2400" b="1" spc="-15" dirty="0">
                <a:solidFill>
                  <a:srgbClr val="404040"/>
                </a:solidFill>
                <a:latin typeface="Carlito"/>
                <a:cs typeface="Carlito"/>
              </a:rPr>
              <a:t>u</a:t>
            </a:r>
            <a:r>
              <a:rPr sz="2400" b="1" spc="10" dirty="0">
                <a:solidFill>
                  <a:srgbClr val="404040"/>
                </a:solidFill>
                <a:latin typeface="Carlito"/>
                <a:cs typeface="Carlito"/>
              </a:rPr>
              <a:t>m</a:t>
            </a:r>
            <a:r>
              <a:rPr sz="2400" b="1" dirty="0">
                <a:solidFill>
                  <a:srgbClr val="404040"/>
                </a:solidFill>
                <a:latin typeface="Carlito"/>
                <a:cs typeface="Carlito"/>
              </a:rPr>
              <a:t>an	bo</a:t>
            </a:r>
            <a:r>
              <a:rPr sz="2400" b="1" spc="-10" dirty="0">
                <a:solidFill>
                  <a:srgbClr val="404040"/>
                </a:solidFill>
                <a:latin typeface="Carlito"/>
                <a:cs typeface="Carlito"/>
              </a:rPr>
              <a:t>d</a:t>
            </a:r>
            <a:r>
              <a:rPr sz="2400" b="1" dirty="0">
                <a:solidFill>
                  <a:srgbClr val="404040"/>
                </a:solidFill>
                <a:latin typeface="Carlito"/>
                <a:cs typeface="Carlito"/>
              </a:rPr>
              <a:t>ies	as</a:t>
            </a:r>
            <a:endParaRPr sz="2400">
              <a:latin typeface="Carlito"/>
              <a:cs typeface="Carlito"/>
            </a:endParaRPr>
          </a:p>
          <a:p>
            <a:pPr marL="355600">
              <a:lnSpc>
                <a:spcPct val="100000"/>
              </a:lnSpc>
              <a:spcBef>
                <a:spcPts val="1150"/>
              </a:spcBef>
            </a:pPr>
            <a:r>
              <a:rPr sz="2400" b="1" dirty="0">
                <a:solidFill>
                  <a:srgbClr val="404040"/>
                </a:solidFill>
                <a:latin typeface="Carlito"/>
                <a:cs typeface="Carlito"/>
              </a:rPr>
              <a:t>normal</a:t>
            </a:r>
            <a:r>
              <a:rPr sz="2400" b="1" spc="-2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400" b="1" spc="-10" dirty="0">
                <a:solidFill>
                  <a:srgbClr val="404040"/>
                </a:solidFill>
                <a:latin typeface="Carlito"/>
                <a:cs typeface="Carlito"/>
              </a:rPr>
              <a:t>flora)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9800" y="609600"/>
            <a:ext cx="53340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Size </a:t>
            </a:r>
            <a:r>
              <a:rPr spc="-5" dirty="0"/>
              <a:t>of</a:t>
            </a:r>
            <a:r>
              <a:rPr spc="-40" dirty="0"/>
              <a:t> </a:t>
            </a:r>
            <a:r>
              <a:rPr spc="-10" dirty="0"/>
              <a:t>Bacteria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66036"/>
            <a:ext cx="8073390" cy="2148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401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  <a:tab pos="1158875" algn="l"/>
                <a:tab pos="1679575" algn="l"/>
                <a:tab pos="3703954" algn="l"/>
                <a:tab pos="4204335" algn="l"/>
                <a:tab pos="6038215" algn="l"/>
                <a:tab pos="6493510" algn="l"/>
                <a:tab pos="7176134" algn="l"/>
              </a:tabLst>
            </a:pPr>
            <a:r>
              <a:rPr sz="2400" b="1" dirty="0">
                <a:solidFill>
                  <a:srgbClr val="404040"/>
                </a:solidFill>
                <a:latin typeface="Carlito"/>
                <a:cs typeface="Carlito"/>
              </a:rPr>
              <a:t>Unit	</a:t>
            </a:r>
            <a:r>
              <a:rPr sz="2400" b="1" spc="5" dirty="0">
                <a:solidFill>
                  <a:srgbClr val="404040"/>
                </a:solidFill>
                <a:latin typeface="Carlito"/>
                <a:cs typeface="Carlito"/>
              </a:rPr>
              <a:t>o</a:t>
            </a:r>
            <a:r>
              <a:rPr sz="2400" b="1" dirty="0">
                <a:solidFill>
                  <a:srgbClr val="404040"/>
                </a:solidFill>
                <a:latin typeface="Carlito"/>
                <a:cs typeface="Carlito"/>
              </a:rPr>
              <a:t>f	</a:t>
            </a:r>
            <a:r>
              <a:rPr sz="2400" b="1" spc="-5" dirty="0">
                <a:solidFill>
                  <a:srgbClr val="404040"/>
                </a:solidFill>
                <a:latin typeface="Carlito"/>
                <a:cs typeface="Carlito"/>
              </a:rPr>
              <a:t>m</a:t>
            </a:r>
            <a:r>
              <a:rPr sz="2400" b="1" spc="5" dirty="0">
                <a:solidFill>
                  <a:srgbClr val="404040"/>
                </a:solidFill>
                <a:latin typeface="Carlito"/>
                <a:cs typeface="Carlito"/>
              </a:rPr>
              <a:t>e</a:t>
            </a:r>
            <a:r>
              <a:rPr sz="2400" b="1" dirty="0">
                <a:solidFill>
                  <a:srgbClr val="404040"/>
                </a:solidFill>
                <a:latin typeface="Carlito"/>
                <a:cs typeface="Carlito"/>
              </a:rPr>
              <a:t>asu</a:t>
            </a:r>
            <a:r>
              <a:rPr sz="2400" b="1" spc="-25" dirty="0">
                <a:solidFill>
                  <a:srgbClr val="404040"/>
                </a:solidFill>
                <a:latin typeface="Carlito"/>
                <a:cs typeface="Carlito"/>
              </a:rPr>
              <a:t>r</a:t>
            </a:r>
            <a:r>
              <a:rPr sz="2400" b="1" spc="-5" dirty="0">
                <a:solidFill>
                  <a:srgbClr val="404040"/>
                </a:solidFill>
                <a:latin typeface="Carlito"/>
                <a:cs typeface="Carlito"/>
              </a:rPr>
              <a:t>e</a:t>
            </a:r>
            <a:r>
              <a:rPr sz="2400" b="1" spc="5" dirty="0">
                <a:solidFill>
                  <a:srgbClr val="404040"/>
                </a:solidFill>
                <a:latin typeface="Carlito"/>
                <a:cs typeface="Carlito"/>
              </a:rPr>
              <a:t>m</a:t>
            </a:r>
            <a:r>
              <a:rPr sz="2400" b="1" spc="-10" dirty="0">
                <a:solidFill>
                  <a:srgbClr val="404040"/>
                </a:solidFill>
                <a:latin typeface="Carlito"/>
                <a:cs typeface="Carlito"/>
              </a:rPr>
              <a:t>e</a:t>
            </a:r>
            <a:r>
              <a:rPr sz="2400" b="1" spc="-30" dirty="0">
                <a:solidFill>
                  <a:srgbClr val="404040"/>
                </a:solidFill>
                <a:latin typeface="Carlito"/>
                <a:cs typeface="Carlito"/>
              </a:rPr>
              <a:t>n</a:t>
            </a:r>
            <a:r>
              <a:rPr sz="2400" b="1" dirty="0">
                <a:solidFill>
                  <a:srgbClr val="404040"/>
                </a:solidFill>
                <a:latin typeface="Carlito"/>
                <a:cs typeface="Carlito"/>
              </a:rPr>
              <a:t>t	</a:t>
            </a:r>
            <a:r>
              <a:rPr sz="2400" b="1" spc="-5" dirty="0">
                <a:solidFill>
                  <a:srgbClr val="404040"/>
                </a:solidFill>
                <a:latin typeface="Carlito"/>
                <a:cs typeface="Carlito"/>
              </a:rPr>
              <a:t>i</a:t>
            </a:r>
            <a:r>
              <a:rPr sz="2400" b="1" dirty="0">
                <a:solidFill>
                  <a:srgbClr val="404040"/>
                </a:solidFill>
                <a:latin typeface="Carlito"/>
                <a:cs typeface="Carlito"/>
              </a:rPr>
              <a:t>n	bac</a:t>
            </a:r>
            <a:r>
              <a:rPr sz="2400" b="1" spc="-30" dirty="0">
                <a:solidFill>
                  <a:srgbClr val="404040"/>
                </a:solidFill>
                <a:latin typeface="Carlito"/>
                <a:cs typeface="Carlito"/>
              </a:rPr>
              <a:t>t</a:t>
            </a:r>
            <a:r>
              <a:rPr sz="2400" b="1" spc="-5" dirty="0">
                <a:solidFill>
                  <a:srgbClr val="404040"/>
                </a:solidFill>
                <a:latin typeface="Carlito"/>
                <a:cs typeface="Carlito"/>
              </a:rPr>
              <a:t>eriolog</a:t>
            </a:r>
            <a:r>
              <a:rPr sz="2400" b="1" dirty="0">
                <a:solidFill>
                  <a:srgbClr val="404040"/>
                </a:solidFill>
                <a:latin typeface="Carlito"/>
                <a:cs typeface="Carlito"/>
              </a:rPr>
              <a:t>y	</a:t>
            </a:r>
            <a:r>
              <a:rPr sz="2400" b="1" spc="-15" dirty="0">
                <a:solidFill>
                  <a:srgbClr val="404040"/>
                </a:solidFill>
                <a:latin typeface="Carlito"/>
                <a:cs typeface="Carlito"/>
              </a:rPr>
              <a:t>i</a:t>
            </a:r>
            <a:r>
              <a:rPr sz="2400" b="1" dirty="0">
                <a:solidFill>
                  <a:srgbClr val="404040"/>
                </a:solidFill>
                <a:latin typeface="Carlito"/>
                <a:cs typeface="Carlito"/>
              </a:rPr>
              <a:t>s	</a:t>
            </a:r>
            <a:r>
              <a:rPr sz="2400" b="1" spc="-5" dirty="0">
                <a:solidFill>
                  <a:srgbClr val="404040"/>
                </a:solidFill>
                <a:latin typeface="Carlito"/>
                <a:cs typeface="Carlito"/>
              </a:rPr>
              <a:t>th</a:t>
            </a:r>
            <a:r>
              <a:rPr sz="2400" b="1" dirty="0">
                <a:solidFill>
                  <a:srgbClr val="404040"/>
                </a:solidFill>
                <a:latin typeface="Carlito"/>
                <a:cs typeface="Carlito"/>
              </a:rPr>
              <a:t>e	</a:t>
            </a:r>
            <a:r>
              <a:rPr sz="2400" b="1" spc="-5" dirty="0">
                <a:solidFill>
                  <a:srgbClr val="404040"/>
                </a:solidFill>
                <a:latin typeface="Carlito"/>
                <a:cs typeface="Carlito"/>
              </a:rPr>
              <a:t>mic</a:t>
            </a:r>
            <a:r>
              <a:rPr sz="2400" b="1" spc="-20" dirty="0">
                <a:solidFill>
                  <a:srgbClr val="404040"/>
                </a:solidFill>
                <a:latin typeface="Carlito"/>
                <a:cs typeface="Carlito"/>
              </a:rPr>
              <a:t>r</a:t>
            </a:r>
            <a:r>
              <a:rPr sz="2400" b="1" dirty="0">
                <a:solidFill>
                  <a:srgbClr val="404040"/>
                </a:solidFill>
                <a:latin typeface="Carlito"/>
                <a:cs typeface="Carlito"/>
              </a:rPr>
              <a:t>on  </a:t>
            </a:r>
            <a:r>
              <a:rPr sz="2400" b="1" spc="-10" dirty="0">
                <a:solidFill>
                  <a:srgbClr val="404040"/>
                </a:solidFill>
                <a:latin typeface="Carlito"/>
                <a:cs typeface="Carlito"/>
              </a:rPr>
              <a:t>(micrometre,</a:t>
            </a:r>
            <a:r>
              <a:rPr sz="2400" b="1" spc="-4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404040"/>
                </a:solidFill>
                <a:latin typeface="Carlito"/>
                <a:cs typeface="Carlito"/>
              </a:rPr>
              <a:t>µm)</a:t>
            </a:r>
            <a:endParaRPr sz="240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172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5" dirty="0">
                <a:solidFill>
                  <a:srgbClr val="404040"/>
                </a:solidFill>
                <a:latin typeface="Carlito"/>
                <a:cs typeface="Carlito"/>
              </a:rPr>
              <a:t>Bacteria</a:t>
            </a:r>
            <a:r>
              <a:rPr sz="2400" b="1" spc="7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404040"/>
                </a:solidFill>
                <a:latin typeface="Carlito"/>
                <a:cs typeface="Carlito"/>
              </a:rPr>
              <a:t>of</a:t>
            </a:r>
            <a:r>
              <a:rPr sz="2400" b="1" spc="6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Carlito"/>
                <a:cs typeface="Carlito"/>
              </a:rPr>
              <a:t>medical</a:t>
            </a:r>
            <a:r>
              <a:rPr sz="2400" b="1" spc="7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400" b="1" spc="-10" dirty="0">
                <a:solidFill>
                  <a:srgbClr val="404040"/>
                </a:solidFill>
                <a:latin typeface="Carlito"/>
                <a:cs typeface="Carlito"/>
              </a:rPr>
              <a:t>importance</a:t>
            </a:r>
            <a:r>
              <a:rPr sz="2400" b="1" spc="8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Carlito"/>
                <a:cs typeface="Carlito"/>
              </a:rPr>
              <a:t>(0.2</a:t>
            </a:r>
            <a:r>
              <a:rPr sz="2400" b="1" spc="6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404040"/>
                </a:solidFill>
                <a:latin typeface="Carlito"/>
                <a:cs typeface="Carlito"/>
              </a:rPr>
              <a:t>–</a:t>
            </a:r>
            <a:r>
              <a:rPr sz="2400" b="1" spc="7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Carlito"/>
                <a:cs typeface="Carlito"/>
              </a:rPr>
              <a:t>1.5</a:t>
            </a:r>
            <a:r>
              <a:rPr sz="2400" b="1" spc="7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404040"/>
                </a:solidFill>
                <a:latin typeface="Carlito"/>
                <a:cs typeface="Carlito"/>
              </a:rPr>
              <a:t>µm)</a:t>
            </a:r>
            <a:r>
              <a:rPr sz="2400" b="1" spc="6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400" b="1" spc="-10" dirty="0">
                <a:solidFill>
                  <a:srgbClr val="404040"/>
                </a:solidFill>
                <a:latin typeface="Carlito"/>
                <a:cs typeface="Carlito"/>
              </a:rPr>
              <a:t>in</a:t>
            </a:r>
            <a:r>
              <a:rPr sz="2400" b="1" spc="6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400" b="1" spc="-10" dirty="0">
                <a:solidFill>
                  <a:srgbClr val="404040"/>
                </a:solidFill>
                <a:latin typeface="Carlito"/>
                <a:cs typeface="Carlito"/>
              </a:rPr>
              <a:t>diameter</a:t>
            </a:r>
            <a:r>
              <a:rPr sz="2400" b="1" spc="7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Carlito"/>
                <a:cs typeface="Carlito"/>
              </a:rPr>
              <a:t>(3</a:t>
            </a:r>
            <a:endParaRPr sz="2400">
              <a:latin typeface="Carlito"/>
              <a:cs typeface="Carlito"/>
            </a:endParaRPr>
          </a:p>
          <a:p>
            <a:pPr marL="355600">
              <a:lnSpc>
                <a:spcPct val="100000"/>
              </a:lnSpc>
              <a:spcBef>
                <a:spcPts val="1155"/>
              </a:spcBef>
            </a:pPr>
            <a:r>
              <a:rPr sz="2400" b="1" dirty="0">
                <a:solidFill>
                  <a:srgbClr val="404040"/>
                </a:solidFill>
                <a:latin typeface="Carlito"/>
                <a:cs typeface="Carlito"/>
              </a:rPr>
              <a:t>– 5 µm) </a:t>
            </a:r>
            <a:r>
              <a:rPr sz="2400" b="1" spc="-5" dirty="0">
                <a:solidFill>
                  <a:srgbClr val="404040"/>
                </a:solidFill>
                <a:latin typeface="Carlito"/>
                <a:cs typeface="Carlito"/>
              </a:rPr>
              <a:t>in</a:t>
            </a:r>
            <a:r>
              <a:rPr sz="2400" b="1" spc="-4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Carlito"/>
                <a:cs typeface="Carlito"/>
              </a:rPr>
              <a:t>length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0" y="457200"/>
            <a:ext cx="69342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Bacterial</a:t>
            </a:r>
            <a:r>
              <a:rPr spc="-80" dirty="0"/>
              <a:t> </a:t>
            </a:r>
            <a:r>
              <a:rPr spc="-5" dirty="0"/>
              <a:t>Morphology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36975" y="1607565"/>
            <a:ext cx="25088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latin typeface="Carlito"/>
                <a:cs typeface="Carlito"/>
              </a:rPr>
              <a:t>Rods </a:t>
            </a:r>
            <a:r>
              <a:rPr sz="3200" dirty="0">
                <a:latin typeface="Carlito"/>
                <a:cs typeface="Carlito"/>
              </a:rPr>
              <a:t>–</a:t>
            </a:r>
            <a:r>
              <a:rPr sz="3200" spc="-5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bacilli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36975" y="3363544"/>
            <a:ext cx="29514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Coccoid</a:t>
            </a:r>
            <a:r>
              <a:rPr sz="3200" spc="-7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shaped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36975" y="5119878"/>
            <a:ext cx="14490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sp</a:t>
            </a:r>
            <a:r>
              <a:rPr sz="3200" spc="-15" dirty="0">
                <a:latin typeface="Carlito"/>
                <a:cs typeface="Carlito"/>
              </a:rPr>
              <a:t>i</a:t>
            </a:r>
            <a:r>
              <a:rPr sz="3200" dirty="0">
                <a:latin typeface="Carlito"/>
                <a:cs typeface="Carlito"/>
              </a:rPr>
              <a:t>ri</a:t>
            </a:r>
            <a:r>
              <a:rPr sz="3200" spc="-15" dirty="0">
                <a:latin typeface="Carlito"/>
                <a:cs typeface="Carlito"/>
              </a:rPr>
              <a:t>l</a:t>
            </a:r>
            <a:r>
              <a:rPr sz="3200" dirty="0">
                <a:latin typeface="Carlito"/>
                <a:cs typeface="Carlito"/>
              </a:rPr>
              <a:t>la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44587" y="1524000"/>
            <a:ext cx="2179574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44587" y="5029200"/>
            <a:ext cx="2179574" cy="1524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44587" y="3200400"/>
            <a:ext cx="2179574" cy="1447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5000" y="304800"/>
            <a:ext cx="63246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Bacterial</a:t>
            </a:r>
            <a:r>
              <a:rPr spc="-80" dirty="0"/>
              <a:t> </a:t>
            </a:r>
            <a:r>
              <a:rPr spc="-5" dirty="0"/>
              <a:t>Morphology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03901" y="1682242"/>
            <a:ext cx="71056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solidFill>
                  <a:srgbClr val="404040"/>
                </a:solidFill>
                <a:latin typeface="Carlito"/>
                <a:cs typeface="Carlito"/>
              </a:rPr>
              <a:t>maj</a:t>
            </a:r>
            <a:r>
              <a:rPr sz="2200" b="1" dirty="0">
                <a:solidFill>
                  <a:srgbClr val="404040"/>
                </a:solidFill>
                <a:latin typeface="Carlito"/>
                <a:cs typeface="Carlito"/>
              </a:rPr>
              <a:t>o</a:t>
            </a:r>
            <a:r>
              <a:rPr sz="2200" b="1" spc="-5" dirty="0">
                <a:solidFill>
                  <a:srgbClr val="404040"/>
                </a:solidFill>
                <a:latin typeface="Carlito"/>
                <a:cs typeface="Carlito"/>
              </a:rPr>
              <a:t>r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581083"/>
            <a:ext cx="5478780" cy="3848735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90"/>
              </a:spcBef>
              <a:buFont typeface="Arial"/>
              <a:buChar char="•"/>
              <a:tabLst>
                <a:tab pos="355600" algn="l"/>
                <a:tab pos="356235" algn="l"/>
                <a:tab pos="1156970" algn="l"/>
                <a:tab pos="1495425" algn="l"/>
                <a:tab pos="2736215" algn="l"/>
                <a:tab pos="3058160" algn="l"/>
                <a:tab pos="3738879" algn="l"/>
              </a:tabLst>
            </a:pPr>
            <a:r>
              <a:rPr sz="2200" b="1" spc="-5" dirty="0">
                <a:solidFill>
                  <a:srgbClr val="404040"/>
                </a:solidFill>
                <a:latin typeface="Carlito"/>
                <a:cs typeface="Carlito"/>
              </a:rPr>
              <a:t>Cocci	–	</a:t>
            </a:r>
            <a:r>
              <a:rPr sz="2200" b="1" spc="-10" dirty="0">
                <a:solidFill>
                  <a:srgbClr val="404040"/>
                </a:solidFill>
                <a:latin typeface="Carlito"/>
                <a:cs typeface="Carlito"/>
              </a:rPr>
              <a:t>spherical	</a:t>
            </a:r>
            <a:r>
              <a:rPr sz="2200" b="1" spc="-5" dirty="0">
                <a:solidFill>
                  <a:srgbClr val="404040"/>
                </a:solidFill>
                <a:latin typeface="Carlito"/>
                <a:cs typeface="Carlito"/>
              </a:rPr>
              <a:t>/	</a:t>
            </a:r>
            <a:r>
              <a:rPr sz="2200" b="1" spc="-15" dirty="0">
                <a:solidFill>
                  <a:srgbClr val="404040"/>
                </a:solidFill>
                <a:latin typeface="Carlito"/>
                <a:cs typeface="Carlito"/>
              </a:rPr>
              <a:t>oval	</a:t>
            </a:r>
            <a:r>
              <a:rPr sz="2200" b="1" spc="-5" dirty="0">
                <a:solidFill>
                  <a:srgbClr val="404040"/>
                </a:solidFill>
                <a:latin typeface="Carlito"/>
                <a:cs typeface="Carlito"/>
              </a:rPr>
              <a:t>shaped</a:t>
            </a:r>
            <a:endParaRPr sz="2200">
              <a:latin typeface="Carlito"/>
              <a:cs typeface="Carlito"/>
            </a:endParaRPr>
          </a:p>
          <a:p>
            <a:pPr marL="355600">
              <a:lnSpc>
                <a:spcPct val="100000"/>
              </a:lnSpc>
              <a:spcBef>
                <a:spcPts val="795"/>
              </a:spcBef>
            </a:pPr>
            <a:r>
              <a:rPr sz="2200" b="1" spc="-15" dirty="0">
                <a:solidFill>
                  <a:srgbClr val="404040"/>
                </a:solidFill>
                <a:latin typeface="Carlito"/>
                <a:cs typeface="Carlito"/>
              </a:rPr>
              <a:t>groups</a:t>
            </a:r>
            <a:endParaRPr sz="220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132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b="1" spc="-5" dirty="0">
                <a:solidFill>
                  <a:srgbClr val="404040"/>
                </a:solidFill>
                <a:latin typeface="Carlito"/>
                <a:cs typeface="Carlito"/>
              </a:rPr>
              <a:t>Bacilli – </a:t>
            </a:r>
            <a:r>
              <a:rPr sz="2200" b="1" spc="-15" dirty="0">
                <a:solidFill>
                  <a:srgbClr val="404040"/>
                </a:solidFill>
                <a:latin typeface="Carlito"/>
                <a:cs typeface="Carlito"/>
              </a:rPr>
              <a:t>rod</a:t>
            </a:r>
            <a:r>
              <a:rPr sz="2200" b="1" spc="2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200" b="1" spc="-5" dirty="0">
                <a:solidFill>
                  <a:srgbClr val="404040"/>
                </a:solidFill>
                <a:latin typeface="Carlito"/>
                <a:cs typeface="Carlito"/>
              </a:rPr>
              <a:t>shaped</a:t>
            </a:r>
            <a:endParaRPr sz="220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132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b="1" spc="-10" dirty="0">
                <a:solidFill>
                  <a:srgbClr val="404040"/>
                </a:solidFill>
                <a:latin typeface="Carlito"/>
                <a:cs typeface="Carlito"/>
              </a:rPr>
              <a:t>Vibrios </a:t>
            </a:r>
            <a:r>
              <a:rPr sz="2200" b="1" spc="-5" dirty="0">
                <a:solidFill>
                  <a:srgbClr val="404040"/>
                </a:solidFill>
                <a:latin typeface="Carlito"/>
                <a:cs typeface="Carlito"/>
              </a:rPr>
              <a:t>– </a:t>
            </a:r>
            <a:r>
              <a:rPr sz="2200" b="1" spc="-10" dirty="0">
                <a:solidFill>
                  <a:srgbClr val="404040"/>
                </a:solidFill>
                <a:latin typeface="Carlito"/>
                <a:cs typeface="Carlito"/>
              </a:rPr>
              <a:t>comma</a:t>
            </a:r>
            <a:r>
              <a:rPr sz="2200" b="1" spc="6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200" b="1" spc="-5" dirty="0">
                <a:solidFill>
                  <a:srgbClr val="404040"/>
                </a:solidFill>
                <a:latin typeface="Carlito"/>
                <a:cs typeface="Carlito"/>
              </a:rPr>
              <a:t>shaped</a:t>
            </a:r>
            <a:endParaRPr sz="220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132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b="1" spc="-5" dirty="0">
                <a:solidFill>
                  <a:srgbClr val="404040"/>
                </a:solidFill>
                <a:latin typeface="Carlito"/>
                <a:cs typeface="Carlito"/>
              </a:rPr>
              <a:t>Spirilla – rigid </a:t>
            </a:r>
            <a:r>
              <a:rPr sz="2200" b="1" spc="-10" dirty="0">
                <a:solidFill>
                  <a:srgbClr val="404040"/>
                </a:solidFill>
                <a:latin typeface="Carlito"/>
                <a:cs typeface="Carlito"/>
              </a:rPr>
              <a:t>spiral</a:t>
            </a:r>
            <a:r>
              <a:rPr sz="2200" b="1" spc="-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200" b="1" spc="-15" dirty="0">
                <a:solidFill>
                  <a:srgbClr val="404040"/>
                </a:solidFill>
                <a:latin typeface="Carlito"/>
                <a:cs typeface="Carlito"/>
              </a:rPr>
              <a:t>forms</a:t>
            </a:r>
            <a:endParaRPr sz="220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132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b="1" spc="-10" dirty="0">
                <a:solidFill>
                  <a:srgbClr val="404040"/>
                </a:solidFill>
                <a:latin typeface="Carlito"/>
                <a:cs typeface="Carlito"/>
              </a:rPr>
              <a:t>Spirochetes </a:t>
            </a:r>
            <a:r>
              <a:rPr sz="2200" b="1" spc="-5" dirty="0">
                <a:solidFill>
                  <a:srgbClr val="404040"/>
                </a:solidFill>
                <a:latin typeface="Carlito"/>
                <a:cs typeface="Carlito"/>
              </a:rPr>
              <a:t>– </a:t>
            </a:r>
            <a:r>
              <a:rPr sz="2200" b="1" spc="-15" dirty="0">
                <a:solidFill>
                  <a:srgbClr val="404040"/>
                </a:solidFill>
                <a:latin typeface="Carlito"/>
                <a:cs typeface="Carlito"/>
              </a:rPr>
              <a:t>flexible spiral</a:t>
            </a:r>
            <a:r>
              <a:rPr sz="2200" b="1" spc="7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200" b="1" spc="-10" dirty="0">
                <a:solidFill>
                  <a:srgbClr val="404040"/>
                </a:solidFill>
                <a:latin typeface="Carlito"/>
                <a:cs typeface="Carlito"/>
              </a:rPr>
              <a:t>forms</a:t>
            </a:r>
            <a:endParaRPr sz="220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1320"/>
              </a:spcBef>
              <a:buFont typeface="Arial"/>
              <a:buChar char="•"/>
              <a:tabLst>
                <a:tab pos="355600" algn="l"/>
                <a:tab pos="356235" algn="l"/>
                <a:tab pos="2305050" algn="l"/>
                <a:tab pos="2689225" algn="l"/>
                <a:tab pos="4083685" algn="l"/>
              </a:tabLst>
            </a:pPr>
            <a:r>
              <a:rPr sz="2200" b="1" spc="-15" dirty="0">
                <a:solidFill>
                  <a:srgbClr val="404040"/>
                </a:solidFill>
                <a:latin typeface="Carlito"/>
                <a:cs typeface="Carlito"/>
              </a:rPr>
              <a:t>Actinomycetes	</a:t>
            </a:r>
            <a:r>
              <a:rPr sz="2200" b="1" spc="-5" dirty="0">
                <a:solidFill>
                  <a:srgbClr val="404040"/>
                </a:solidFill>
                <a:latin typeface="Carlito"/>
                <a:cs typeface="Carlito"/>
              </a:rPr>
              <a:t>–	</a:t>
            </a:r>
            <a:r>
              <a:rPr sz="2200" b="1" spc="-10" dirty="0">
                <a:solidFill>
                  <a:srgbClr val="404040"/>
                </a:solidFill>
                <a:latin typeface="Carlito"/>
                <a:cs typeface="Carlito"/>
              </a:rPr>
              <a:t>branching	filamentous</a:t>
            </a:r>
            <a:endParaRPr sz="2200">
              <a:latin typeface="Carlito"/>
              <a:cs typeface="Carlito"/>
            </a:endParaRPr>
          </a:p>
          <a:p>
            <a:pPr marL="355600">
              <a:lnSpc>
                <a:spcPct val="100000"/>
              </a:lnSpc>
              <a:spcBef>
                <a:spcPts val="795"/>
              </a:spcBef>
            </a:pPr>
            <a:r>
              <a:rPr sz="2200" b="1" spc="-10" dirty="0">
                <a:solidFill>
                  <a:srgbClr val="404040"/>
                </a:solidFill>
                <a:latin typeface="Carlito"/>
                <a:cs typeface="Carlito"/>
              </a:rPr>
              <a:t>bacteria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5572455"/>
            <a:ext cx="36766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b="1" spc="-10" dirty="0">
                <a:solidFill>
                  <a:srgbClr val="404040"/>
                </a:solidFill>
                <a:latin typeface="Carlito"/>
                <a:cs typeface="Carlito"/>
              </a:rPr>
              <a:t>Mycoplasmas </a:t>
            </a:r>
            <a:r>
              <a:rPr sz="2200" b="1" spc="-5" dirty="0">
                <a:solidFill>
                  <a:srgbClr val="404040"/>
                </a:solidFill>
                <a:latin typeface="Carlito"/>
                <a:cs typeface="Carlito"/>
              </a:rPr>
              <a:t>– lack </a:t>
            </a:r>
            <a:r>
              <a:rPr sz="2200" b="1" spc="-10" dirty="0">
                <a:solidFill>
                  <a:srgbClr val="404040"/>
                </a:solidFill>
                <a:latin typeface="Carlito"/>
                <a:cs typeface="Carlito"/>
              </a:rPr>
              <a:t>cell</a:t>
            </a:r>
            <a:r>
              <a:rPr sz="2200" b="1" spc="2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200" b="1" spc="-10" dirty="0">
                <a:solidFill>
                  <a:srgbClr val="404040"/>
                </a:solidFill>
                <a:latin typeface="Carlito"/>
                <a:cs typeface="Carlito"/>
              </a:rPr>
              <a:t>wall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44539" y="2133600"/>
            <a:ext cx="2514599" cy="373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86276" y="461594"/>
            <a:ext cx="3795524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0" dirty="0" smtClean="0"/>
              <a:t>R</a:t>
            </a:r>
            <a:r>
              <a:rPr spc="-5" dirty="0" smtClean="0"/>
              <a:t>ep</a:t>
            </a:r>
            <a:r>
              <a:rPr spc="-55" dirty="0" smtClean="0"/>
              <a:t>r</a:t>
            </a:r>
            <a:r>
              <a:rPr dirty="0" smtClean="0"/>
              <a:t>odu</a:t>
            </a:r>
            <a:r>
              <a:rPr lang="en-US" dirty="0" smtClean="0"/>
              <a:t>cti</a:t>
            </a:r>
            <a:r>
              <a:rPr dirty="0" smtClean="0"/>
              <a:t>on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85800" y="1295400"/>
            <a:ext cx="30480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2800" lvl="1" indent="-343535"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dirty="0">
                <a:solidFill>
                  <a:srgbClr val="404040"/>
                </a:solidFill>
                <a:latin typeface="Carlito"/>
                <a:cs typeface="Carlito"/>
              </a:rPr>
              <a:t>Binary</a:t>
            </a:r>
            <a:r>
              <a:rPr sz="2400" b="1" spc="-8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Carlito"/>
                <a:cs typeface="Carlito"/>
              </a:rPr>
              <a:t>fission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000" y="1981200"/>
            <a:ext cx="8458200" cy="41241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7632" y="461594"/>
            <a:ext cx="43529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Bacterial</a:t>
            </a:r>
            <a:r>
              <a:rPr spc="-120" dirty="0"/>
              <a:t> </a:t>
            </a:r>
            <a:r>
              <a:rPr spc="-5" dirty="0"/>
              <a:t>Structure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02586"/>
            <a:ext cx="4986020" cy="4570095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930"/>
              </a:spcBef>
              <a:buAutoNum type="alphaUcPeriod"/>
              <a:tabLst>
                <a:tab pos="527685" algn="l"/>
                <a:tab pos="528320" algn="l"/>
              </a:tabLst>
            </a:pPr>
            <a:r>
              <a:rPr sz="3200" b="1" spc="-5" dirty="0">
                <a:latin typeface="Carlito"/>
                <a:cs typeface="Carlito"/>
              </a:rPr>
              <a:t>The</a:t>
            </a:r>
            <a:r>
              <a:rPr sz="3200" b="1" spc="-15" dirty="0">
                <a:latin typeface="Carlito"/>
                <a:cs typeface="Carlito"/>
              </a:rPr>
              <a:t> envelope:</a:t>
            </a:r>
            <a:endParaRPr sz="3200" dirty="0">
              <a:latin typeface="Carlito"/>
              <a:cs typeface="Carlito"/>
            </a:endParaRPr>
          </a:p>
          <a:p>
            <a:pPr marL="1327785" lvl="1" indent="-515620">
              <a:lnSpc>
                <a:spcPct val="100000"/>
              </a:lnSpc>
              <a:spcBef>
                <a:spcPts val="620"/>
              </a:spcBef>
              <a:buAutoNum type="arabicPeriod"/>
              <a:tabLst>
                <a:tab pos="1327785" algn="l"/>
                <a:tab pos="1328420" algn="l"/>
              </a:tabLst>
            </a:pPr>
            <a:r>
              <a:rPr sz="2400" spc="-5" dirty="0">
                <a:latin typeface="Carlito"/>
                <a:cs typeface="Carlito"/>
              </a:rPr>
              <a:t>Cytoplasmic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membrane</a:t>
            </a:r>
            <a:endParaRPr sz="2400" dirty="0">
              <a:latin typeface="Carlito"/>
              <a:cs typeface="Carlito"/>
            </a:endParaRPr>
          </a:p>
          <a:p>
            <a:pPr marL="1327785" lvl="1" indent="-515620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1327785" algn="l"/>
                <a:tab pos="1328420" algn="l"/>
              </a:tabLst>
            </a:pPr>
            <a:r>
              <a:rPr sz="2400" dirty="0">
                <a:latin typeface="Carlito"/>
                <a:cs typeface="Carlito"/>
              </a:rPr>
              <a:t>Cell </a:t>
            </a:r>
            <a:r>
              <a:rPr sz="2400" spc="-10" dirty="0">
                <a:latin typeface="Carlito"/>
                <a:cs typeface="Carlito"/>
              </a:rPr>
              <a:t>wall</a:t>
            </a:r>
            <a:r>
              <a:rPr sz="2400" spc="-5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(Peptidoglycan)</a:t>
            </a:r>
            <a:endParaRPr sz="2400" dirty="0">
              <a:latin typeface="Carlito"/>
              <a:cs typeface="Carlito"/>
            </a:endParaRPr>
          </a:p>
          <a:p>
            <a:pPr marL="1327785" marR="5080" lvl="1" indent="-51562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1327785" algn="l"/>
                <a:tab pos="1328420" algn="l"/>
              </a:tabLst>
            </a:pPr>
            <a:r>
              <a:rPr sz="2400" spc="-5" dirty="0">
                <a:latin typeface="Carlito"/>
                <a:cs typeface="Carlito"/>
              </a:rPr>
              <a:t>Extracellular</a:t>
            </a:r>
            <a:r>
              <a:rPr sz="2400" spc="-9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polysaccharides:  </a:t>
            </a:r>
            <a:r>
              <a:rPr sz="2400" spc="-10" dirty="0">
                <a:latin typeface="Carlito"/>
                <a:cs typeface="Carlito"/>
              </a:rPr>
              <a:t>capsules, microcapsules </a:t>
            </a:r>
            <a:r>
              <a:rPr sz="2400" dirty="0">
                <a:latin typeface="Carlito"/>
                <a:cs typeface="Carlito"/>
              </a:rPr>
              <a:t>and  </a:t>
            </a:r>
            <a:r>
              <a:rPr sz="2400" spc="-5" dirty="0">
                <a:latin typeface="Carlito"/>
                <a:cs typeface="Carlito"/>
              </a:rPr>
              <a:t>loose</a:t>
            </a:r>
            <a:r>
              <a:rPr sz="2400" spc="-1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slime</a:t>
            </a:r>
            <a:endParaRPr sz="2400" dirty="0">
              <a:latin typeface="Carlito"/>
              <a:cs typeface="Carlito"/>
            </a:endParaRPr>
          </a:p>
          <a:p>
            <a:pPr marL="1327785" lvl="1" indent="-51562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1327785" algn="l"/>
                <a:tab pos="1328420" algn="l"/>
              </a:tabLst>
            </a:pPr>
            <a:r>
              <a:rPr sz="2400" spc="-5" dirty="0">
                <a:latin typeface="Carlito"/>
                <a:cs typeface="Carlito"/>
              </a:rPr>
              <a:t>Appendages</a:t>
            </a:r>
            <a:endParaRPr sz="2400" dirty="0">
              <a:latin typeface="Carlito"/>
              <a:cs typeface="Carlito"/>
            </a:endParaRPr>
          </a:p>
          <a:p>
            <a:pPr marL="1327785" lvl="1" indent="-515620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1327785" algn="l"/>
                <a:tab pos="1328420" algn="l"/>
              </a:tabLst>
            </a:pPr>
            <a:r>
              <a:rPr sz="2400" spc="-10" dirty="0">
                <a:latin typeface="Carlito"/>
                <a:cs typeface="Carlito"/>
              </a:rPr>
              <a:t>Antigenic variation</a:t>
            </a:r>
            <a:endParaRPr sz="2400" dirty="0">
              <a:latin typeface="Carlito"/>
              <a:cs typeface="Carlito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Font typeface="Carlito"/>
              <a:buAutoNum type="arabicPeriod"/>
            </a:pPr>
            <a:endParaRPr sz="3400" dirty="0">
              <a:latin typeface="Carlito"/>
              <a:cs typeface="Carlito"/>
            </a:endParaRPr>
          </a:p>
          <a:p>
            <a:pPr marL="527685" indent="-515620">
              <a:lnSpc>
                <a:spcPct val="100000"/>
              </a:lnSpc>
              <a:buAutoNum type="alphaUcPeriod"/>
              <a:tabLst>
                <a:tab pos="527685" algn="l"/>
                <a:tab pos="528320" algn="l"/>
              </a:tabLst>
            </a:pPr>
            <a:r>
              <a:rPr sz="3200" b="1" spc="-5" dirty="0">
                <a:latin typeface="Carlito"/>
                <a:cs typeface="Carlito"/>
              </a:rPr>
              <a:t>Cytoplasmic</a:t>
            </a:r>
            <a:r>
              <a:rPr sz="3200" b="1" spc="-20" dirty="0">
                <a:latin typeface="Carlito"/>
                <a:cs typeface="Carlito"/>
              </a:rPr>
              <a:t> </a:t>
            </a:r>
            <a:r>
              <a:rPr sz="3200" b="1" spc="-10" dirty="0">
                <a:latin typeface="Carlito"/>
                <a:cs typeface="Carlito"/>
              </a:rPr>
              <a:t>components</a:t>
            </a:r>
            <a:endParaRPr sz="3200" dirty="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443728" y="1328927"/>
            <a:ext cx="3700779" cy="5055235"/>
            <a:chOff x="5443728" y="1328927"/>
            <a:chExt cx="3700779" cy="5055235"/>
          </a:xfrm>
        </p:grpSpPr>
        <p:sp>
          <p:nvSpPr>
            <p:cNvPr id="5" name="object 5"/>
            <p:cNvSpPr/>
            <p:nvPr/>
          </p:nvSpPr>
          <p:spPr>
            <a:xfrm>
              <a:off x="5443728" y="1328927"/>
              <a:ext cx="3700272" cy="50551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38800" y="1523974"/>
              <a:ext cx="3276600" cy="44672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Bacterial</a:t>
            </a:r>
            <a:r>
              <a:rPr spc="-120" dirty="0"/>
              <a:t> </a:t>
            </a:r>
            <a:r>
              <a:rPr spc="-5" dirty="0"/>
              <a:t>Structure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0613"/>
            <a:ext cx="402462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27685" algn="l"/>
              </a:tabLst>
            </a:pPr>
            <a:r>
              <a:rPr sz="2800" b="1" spc="-5" dirty="0">
                <a:latin typeface="Carlito"/>
                <a:cs typeface="Carlito"/>
              </a:rPr>
              <a:t>1.	</a:t>
            </a:r>
            <a:r>
              <a:rPr sz="2800" b="1" spc="-10" dirty="0">
                <a:latin typeface="Carlito"/>
                <a:cs typeface="Carlito"/>
              </a:rPr>
              <a:t>Cytoplasmic</a:t>
            </a:r>
            <a:r>
              <a:rPr sz="2800" b="1" spc="15" dirty="0">
                <a:latin typeface="Carlito"/>
                <a:cs typeface="Carlito"/>
              </a:rPr>
              <a:t> </a:t>
            </a:r>
            <a:r>
              <a:rPr sz="2800" b="1" spc="-15" dirty="0">
                <a:latin typeface="Carlito"/>
                <a:cs typeface="Carlito"/>
              </a:rPr>
              <a:t>membrane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1876" y="2360676"/>
            <a:ext cx="8372856" cy="38755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</TotalTime>
  <Words>434</Words>
  <Application>Microsoft Office PowerPoint</Application>
  <PresentationFormat>On-screen Show (4:3)</PresentationFormat>
  <Paragraphs>171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Flow</vt:lpstr>
      <vt:lpstr>Slide 1</vt:lpstr>
      <vt:lpstr> Introduction to Bacteria: </vt:lpstr>
      <vt:lpstr>Introduction</vt:lpstr>
      <vt:lpstr>Size of Bacteria</vt:lpstr>
      <vt:lpstr>Bacterial Morphology</vt:lpstr>
      <vt:lpstr>Bacterial Morphology</vt:lpstr>
      <vt:lpstr>Reproduction</vt:lpstr>
      <vt:lpstr>Bacterial Structure</vt:lpstr>
      <vt:lpstr>Bacterial Structure</vt:lpstr>
      <vt:lpstr>Bacterial Structure</vt:lpstr>
      <vt:lpstr>Slide 11</vt:lpstr>
      <vt:lpstr>Bacterial Structure</vt:lpstr>
      <vt:lpstr>Bacterial Structure</vt:lpstr>
      <vt:lpstr>Bacterial Structure</vt:lpstr>
      <vt:lpstr>Bacterial Structure</vt:lpstr>
      <vt:lpstr>SPORES AND SPORULATION</vt:lpstr>
      <vt:lpstr>Bacterial classification</vt:lpstr>
      <vt:lpstr>Bacterial classification</vt:lpstr>
      <vt:lpstr>Bacterial classification</vt:lpstr>
      <vt:lpstr>Bacterial classification</vt:lpstr>
      <vt:lpstr>Bacterial classification</vt:lpstr>
      <vt:lpstr>Medically important bacteria</vt:lpstr>
      <vt:lpstr>Laboratory diagnosis</vt:lpstr>
      <vt:lpstr>Laboratory diagnosis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Bacteria:                      Classification, Morphology and Structures</dc:title>
  <dc:creator>Dr.Taghreed A. Hafiz</dc:creator>
  <cp:lastModifiedBy>Student</cp:lastModifiedBy>
  <cp:revision>8</cp:revision>
  <dcterms:created xsi:type="dcterms:W3CDTF">2020-06-19T13:43:34Z</dcterms:created>
  <dcterms:modified xsi:type="dcterms:W3CDTF">2024-06-25T11:26:40Z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2015-02-08T00:00:00Z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2020-06-19T00:00:00Z</vt:filetime>
  </property>
</Properties>
</file>