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sldIdLst>
    <p:sldId id="267" r:id="rId2"/>
    <p:sldId id="256" r:id="rId3"/>
    <p:sldId id="266" r:id="rId4"/>
    <p:sldId id="257" r:id="rId5"/>
    <p:sldId id="258" r:id="rId6"/>
    <p:sldId id="259" r:id="rId7"/>
    <p:sldId id="260" r:id="rId8"/>
    <p:sldId id="261" r:id="rId9"/>
    <p:sldId id="262" r:id="rId10"/>
    <p:sldId id="263" r:id="rId11"/>
    <p:sldId id="264" r:id="rId12"/>
    <p:sldId id="265"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83673" autoAdjust="0"/>
  </p:normalViewPr>
  <p:slideViewPr>
    <p:cSldViewPr snapToGrid="0">
      <p:cViewPr varScale="1">
        <p:scale>
          <a:sx n="60" d="100"/>
          <a:sy n="60" d="100"/>
        </p:scale>
        <p:origin x="-1104" y="-9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9118505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31135107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838172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28058149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6006511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2953640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3547265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3938952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2018258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243690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2241917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4016131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1443656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83310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1236702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E1FAFC-C045-4218-ABD4-7828FDDE8C25}" type="datetimeFigureOut">
              <a:rPr lang="en-IN" smtClean="0"/>
              <a:pPr/>
              <a:t>22-06-2024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4115070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DE1FAFC-C045-4218-ABD4-7828FDDE8C25}" type="datetimeFigureOut">
              <a:rPr lang="en-IN" smtClean="0"/>
              <a:pPr/>
              <a:t>22-06-2024</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B3C7EEB2-0E87-4719-BDD5-448D8C380A2D}" type="slidenum">
              <a:rPr lang="en-IN" smtClean="0"/>
              <a:pPr/>
              <a:t>‹#›</a:t>
            </a:fld>
            <a:endParaRPr lang="en-IN"/>
          </a:p>
        </p:txBody>
      </p:sp>
    </p:spTree>
    <p:extLst>
      <p:ext uri="{BB962C8B-B14F-4D97-AF65-F5344CB8AC3E}">
        <p14:creationId xmlns:p14="http://schemas.microsoft.com/office/powerpoint/2010/main" xmlns="" val="3620279947"/>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4CBA1D-8BC8-FA2B-F3F3-3181B5BD3008}"/>
              </a:ext>
            </a:extLst>
          </p:cNvPr>
          <p:cNvSpPr>
            <a:spLocks noGrp="1"/>
          </p:cNvSpPr>
          <p:nvPr>
            <p:ph type="title"/>
          </p:nvPr>
        </p:nvSpPr>
        <p:spPr>
          <a:xfrm>
            <a:off x="677334" y="609600"/>
            <a:ext cx="8596668" cy="918258"/>
          </a:xfrm>
        </p:spPr>
        <p:txBody>
          <a:bodyPr/>
          <a:lstStyle/>
          <a:p>
            <a:pPr algn="ctr"/>
            <a:r>
              <a:rPr lang="en-US" b="1" u="sng" dirty="0"/>
              <a:t>CENTRIFUGATION</a:t>
            </a:r>
            <a:endParaRPr lang="en-IN" b="1" u="sng" dirty="0"/>
          </a:p>
        </p:txBody>
      </p:sp>
      <p:sp>
        <p:nvSpPr>
          <p:cNvPr id="3" name="Content Placeholder 2">
            <a:extLst>
              <a:ext uri="{FF2B5EF4-FFF2-40B4-BE49-F238E27FC236}">
                <a16:creationId xmlns:a16="http://schemas.microsoft.com/office/drawing/2014/main" xmlns="" id="{75A6942A-106A-90D5-A135-D89156B19B4A}"/>
              </a:ext>
            </a:extLst>
          </p:cNvPr>
          <p:cNvSpPr>
            <a:spLocks noGrp="1"/>
          </p:cNvSpPr>
          <p:nvPr>
            <p:ph idx="1"/>
          </p:nvPr>
        </p:nvSpPr>
        <p:spPr>
          <a:xfrm>
            <a:off x="677334" y="2253187"/>
            <a:ext cx="8596668" cy="3880773"/>
          </a:xfrm>
        </p:spPr>
        <p:txBody>
          <a:bodyPr/>
          <a:lstStyle/>
          <a:p>
            <a:pPr marL="0" indent="0">
              <a:buNone/>
            </a:pPr>
            <a:r>
              <a:rPr lang="en-US" b="1" dirty="0"/>
              <a:t>                                                           </a:t>
            </a:r>
            <a:r>
              <a:rPr lang="en-US" b="1" dirty="0" smtClean="0"/>
              <a:t>B.KRISHNAVENI</a:t>
            </a:r>
          </a:p>
          <a:p>
            <a:pPr marL="0" indent="0" algn="ctr">
              <a:buNone/>
            </a:pPr>
            <a:r>
              <a:rPr lang="en-US" b="1" dirty="0" smtClean="0"/>
              <a:t>                       DEPARTMENT OF MICROBIOLOGY</a:t>
            </a:r>
          </a:p>
          <a:p>
            <a:pPr marL="0" indent="0" algn="ctr">
              <a:buNone/>
            </a:pPr>
            <a:r>
              <a:rPr lang="en-US" b="1" dirty="0" smtClean="0"/>
              <a:t>                        DNR COLLEGE</a:t>
            </a:r>
            <a:endParaRPr lang="en-US" b="1" dirty="0"/>
          </a:p>
          <a:p>
            <a:pPr marL="0" indent="0" algn="ctr">
              <a:buNone/>
            </a:pPr>
            <a:r>
              <a:rPr lang="en-US" dirty="0"/>
              <a:t>                                                      </a:t>
            </a:r>
            <a:endParaRPr lang="en-US" b="1" dirty="0"/>
          </a:p>
          <a:p>
            <a:pPr marL="0" indent="0">
              <a:buNone/>
            </a:pPr>
            <a:r>
              <a:rPr lang="en-US" dirty="0"/>
              <a:t>                                                              </a:t>
            </a:r>
            <a:r>
              <a:rPr lang="en-US" b="1" dirty="0" smtClean="0"/>
              <a:t>.</a:t>
            </a:r>
            <a:endParaRPr lang="en-US" b="1" dirty="0"/>
          </a:p>
          <a:p>
            <a:endParaRPr lang="en-IN" dirty="0"/>
          </a:p>
        </p:txBody>
      </p:sp>
    </p:spTree>
    <p:extLst>
      <p:ext uri="{BB962C8B-B14F-4D97-AF65-F5344CB8AC3E}">
        <p14:creationId xmlns:p14="http://schemas.microsoft.com/office/powerpoint/2010/main" xmlns="" val="1492644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AB226401-2D0E-69CA-0B66-5EA3AD754565}"/>
              </a:ext>
            </a:extLst>
          </p:cNvPr>
          <p:cNvSpPr txBox="1"/>
          <p:nvPr/>
        </p:nvSpPr>
        <p:spPr>
          <a:xfrm>
            <a:off x="740779" y="1205635"/>
            <a:ext cx="8359814" cy="4446730"/>
          </a:xfrm>
          <a:prstGeom prst="rect">
            <a:avLst/>
          </a:prstGeom>
          <a:noFill/>
        </p:spPr>
        <p:txBody>
          <a:bodyPr wrap="square">
            <a:spAutoFit/>
          </a:bodyPr>
          <a:lstStyle/>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Further particles settle down depending upon the speed and time of individual centrifugation steps and the density and relative size of the particles.</a:t>
            </a:r>
          </a:p>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largest class of particles forms a pellet on the bottom of the centrifuge tube, leaving smaller-sized structures within the supernatant.</a:t>
            </a:r>
          </a:p>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Thus, larger molecules sediment quickly and at lower centrifugal forces whereas the smaller molecules take longer time and higher forces.</a:t>
            </a:r>
          </a:p>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In the case of particles that are less dense than the medium, the particles will float instead of settling</a:t>
            </a:r>
          </a:p>
        </p:txBody>
      </p:sp>
    </p:spTree>
    <p:extLst>
      <p:ext uri="{BB962C8B-B14F-4D97-AF65-F5344CB8AC3E}">
        <p14:creationId xmlns:p14="http://schemas.microsoft.com/office/powerpoint/2010/main" xmlns="" val="2390042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0B05A0C-108A-C26F-8441-B39C71E0697F}"/>
              </a:ext>
            </a:extLst>
          </p:cNvPr>
          <p:cNvSpPr txBox="1"/>
          <p:nvPr/>
        </p:nvSpPr>
        <p:spPr>
          <a:xfrm>
            <a:off x="2960225" y="747095"/>
            <a:ext cx="6105644" cy="461665"/>
          </a:xfrm>
          <a:prstGeom prst="rect">
            <a:avLst/>
          </a:prstGeom>
          <a:noFill/>
        </p:spPr>
        <p:txBody>
          <a:bodyPr wrap="square">
            <a:spAutoFit/>
          </a:bodyPr>
          <a:lstStyle/>
          <a:p>
            <a:pPr algn="l"/>
            <a:r>
              <a:rPr lang="en-IN" sz="2400" b="1" i="0" dirty="0">
                <a:solidFill>
                  <a:srgbClr val="000000"/>
                </a:solidFill>
                <a:effectLst/>
                <a:highlight>
                  <a:srgbClr val="FFFFFF"/>
                </a:highlight>
                <a:latin typeface="-apple-system"/>
              </a:rPr>
              <a:t>Steps of Differential centrifugation</a:t>
            </a:r>
            <a:endParaRPr lang="en-IN" sz="2400" b="0" i="0" dirty="0">
              <a:solidFill>
                <a:srgbClr val="000000"/>
              </a:solidFill>
              <a:effectLst/>
              <a:highlight>
                <a:srgbClr val="FFFFFF"/>
              </a:highlight>
              <a:latin typeface="-apple-system"/>
            </a:endParaRPr>
          </a:p>
        </p:txBody>
      </p:sp>
      <p:sp>
        <p:nvSpPr>
          <p:cNvPr id="5" name="TextBox 4">
            <a:extLst>
              <a:ext uri="{FF2B5EF4-FFF2-40B4-BE49-F238E27FC236}">
                <a16:creationId xmlns:a16="http://schemas.microsoft.com/office/drawing/2014/main" xmlns="" id="{54415224-5B90-6D9A-BE12-09BB16149D95}"/>
              </a:ext>
            </a:extLst>
          </p:cNvPr>
          <p:cNvSpPr txBox="1"/>
          <p:nvPr/>
        </p:nvSpPr>
        <p:spPr>
          <a:xfrm>
            <a:off x="1038827" y="1491051"/>
            <a:ext cx="9139177" cy="4619854"/>
          </a:xfrm>
          <a:prstGeom prst="rect">
            <a:avLst/>
          </a:prstGeom>
          <a:noFill/>
        </p:spPr>
        <p:txBody>
          <a:bodyPr wrap="square">
            <a:spAutoFit/>
          </a:bodyPr>
          <a:lstStyle/>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 sample solution is homogenized in the medium containing buffer.</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 sample is then placed in the centrifuge tube, which is operated at a particular centrifugal force for a specific time at a particular temperature.</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By the end of this operation, a pellet will be formed at the bottom of the tube, which is separated from the supernatant.</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 supernatant is added to a new centrifuge tube where it is centrifuged at another speed for a particular time and particular temperature.</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Again, the supernatant is separated from the pellets formed.</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These steps are continued until all particles are separated from each other.</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 particles can then be identified by testing for indicators that are unique to the specific particle</a:t>
            </a:r>
          </a:p>
        </p:txBody>
      </p:sp>
    </p:spTree>
    <p:extLst>
      <p:ext uri="{BB962C8B-B14F-4D97-AF65-F5344CB8AC3E}">
        <p14:creationId xmlns:p14="http://schemas.microsoft.com/office/powerpoint/2010/main" xmlns="" val="10189432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7A3CDC3-5291-0315-6756-D8748347BE16}"/>
              </a:ext>
            </a:extLst>
          </p:cNvPr>
          <p:cNvSpPr txBox="1"/>
          <p:nvPr/>
        </p:nvSpPr>
        <p:spPr>
          <a:xfrm>
            <a:off x="3376914" y="585049"/>
            <a:ext cx="6105644" cy="461665"/>
          </a:xfrm>
          <a:prstGeom prst="rect">
            <a:avLst/>
          </a:prstGeom>
          <a:noFill/>
        </p:spPr>
        <p:txBody>
          <a:bodyPr wrap="square">
            <a:spAutoFit/>
          </a:bodyPr>
          <a:lstStyle/>
          <a:p>
            <a:pPr algn="just"/>
            <a:r>
              <a:rPr lang="en-IN" sz="2400" b="1" i="0" dirty="0">
                <a:solidFill>
                  <a:srgbClr val="000000"/>
                </a:solidFill>
                <a:effectLst/>
                <a:highlight>
                  <a:srgbClr val="FFFFFF"/>
                </a:highlight>
                <a:latin typeface="-apple-system"/>
              </a:rPr>
              <a:t>Applications of Centrifugation</a:t>
            </a:r>
            <a:endParaRPr lang="en-IN" sz="2400" b="0" i="0" dirty="0">
              <a:solidFill>
                <a:srgbClr val="000000"/>
              </a:solidFill>
              <a:effectLst/>
              <a:highlight>
                <a:srgbClr val="FFFFFF"/>
              </a:highlight>
              <a:latin typeface="-apple-system"/>
            </a:endParaRPr>
          </a:p>
        </p:txBody>
      </p:sp>
      <p:sp>
        <p:nvSpPr>
          <p:cNvPr id="5" name="TextBox 4">
            <a:extLst>
              <a:ext uri="{FF2B5EF4-FFF2-40B4-BE49-F238E27FC236}">
                <a16:creationId xmlns:a16="http://schemas.microsoft.com/office/drawing/2014/main" xmlns="" id="{A92D0196-4DD2-7A6C-E987-B67B77B0F043}"/>
              </a:ext>
            </a:extLst>
          </p:cNvPr>
          <p:cNvSpPr txBox="1"/>
          <p:nvPr/>
        </p:nvSpPr>
        <p:spPr>
          <a:xfrm>
            <a:off x="1443941" y="1330194"/>
            <a:ext cx="8255644" cy="4619854"/>
          </a:xfrm>
          <a:prstGeom prst="rect">
            <a:avLst/>
          </a:prstGeom>
          <a:noFill/>
        </p:spPr>
        <p:txBody>
          <a:bodyPr wrap="square">
            <a:spAutoFit/>
          </a:bodyPr>
          <a:lstStyle/>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To separate two miscible substances</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To analyze the hydrodynamic properties of macromolecules</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Purification of mammalian cells</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Fractionation of subcellular organelles (including membranes/membrane fractions) Fractionation of membrane vesicles</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Separating chalk powder from water</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Removing fat from milk to produce skimmed milk</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Separating particles from an air-flow using cyclonic separation</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The clarification and stabilization of wine</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Separation of urine components and blood components in forensic and research laboratories</a:t>
            </a:r>
          </a:p>
        </p:txBody>
      </p:sp>
    </p:spTree>
    <p:extLst>
      <p:ext uri="{BB962C8B-B14F-4D97-AF65-F5344CB8AC3E}">
        <p14:creationId xmlns:p14="http://schemas.microsoft.com/office/powerpoint/2010/main" xmlns="" val="2007746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3689C186-2361-71DF-EB6D-D81C6DDF0552}"/>
              </a:ext>
            </a:extLst>
          </p:cNvPr>
          <p:cNvSpPr txBox="1"/>
          <p:nvPr/>
        </p:nvSpPr>
        <p:spPr>
          <a:xfrm>
            <a:off x="1232899" y="2277406"/>
            <a:ext cx="7913669" cy="3338030"/>
          </a:xfrm>
          <a:prstGeom prst="rect">
            <a:avLst/>
          </a:prstGeom>
          <a:noFill/>
        </p:spPr>
        <p:txBody>
          <a:bodyPr wrap="square">
            <a:spAutoFit/>
          </a:bodyPr>
          <a:lstStyle/>
          <a:p>
            <a:pPr algn="just">
              <a:lnSpc>
                <a:spcPct val="200000"/>
              </a:lnSpc>
            </a:pPr>
            <a:r>
              <a:rPr lang="en-US" b="0" i="0" dirty="0">
                <a:solidFill>
                  <a:srgbClr val="2A2A2A"/>
                </a:solidFill>
                <a:effectLst/>
                <a:highlight>
                  <a:srgbClr val="F9F9F9"/>
                </a:highlight>
                <a:latin typeface="Roboto" panose="02000000000000000000" pitchFamily="2" charset="0"/>
              </a:rPr>
              <a:t>The mechanical process of centrifugation separates particles from a solution based on the particles’ size, shape, density, medium viscosity, and rotor speed. While the less dense components of the mixture move closer to the centrifuge’s axis, the denser components move farther away from it. Using centrifugal acceleration, centrifugation separates phases (liquid-liquid or solid-liquid) with different densities</a:t>
            </a:r>
            <a:endParaRPr lang="en-IN" dirty="0"/>
          </a:p>
        </p:txBody>
      </p:sp>
      <p:sp>
        <p:nvSpPr>
          <p:cNvPr id="7" name="TextBox 6">
            <a:extLst>
              <a:ext uri="{FF2B5EF4-FFF2-40B4-BE49-F238E27FC236}">
                <a16:creationId xmlns:a16="http://schemas.microsoft.com/office/drawing/2014/main" xmlns="" id="{7137D4AD-A76C-CE7E-E92D-621832B28F3E}"/>
              </a:ext>
            </a:extLst>
          </p:cNvPr>
          <p:cNvSpPr txBox="1"/>
          <p:nvPr/>
        </p:nvSpPr>
        <p:spPr>
          <a:xfrm>
            <a:off x="3357081" y="1354076"/>
            <a:ext cx="6097712" cy="1200329"/>
          </a:xfrm>
          <a:prstGeom prst="rect">
            <a:avLst/>
          </a:prstGeom>
          <a:noFill/>
        </p:spPr>
        <p:txBody>
          <a:bodyPr wrap="square">
            <a:spAutoFit/>
          </a:bodyPr>
          <a:lstStyle/>
          <a:p>
            <a:pPr algn="l"/>
            <a:r>
              <a:rPr lang="en-IN" sz="2400" b="1" i="0" u="sng" dirty="0">
                <a:solidFill>
                  <a:srgbClr val="2A2A2A"/>
                </a:solidFill>
                <a:effectLst/>
                <a:highlight>
                  <a:srgbClr val="F9F9F9"/>
                </a:highlight>
                <a:latin typeface="Roboto" panose="02000000000000000000" pitchFamily="2" charset="0"/>
              </a:rPr>
              <a:t>Centrifugation Definition</a:t>
            </a:r>
          </a:p>
          <a:p>
            <a:r>
              <a:rPr lang="en-IN" sz="2400" b="1" u="sng" dirty="0"/>
              <a:t/>
            </a:r>
            <a:br>
              <a:rPr lang="en-IN" sz="2400" b="1" u="sng" dirty="0"/>
            </a:br>
            <a:endParaRPr lang="en-IN" sz="2400" b="1" u="sng" dirty="0"/>
          </a:p>
        </p:txBody>
      </p:sp>
    </p:spTree>
    <p:extLst>
      <p:ext uri="{BB962C8B-B14F-4D97-AF65-F5344CB8AC3E}">
        <p14:creationId xmlns:p14="http://schemas.microsoft.com/office/powerpoint/2010/main" xmlns="" val="24474107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xmlns="" id="{31A3BD3D-6A70-87D3-3C42-C00BB7C8E2E4}"/>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319515" y="1137212"/>
            <a:ext cx="7951806" cy="458357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38263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CA6891B-DC30-D89C-AA5E-620B84AFED08}"/>
              </a:ext>
            </a:extLst>
          </p:cNvPr>
          <p:cNvSpPr txBox="1"/>
          <p:nvPr/>
        </p:nvSpPr>
        <p:spPr>
          <a:xfrm>
            <a:off x="1017142" y="2104762"/>
            <a:ext cx="8507001" cy="3889526"/>
          </a:xfrm>
          <a:prstGeom prst="rect">
            <a:avLst/>
          </a:prstGeom>
          <a:noFill/>
        </p:spPr>
        <p:txBody>
          <a:bodyPr wrap="square">
            <a:spAutoFit/>
          </a:bodyPr>
          <a:lstStyle/>
          <a:p>
            <a:pPr>
              <a:lnSpc>
                <a:spcPct val="200000"/>
              </a:lnSpc>
            </a:pPr>
            <a:r>
              <a:rPr lang="en-US" b="0" i="0" dirty="0">
                <a:solidFill>
                  <a:srgbClr val="2A2A2A"/>
                </a:solidFill>
                <a:effectLst/>
                <a:highlight>
                  <a:srgbClr val="F9F9F9"/>
                </a:highlight>
                <a:latin typeface="Roboto" panose="02000000000000000000" pitchFamily="2" charset="0"/>
              </a:rPr>
              <a:t>Sedimentation is the centrifuge’s operating method. The centrifugation method operates under the premise that particles suspended in liquid media can be separated using a centrifugal field. These are put in the rotor of the centrifuge in tubes or bottles. Gravity causes suspended particles to settle out of fluids through sedimentation. Clay or powder particles could be suspended substances. Think of tea leaves settling to the bottom of a teacup as an illustration.</a:t>
            </a:r>
            <a:br>
              <a:rPr lang="en-US" b="0" i="0" dirty="0">
                <a:solidFill>
                  <a:srgbClr val="2A2A2A"/>
                </a:solidFill>
                <a:effectLst/>
                <a:highlight>
                  <a:srgbClr val="F9F9F9"/>
                </a:highlight>
                <a:latin typeface="Roboto" panose="02000000000000000000" pitchFamily="2" charset="0"/>
              </a:rPr>
            </a:br>
            <a:endParaRPr lang="en-US" b="0" i="0" dirty="0">
              <a:solidFill>
                <a:srgbClr val="2A2A2A"/>
              </a:solidFill>
              <a:effectLst/>
              <a:highlight>
                <a:srgbClr val="F9F9F9"/>
              </a:highlight>
              <a:latin typeface="Roboto" panose="02000000000000000000" pitchFamily="2" charset="0"/>
            </a:endParaRPr>
          </a:p>
        </p:txBody>
      </p:sp>
      <p:sp>
        <p:nvSpPr>
          <p:cNvPr id="5" name="TextBox 4">
            <a:extLst>
              <a:ext uri="{FF2B5EF4-FFF2-40B4-BE49-F238E27FC236}">
                <a16:creationId xmlns:a16="http://schemas.microsoft.com/office/drawing/2014/main" xmlns="" id="{3E26520E-BA91-4A34-F6C5-288D297CD18D}"/>
              </a:ext>
            </a:extLst>
          </p:cNvPr>
          <p:cNvSpPr txBox="1"/>
          <p:nvPr/>
        </p:nvSpPr>
        <p:spPr>
          <a:xfrm>
            <a:off x="2825394" y="1274668"/>
            <a:ext cx="6102848" cy="1015663"/>
          </a:xfrm>
          <a:prstGeom prst="rect">
            <a:avLst/>
          </a:prstGeom>
          <a:noFill/>
        </p:spPr>
        <p:txBody>
          <a:bodyPr wrap="square">
            <a:spAutoFit/>
          </a:bodyPr>
          <a:lstStyle/>
          <a:p>
            <a:pPr algn="l"/>
            <a:r>
              <a:rPr lang="en-IN" sz="2400" b="1" i="0" u="sng" dirty="0">
                <a:solidFill>
                  <a:srgbClr val="2A2A2A"/>
                </a:solidFill>
                <a:effectLst/>
                <a:highlight>
                  <a:srgbClr val="F9F9F9"/>
                </a:highlight>
                <a:latin typeface="Roboto" panose="02000000000000000000" pitchFamily="2" charset="0"/>
              </a:rPr>
              <a:t>Centrifugation Principle</a:t>
            </a:r>
          </a:p>
          <a:p>
            <a:r>
              <a:rPr lang="en-IN" dirty="0"/>
              <a:t/>
            </a:r>
            <a:br>
              <a:rPr lang="en-IN" dirty="0"/>
            </a:br>
            <a:endParaRPr lang="en-IN" dirty="0"/>
          </a:p>
        </p:txBody>
      </p:sp>
    </p:spTree>
    <p:extLst>
      <p:ext uri="{BB962C8B-B14F-4D97-AF65-F5344CB8AC3E}">
        <p14:creationId xmlns:p14="http://schemas.microsoft.com/office/powerpoint/2010/main" xmlns="" val="2545223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9E8474D7-6D5F-EA39-9E17-84972E4534DC}"/>
              </a:ext>
            </a:extLst>
          </p:cNvPr>
          <p:cNvSpPr txBox="1"/>
          <p:nvPr/>
        </p:nvSpPr>
        <p:spPr>
          <a:xfrm>
            <a:off x="1417834" y="1207238"/>
            <a:ext cx="8178229" cy="4443524"/>
          </a:xfrm>
          <a:prstGeom prst="rect">
            <a:avLst/>
          </a:prstGeom>
          <a:noFill/>
        </p:spPr>
        <p:txBody>
          <a:bodyPr wrap="square">
            <a:spAutoFit/>
          </a:bodyPr>
          <a:lstStyle/>
          <a:p>
            <a:pPr algn="l">
              <a:lnSpc>
                <a:spcPct val="200000"/>
              </a:lnSpc>
            </a:pPr>
            <a:r>
              <a:rPr lang="en-US" b="0" i="0" dirty="0">
                <a:solidFill>
                  <a:srgbClr val="2A2A2A"/>
                </a:solidFill>
                <a:effectLst/>
                <a:highlight>
                  <a:srgbClr val="F9F9F9"/>
                </a:highlight>
                <a:latin typeface="Roboto" panose="02000000000000000000" pitchFamily="2" charset="0"/>
              </a:rPr>
              <a:t>Smaller particles do not sediment under gravity; they are separated from bigger particles by a straightforward filtration procedure. Those particles can be separated using the central force.</a:t>
            </a:r>
          </a:p>
          <a:p>
            <a:pPr algn="l">
              <a:lnSpc>
                <a:spcPct val="200000"/>
              </a:lnSpc>
            </a:pPr>
            <a:r>
              <a:rPr lang="en-US" b="0" i="0" dirty="0">
                <a:solidFill>
                  <a:srgbClr val="2A2A2A"/>
                </a:solidFill>
                <a:effectLst/>
                <a:highlight>
                  <a:srgbClr val="F9F9F9"/>
                </a:highlight>
                <a:latin typeface="Roboto" panose="02000000000000000000" pitchFamily="2" charset="0"/>
              </a:rPr>
              <a:t>The rate of particle sediment depends upon the:</a:t>
            </a:r>
          </a:p>
          <a:p>
            <a:pPr algn="l" fontAlgn="base">
              <a:lnSpc>
                <a:spcPct val="200000"/>
              </a:lnSpc>
              <a:buFont typeface="+mj-lt"/>
              <a:buAutoNum type="arabicPeriod"/>
            </a:pPr>
            <a:r>
              <a:rPr lang="en-US" b="0" i="0" dirty="0">
                <a:solidFill>
                  <a:srgbClr val="2A2A2A"/>
                </a:solidFill>
                <a:effectLst/>
                <a:highlight>
                  <a:srgbClr val="F9F9F9"/>
                </a:highlight>
                <a:latin typeface="Roboto" panose="02000000000000000000" pitchFamily="2" charset="0"/>
              </a:rPr>
              <a:t>RCFs in the centrifuge</a:t>
            </a:r>
          </a:p>
          <a:p>
            <a:pPr algn="l" fontAlgn="base">
              <a:lnSpc>
                <a:spcPct val="200000"/>
              </a:lnSpc>
              <a:buFont typeface="+mj-lt"/>
              <a:buAutoNum type="arabicPeriod"/>
            </a:pPr>
            <a:r>
              <a:rPr lang="en-US" b="0" i="0" dirty="0">
                <a:solidFill>
                  <a:srgbClr val="2A2A2A"/>
                </a:solidFill>
                <a:effectLst/>
                <a:highlight>
                  <a:srgbClr val="F9F9F9"/>
                </a:highlight>
                <a:latin typeface="Roboto" panose="02000000000000000000" pitchFamily="2" charset="0"/>
              </a:rPr>
              <a:t>size of particle</a:t>
            </a:r>
          </a:p>
          <a:p>
            <a:pPr algn="l" fontAlgn="base">
              <a:lnSpc>
                <a:spcPct val="200000"/>
              </a:lnSpc>
              <a:buFont typeface="+mj-lt"/>
              <a:buAutoNum type="arabicPeriod"/>
            </a:pPr>
            <a:r>
              <a:rPr lang="en-US" b="0" i="0" dirty="0">
                <a:solidFill>
                  <a:srgbClr val="2A2A2A"/>
                </a:solidFill>
                <a:effectLst/>
                <a:highlight>
                  <a:srgbClr val="F9F9F9"/>
                </a:highlight>
                <a:latin typeface="Roboto" panose="02000000000000000000" pitchFamily="2" charset="0"/>
              </a:rPr>
              <a:t>liquid viscosity</a:t>
            </a:r>
          </a:p>
          <a:p>
            <a:pPr algn="l" fontAlgn="base">
              <a:lnSpc>
                <a:spcPct val="200000"/>
              </a:lnSpc>
              <a:buFont typeface="+mj-lt"/>
              <a:buAutoNum type="arabicPeriod"/>
            </a:pPr>
            <a:r>
              <a:rPr lang="en-US" b="0" i="0" dirty="0">
                <a:solidFill>
                  <a:srgbClr val="2A2A2A"/>
                </a:solidFill>
                <a:effectLst/>
                <a:highlight>
                  <a:srgbClr val="F9F9F9"/>
                </a:highlight>
                <a:latin typeface="Roboto" panose="02000000000000000000" pitchFamily="2" charset="0"/>
              </a:rPr>
              <a:t>particle density and liquid density</a:t>
            </a:r>
          </a:p>
        </p:txBody>
      </p:sp>
    </p:spTree>
    <p:extLst>
      <p:ext uri="{BB962C8B-B14F-4D97-AF65-F5344CB8AC3E}">
        <p14:creationId xmlns:p14="http://schemas.microsoft.com/office/powerpoint/2010/main" xmlns="" val="3136000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B325CAA4-6E77-8495-AB3A-B757977836D8}"/>
              </a:ext>
            </a:extLst>
          </p:cNvPr>
          <p:cNvSpPr txBox="1"/>
          <p:nvPr/>
        </p:nvSpPr>
        <p:spPr>
          <a:xfrm>
            <a:off x="1150706" y="1228635"/>
            <a:ext cx="8034390" cy="1294200"/>
          </a:xfrm>
          <a:prstGeom prst="rect">
            <a:avLst/>
          </a:prstGeom>
          <a:noFill/>
        </p:spPr>
        <p:txBody>
          <a:bodyPr wrap="square">
            <a:spAutoFit/>
          </a:bodyPr>
          <a:lstStyle/>
          <a:p>
            <a:pPr>
              <a:lnSpc>
                <a:spcPct val="150000"/>
              </a:lnSpc>
            </a:pPr>
            <a:r>
              <a:rPr lang="en-US" b="0" i="0" dirty="0">
                <a:solidFill>
                  <a:srgbClr val="000000"/>
                </a:solidFill>
                <a:effectLst/>
                <a:highlight>
                  <a:srgbClr val="FFFFFF"/>
                </a:highlight>
                <a:latin typeface="-apple-system"/>
              </a:rPr>
              <a:t>Density gradient centrifugation is the separation of molecules where the separation is based on the density of the molecules as they pass through a density gradient under a centrifugal force.</a:t>
            </a:r>
            <a:endParaRPr lang="en-IN" dirty="0"/>
          </a:p>
        </p:txBody>
      </p:sp>
      <p:sp>
        <p:nvSpPr>
          <p:cNvPr id="5" name="TextBox 4">
            <a:extLst>
              <a:ext uri="{FF2B5EF4-FFF2-40B4-BE49-F238E27FC236}">
                <a16:creationId xmlns:a16="http://schemas.microsoft.com/office/drawing/2014/main" xmlns="" id="{7B9E1826-B261-31AA-6714-D60D35C52C6E}"/>
              </a:ext>
            </a:extLst>
          </p:cNvPr>
          <p:cNvSpPr txBox="1"/>
          <p:nvPr/>
        </p:nvSpPr>
        <p:spPr>
          <a:xfrm>
            <a:off x="2486347" y="644457"/>
            <a:ext cx="6102848" cy="954107"/>
          </a:xfrm>
          <a:prstGeom prst="rect">
            <a:avLst/>
          </a:prstGeom>
          <a:noFill/>
        </p:spPr>
        <p:txBody>
          <a:bodyPr wrap="square">
            <a:spAutoFit/>
          </a:bodyPr>
          <a:lstStyle/>
          <a:p>
            <a:pPr algn="l"/>
            <a:r>
              <a:rPr lang="en-IN" sz="2000" b="1" i="0" dirty="0">
                <a:solidFill>
                  <a:srgbClr val="000000"/>
                </a:solidFill>
                <a:effectLst/>
                <a:highlight>
                  <a:srgbClr val="FFFFFF"/>
                </a:highlight>
                <a:latin typeface="-apple-system"/>
              </a:rPr>
              <a:t>Density gradient centrifugation</a:t>
            </a:r>
            <a:endParaRPr lang="en-IN" sz="2000" b="0" i="0" dirty="0">
              <a:solidFill>
                <a:srgbClr val="000000"/>
              </a:solidFill>
              <a:effectLst/>
              <a:highlight>
                <a:srgbClr val="FFFFFF"/>
              </a:highlight>
              <a:latin typeface="-apple-system"/>
            </a:endParaRPr>
          </a:p>
          <a:p>
            <a:r>
              <a:rPr lang="en-IN" dirty="0"/>
              <a:t/>
            </a:r>
            <a:br>
              <a:rPr lang="en-IN" dirty="0"/>
            </a:br>
            <a:endParaRPr lang="en-IN" dirty="0"/>
          </a:p>
        </p:txBody>
      </p:sp>
      <p:sp>
        <p:nvSpPr>
          <p:cNvPr id="11" name="TextBox 10">
            <a:extLst>
              <a:ext uri="{FF2B5EF4-FFF2-40B4-BE49-F238E27FC236}">
                <a16:creationId xmlns:a16="http://schemas.microsoft.com/office/drawing/2014/main" xmlns="" id="{7C2DF172-FDEA-7310-4521-7FFA9BE6A92C}"/>
              </a:ext>
            </a:extLst>
          </p:cNvPr>
          <p:cNvSpPr txBox="1"/>
          <p:nvPr/>
        </p:nvSpPr>
        <p:spPr>
          <a:xfrm>
            <a:off x="2486347" y="2716330"/>
            <a:ext cx="6102848" cy="400110"/>
          </a:xfrm>
          <a:prstGeom prst="rect">
            <a:avLst/>
          </a:prstGeom>
          <a:noFill/>
        </p:spPr>
        <p:txBody>
          <a:bodyPr wrap="square">
            <a:spAutoFit/>
          </a:bodyPr>
          <a:lstStyle/>
          <a:p>
            <a:pPr algn="l"/>
            <a:r>
              <a:rPr lang="en-US" sz="2000" b="1" i="0" dirty="0">
                <a:solidFill>
                  <a:srgbClr val="000000"/>
                </a:solidFill>
                <a:effectLst/>
                <a:highlight>
                  <a:srgbClr val="FFFFFF"/>
                </a:highlight>
                <a:latin typeface="-apple-system"/>
              </a:rPr>
              <a:t>Principle of Density gradient centrifugation</a:t>
            </a:r>
            <a:endParaRPr lang="en-US" sz="2000" b="0" i="0" dirty="0">
              <a:solidFill>
                <a:srgbClr val="000000"/>
              </a:solidFill>
              <a:effectLst/>
              <a:highlight>
                <a:srgbClr val="FFFFFF"/>
              </a:highlight>
              <a:latin typeface="-apple-system"/>
            </a:endParaRPr>
          </a:p>
        </p:txBody>
      </p:sp>
      <p:sp>
        <p:nvSpPr>
          <p:cNvPr id="19" name="TextBox 18">
            <a:extLst>
              <a:ext uri="{FF2B5EF4-FFF2-40B4-BE49-F238E27FC236}">
                <a16:creationId xmlns:a16="http://schemas.microsoft.com/office/drawing/2014/main" xmlns="" id="{0AACF603-0C2B-647E-21B1-508F6571D68C}"/>
              </a:ext>
            </a:extLst>
          </p:cNvPr>
          <p:cNvSpPr txBox="1"/>
          <p:nvPr/>
        </p:nvSpPr>
        <p:spPr>
          <a:xfrm>
            <a:off x="1150705" y="3309935"/>
            <a:ext cx="8653051" cy="2957861"/>
          </a:xfrm>
          <a:prstGeom prst="rect">
            <a:avLst/>
          </a:prstGeom>
          <a:noFill/>
        </p:spPr>
        <p:txBody>
          <a:bodyPr wrap="square">
            <a:spAutoFit/>
          </a:bodyPr>
          <a:lstStyle/>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Density gradient centrifugation is based on the principle that molecules settle down under a centrifugal force until they reach a medium with the density the same as theirs.</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In this case, a medium with a density gradient is employed, which either has to decrease density or increasing density.</a:t>
            </a:r>
          </a:p>
          <a:p>
            <a:pPr algn="l">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Molecules in a sample move through the medium as the sample is rotated creating a centrifugal force.</a:t>
            </a:r>
          </a:p>
          <a:p>
            <a:pPr>
              <a:lnSpc>
                <a:spcPct val="150000"/>
              </a:lnSpc>
              <a:buFont typeface="Arial" panose="020B0604020202020204" pitchFamily="34" charset="0"/>
              <a:buChar char="•"/>
            </a:pPr>
            <a:endParaRPr lang="en-US" b="0" i="0" dirty="0">
              <a:solidFill>
                <a:srgbClr val="000000"/>
              </a:solidFill>
              <a:effectLst/>
              <a:highlight>
                <a:srgbClr val="FFFFFF"/>
              </a:highlight>
              <a:latin typeface="-apple-system"/>
            </a:endParaRPr>
          </a:p>
        </p:txBody>
      </p:sp>
    </p:spTree>
    <p:extLst>
      <p:ext uri="{BB962C8B-B14F-4D97-AF65-F5344CB8AC3E}">
        <p14:creationId xmlns:p14="http://schemas.microsoft.com/office/powerpoint/2010/main" xmlns="" val="3146258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xmlns="" id="{4716B11F-1905-C606-FA78-3184D9F1E5F2}"/>
              </a:ext>
            </a:extLst>
          </p:cNvPr>
          <p:cNvSpPr txBox="1"/>
          <p:nvPr/>
        </p:nvSpPr>
        <p:spPr>
          <a:xfrm>
            <a:off x="1122745" y="1339785"/>
            <a:ext cx="7063449" cy="3338735"/>
          </a:xfrm>
          <a:prstGeom prst="rect">
            <a:avLst/>
          </a:prstGeom>
          <a:noFill/>
        </p:spPr>
        <p:txBody>
          <a:bodyPr wrap="square">
            <a:spAutoFit/>
          </a:bodyPr>
          <a:lstStyle/>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more dense molecules begin to move towards the bottom as they move through the density gradient.</a:t>
            </a:r>
          </a:p>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molecules then become suspended at a point in which the density of the particles equals the surrounding medium.</a:t>
            </a:r>
          </a:p>
          <a:p>
            <a:pPr algn="l">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In this way, molecules with different densities are separated at different layers which can then be recovered by various processes.</a:t>
            </a:r>
          </a:p>
        </p:txBody>
      </p:sp>
    </p:spTree>
    <p:extLst>
      <p:ext uri="{BB962C8B-B14F-4D97-AF65-F5344CB8AC3E}">
        <p14:creationId xmlns:p14="http://schemas.microsoft.com/office/powerpoint/2010/main" xmlns="" val="3744976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7CB6F1D-6142-B912-0AD0-53371CE55531}"/>
              </a:ext>
            </a:extLst>
          </p:cNvPr>
          <p:cNvSpPr txBox="1"/>
          <p:nvPr/>
        </p:nvSpPr>
        <p:spPr>
          <a:xfrm>
            <a:off x="1932923" y="830894"/>
            <a:ext cx="6102848" cy="461665"/>
          </a:xfrm>
          <a:prstGeom prst="rect">
            <a:avLst/>
          </a:prstGeom>
          <a:noFill/>
        </p:spPr>
        <p:txBody>
          <a:bodyPr wrap="square">
            <a:spAutoFit/>
          </a:bodyPr>
          <a:lstStyle/>
          <a:p>
            <a:pPr algn="l"/>
            <a:r>
              <a:rPr lang="en-US" sz="2400" b="1" i="0" dirty="0">
                <a:solidFill>
                  <a:srgbClr val="000000"/>
                </a:solidFill>
                <a:effectLst/>
                <a:highlight>
                  <a:srgbClr val="FFFFFF"/>
                </a:highlight>
                <a:latin typeface="-apple-system"/>
              </a:rPr>
              <a:t>Steps of Density gradient centrifugation</a:t>
            </a:r>
            <a:endParaRPr lang="en-US" sz="2400" b="0" i="0" dirty="0">
              <a:solidFill>
                <a:srgbClr val="000000"/>
              </a:solidFill>
              <a:effectLst/>
              <a:highlight>
                <a:srgbClr val="FFFFFF"/>
              </a:highlight>
              <a:latin typeface="-apple-system"/>
            </a:endParaRPr>
          </a:p>
        </p:txBody>
      </p:sp>
      <p:sp>
        <p:nvSpPr>
          <p:cNvPr id="7" name="TextBox 6">
            <a:extLst>
              <a:ext uri="{FF2B5EF4-FFF2-40B4-BE49-F238E27FC236}">
                <a16:creationId xmlns:a16="http://schemas.microsoft.com/office/drawing/2014/main" xmlns="" id="{A11B5D5F-BC4E-8AF6-2C75-562F000DB497}"/>
              </a:ext>
            </a:extLst>
          </p:cNvPr>
          <p:cNvSpPr txBox="1"/>
          <p:nvPr/>
        </p:nvSpPr>
        <p:spPr>
          <a:xfrm>
            <a:off x="1064871" y="1572469"/>
            <a:ext cx="7838953" cy="3892732"/>
          </a:xfrm>
          <a:prstGeom prst="rect">
            <a:avLst/>
          </a:prstGeom>
          <a:noFill/>
        </p:spPr>
        <p:txBody>
          <a:bodyPr wrap="square">
            <a:spAutoFit/>
          </a:bodyPr>
          <a:lstStyle/>
          <a:p>
            <a:pPr>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A density gradient of a medium is created by gently laying the lower concentration over the higher concentrations in a centrifuge tube.</a:t>
            </a:r>
          </a:p>
          <a:p>
            <a:pPr>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sample is then placed over the gradient, and the tubes are placed in an ultracentrifuge.</a:t>
            </a:r>
          </a:p>
          <a:p>
            <a:pPr>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particles travel through the gradient until they reach a point at which their density matches the density of the surrounding medium.</a:t>
            </a:r>
          </a:p>
          <a:p>
            <a:pPr>
              <a:lnSpc>
                <a:spcPct val="200000"/>
              </a:lnSpc>
              <a:buFont typeface="Arial" panose="020B0604020202020204" pitchFamily="34" charset="0"/>
              <a:buChar char="•"/>
            </a:pPr>
            <a:r>
              <a:rPr lang="en-US" b="0" i="0" dirty="0">
                <a:solidFill>
                  <a:srgbClr val="000000"/>
                </a:solidFill>
                <a:effectLst/>
                <a:highlight>
                  <a:srgbClr val="FFFFFF"/>
                </a:highlight>
                <a:latin typeface="-apple-system"/>
              </a:rPr>
              <a:t>The fractions are removed and separated, obtaining the particles as isolated units</a:t>
            </a:r>
          </a:p>
        </p:txBody>
      </p:sp>
    </p:spTree>
    <p:extLst>
      <p:ext uri="{BB962C8B-B14F-4D97-AF65-F5344CB8AC3E}">
        <p14:creationId xmlns:p14="http://schemas.microsoft.com/office/powerpoint/2010/main" xmlns="" val="3285305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1B66A244-1F3F-CF9D-13E9-6885CBE2261F}"/>
              </a:ext>
            </a:extLst>
          </p:cNvPr>
          <p:cNvSpPr txBox="1"/>
          <p:nvPr/>
        </p:nvSpPr>
        <p:spPr>
          <a:xfrm>
            <a:off x="3724154" y="915523"/>
            <a:ext cx="6105644" cy="461665"/>
          </a:xfrm>
          <a:prstGeom prst="rect">
            <a:avLst/>
          </a:prstGeom>
          <a:noFill/>
        </p:spPr>
        <p:txBody>
          <a:bodyPr wrap="square">
            <a:spAutoFit/>
          </a:bodyPr>
          <a:lstStyle/>
          <a:p>
            <a:pPr algn="just"/>
            <a:r>
              <a:rPr lang="en-IN" sz="2400" b="1" i="0" dirty="0">
                <a:solidFill>
                  <a:srgbClr val="000000"/>
                </a:solidFill>
                <a:effectLst/>
                <a:highlight>
                  <a:srgbClr val="FFFFFF"/>
                </a:highlight>
                <a:latin typeface="-apple-system"/>
              </a:rPr>
              <a:t>Differential centrifugation</a:t>
            </a:r>
            <a:endParaRPr lang="en-IN" sz="2400" b="0" i="0" dirty="0">
              <a:solidFill>
                <a:srgbClr val="000000"/>
              </a:solidFill>
              <a:effectLst/>
              <a:highlight>
                <a:srgbClr val="FFFFFF"/>
              </a:highlight>
              <a:latin typeface="-apple-system"/>
            </a:endParaRPr>
          </a:p>
        </p:txBody>
      </p:sp>
      <p:sp>
        <p:nvSpPr>
          <p:cNvPr id="5" name="TextBox 4">
            <a:extLst>
              <a:ext uri="{FF2B5EF4-FFF2-40B4-BE49-F238E27FC236}">
                <a16:creationId xmlns:a16="http://schemas.microsoft.com/office/drawing/2014/main" xmlns="" id="{2E34C49A-2B22-28E7-76CC-A1079A4C4950}"/>
              </a:ext>
            </a:extLst>
          </p:cNvPr>
          <p:cNvSpPr txBox="1"/>
          <p:nvPr/>
        </p:nvSpPr>
        <p:spPr>
          <a:xfrm>
            <a:off x="879676" y="1469553"/>
            <a:ext cx="8252749" cy="1294200"/>
          </a:xfrm>
          <a:prstGeom prst="rect">
            <a:avLst/>
          </a:prstGeom>
          <a:noFill/>
        </p:spPr>
        <p:txBody>
          <a:bodyPr wrap="square">
            <a:spAutoFit/>
          </a:bodyPr>
          <a:lstStyle/>
          <a:p>
            <a:pPr>
              <a:lnSpc>
                <a:spcPct val="150000"/>
              </a:lnSpc>
            </a:pPr>
            <a:r>
              <a:rPr lang="en-US" b="0" i="0" dirty="0">
                <a:solidFill>
                  <a:srgbClr val="000000"/>
                </a:solidFill>
                <a:effectLst/>
                <a:highlight>
                  <a:srgbClr val="FFFFFF"/>
                </a:highlight>
                <a:latin typeface="-apple-system"/>
              </a:rPr>
              <a:t>Differential centrifugation is a type of centrifugation process in which components are separately settled down a centrifuge tube by applying a series of increasing centrifugal force</a:t>
            </a:r>
            <a:endParaRPr lang="en-IN" dirty="0"/>
          </a:p>
        </p:txBody>
      </p:sp>
      <p:sp>
        <p:nvSpPr>
          <p:cNvPr id="7" name="TextBox 6">
            <a:extLst>
              <a:ext uri="{FF2B5EF4-FFF2-40B4-BE49-F238E27FC236}">
                <a16:creationId xmlns:a16="http://schemas.microsoft.com/office/drawing/2014/main" xmlns="" id="{61479637-C819-B1B1-EC12-6A259414FE67}"/>
              </a:ext>
            </a:extLst>
          </p:cNvPr>
          <p:cNvSpPr txBox="1"/>
          <p:nvPr/>
        </p:nvSpPr>
        <p:spPr>
          <a:xfrm>
            <a:off x="2186651" y="3198167"/>
            <a:ext cx="6105644" cy="461665"/>
          </a:xfrm>
          <a:prstGeom prst="rect">
            <a:avLst/>
          </a:prstGeom>
          <a:noFill/>
        </p:spPr>
        <p:txBody>
          <a:bodyPr wrap="square">
            <a:spAutoFit/>
          </a:bodyPr>
          <a:lstStyle/>
          <a:p>
            <a:pPr algn="ctr"/>
            <a:r>
              <a:rPr lang="en-IN" sz="2400" b="1" i="0" dirty="0">
                <a:solidFill>
                  <a:srgbClr val="000000"/>
                </a:solidFill>
                <a:effectLst/>
                <a:highlight>
                  <a:srgbClr val="FFFFFF"/>
                </a:highlight>
                <a:latin typeface="-apple-system"/>
              </a:rPr>
              <a:t>Principle of Differential centrifugation</a:t>
            </a:r>
            <a:endParaRPr lang="en-IN" sz="2400" b="0" i="0" dirty="0">
              <a:solidFill>
                <a:srgbClr val="000000"/>
              </a:solidFill>
              <a:effectLst/>
              <a:highlight>
                <a:srgbClr val="FFFFFF"/>
              </a:highlight>
              <a:latin typeface="-apple-system"/>
            </a:endParaRPr>
          </a:p>
        </p:txBody>
      </p:sp>
      <p:sp>
        <p:nvSpPr>
          <p:cNvPr id="9" name="TextBox 8">
            <a:extLst>
              <a:ext uri="{FF2B5EF4-FFF2-40B4-BE49-F238E27FC236}">
                <a16:creationId xmlns:a16="http://schemas.microsoft.com/office/drawing/2014/main" xmlns="" id="{FD27BC39-7ECC-1E45-9222-195988A9B09A}"/>
              </a:ext>
            </a:extLst>
          </p:cNvPr>
          <p:cNvSpPr txBox="1"/>
          <p:nvPr/>
        </p:nvSpPr>
        <p:spPr>
          <a:xfrm>
            <a:off x="1063425" y="3844562"/>
            <a:ext cx="7885252" cy="1711366"/>
          </a:xfrm>
          <a:prstGeom prst="rect">
            <a:avLst/>
          </a:prstGeom>
          <a:noFill/>
        </p:spPr>
        <p:txBody>
          <a:bodyPr wrap="square">
            <a:spAutoFit/>
          </a:bodyPr>
          <a:lstStyle/>
          <a:p>
            <a:pPr>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Differential centrifugation is based upon the differences in the sedimentation rate of biological particles of different size and density.</a:t>
            </a:r>
          </a:p>
          <a:p>
            <a:pPr>
              <a:lnSpc>
                <a:spcPct val="150000"/>
              </a:lnSpc>
              <a:buFont typeface="Arial" panose="020B0604020202020204" pitchFamily="34" charset="0"/>
              <a:buChar char="•"/>
            </a:pPr>
            <a:r>
              <a:rPr lang="en-US" b="0" i="0" dirty="0">
                <a:solidFill>
                  <a:srgbClr val="000000"/>
                </a:solidFill>
                <a:effectLst/>
                <a:highlight>
                  <a:srgbClr val="FFFFFF"/>
                </a:highlight>
                <a:latin typeface="-apple-system"/>
              </a:rPr>
              <a:t>As the increasing centrifugal force is applied, initial sedimentation of the larger molecules takes place.</a:t>
            </a:r>
          </a:p>
        </p:txBody>
      </p:sp>
    </p:spTree>
    <p:extLst>
      <p:ext uri="{BB962C8B-B14F-4D97-AF65-F5344CB8AC3E}">
        <p14:creationId xmlns:p14="http://schemas.microsoft.com/office/powerpoint/2010/main" xmlns="" val="243467027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71</TotalTime>
  <Words>768</Words>
  <Application>Microsoft Office PowerPoint</Application>
  <PresentationFormat>Custom</PresentationFormat>
  <Paragraphs>60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Facet</vt:lpstr>
      <vt:lpstr>CENTRIFUGATION</vt:lpstr>
      <vt:lpstr>Slide 2</vt:lpstr>
      <vt:lpstr>Slide 3</vt:lpstr>
      <vt:lpstr>Slide 4</vt:lpstr>
      <vt:lpstr>Slide 5</vt:lpstr>
      <vt:lpstr>Slide 6</vt:lpstr>
      <vt:lpstr>Slide 7</vt:lpstr>
      <vt:lpstr>Slide 8</vt:lpstr>
      <vt:lpstr>Slide 9</vt:lpstr>
      <vt:lpstr>Slide 10</vt:lpstr>
      <vt:lpstr>Slide 11</vt:lpstr>
      <vt:lpstr>Slide 12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CENTRIFUGATION</dc:title>
  <dc:creator>KIRAN BABU BODDU</dc:creator>
  <cp:lastModifiedBy>microtech</cp:lastModifiedBy>
  <cp:revision>2</cp:revision>
  <dcterms:created xsi:type="dcterms:W3CDTF">2024-06-20T14:38:26Z</dcterms:created>
  <dcterms:modified xsi:type="dcterms:W3CDTF">2024-06-22T04:42:29Z</dcterms:modified>
</cp:coreProperties>
</file>