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4" r:id="rId5"/>
    <p:sldId id="270" r:id="rId6"/>
    <p:sldId id="271" r:id="rId7"/>
    <p:sldId id="272" r:id="rId8"/>
    <p:sldId id="273" r:id="rId9"/>
    <p:sldId id="274" r:id="rId10"/>
    <p:sldId id="275" r:id="rId11"/>
    <p:sldId id="276"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6/24/2024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772400" cy="6172200"/>
          </a:xfrm>
        </p:spPr>
        <p:txBody>
          <a:bodyPr/>
          <a:lstStyle/>
          <a:p>
            <a:r>
              <a:rPr lang="en-US" b="1" dirty="0" smtClean="0"/>
              <a:t>CULTURE MEDIA</a:t>
            </a:r>
            <a:br>
              <a:rPr lang="en-US" b="1" dirty="0" smtClean="0"/>
            </a:br>
            <a:r>
              <a:rPr lang="en-US" b="1" dirty="0" smtClean="0"/>
              <a:t/>
            </a:r>
            <a:br>
              <a:rPr lang="en-US" b="1" dirty="0" smtClean="0"/>
            </a:br>
            <a:r>
              <a:rPr lang="en-US" b="1" dirty="0" smtClean="0"/>
              <a:t>                      </a:t>
            </a:r>
            <a:r>
              <a:rPr lang="en-US" sz="1800" b="1" dirty="0" smtClean="0"/>
              <a:t>M. SATYA SUMANJALI</a:t>
            </a:r>
            <a:br>
              <a:rPr lang="en-US" sz="1800" b="1" dirty="0" smtClean="0"/>
            </a:br>
            <a:r>
              <a:rPr lang="en-US" sz="1800" b="1" dirty="0" smtClean="0"/>
              <a:t>                                      DEPARTMENT OF MICROBIOLOGY</a:t>
            </a:r>
            <a:br>
              <a:rPr lang="en-US" sz="1800" b="1" dirty="0" smtClean="0"/>
            </a:br>
            <a:r>
              <a:rPr lang="en-US" sz="1800" b="1" dirty="0" smtClean="0"/>
              <a:t>                                                           DNR COLLEGE</a:t>
            </a:r>
            <a:r>
              <a:rPr lang="en-US" b="1" dirty="0" smtClean="0"/>
              <a:t/>
            </a:r>
            <a:br>
              <a:rPr lang="en-US" b="1" dirty="0" smtClean="0"/>
            </a:b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391400" cy="5791200"/>
          </a:xfrm>
        </p:spPr>
        <p:txBody>
          <a:bodyPr>
            <a:normAutofit/>
          </a:bodyPr>
          <a:lstStyle/>
          <a:p>
            <a:pPr algn="l"/>
            <a:r>
              <a:rPr lang="en-US" sz="2400" b="1" dirty="0" err="1" smtClean="0"/>
              <a:t>MacConkey</a:t>
            </a:r>
            <a:r>
              <a:rPr lang="en-US" sz="2400" b="1" dirty="0" smtClean="0"/>
              <a:t> Agar:</a:t>
            </a:r>
            <a:r>
              <a:rPr lang="en-US" sz="2400" dirty="0" smtClean="0"/>
              <a:t/>
            </a:r>
            <a:br>
              <a:rPr lang="en-US" sz="2400" dirty="0" smtClean="0"/>
            </a:br>
            <a:r>
              <a:rPr lang="en-US" sz="2400" b="1" dirty="0" smtClean="0"/>
              <a:t>Type:</a:t>
            </a:r>
            <a:r>
              <a:rPr lang="en-US" sz="2400" dirty="0" smtClean="0"/>
              <a:t> Selective and differential.</a:t>
            </a:r>
            <a:br>
              <a:rPr lang="en-US" sz="2400" dirty="0" smtClean="0"/>
            </a:br>
            <a:r>
              <a:rPr lang="en-US" sz="2400" b="1" dirty="0" smtClean="0"/>
              <a:t>Description:</a:t>
            </a:r>
            <a:r>
              <a:rPr lang="en-US" sz="2400" dirty="0" smtClean="0"/>
              <a:t> Selects for Gram-negative bacteria and differentiates lactose </a:t>
            </a:r>
            <a:r>
              <a:rPr lang="en-US" sz="2400" dirty="0" err="1" smtClean="0"/>
              <a:t>fermenters</a:t>
            </a:r>
            <a:r>
              <a:rPr lang="en-US" sz="2400" dirty="0" smtClean="0"/>
              <a:t> from non-</a:t>
            </a:r>
            <a:r>
              <a:rPr lang="en-US" sz="2400" dirty="0" err="1" smtClean="0"/>
              <a:t>fermenters</a:t>
            </a:r>
            <a:r>
              <a:rPr lang="en-US" sz="2400" dirty="0" smtClean="0"/>
              <a:t>.</a:t>
            </a:r>
            <a:br>
              <a:rPr lang="en-US" sz="2400" dirty="0" smtClean="0"/>
            </a:br>
            <a:r>
              <a:rPr lang="en-US" sz="2400" b="1" dirty="0" smtClean="0"/>
              <a:t>Applications:</a:t>
            </a:r>
            <a:r>
              <a:rPr lang="en-US" sz="2400" dirty="0" smtClean="0"/>
              <a:t> Used primarily for the isolation of enteric pathogens.</a:t>
            </a:r>
            <a:br>
              <a:rPr lang="en-US" sz="2400" dirty="0" smtClean="0"/>
            </a:br>
            <a:r>
              <a:rPr lang="en-US" sz="2400" dirty="0" smtClean="0"/>
              <a:t/>
            </a:r>
            <a:br>
              <a:rPr lang="en-US" sz="2400" dirty="0" smtClean="0"/>
            </a:br>
            <a:r>
              <a:rPr lang="en-US" sz="2400" b="1" dirty="0" err="1" smtClean="0"/>
              <a:t>Sabouraud</a:t>
            </a:r>
            <a:r>
              <a:rPr lang="en-US" sz="2400" b="1" dirty="0" smtClean="0"/>
              <a:t> Dextrose Agar (SDA):</a:t>
            </a:r>
            <a:r>
              <a:rPr lang="en-US" sz="2400" dirty="0" smtClean="0"/>
              <a:t/>
            </a:r>
            <a:br>
              <a:rPr lang="en-US" sz="2400" dirty="0" smtClean="0"/>
            </a:br>
            <a:r>
              <a:rPr lang="en-US" sz="2400" b="1" dirty="0" smtClean="0"/>
              <a:t>Type:</a:t>
            </a:r>
            <a:r>
              <a:rPr lang="en-US" sz="2400" dirty="0" smtClean="0"/>
              <a:t> Selective.</a:t>
            </a:r>
            <a:br>
              <a:rPr lang="en-US" sz="2400" dirty="0" smtClean="0"/>
            </a:br>
            <a:r>
              <a:rPr lang="en-US" sz="2400" b="1" dirty="0" smtClean="0"/>
              <a:t>Description:</a:t>
            </a:r>
            <a:r>
              <a:rPr lang="en-US" sz="2400" dirty="0" smtClean="0"/>
              <a:t> Contains dextrose and peptone, with a low pH to select for fungi (yeasts and molds).</a:t>
            </a:r>
            <a:br>
              <a:rPr lang="en-US" sz="2400" dirty="0" smtClean="0"/>
            </a:br>
            <a:r>
              <a:rPr lang="en-US" sz="2400" b="1" dirty="0" smtClean="0"/>
              <a:t>Applications:</a:t>
            </a:r>
            <a:r>
              <a:rPr lang="en-US" sz="2400" dirty="0" smtClean="0"/>
              <a:t> Cultivating fungi and yeast.</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669280"/>
          </a:xfrm>
        </p:spPr>
        <p:txBody>
          <a:bodyPr>
            <a:normAutofit/>
          </a:bodyPr>
          <a:lstStyle/>
          <a:p>
            <a:r>
              <a:rPr lang="en-US" sz="2400" b="1" dirty="0" smtClean="0"/>
              <a:t>Applications of Culture Media:</a:t>
            </a:r>
            <a:br>
              <a:rPr lang="en-US" sz="2400" b="1" dirty="0" smtClean="0"/>
            </a:br>
            <a:r>
              <a:rPr lang="en-US" sz="2400" b="1" dirty="0" smtClean="0"/>
              <a:t/>
            </a:r>
            <a:br>
              <a:rPr lang="en-US" sz="2400" b="1" dirty="0" smtClean="0"/>
            </a:br>
            <a:r>
              <a:rPr lang="en-US" sz="2400" b="1" dirty="0" smtClean="0"/>
              <a:t>Medical Microbiology:</a:t>
            </a:r>
            <a:r>
              <a:rPr lang="en-US" sz="2400" dirty="0" smtClean="0"/>
              <a:t> For isolating and identifying pathogens from clinical samples.</a:t>
            </a:r>
            <a:br>
              <a:rPr lang="en-US" sz="2400" dirty="0" smtClean="0"/>
            </a:br>
            <a:r>
              <a:rPr lang="en-US" sz="2400" b="1" dirty="0" smtClean="0"/>
              <a:t>Food Microbiology:</a:t>
            </a:r>
            <a:r>
              <a:rPr lang="en-US" sz="2400" dirty="0" smtClean="0"/>
              <a:t> For detecting and quantifying microorganisms in food products.</a:t>
            </a:r>
            <a:br>
              <a:rPr lang="en-US" sz="2400" dirty="0" smtClean="0"/>
            </a:br>
            <a:r>
              <a:rPr lang="en-US" sz="2400" b="1" dirty="0" smtClean="0"/>
              <a:t>Environmental Microbiology:</a:t>
            </a:r>
            <a:r>
              <a:rPr lang="en-US" sz="2400" dirty="0" smtClean="0"/>
              <a:t> For studying microorganisms in soil, water, and air samples.</a:t>
            </a:r>
            <a:br>
              <a:rPr lang="en-US" sz="2400" dirty="0" smtClean="0"/>
            </a:br>
            <a:r>
              <a:rPr lang="en-US" sz="2400" b="1" dirty="0" smtClean="0"/>
              <a:t>Biotechnology:</a:t>
            </a:r>
            <a:r>
              <a:rPr lang="en-US" sz="2400" dirty="0" smtClean="0"/>
              <a:t> For the production of antibiotics, enzymes, and other bioactive compounds.</a:t>
            </a:r>
            <a:br>
              <a:rPr lang="en-US" sz="2400" dirty="0" smtClean="0"/>
            </a:br>
            <a:r>
              <a:rPr lang="en-US" sz="2400" b="1" dirty="0" smtClean="0"/>
              <a:t>Cell and Tissue Culture:</a:t>
            </a:r>
            <a:r>
              <a:rPr lang="en-US" sz="2400" dirty="0" smtClean="0"/>
              <a:t> For growing and maintaining cell lines and tissue explants.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6019800"/>
          </a:xfrm>
        </p:spPr>
        <p:txBody>
          <a:bodyPr>
            <a:normAutofit/>
          </a:bodyPr>
          <a:lstStyle/>
          <a:p>
            <a:pPr algn="l"/>
            <a:r>
              <a:rPr lang="en-US" sz="2800" b="1" dirty="0" smtClean="0"/>
              <a:t>Conclusion:</a:t>
            </a:r>
            <a:br>
              <a:rPr lang="en-US" sz="2800" b="1" dirty="0" smtClean="0"/>
            </a:br>
            <a:r>
              <a:rPr lang="en-US" sz="2800" b="1" dirty="0" smtClean="0"/>
              <a:t/>
            </a:r>
            <a:br>
              <a:rPr lang="en-US" sz="2800" b="1" dirty="0" smtClean="0"/>
            </a:br>
            <a:r>
              <a:rPr lang="en-US" sz="2800" dirty="0" smtClean="0"/>
              <a:t>Culture media play an essential role in microbiology and related fields, providing the necessary nutrients and conditions for the growth and study of microorganisms and cells. The choice of media depends on the specific requirements of the organism or the purpose of the study.</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543800" cy="6324600"/>
          </a:xfrm>
        </p:spPr>
        <p:txBody>
          <a:bodyPr>
            <a:normAutofit/>
          </a:bodyPr>
          <a:lstStyle/>
          <a:p>
            <a:pPr algn="l"/>
            <a:r>
              <a:rPr lang="en-US" sz="2800" dirty="0" smtClean="0"/>
              <a:t/>
            </a:r>
            <a:br>
              <a:rPr lang="en-US" sz="2800" dirty="0" smtClean="0"/>
            </a:br>
            <a:r>
              <a:rPr lang="en-US" sz="2400" dirty="0" smtClean="0"/>
              <a:t>Culture </a:t>
            </a:r>
            <a:r>
              <a:rPr lang="en-US" sz="2400" dirty="0" smtClean="0"/>
              <a:t>media are crucial in microbiology, biotechnology, and cell biology for the growth, maintenance, and study of microorganisms, cells, or tissues. </a:t>
            </a:r>
            <a:r>
              <a:rPr lang="en-US" sz="2400" dirty="0" smtClean="0"/>
              <a:t/>
            </a:r>
            <a:br>
              <a:rPr lang="en-US" sz="2400" dirty="0" smtClean="0"/>
            </a:br>
            <a:r>
              <a:rPr lang="en-US" sz="2400" dirty="0" smtClean="0"/>
              <a:t>These </a:t>
            </a:r>
            <a:r>
              <a:rPr lang="en-US" sz="2400" dirty="0" smtClean="0"/>
              <a:t>media provide the necessary nutrients and environmental conditions for the growth and development of various organisms. </a:t>
            </a:r>
            <a:r>
              <a:rPr lang="en-US" sz="2400" dirty="0" smtClean="0"/>
              <a:t/>
            </a:r>
            <a:br>
              <a:rPr lang="en-US" sz="2400" dirty="0" smtClean="0"/>
            </a:br>
            <a:r>
              <a:rPr lang="en-US" sz="2400" dirty="0" smtClean="0"/>
              <a:t>Here's </a:t>
            </a:r>
            <a:r>
              <a:rPr lang="en-US" sz="2400" dirty="0" smtClean="0"/>
              <a:t>a detailed overview of culture media, including their types, composition, and applications</a:t>
            </a:r>
            <a:r>
              <a:rPr lang="en-US" sz="2400" dirty="0" smtClean="0"/>
              <a:t>:</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467600" cy="6019800"/>
          </a:xfrm>
        </p:spPr>
        <p:txBody>
          <a:bodyPr>
            <a:normAutofit fontScale="90000"/>
          </a:bodyPr>
          <a:lstStyle/>
          <a:p>
            <a:pPr algn="l"/>
            <a:r>
              <a:rPr lang="en-US" sz="2400" b="1" dirty="0" smtClean="0"/>
              <a:t>Composition of Culture </a:t>
            </a:r>
            <a:r>
              <a:rPr lang="en-US" sz="2400" b="1" dirty="0" smtClean="0"/>
              <a:t>Media:</a:t>
            </a:r>
            <a:br>
              <a:rPr lang="en-US" sz="2400" b="1" dirty="0" smtClean="0"/>
            </a:br>
            <a:r>
              <a:rPr lang="en-US" sz="2400" b="1" dirty="0" smtClean="0"/>
              <a:t/>
            </a:r>
            <a:br>
              <a:rPr lang="en-US" sz="2400" b="1" dirty="0" smtClean="0"/>
            </a:br>
            <a:r>
              <a:rPr lang="en-US" sz="2400" dirty="0" smtClean="0"/>
              <a:t>The basic components of culture media include:</a:t>
            </a:r>
            <a:br>
              <a:rPr lang="en-US" sz="2400" dirty="0" smtClean="0"/>
            </a:br>
            <a:r>
              <a:rPr lang="en-US" sz="2400" b="1" dirty="0" smtClean="0"/>
              <a:t>Water:</a:t>
            </a:r>
            <a:r>
              <a:rPr lang="en-US" sz="2400" dirty="0" smtClean="0"/>
              <a:t> The primary solvent</a:t>
            </a:r>
            <a:r>
              <a:rPr lang="en-US" sz="2400" dirty="0" smtClean="0"/>
              <a:t>.</a:t>
            </a:r>
            <a:r>
              <a:rPr lang="en-US" sz="2400" dirty="0" smtClean="0"/>
              <a:t/>
            </a:r>
            <a:br>
              <a:rPr lang="en-US" sz="2400" dirty="0" smtClean="0"/>
            </a:br>
            <a:r>
              <a:rPr lang="en-US" sz="2400" b="1" dirty="0" smtClean="0"/>
              <a:t>Carbon Source:</a:t>
            </a:r>
            <a:r>
              <a:rPr lang="en-US" sz="2400" dirty="0" smtClean="0"/>
              <a:t> Such as glucose, fructose, or other sugars.</a:t>
            </a:r>
            <a:br>
              <a:rPr lang="en-US" sz="2400" dirty="0" smtClean="0"/>
            </a:br>
            <a:r>
              <a:rPr lang="en-US" sz="2400" b="1" dirty="0" smtClean="0"/>
              <a:t>Nitrogen Source:</a:t>
            </a:r>
            <a:r>
              <a:rPr lang="en-US" sz="2400" dirty="0" smtClean="0"/>
              <a:t> Peptones, meat extracts, or yeast extracts.</a:t>
            </a:r>
            <a:br>
              <a:rPr lang="en-US" sz="2400" dirty="0" smtClean="0"/>
            </a:br>
            <a:r>
              <a:rPr lang="en-US" sz="2400" b="1" dirty="0" smtClean="0"/>
              <a:t>Minerals:</a:t>
            </a:r>
            <a:r>
              <a:rPr lang="en-US" sz="2400" dirty="0" smtClean="0"/>
              <a:t> Essential ions like Na+, K+, Mg2+, Ca2+, Fe2+/3+.</a:t>
            </a:r>
            <a:br>
              <a:rPr lang="en-US" sz="2400" dirty="0" smtClean="0"/>
            </a:br>
            <a:r>
              <a:rPr lang="en-US" sz="2400" b="1" dirty="0" smtClean="0"/>
              <a:t>Vitamins and Growth Factors:</a:t>
            </a:r>
            <a:r>
              <a:rPr lang="en-US" sz="2400" dirty="0" smtClean="0"/>
              <a:t> Required by fastidious organisms.</a:t>
            </a:r>
            <a:br>
              <a:rPr lang="en-US" sz="2400" dirty="0" smtClean="0"/>
            </a:br>
            <a:r>
              <a:rPr lang="en-US" sz="2400" b="1" dirty="0" smtClean="0"/>
              <a:t>Buffers:</a:t>
            </a:r>
            <a:r>
              <a:rPr lang="en-US" sz="2400" dirty="0" smtClean="0"/>
              <a:t> To maintain the </a:t>
            </a:r>
            <a:r>
              <a:rPr lang="en-US" sz="2400" dirty="0" err="1" smtClean="0"/>
              <a:t>pH.</a:t>
            </a:r>
            <a:r>
              <a:rPr lang="en-US" sz="2400" dirty="0" smtClean="0"/>
              <a:t/>
            </a:r>
            <a:br>
              <a:rPr lang="en-US" sz="2400" dirty="0" smtClean="0"/>
            </a:br>
            <a:r>
              <a:rPr lang="en-US" sz="2400" b="1" dirty="0" smtClean="0"/>
              <a:t>Indicators:</a:t>
            </a:r>
            <a:r>
              <a:rPr lang="en-US" sz="2400" dirty="0" smtClean="0"/>
              <a:t> For differential media (e.g., phenol red, </a:t>
            </a:r>
            <a:r>
              <a:rPr lang="en-US" sz="2400" dirty="0" err="1" smtClean="0"/>
              <a:t>bromothymol</a:t>
            </a:r>
            <a:r>
              <a:rPr lang="en-US" sz="2400" dirty="0" smtClean="0"/>
              <a:t> blue).</a:t>
            </a:r>
            <a:br>
              <a:rPr lang="en-US" sz="2400" dirty="0" smtClean="0"/>
            </a:br>
            <a:r>
              <a:rPr lang="en-US" sz="2400" b="1" dirty="0" smtClean="0"/>
              <a:t>Agar:</a:t>
            </a:r>
            <a:r>
              <a:rPr lang="en-US" sz="2400" dirty="0" smtClean="0"/>
              <a:t> As a solidifying agent in solid media.</a:t>
            </a:r>
            <a:br>
              <a:rPr lang="en-US" sz="2400" dirty="0" smtClean="0"/>
            </a:b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467600" cy="6019800"/>
          </a:xfrm>
        </p:spPr>
        <p:txBody>
          <a:bodyPr>
            <a:normAutofit/>
          </a:bodyPr>
          <a:lstStyle/>
          <a:p>
            <a:pPr algn="l"/>
            <a:r>
              <a:rPr lang="en-US" sz="2400" b="1" dirty="0" smtClean="0"/>
              <a:t>Preparation and </a:t>
            </a:r>
            <a:r>
              <a:rPr lang="en-US" sz="2400" b="1" dirty="0" smtClean="0"/>
              <a:t>Sterilization:</a:t>
            </a:r>
            <a:br>
              <a:rPr lang="en-US" sz="2400" b="1" dirty="0" smtClean="0"/>
            </a:br>
            <a:r>
              <a:rPr lang="en-US" sz="2400" b="1" dirty="0" smtClean="0"/>
              <a:t/>
            </a:r>
            <a:br>
              <a:rPr lang="en-US" sz="2400" b="1" dirty="0" smtClean="0"/>
            </a:br>
            <a:r>
              <a:rPr lang="en-US" sz="2400" dirty="0" smtClean="0"/>
              <a:t>Culture media are typically prepared by dissolving the required ingredients in water, adjusting the pH, and then sterilizing by autoclaving at 121°C for 15-20 minutes.</a:t>
            </a:r>
            <a:br>
              <a:rPr lang="en-US" sz="2400" dirty="0" smtClean="0"/>
            </a:br>
            <a:r>
              <a:rPr lang="en-US" sz="2400" dirty="0" smtClean="0"/>
              <a:t>Media containing heat-sensitive components are sterilized using filtration.</a:t>
            </a:r>
            <a:r>
              <a:rPr lang="en-US" sz="4000" dirty="0" smtClean="0"/>
              <a:t/>
            </a:r>
            <a:br>
              <a:rPr lang="en-US" sz="4000" dirty="0" smtClean="0"/>
            </a:b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543800" cy="5867400"/>
          </a:xfrm>
        </p:spPr>
        <p:txBody>
          <a:bodyPr>
            <a:noAutofit/>
          </a:bodyPr>
          <a:lstStyle/>
          <a:p>
            <a:pPr algn="l"/>
            <a:r>
              <a:rPr lang="en-US" sz="2000" b="1" dirty="0" smtClean="0"/>
              <a:t>Based on Physical </a:t>
            </a:r>
            <a:r>
              <a:rPr lang="en-US" sz="2000" b="1" dirty="0" smtClean="0"/>
              <a:t>State:</a:t>
            </a:r>
            <a:br>
              <a:rPr lang="en-US" sz="2000" b="1" dirty="0" smtClean="0"/>
            </a:br>
            <a:r>
              <a:rPr lang="en-US" sz="2000" b="1" dirty="0" smtClean="0"/>
              <a:t/>
            </a:r>
            <a:br>
              <a:rPr lang="en-US" sz="2000" b="1" dirty="0" smtClean="0"/>
            </a:br>
            <a:r>
              <a:rPr lang="en-US" sz="2000" b="1" dirty="0" smtClean="0"/>
              <a:t>Solid </a:t>
            </a:r>
            <a:r>
              <a:rPr lang="en-US" sz="2000" b="1" dirty="0" smtClean="0"/>
              <a:t>Media:</a:t>
            </a:r>
            <a:r>
              <a:rPr lang="en-US" sz="2000" dirty="0" smtClean="0"/>
              <a:t/>
            </a:r>
            <a:br>
              <a:rPr lang="en-US" sz="2000" dirty="0" smtClean="0"/>
            </a:br>
            <a:r>
              <a:rPr lang="en-US" sz="2000" b="1" dirty="0" smtClean="0"/>
              <a:t>Description:</a:t>
            </a:r>
            <a:r>
              <a:rPr lang="en-US" sz="2000" dirty="0" smtClean="0"/>
              <a:t> Contains a solidifying agent, typically agar.</a:t>
            </a:r>
            <a:br>
              <a:rPr lang="en-US" sz="2000" dirty="0" smtClean="0"/>
            </a:br>
            <a:r>
              <a:rPr lang="en-US" sz="2000" b="1" dirty="0" smtClean="0"/>
              <a:t>Examples:</a:t>
            </a:r>
            <a:r>
              <a:rPr lang="en-US" sz="2000" dirty="0" smtClean="0"/>
              <a:t> Nutrient agar, blood agar.</a:t>
            </a:r>
            <a:br>
              <a:rPr lang="en-US" sz="2000" dirty="0" smtClean="0"/>
            </a:br>
            <a:r>
              <a:rPr lang="en-US" sz="2000" b="1" dirty="0" smtClean="0"/>
              <a:t>Applications:</a:t>
            </a:r>
            <a:r>
              <a:rPr lang="en-US" sz="2000" dirty="0" smtClean="0"/>
              <a:t> Used for isolating and counting bacteria, as well as for differentiation</a:t>
            </a:r>
            <a:r>
              <a:rPr lang="en-US" sz="2000" dirty="0" smtClean="0"/>
              <a:t>.</a:t>
            </a:r>
            <a:br>
              <a:rPr lang="en-US" sz="2000" dirty="0" smtClean="0"/>
            </a:br>
            <a:r>
              <a:rPr lang="en-US" sz="2000" dirty="0" smtClean="0"/>
              <a:t/>
            </a:r>
            <a:br>
              <a:rPr lang="en-US" sz="2000" dirty="0" smtClean="0"/>
            </a:br>
            <a:r>
              <a:rPr lang="en-US" sz="2000" b="1" dirty="0" smtClean="0"/>
              <a:t>Liquid </a:t>
            </a:r>
            <a:r>
              <a:rPr lang="en-US" sz="2000" b="1" dirty="0" smtClean="0"/>
              <a:t>Media:</a:t>
            </a:r>
            <a:r>
              <a:rPr lang="en-US" sz="2000" dirty="0" smtClean="0"/>
              <a:t/>
            </a:r>
            <a:br>
              <a:rPr lang="en-US" sz="2000" dirty="0" smtClean="0"/>
            </a:br>
            <a:r>
              <a:rPr lang="en-US" sz="2000" b="1" dirty="0" smtClean="0"/>
              <a:t>Description:</a:t>
            </a:r>
            <a:r>
              <a:rPr lang="en-US" sz="2000" dirty="0" smtClean="0"/>
              <a:t> Does not contain a solidifying agent.</a:t>
            </a:r>
            <a:br>
              <a:rPr lang="en-US" sz="2000" dirty="0" smtClean="0"/>
            </a:br>
            <a:r>
              <a:rPr lang="en-US" sz="2000" b="1" dirty="0" smtClean="0"/>
              <a:t>Examples:</a:t>
            </a:r>
            <a:r>
              <a:rPr lang="en-US" sz="2000" dirty="0" smtClean="0"/>
              <a:t> Nutrient broth, </a:t>
            </a:r>
            <a:r>
              <a:rPr lang="en-US" sz="2000" dirty="0" err="1" smtClean="0"/>
              <a:t>tryptic</a:t>
            </a:r>
            <a:r>
              <a:rPr lang="en-US" sz="2000" dirty="0" smtClean="0"/>
              <a:t> soy broth.</a:t>
            </a:r>
            <a:br>
              <a:rPr lang="en-US" sz="2000" dirty="0" smtClean="0"/>
            </a:br>
            <a:r>
              <a:rPr lang="en-US" sz="2000" b="1" dirty="0" smtClean="0"/>
              <a:t>Applications:</a:t>
            </a:r>
            <a:r>
              <a:rPr lang="en-US" sz="2000" dirty="0" smtClean="0"/>
              <a:t> Used for growing large quantities of bacteria, performing biochemical tests, and in fermentation studies</a:t>
            </a:r>
            <a:r>
              <a:rPr lang="en-US" sz="2000" dirty="0" smtClean="0"/>
              <a:t>.</a:t>
            </a:r>
            <a:br>
              <a:rPr lang="en-US" sz="2000" dirty="0" smtClean="0"/>
            </a:br>
            <a:r>
              <a:rPr lang="en-US" sz="2000" dirty="0" smtClean="0"/>
              <a:t/>
            </a:r>
            <a:br>
              <a:rPr lang="en-US" sz="2000" dirty="0" smtClean="0"/>
            </a:br>
            <a:r>
              <a:rPr lang="en-US" sz="2000" b="1" dirty="0" smtClean="0"/>
              <a:t>Semi-Solid </a:t>
            </a:r>
            <a:r>
              <a:rPr lang="en-US" sz="2000" b="1" dirty="0" smtClean="0"/>
              <a:t>Media:</a:t>
            </a:r>
            <a:r>
              <a:rPr lang="en-US" sz="2000" dirty="0" smtClean="0"/>
              <a:t/>
            </a:r>
            <a:br>
              <a:rPr lang="en-US" sz="2000" dirty="0" smtClean="0"/>
            </a:br>
            <a:r>
              <a:rPr lang="en-US" sz="2000" b="1" dirty="0" smtClean="0"/>
              <a:t>Description:</a:t>
            </a:r>
            <a:r>
              <a:rPr lang="en-US" sz="2000" dirty="0" smtClean="0"/>
              <a:t> Contains a lower concentration of agar (about 0.5%).</a:t>
            </a:r>
            <a:br>
              <a:rPr lang="en-US" sz="2000" dirty="0" smtClean="0"/>
            </a:br>
            <a:r>
              <a:rPr lang="en-US" sz="2000" b="1" dirty="0" smtClean="0"/>
              <a:t>Examples:</a:t>
            </a:r>
            <a:r>
              <a:rPr lang="en-US" sz="2000" dirty="0" smtClean="0"/>
              <a:t> SIM medium (Sulfide </a:t>
            </a:r>
            <a:r>
              <a:rPr lang="en-US" sz="2000" dirty="0" err="1" smtClean="0"/>
              <a:t>Indole</a:t>
            </a:r>
            <a:r>
              <a:rPr lang="en-US" sz="2000" dirty="0" smtClean="0"/>
              <a:t> Motility medium).</a:t>
            </a:r>
            <a:br>
              <a:rPr lang="en-US" sz="2000" dirty="0" smtClean="0"/>
            </a:br>
            <a:r>
              <a:rPr lang="en-US" sz="2000" b="1" dirty="0" smtClean="0"/>
              <a:t>Applications:</a:t>
            </a:r>
            <a:r>
              <a:rPr lang="en-US" sz="2000" dirty="0" smtClean="0"/>
              <a:t> Used for motility studies and determining the ability of bacteria to move.</a:t>
            </a:r>
            <a:r>
              <a:rPr lang="en-US" sz="1600" dirty="0" smtClean="0"/>
              <a:t/>
            </a:r>
            <a:br>
              <a:rPr lang="en-US" sz="1600" dirty="0" smtClean="0"/>
            </a:b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7467600" cy="5943600"/>
          </a:xfrm>
        </p:spPr>
        <p:txBody>
          <a:bodyPr>
            <a:normAutofit fontScale="90000"/>
          </a:bodyPr>
          <a:lstStyle/>
          <a:p>
            <a:pPr algn="l"/>
            <a:r>
              <a:rPr lang="en-US" sz="2400" b="1" dirty="0" smtClean="0"/>
              <a:t>Based on </a:t>
            </a:r>
            <a:r>
              <a:rPr lang="en-US" sz="2400" b="1" dirty="0" smtClean="0"/>
              <a:t>Composition:</a:t>
            </a:r>
            <a:br>
              <a:rPr lang="en-US" sz="2400" b="1" dirty="0" smtClean="0"/>
            </a:br>
            <a:r>
              <a:rPr lang="en-US" sz="2400" b="1" dirty="0" smtClean="0"/>
              <a:t/>
            </a:r>
            <a:br>
              <a:rPr lang="en-US" sz="2400" b="1" dirty="0" smtClean="0"/>
            </a:br>
            <a:r>
              <a:rPr lang="en-US" sz="2400" b="1" dirty="0" smtClean="0"/>
              <a:t>Defined (Synthetic) </a:t>
            </a:r>
            <a:r>
              <a:rPr lang="en-US" sz="2400" b="1" dirty="0" smtClean="0"/>
              <a:t>Media:</a:t>
            </a:r>
            <a:r>
              <a:rPr lang="en-US" sz="2400" dirty="0" smtClean="0"/>
              <a:t/>
            </a:r>
            <a:br>
              <a:rPr lang="en-US" sz="2400" dirty="0" smtClean="0"/>
            </a:br>
            <a:r>
              <a:rPr lang="en-US" sz="2400" b="1" dirty="0" smtClean="0"/>
              <a:t>Description:</a:t>
            </a:r>
            <a:r>
              <a:rPr lang="en-US" sz="2400" dirty="0" smtClean="0"/>
              <a:t> Composed of precise amounts of pure chemicals, with each component known.</a:t>
            </a:r>
            <a:br>
              <a:rPr lang="en-US" sz="2400" dirty="0" smtClean="0"/>
            </a:br>
            <a:r>
              <a:rPr lang="en-US" sz="2400" b="1" dirty="0" smtClean="0"/>
              <a:t>Examples:</a:t>
            </a:r>
            <a:r>
              <a:rPr lang="en-US" sz="2400" dirty="0" smtClean="0"/>
              <a:t> M9 minimal medium, synthetic minimal medium.</a:t>
            </a:r>
            <a:br>
              <a:rPr lang="en-US" sz="2400" dirty="0" smtClean="0"/>
            </a:br>
            <a:r>
              <a:rPr lang="en-US" sz="2400" b="1" dirty="0" smtClean="0"/>
              <a:t>Applications:</a:t>
            </a:r>
            <a:r>
              <a:rPr lang="en-US" sz="2400" dirty="0" smtClean="0"/>
              <a:t> Used for studies requiring precise control over nutrient concentrations</a:t>
            </a:r>
            <a:r>
              <a:rPr lang="en-US" sz="2400" dirty="0" smtClean="0"/>
              <a:t>.</a:t>
            </a:r>
            <a:br>
              <a:rPr lang="en-US" sz="2400" dirty="0" smtClean="0"/>
            </a:br>
            <a:r>
              <a:rPr lang="en-US" sz="2400" dirty="0" smtClean="0"/>
              <a:t/>
            </a:r>
            <a:br>
              <a:rPr lang="en-US" sz="2400" dirty="0" smtClean="0"/>
            </a:br>
            <a:r>
              <a:rPr lang="en-US" sz="2400" b="1" dirty="0" smtClean="0"/>
              <a:t>Complex (Undefined) </a:t>
            </a:r>
            <a:r>
              <a:rPr lang="en-US" sz="2400" b="1" dirty="0" smtClean="0"/>
              <a:t>Media:</a:t>
            </a:r>
            <a:r>
              <a:rPr lang="en-US" sz="2400" dirty="0" smtClean="0"/>
              <a:t/>
            </a:r>
            <a:br>
              <a:rPr lang="en-US" sz="2400" dirty="0" smtClean="0"/>
            </a:br>
            <a:r>
              <a:rPr lang="en-US" sz="2400" b="1" dirty="0" smtClean="0"/>
              <a:t>Description:</a:t>
            </a:r>
            <a:r>
              <a:rPr lang="en-US" sz="2400" dirty="0" smtClean="0"/>
              <a:t> Contains complex ingredients like yeast extract, peptone, or meat extract, where the exact chemical composition is unknown.</a:t>
            </a:r>
            <a:br>
              <a:rPr lang="en-US" sz="2400" dirty="0" smtClean="0"/>
            </a:br>
            <a:r>
              <a:rPr lang="en-US" sz="2400" b="1" dirty="0" smtClean="0"/>
              <a:t>Examples:</a:t>
            </a:r>
            <a:r>
              <a:rPr lang="en-US" sz="2400" dirty="0" smtClean="0"/>
              <a:t> Luria-</a:t>
            </a:r>
            <a:r>
              <a:rPr lang="en-US" sz="2400" dirty="0" err="1" smtClean="0"/>
              <a:t>Bertani</a:t>
            </a:r>
            <a:r>
              <a:rPr lang="en-US" sz="2400" dirty="0" smtClean="0"/>
              <a:t> (LB) broth, </a:t>
            </a:r>
            <a:r>
              <a:rPr lang="en-US" sz="2400" dirty="0" err="1" smtClean="0"/>
              <a:t>tryptic</a:t>
            </a:r>
            <a:r>
              <a:rPr lang="en-US" sz="2400" dirty="0" smtClean="0"/>
              <a:t> soy broth.</a:t>
            </a:r>
            <a:br>
              <a:rPr lang="en-US" sz="2400" dirty="0" smtClean="0"/>
            </a:br>
            <a:r>
              <a:rPr lang="en-US" sz="2400" b="1" dirty="0" smtClean="0"/>
              <a:t>Applications:</a:t>
            </a:r>
            <a:r>
              <a:rPr lang="en-US" sz="2400" dirty="0" smtClean="0"/>
              <a:t> Used for general cultivation of a wide variety of microorganis</a:t>
            </a:r>
            <a:r>
              <a:rPr lang="en-US" sz="2000" dirty="0" smtClean="0"/>
              <a:t>ms.</a:t>
            </a:r>
            <a:br>
              <a:rPr lang="en-US" sz="2000" dirty="0" smtClean="0"/>
            </a:b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7315200" cy="5486400"/>
          </a:xfrm>
        </p:spPr>
        <p:txBody>
          <a:bodyPr>
            <a:normAutofit fontScale="90000"/>
          </a:bodyPr>
          <a:lstStyle/>
          <a:p>
            <a:pPr algn="l"/>
            <a:r>
              <a:rPr lang="en-US" sz="2400" b="1" dirty="0" smtClean="0"/>
              <a:t>Based on </a:t>
            </a:r>
            <a:r>
              <a:rPr lang="en-US" sz="2400" b="1" dirty="0" smtClean="0"/>
              <a:t>Function:</a:t>
            </a:r>
            <a:br>
              <a:rPr lang="en-US" sz="2400" b="1" dirty="0" smtClean="0"/>
            </a:br>
            <a:r>
              <a:rPr lang="en-US" sz="2400" b="1" dirty="0" smtClean="0"/>
              <a:t/>
            </a:r>
            <a:br>
              <a:rPr lang="en-US" sz="2400" b="1" dirty="0" smtClean="0"/>
            </a:br>
            <a:r>
              <a:rPr lang="en-US" sz="2400" b="1" dirty="0" smtClean="0"/>
              <a:t>General Purpose </a:t>
            </a:r>
            <a:r>
              <a:rPr lang="en-US" sz="2400" b="1" dirty="0" smtClean="0"/>
              <a:t>Media:</a:t>
            </a:r>
            <a:r>
              <a:rPr lang="en-US" sz="2400" dirty="0" smtClean="0"/>
              <a:t/>
            </a:r>
            <a:br>
              <a:rPr lang="en-US" sz="2400" dirty="0" smtClean="0"/>
            </a:br>
            <a:r>
              <a:rPr lang="en-US" sz="2400" b="1" dirty="0" smtClean="0"/>
              <a:t>Description:</a:t>
            </a:r>
            <a:r>
              <a:rPr lang="en-US" sz="2400" dirty="0" smtClean="0"/>
              <a:t> Supports the growth of a wide range of non-fastidious organisms.</a:t>
            </a:r>
            <a:br>
              <a:rPr lang="en-US" sz="2400" dirty="0" smtClean="0"/>
            </a:br>
            <a:r>
              <a:rPr lang="en-US" sz="2400" b="1" dirty="0" smtClean="0"/>
              <a:t>Examples:</a:t>
            </a:r>
            <a:r>
              <a:rPr lang="en-US" sz="2400" dirty="0" smtClean="0"/>
              <a:t> Nutrient agar, </a:t>
            </a:r>
            <a:r>
              <a:rPr lang="en-US" sz="2400" dirty="0" err="1" smtClean="0"/>
              <a:t>tryptic</a:t>
            </a:r>
            <a:r>
              <a:rPr lang="en-US" sz="2400" dirty="0" smtClean="0"/>
              <a:t> soy agar.</a:t>
            </a:r>
            <a:br>
              <a:rPr lang="en-US" sz="2400" dirty="0" smtClean="0"/>
            </a:br>
            <a:r>
              <a:rPr lang="en-US" sz="2400" b="1" dirty="0" smtClean="0"/>
              <a:t>Applications:</a:t>
            </a:r>
            <a:r>
              <a:rPr lang="en-US" sz="2400" dirty="0" smtClean="0"/>
              <a:t> Routine cultivation and maintenance of bacterial cultures</a:t>
            </a:r>
            <a:r>
              <a:rPr lang="en-US" sz="2400" dirty="0" smtClean="0"/>
              <a:t>.</a:t>
            </a:r>
            <a:br>
              <a:rPr lang="en-US" sz="2400" dirty="0" smtClean="0"/>
            </a:br>
            <a:r>
              <a:rPr lang="en-US" sz="2400" dirty="0" smtClean="0"/>
              <a:t/>
            </a:r>
            <a:br>
              <a:rPr lang="en-US" sz="2400" dirty="0" smtClean="0"/>
            </a:br>
            <a:r>
              <a:rPr lang="en-US" sz="2400" b="1" dirty="0" smtClean="0"/>
              <a:t>Selective </a:t>
            </a:r>
            <a:r>
              <a:rPr lang="en-US" sz="2400" b="1" dirty="0" smtClean="0"/>
              <a:t>Media:</a:t>
            </a:r>
            <a:r>
              <a:rPr lang="en-US" sz="2400" dirty="0" smtClean="0"/>
              <a:t/>
            </a:r>
            <a:br>
              <a:rPr lang="en-US" sz="2400" dirty="0" smtClean="0"/>
            </a:br>
            <a:r>
              <a:rPr lang="en-US" sz="2400" b="1" dirty="0" smtClean="0"/>
              <a:t>Description:</a:t>
            </a:r>
            <a:r>
              <a:rPr lang="en-US" sz="2400" dirty="0" smtClean="0"/>
              <a:t> Contains substances that inhibit the growth of certain microbes while allowing others to grow.</a:t>
            </a:r>
            <a:br>
              <a:rPr lang="en-US" sz="2400" dirty="0" smtClean="0"/>
            </a:br>
            <a:r>
              <a:rPr lang="en-US" sz="2400" b="1" dirty="0" smtClean="0"/>
              <a:t>Examples:</a:t>
            </a:r>
            <a:r>
              <a:rPr lang="en-US" sz="2400" dirty="0" smtClean="0"/>
              <a:t> </a:t>
            </a:r>
            <a:r>
              <a:rPr lang="en-US" sz="2400" dirty="0" err="1" smtClean="0"/>
              <a:t>MacConkey</a:t>
            </a:r>
            <a:r>
              <a:rPr lang="en-US" sz="2400" dirty="0" smtClean="0"/>
              <a:t> agar (selects for Gram-negative bacteria), </a:t>
            </a:r>
            <a:r>
              <a:rPr lang="en-US" sz="2400" dirty="0" err="1" smtClean="0"/>
              <a:t>Mannitol</a:t>
            </a:r>
            <a:r>
              <a:rPr lang="en-US" sz="2400" dirty="0" smtClean="0"/>
              <a:t> Salt Agar (selects for Staphylococci).</a:t>
            </a:r>
            <a:br>
              <a:rPr lang="en-US" sz="2400" dirty="0" smtClean="0"/>
            </a:br>
            <a:r>
              <a:rPr lang="en-US" sz="2400" b="1" dirty="0" smtClean="0"/>
              <a:t>Applications:</a:t>
            </a:r>
            <a:r>
              <a:rPr lang="en-US" sz="2400" dirty="0" smtClean="0"/>
              <a:t> Isolating specific types of bacteria from mixed samples</a:t>
            </a:r>
            <a:r>
              <a:rPr lang="en-US" sz="2400" dirty="0" smtClean="0"/>
              <a:t>.</a:t>
            </a: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1600" dirty="0" smtClean="0"/>
              <a:t/>
            </a:r>
            <a:br>
              <a:rPr lang="en-US" sz="1600" dirty="0" smtClean="0"/>
            </a:b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467600" cy="5791200"/>
          </a:xfrm>
        </p:spPr>
        <p:txBody>
          <a:bodyPr>
            <a:noAutofit/>
          </a:bodyPr>
          <a:lstStyle/>
          <a:p>
            <a:pPr algn="l"/>
            <a:r>
              <a:rPr lang="en-US" sz="1800" b="1" dirty="0" smtClean="0"/>
              <a:t>Differential </a:t>
            </a:r>
            <a:r>
              <a:rPr lang="en-US" sz="1800" b="1" dirty="0" smtClean="0"/>
              <a:t>Media:</a:t>
            </a:r>
            <a:r>
              <a:rPr lang="en-US" sz="1800" dirty="0" smtClean="0"/>
              <a:t/>
            </a:r>
            <a:br>
              <a:rPr lang="en-US" sz="1800" dirty="0" smtClean="0"/>
            </a:br>
            <a:r>
              <a:rPr lang="en-US" sz="1800" b="1" dirty="0" smtClean="0"/>
              <a:t>Description:</a:t>
            </a:r>
            <a:r>
              <a:rPr lang="en-US" sz="1800" dirty="0" smtClean="0"/>
              <a:t> Allows differentiation of microorganisms based on their metabolic properties.</a:t>
            </a:r>
            <a:br>
              <a:rPr lang="en-US" sz="1800" dirty="0" smtClean="0"/>
            </a:br>
            <a:r>
              <a:rPr lang="en-US" sz="1800" b="1" dirty="0" smtClean="0"/>
              <a:t>Examples:</a:t>
            </a:r>
            <a:r>
              <a:rPr lang="en-US" sz="1800" dirty="0" smtClean="0"/>
              <a:t> Eosin </a:t>
            </a:r>
            <a:r>
              <a:rPr lang="en-US" sz="1800" dirty="0" err="1" smtClean="0"/>
              <a:t>Methylene</a:t>
            </a:r>
            <a:r>
              <a:rPr lang="en-US" sz="1800" dirty="0" smtClean="0"/>
              <a:t> Blue (EMB) agar (differentiates lactose </a:t>
            </a:r>
            <a:r>
              <a:rPr lang="en-US" sz="1800" dirty="0" err="1" smtClean="0"/>
              <a:t>fermenters</a:t>
            </a:r>
            <a:r>
              <a:rPr lang="en-US" sz="1800" dirty="0" smtClean="0"/>
              <a:t> from non-</a:t>
            </a:r>
            <a:r>
              <a:rPr lang="en-US" sz="1800" dirty="0" err="1" smtClean="0"/>
              <a:t>fermenters</a:t>
            </a:r>
            <a:r>
              <a:rPr lang="en-US" sz="1800" dirty="0" smtClean="0"/>
              <a:t>), Blood agar (differentiates hemolytic activities).</a:t>
            </a:r>
            <a:br>
              <a:rPr lang="en-US" sz="1800" dirty="0" smtClean="0"/>
            </a:br>
            <a:r>
              <a:rPr lang="en-US" sz="1800" b="1" dirty="0" smtClean="0"/>
              <a:t>Applications:</a:t>
            </a:r>
            <a:r>
              <a:rPr lang="en-US" sz="1800" dirty="0" smtClean="0"/>
              <a:t> Identifying bacterial species based on colony appearance and color changes. </a:t>
            </a:r>
            <a:r>
              <a:rPr lang="en-US" sz="1800" dirty="0" smtClean="0"/>
              <a:t/>
            </a:r>
            <a:br>
              <a:rPr lang="en-US" sz="1800" dirty="0" smtClean="0"/>
            </a:br>
            <a:r>
              <a:rPr lang="en-US" sz="1800" dirty="0" smtClean="0"/>
              <a:t/>
            </a:r>
            <a:br>
              <a:rPr lang="en-US" sz="1800" dirty="0" smtClean="0"/>
            </a:br>
            <a:r>
              <a:rPr lang="en-US" sz="1800" b="1" dirty="0" smtClean="0"/>
              <a:t>Enrichment Media:</a:t>
            </a:r>
            <a:r>
              <a:rPr lang="en-US" sz="1800" dirty="0" smtClean="0"/>
              <a:t/>
            </a:r>
            <a:br>
              <a:rPr lang="en-US" sz="1800" dirty="0" smtClean="0"/>
            </a:br>
            <a:r>
              <a:rPr lang="en-US" sz="1800" b="1" dirty="0" smtClean="0"/>
              <a:t>Description:</a:t>
            </a:r>
            <a:r>
              <a:rPr lang="en-US" sz="1800" dirty="0" smtClean="0"/>
              <a:t> Contains specific nutrients to promote the growth of particular organisms present in low numbers.</a:t>
            </a:r>
            <a:br>
              <a:rPr lang="en-US" sz="1800" dirty="0" smtClean="0"/>
            </a:br>
            <a:r>
              <a:rPr lang="en-US" sz="1800" b="1" dirty="0" smtClean="0"/>
              <a:t>Examples:</a:t>
            </a:r>
            <a:r>
              <a:rPr lang="en-US" sz="1800" dirty="0" smtClean="0"/>
              <a:t> </a:t>
            </a:r>
            <a:r>
              <a:rPr lang="en-US" sz="1800" dirty="0" err="1" smtClean="0"/>
              <a:t>Selenite</a:t>
            </a:r>
            <a:r>
              <a:rPr lang="en-US" sz="1800" dirty="0" smtClean="0"/>
              <a:t> F broth (enriches for Salmonella), </a:t>
            </a:r>
            <a:r>
              <a:rPr lang="en-US" sz="1800" dirty="0" err="1" smtClean="0"/>
              <a:t>Tetrathionate</a:t>
            </a:r>
            <a:r>
              <a:rPr lang="en-US" sz="1800" dirty="0" smtClean="0"/>
              <a:t> broth.</a:t>
            </a:r>
            <a:br>
              <a:rPr lang="en-US" sz="1800" dirty="0" smtClean="0"/>
            </a:br>
            <a:r>
              <a:rPr lang="en-US" sz="1800" b="1" dirty="0" smtClean="0"/>
              <a:t>Applications:</a:t>
            </a:r>
            <a:r>
              <a:rPr lang="en-US" sz="1800" dirty="0" smtClean="0"/>
              <a:t> Enhancing the growth of desired microorganisms in a mixed culture.</a:t>
            </a:r>
            <a:br>
              <a:rPr lang="en-US" sz="1800" dirty="0" smtClean="0"/>
            </a:br>
            <a:r>
              <a:rPr lang="en-US" sz="1800" dirty="0" smtClean="0"/>
              <a:t/>
            </a:r>
            <a:br>
              <a:rPr lang="en-US" sz="1800" dirty="0" smtClean="0"/>
            </a:br>
            <a:r>
              <a:rPr lang="en-US" sz="1800" b="1" dirty="0" smtClean="0"/>
              <a:t>Transport Media:</a:t>
            </a:r>
            <a:r>
              <a:rPr lang="en-US" sz="1800" dirty="0" smtClean="0"/>
              <a:t/>
            </a:r>
            <a:br>
              <a:rPr lang="en-US" sz="1800" dirty="0" smtClean="0"/>
            </a:br>
            <a:r>
              <a:rPr lang="en-US" sz="1800" b="1" dirty="0" smtClean="0"/>
              <a:t>Description:</a:t>
            </a:r>
            <a:r>
              <a:rPr lang="en-US" sz="1800" dirty="0" smtClean="0"/>
              <a:t> Used to maintain and preserve specimens during transportation to the laboratory.</a:t>
            </a:r>
            <a:br>
              <a:rPr lang="en-US" sz="1800" dirty="0" smtClean="0"/>
            </a:br>
            <a:r>
              <a:rPr lang="en-US" sz="1800" b="1" dirty="0" smtClean="0"/>
              <a:t>Examples:</a:t>
            </a:r>
            <a:r>
              <a:rPr lang="en-US" sz="1800" dirty="0" smtClean="0"/>
              <a:t> Stuart's transport medium, </a:t>
            </a:r>
            <a:r>
              <a:rPr lang="en-US" sz="1800" dirty="0" err="1" smtClean="0"/>
              <a:t>Amies</a:t>
            </a:r>
            <a:r>
              <a:rPr lang="en-US" sz="1800" dirty="0" smtClean="0"/>
              <a:t> transport medium.</a:t>
            </a:r>
            <a:br>
              <a:rPr lang="en-US" sz="1800" dirty="0" smtClean="0"/>
            </a:br>
            <a:r>
              <a:rPr lang="en-US" sz="1800" b="1" dirty="0" smtClean="0"/>
              <a:t>Applications:</a:t>
            </a:r>
            <a:r>
              <a:rPr lang="en-US" sz="1800" dirty="0" smtClean="0"/>
              <a:t> Preserving the viability of organisms in clinical specimens until they can be processed.</a:t>
            </a:r>
            <a:r>
              <a:rPr lang="en-US" sz="2000" dirty="0" smtClean="0"/>
              <a:t/>
            </a:r>
            <a:br>
              <a:rPr lang="en-US" sz="2000" dirty="0" smtClean="0"/>
            </a:b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391400" cy="5867400"/>
          </a:xfrm>
        </p:spPr>
        <p:txBody>
          <a:bodyPr>
            <a:normAutofit fontScale="90000"/>
          </a:bodyPr>
          <a:lstStyle/>
          <a:p>
            <a:pPr algn="l"/>
            <a:r>
              <a:rPr lang="en-US" sz="2400" b="1" dirty="0" smtClean="0"/>
              <a:t>Examples of Specific Culture </a:t>
            </a:r>
            <a:r>
              <a:rPr lang="en-US" sz="2400" b="1" dirty="0" smtClean="0"/>
              <a:t>Media:</a:t>
            </a:r>
            <a:br>
              <a:rPr lang="en-US" sz="2400" b="1" dirty="0" smtClean="0"/>
            </a:br>
            <a:r>
              <a:rPr lang="en-US" sz="2400" b="1" dirty="0" smtClean="0"/>
              <a:t/>
            </a:r>
            <a:br>
              <a:rPr lang="en-US" sz="2400" b="1" dirty="0" smtClean="0"/>
            </a:br>
            <a:r>
              <a:rPr lang="en-US" sz="2400" b="1" dirty="0" smtClean="0"/>
              <a:t>Nutrient Agar:</a:t>
            </a:r>
            <a:r>
              <a:rPr lang="en-US" sz="2400" dirty="0" smtClean="0"/>
              <a:t/>
            </a:r>
            <a:br>
              <a:rPr lang="en-US" sz="2400" dirty="0" smtClean="0"/>
            </a:br>
            <a:r>
              <a:rPr lang="en-US" sz="2400" b="1" dirty="0" smtClean="0"/>
              <a:t>Type:</a:t>
            </a:r>
            <a:r>
              <a:rPr lang="en-US" sz="2400" dirty="0" smtClean="0"/>
              <a:t> General purpose.</a:t>
            </a:r>
            <a:br>
              <a:rPr lang="en-US" sz="2400" dirty="0" smtClean="0"/>
            </a:br>
            <a:r>
              <a:rPr lang="en-US" sz="2400" b="1" dirty="0" smtClean="0"/>
              <a:t>Description:</a:t>
            </a:r>
            <a:r>
              <a:rPr lang="en-US" sz="2400" dirty="0" smtClean="0"/>
              <a:t> Supports the growth of a wide variety of non-fastidious organisms.</a:t>
            </a:r>
            <a:br>
              <a:rPr lang="en-US" sz="2400" dirty="0" smtClean="0"/>
            </a:br>
            <a:r>
              <a:rPr lang="en-US" sz="2400" b="1" dirty="0" smtClean="0"/>
              <a:t>Applications:</a:t>
            </a:r>
            <a:r>
              <a:rPr lang="en-US" sz="2400" dirty="0" smtClean="0"/>
              <a:t> Used for routine cultivation of microorganisms</a:t>
            </a:r>
            <a:r>
              <a:rPr lang="en-US" sz="2400" dirty="0" smtClean="0"/>
              <a:t>.</a:t>
            </a:r>
            <a:br>
              <a:rPr lang="en-US" sz="2400" dirty="0" smtClean="0"/>
            </a:br>
            <a:r>
              <a:rPr lang="en-US" sz="2400" dirty="0" smtClean="0"/>
              <a:t/>
            </a:r>
            <a:br>
              <a:rPr lang="en-US" sz="2400" dirty="0" smtClean="0"/>
            </a:br>
            <a:r>
              <a:rPr lang="en-US" sz="2400" b="1" dirty="0" smtClean="0"/>
              <a:t>Blood Agar:</a:t>
            </a:r>
            <a:r>
              <a:rPr lang="en-US" sz="2400" dirty="0" smtClean="0"/>
              <a:t/>
            </a:r>
            <a:br>
              <a:rPr lang="en-US" sz="2400" dirty="0" smtClean="0"/>
            </a:br>
            <a:r>
              <a:rPr lang="en-US" sz="2400" b="1" dirty="0" smtClean="0"/>
              <a:t>Type:</a:t>
            </a:r>
            <a:r>
              <a:rPr lang="en-US" sz="2400" dirty="0" smtClean="0"/>
              <a:t> Enriched and differential.</a:t>
            </a:r>
            <a:br>
              <a:rPr lang="en-US" sz="2400" dirty="0" smtClean="0"/>
            </a:br>
            <a:r>
              <a:rPr lang="en-US" sz="2400" b="1" dirty="0" smtClean="0"/>
              <a:t>Description:</a:t>
            </a:r>
            <a:r>
              <a:rPr lang="en-US" sz="2400" dirty="0" smtClean="0"/>
              <a:t> Contains blood to support the growth of fastidious organisms and differentiates based on hemolytic activity.</a:t>
            </a:r>
            <a:br>
              <a:rPr lang="en-US" sz="2400" dirty="0" smtClean="0"/>
            </a:br>
            <a:r>
              <a:rPr lang="en-US" sz="2400" b="1" dirty="0" smtClean="0"/>
              <a:t>Applications:</a:t>
            </a:r>
            <a:r>
              <a:rPr lang="en-US" sz="2400" dirty="0" smtClean="0"/>
              <a:t> Isolating and identifying bacteria that cause </a:t>
            </a:r>
            <a:r>
              <a:rPr lang="en-US" sz="2400" dirty="0" err="1" smtClean="0"/>
              <a:t>hemolysis</a:t>
            </a:r>
            <a:r>
              <a:rPr lang="en-US" sz="2400" dirty="0" smtClean="0"/>
              <a:t>.</a:t>
            </a:r>
            <a:r>
              <a:rPr lang="en-US" sz="1800" dirty="0" smtClean="0"/>
              <a:t/>
            </a:r>
            <a:br>
              <a:rPr lang="en-US" sz="1800" dirty="0" smtClean="0"/>
            </a:br>
            <a:r>
              <a:rPr lang="en-US" sz="1600" dirty="0" smtClean="0"/>
              <a:t/>
            </a:r>
            <a:br>
              <a:rPr lang="en-US" sz="1600" dirty="0" smtClean="0"/>
            </a:br>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TotalTime>
  <Words>43</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CULTURE MEDIA                        M. SATYA SUMANJALI                                       DEPARTMENT OF MICROBIOLOGY                                                            DNR COLLEGE </vt:lpstr>
      <vt:lpstr> Culture media are crucial in microbiology, biotechnology, and cell biology for the growth, maintenance, and study of microorganisms, cells, or tissues.  These media provide the necessary nutrients and environmental conditions for the growth and development of various organisms.  Here's a detailed overview of culture media, including their types, composition, and applications:     </vt:lpstr>
      <vt:lpstr>Composition of Culture Media:  The basic components of culture media include: Water: The primary solvent. Carbon Source: Such as glucose, fructose, or other sugars. Nitrogen Source: Peptones, meat extracts, or yeast extracts. Minerals: Essential ions like Na+, K+, Mg2+, Ca2+, Fe2+/3+. Vitamins and Growth Factors: Required by fastidious organisms. Buffers: To maintain the pH. Indicators: For differential media (e.g., phenol red, bromothymol blue). Agar: As a solidifying agent in solid media. </vt:lpstr>
      <vt:lpstr>Preparation and Sterilization:  Culture media are typically prepared by dissolving the required ingredients in water, adjusting the pH, and then sterilizing by autoclaving at 121°C for 15-20 minutes. Media containing heat-sensitive components are sterilized using filtration. </vt:lpstr>
      <vt:lpstr>Based on Physical State:  Solid Media: Description: Contains a solidifying agent, typically agar. Examples: Nutrient agar, blood agar. Applications: Used for isolating and counting bacteria, as well as for differentiation.  Liquid Media: Description: Does not contain a solidifying agent. Examples: Nutrient broth, tryptic soy broth. Applications: Used for growing large quantities of bacteria, performing biochemical tests, and in fermentation studies.  Semi-Solid Media: Description: Contains a lower concentration of agar (about 0.5%). Examples: SIM medium (Sulfide Indole Motility medium). Applications: Used for motility studies and determining the ability of bacteria to move. </vt:lpstr>
      <vt:lpstr>Based on Composition:  Defined (Synthetic) Media: Description: Composed of precise amounts of pure chemicals, with each component known. Examples: M9 minimal medium, synthetic minimal medium. Applications: Used for studies requiring precise control over nutrient concentrations.  Complex (Undefined) Media: Description: Contains complex ingredients like yeast extract, peptone, or meat extract, where the exact chemical composition is unknown. Examples: Luria-Bertani (LB) broth, tryptic soy broth. Applications: Used for general cultivation of a wide variety of microorganisms. </vt:lpstr>
      <vt:lpstr>Based on Function:  General Purpose Media: Description: Supports the growth of a wide range of non-fastidious organisms. Examples: Nutrient agar, tryptic soy agar. Applications: Routine cultivation and maintenance of bacterial cultures.  Selective Media: Description: Contains substances that inhibit the growth of certain microbes while allowing others to grow. Examples: MacConkey agar (selects for Gram-negative bacteria), Mannitol Salt Agar (selects for Staphylococci). Applications: Isolating specific types of bacteria from mixed samples.    </vt:lpstr>
      <vt:lpstr>Differential Media: Description: Allows differentiation of microorganisms based on their metabolic properties. Examples: Eosin Methylene Blue (EMB) agar (differentiates lactose fermenters from non-fermenters), Blood agar (differentiates hemolytic activities). Applications: Identifying bacterial species based on colony appearance and color changes.   Enrichment Media: Description: Contains specific nutrients to promote the growth of particular organisms present in low numbers. Examples: Selenite F broth (enriches for Salmonella), Tetrathionate broth. Applications: Enhancing the growth of desired microorganisms in a mixed culture.  Transport Media: Description: Used to maintain and preserve specimens during transportation to the laboratory. Examples: Stuart's transport medium, Amies transport medium. Applications: Preserving the viability of organisms in clinical specimens until they can be processed. </vt:lpstr>
      <vt:lpstr>Examples of Specific Culture Media:  Nutrient Agar: Type: General purpose. Description: Supports the growth of a wide variety of non-fastidious organisms. Applications: Used for routine cultivation of microorganisms.  Blood Agar: Type: Enriched and differential. Description: Contains blood to support the growth of fastidious organisms and differentiates based on hemolytic activity. Applications: Isolating and identifying bacteria that cause hemolysis.  </vt:lpstr>
      <vt:lpstr>MacConkey Agar: Type: Selective and differential. Description: Selects for Gram-negative bacteria and differentiates lactose fermenters from non-fermenters. Applications: Used primarily for the isolation of enteric pathogens.  Sabouraud Dextrose Agar (SDA): Type: Selective. Description: Contains dextrose and peptone, with a low pH to select for fungi (yeasts and molds). Applications: Cultivating fungi and yeast.</vt:lpstr>
      <vt:lpstr>Applications of Culture Media:  Medical Microbiology: For isolating and identifying pathogens from clinical samples. Food Microbiology: For detecting and quantifying microorganisms in food products. Environmental Microbiology: For studying microorganisms in soil, water, and air samples. Biotechnology: For the production of antibiotics, enzymes, and other bioactive compounds. Cell and Tissue Culture: For growing and maintaining cell lines and tissue explants.</vt:lpstr>
      <vt:lpstr>Conclusion:  Culture media play an essential role in microbiology and related fields, providing the necessary nutrients and conditions for the growth and study of microorganisms and cells. The choice of media depends on the specific requirements of the organism or the purpose of the study.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MEDIA </dc:title>
  <dc:creator>microtech</dc:creator>
  <cp:lastModifiedBy>microtech</cp:lastModifiedBy>
  <cp:revision>8</cp:revision>
  <dcterms:created xsi:type="dcterms:W3CDTF">2006-08-16T00:00:00Z</dcterms:created>
  <dcterms:modified xsi:type="dcterms:W3CDTF">2024-06-24T11:56:23Z</dcterms:modified>
</cp:coreProperties>
</file>