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67" r:id="rId3"/>
    <p:sldId id="257" r:id="rId4"/>
    <p:sldId id="259" r:id="rId5"/>
    <p:sldId id="260" r:id="rId6"/>
    <p:sldId id="261" r:id="rId7"/>
    <p:sldId id="262" r:id="rId8"/>
    <p:sldId id="263" r:id="rId9"/>
    <p:sldId id="264" r:id="rId10"/>
    <p:sldId id="265" r:id="rId11"/>
    <p:sldId id="266"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snapToGrid="0">
      <p:cViewPr>
        <p:scale>
          <a:sx n="57" d="100"/>
          <a:sy n="57" d="100"/>
        </p:scale>
        <p:origin x="-1200" y="-3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401E5-B765-41BD-973E-561338C9B53B}" type="datetimeFigureOut">
              <a:rPr lang="en-US" smtClean="0"/>
              <a:pPr/>
              <a:t>6/22/2024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F49EA2-B89B-4BDE-BAED-8B2F16FCF1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49EA2-B89B-4BDE-BAED-8B2F16FCF19A}"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3D340E-BCFB-4F1A-9D99-71D4323DED6E}"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D340E-BCFB-4F1A-9D99-71D4323DED6E}"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7"/>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7"/>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D340E-BCFB-4F1A-9D99-71D4323DED6E}"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D340E-BCFB-4F1A-9D99-71D4323DED6E}"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3D340E-BCFB-4F1A-9D99-71D4323DED6E}"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3D340E-BCFB-4F1A-9D99-71D4323DED6E}"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3D340E-BCFB-4F1A-9D99-71D4323DED6E}" type="datetimeFigureOut">
              <a:rPr lang="en-US" smtClean="0"/>
              <a:pPr/>
              <a:t>6/22/2024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3D340E-BCFB-4F1A-9D99-71D4323DED6E}" type="datetimeFigureOut">
              <a:rPr lang="en-US" smtClean="0"/>
              <a:pPr/>
              <a:t>6/22/2024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D340E-BCFB-4F1A-9D99-71D4323DED6E}" type="datetimeFigureOut">
              <a:rPr lang="en-US" smtClean="0"/>
              <a:pPr/>
              <a:t>6/22/2024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3D340E-BCFB-4F1A-9D99-71D4323DED6E}"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3D340E-BCFB-4F1A-9D99-71D4323DED6E}"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7C991-4A43-489C-96FD-EB7C82994904}" type="slidenum">
              <a:rPr lang="en-US" smtClean="0"/>
              <a:pPr/>
              <a:t>‹#›</a:t>
            </a:fld>
            <a:endParaRPr lang="en-US"/>
          </a:p>
        </p:txBody>
      </p:sp>
    </p:spTree>
  </p:cSld>
  <p:clrMapOvr>
    <a:masterClrMapping/>
  </p:clrMapOvr>
  <p:transition spd="med">
    <p:randomBar dir="vert"/>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D340E-BCFB-4F1A-9D99-71D4323DED6E}" type="datetimeFigureOut">
              <a:rPr lang="en-US" smtClean="0"/>
              <a:pPr/>
              <a:t>6/22/2024</a:t>
            </a:fld>
            <a:endParaRPr lang="en-US"/>
          </a:p>
        </p:txBody>
      </p:sp>
      <p:sp>
        <p:nvSpPr>
          <p:cNvPr id="5" name="Footer Placeholder 4"/>
          <p:cNvSpPr>
            <a:spLocks noGrp="1"/>
          </p:cNvSpPr>
          <p:nvPr>
            <p:ph type="ftr" sz="quarter" idx="3"/>
          </p:nvPr>
        </p:nvSpPr>
        <p:spPr>
          <a:xfrm>
            <a:off x="4165600" y="635635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7C991-4A43-489C-96FD-EB7C829949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randomBar dir="vert"/>
    <p:sndAc>
      <p:stSnd>
        <p:snd r:embed="rId13" name="chimes.wav" builtIn="1"/>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a bg4.jpg"/>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ctrTitle"/>
          </p:nvPr>
        </p:nvSpPr>
        <p:spPr>
          <a:xfrm>
            <a:off x="2365828" y="243577"/>
            <a:ext cx="10363200" cy="1470025"/>
          </a:xfrm>
        </p:spPr>
        <p:txBody>
          <a:bodyPr>
            <a:noAutofit/>
          </a:bodyPr>
          <a:lstStyle/>
          <a:p>
            <a:r>
              <a:rPr lang="en-US" sz="6000" dirty="0" smtClean="0">
                <a:solidFill>
                  <a:srgbClr val="FF0000"/>
                </a:solidFill>
                <a:latin typeface="Algerian" pitchFamily="82" charset="0"/>
              </a:rPr>
              <a:t>C</a:t>
            </a:r>
            <a:r>
              <a:rPr lang="en-US" sz="6000" dirty="0" smtClean="0">
                <a:solidFill>
                  <a:srgbClr val="FFFF00"/>
                </a:solidFill>
                <a:latin typeface="Algerian" pitchFamily="82" charset="0"/>
              </a:rPr>
              <a:t>HEMICAL </a:t>
            </a:r>
            <a:r>
              <a:rPr lang="en-US" sz="6000" dirty="0" smtClean="0">
                <a:solidFill>
                  <a:srgbClr val="FF0000"/>
                </a:solidFill>
                <a:latin typeface="Algerian" pitchFamily="82" charset="0"/>
              </a:rPr>
              <a:t>M</a:t>
            </a:r>
            <a:r>
              <a:rPr lang="en-US" sz="6000" dirty="0" smtClean="0">
                <a:solidFill>
                  <a:srgbClr val="FFFF00"/>
                </a:solidFill>
                <a:latin typeface="Algerian" pitchFamily="82" charset="0"/>
              </a:rPr>
              <a:t>UTAGENIC </a:t>
            </a:r>
            <a:r>
              <a:rPr lang="en-US" sz="6000" dirty="0" smtClean="0">
                <a:solidFill>
                  <a:srgbClr val="FF0000"/>
                </a:solidFill>
                <a:latin typeface="Algerian" pitchFamily="82" charset="0"/>
              </a:rPr>
              <a:t>A</a:t>
            </a:r>
            <a:r>
              <a:rPr lang="en-US" sz="6000" dirty="0" smtClean="0">
                <a:solidFill>
                  <a:srgbClr val="FFFF00"/>
                </a:solidFill>
                <a:latin typeface="Algerian" pitchFamily="82" charset="0"/>
              </a:rPr>
              <a:t>GENTS</a:t>
            </a:r>
            <a:endParaRPr lang="en-US" sz="6000" dirty="0">
              <a:solidFill>
                <a:srgbClr val="FFFF00"/>
              </a:solidFill>
              <a:latin typeface="Algerian" pitchFamily="82" charset="0"/>
            </a:endParaRPr>
          </a:p>
        </p:txBody>
      </p:sp>
      <p:sp>
        <p:nvSpPr>
          <p:cNvPr id="3" name="Subtitle 2"/>
          <p:cNvSpPr>
            <a:spLocks noGrp="1"/>
          </p:cNvSpPr>
          <p:nvPr>
            <p:ph type="subTitle" idx="1"/>
          </p:nvPr>
        </p:nvSpPr>
        <p:spPr>
          <a:xfrm>
            <a:off x="6882938" y="3971926"/>
            <a:ext cx="5537663" cy="1957387"/>
          </a:xfrm>
        </p:spPr>
        <p:txBody>
          <a:bodyPr>
            <a:noAutofit/>
          </a:bodyPr>
          <a:lstStyle/>
          <a:p>
            <a:r>
              <a:rPr lang="en-US" sz="2800" b="1" dirty="0" smtClean="0">
                <a:solidFill>
                  <a:srgbClr val="FFFF00"/>
                </a:solidFill>
              </a:rPr>
              <a:t>B.SITA KALYANI </a:t>
            </a:r>
          </a:p>
          <a:p>
            <a:r>
              <a:rPr lang="en-US" sz="2800" b="1" dirty="0" smtClean="0">
                <a:solidFill>
                  <a:srgbClr val="FFFF00"/>
                </a:solidFill>
              </a:rPr>
              <a:t>DEPARTMENT OF MICROBIOLOGY</a:t>
            </a:r>
          </a:p>
          <a:p>
            <a:r>
              <a:rPr lang="en-US" sz="2800" b="1" dirty="0" smtClean="0">
                <a:solidFill>
                  <a:srgbClr val="FFFF00"/>
                </a:solidFill>
              </a:rPr>
              <a:t>DNR COLLEGE</a:t>
            </a:r>
            <a:endParaRPr lang="en-US" sz="2800" b="1" dirty="0" smtClean="0">
              <a:solidFill>
                <a:srgbClr val="FFC000"/>
              </a:solidFill>
            </a:endParaRPr>
          </a:p>
          <a:p>
            <a:endParaRPr lang="en-US" sz="2800" b="1" dirty="0">
              <a:solidFill>
                <a:srgbClr val="FFFF00"/>
              </a:solidFill>
            </a:endParaRPr>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2" nodeType="with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2000"/>
                                        <p:tgtEl>
                                          <p:spTgt spid="2"/>
                                        </p:tgtEl>
                                      </p:cBhvr>
                                    </p:animEffect>
                                  </p:childTnLst>
                                </p:cTn>
                              </p:par>
                              <p:par>
                                <p:cTn id="8" presetID="36" presetClass="emph" presetSubtype="0" fill="hold" grpId="3" nodeType="withEffect">
                                  <p:stCondLst>
                                    <p:cond delay="0"/>
                                  </p:stCondLst>
                                  <p:iterate type="lt">
                                    <p:tmPct val="10000"/>
                                  </p:iterate>
                                  <p:childTnLst>
                                    <p:animScale>
                                      <p:cBhvr>
                                        <p:cTn id="9" dur="500" autoRev="1" fill="hold">
                                          <p:stCondLst>
                                            <p:cond delay="0"/>
                                          </p:stCondLst>
                                        </p:cTn>
                                        <p:tgtEl>
                                          <p:spTgt spid="2"/>
                                        </p:tgtEl>
                                      </p:cBhvr>
                                      <p:to x="80000" y="100000"/>
                                    </p:animScale>
                                    <p:anim by="(#ppt_w*0.10)" calcmode="lin" valueType="num">
                                      <p:cBhvr>
                                        <p:cTn id="10" dur="500" autoRev="1" fill="hold">
                                          <p:stCondLst>
                                            <p:cond delay="0"/>
                                          </p:stCondLst>
                                        </p:cTn>
                                        <p:tgtEl>
                                          <p:spTgt spid="2"/>
                                        </p:tgtEl>
                                        <p:attrNameLst>
                                          <p:attrName>ppt_x</p:attrName>
                                        </p:attrNameLst>
                                      </p:cBhvr>
                                    </p:anim>
                                    <p:anim by="(-#ppt_w*0.10)" calcmode="lin" valueType="num">
                                      <p:cBhvr>
                                        <p:cTn id="11" dur="500" autoRev="1" fill="hold">
                                          <p:stCondLst>
                                            <p:cond delay="0"/>
                                          </p:stCondLst>
                                        </p:cTn>
                                        <p:tgtEl>
                                          <p:spTgt spid="2"/>
                                        </p:tgtEl>
                                        <p:attrNameLst>
                                          <p:attrName>ppt_y</p:attrName>
                                        </p:attrNameLst>
                                      </p:cBhvr>
                                    </p:anim>
                                    <p:animRot by="-480000">
                                      <p:cBhvr>
                                        <p:cTn id="12" dur="500" autoRev="1" fill="hold">
                                          <p:stCondLst>
                                            <p:cond delay="0"/>
                                          </p:stCondLst>
                                        </p:cTn>
                                        <p:tgtEl>
                                          <p:spTgt spid="2"/>
                                        </p:tgtEl>
                                        <p:attrNameLst>
                                          <p:attrName>r</p:attrName>
                                        </p:attrNameLst>
                                      </p:cBhvr>
                                    </p:animRot>
                                  </p:childTnLst>
                                </p:cTn>
                              </p:par>
                              <p:par>
                                <p:cTn id="13" presetID="45" presetClass="entr" presetSubtype="0" fill="hold" grpId="0" nodeType="with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anim calcmode="lin" valueType="num">
                                      <p:cBhvr>
                                        <p:cTn id="16" dur="5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iterate type="lt">
                                    <p:tmPct val="10000"/>
                                  </p:iterate>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anim calcmode="lin" valueType="num">
                                      <p:cBhvr>
                                        <p:cTn id="23" dur="5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iterate type="lt">
                                    <p:tmPct val="10000"/>
                                  </p:iterate>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anim calcmode="lin" valueType="num">
                                      <p:cBhvr>
                                        <p:cTn id="30" dur="5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1"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P spid="2" grpId="3"/>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40_F_459921534_HpmBLGfcuTatUZs6R1g2GFpB6FRZMzrH.jpg"/>
          <p:cNvPicPr>
            <a:picLocks noChangeAspect="1"/>
          </p:cNvPicPr>
          <p:nvPr/>
        </p:nvPicPr>
        <p:blipFill>
          <a:blip r:embed="rId3"/>
          <a:stretch>
            <a:fillRect/>
          </a:stretch>
        </p:blipFill>
        <p:spPr>
          <a:xfrm rot="10800000">
            <a:off x="-1" y="-1"/>
            <a:ext cx="12191999" cy="6858000"/>
          </a:xfrm>
          <a:prstGeom prst="rect">
            <a:avLst/>
          </a:prstGeom>
        </p:spPr>
      </p:pic>
      <p:sp>
        <p:nvSpPr>
          <p:cNvPr id="3" name="Content Placeholder 2"/>
          <p:cNvSpPr>
            <a:spLocks noGrp="1"/>
          </p:cNvSpPr>
          <p:nvPr>
            <p:ph idx="1"/>
          </p:nvPr>
        </p:nvSpPr>
        <p:spPr>
          <a:xfrm>
            <a:off x="609600" y="522514"/>
            <a:ext cx="10972800" cy="5603655"/>
          </a:xfrm>
        </p:spPr>
        <p:txBody>
          <a:bodyPr>
            <a:normAutofit lnSpcReduction="10000"/>
          </a:bodyPr>
          <a:lstStyle/>
          <a:p>
            <a:r>
              <a:rPr lang="en-US" b="1" dirty="0" smtClean="0">
                <a:solidFill>
                  <a:srgbClr val="FF0000"/>
                </a:solidFill>
              </a:rPr>
              <a:t>Common </a:t>
            </a:r>
            <a:r>
              <a:rPr lang="en-US" b="1" dirty="0" err="1" smtClean="0">
                <a:solidFill>
                  <a:srgbClr val="FF0000"/>
                </a:solidFill>
              </a:rPr>
              <a:t>Alkylating</a:t>
            </a:r>
            <a:r>
              <a:rPr lang="en-US" b="1" dirty="0" smtClean="0">
                <a:solidFill>
                  <a:srgbClr val="FF0000"/>
                </a:solidFill>
              </a:rPr>
              <a:t> Agents</a:t>
            </a:r>
          </a:p>
          <a:p>
            <a:r>
              <a:rPr lang="en-US" dirty="0" err="1" smtClean="0"/>
              <a:t>Methylhydrazine</a:t>
            </a:r>
            <a:r>
              <a:rPr lang="en-US" dirty="0" smtClean="0"/>
              <a:t>.</a:t>
            </a:r>
          </a:p>
          <a:p>
            <a:r>
              <a:rPr lang="en-US" dirty="0" err="1" smtClean="0"/>
              <a:t>Temozololide</a:t>
            </a:r>
            <a:endParaRPr lang="en-US" dirty="0" smtClean="0"/>
          </a:p>
          <a:p>
            <a:r>
              <a:rPr lang="en-US" dirty="0" err="1" smtClean="0"/>
              <a:t>Decarbazine</a:t>
            </a:r>
            <a:endParaRPr lang="en-US" dirty="0" smtClean="0"/>
          </a:p>
          <a:p>
            <a:r>
              <a:rPr lang="en-US" dirty="0" err="1" smtClean="0"/>
              <a:t>Busulfan</a:t>
            </a:r>
            <a:endParaRPr lang="en-US" dirty="0" smtClean="0"/>
          </a:p>
          <a:p>
            <a:r>
              <a:rPr lang="en-US" dirty="0" err="1" smtClean="0"/>
              <a:t>Iomustin</a:t>
            </a:r>
            <a:endParaRPr lang="en-US" dirty="0" smtClean="0"/>
          </a:p>
          <a:p>
            <a:pPr>
              <a:buNone/>
            </a:pPr>
            <a:endParaRPr lang="en-US" dirty="0" smtClean="0"/>
          </a:p>
          <a:p>
            <a:r>
              <a:rPr lang="en-US" dirty="0" smtClean="0"/>
              <a:t>“When nitrites are added to smoked meat , It forms nitrosamine like mutagen that can break DNA or creates DNA </a:t>
            </a:r>
            <a:r>
              <a:rPr lang="en-US" dirty="0" err="1" smtClean="0"/>
              <a:t>crosslinking</a:t>
            </a:r>
            <a:r>
              <a:rPr lang="en-US" dirty="0" smtClean="0"/>
              <a:t>”.</a:t>
            </a:r>
          </a:p>
          <a:p>
            <a:endParaRPr lang="en-US" dirty="0"/>
          </a:p>
        </p:txBody>
      </p:sp>
      <p:pic>
        <p:nvPicPr>
          <p:cNvPr id="8" name="Picture 7" descr="images.jpg"/>
          <p:cNvPicPr>
            <a:picLocks noChangeAspect="1"/>
          </p:cNvPicPr>
          <p:nvPr/>
        </p:nvPicPr>
        <p:blipFill>
          <a:blip r:embed="rId4"/>
          <a:stretch>
            <a:fillRect/>
          </a:stretch>
        </p:blipFill>
        <p:spPr>
          <a:xfrm>
            <a:off x="5886450" y="633412"/>
            <a:ext cx="5557838" cy="3538538"/>
          </a:xfrm>
          <a:prstGeom prst="rect">
            <a:avLst/>
          </a:prstGeom>
        </p:spPr>
      </p:pic>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3" end="3"/>
                                            </p:txEl>
                                          </p:spTgt>
                                        </p:tgtEl>
                                      </p:cBhvr>
                                    </p:animEffect>
                                  </p:childTnLst>
                                </p:cTn>
                              </p:par>
                            </p:childTnLst>
                          </p:cTn>
                        </p:par>
                        <p:par>
                          <p:cTn id="28" fill="hold">
                            <p:stCondLst>
                              <p:cond delay="4000"/>
                            </p:stCondLst>
                            <p:childTnLst>
                              <p:par>
                                <p:cTn id="29" presetID="29"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4" end="4"/>
                                            </p:txEl>
                                          </p:spTgt>
                                        </p:tgtEl>
                                      </p:cBhvr>
                                    </p:animEffect>
                                  </p:childTnLst>
                                </p:cTn>
                              </p:par>
                            </p:childTnLst>
                          </p:cTn>
                        </p:par>
                        <p:par>
                          <p:cTn id="34" fill="hold">
                            <p:stCondLst>
                              <p:cond delay="5000"/>
                            </p:stCondLst>
                            <p:childTnLst>
                              <p:par>
                                <p:cTn id="35" presetID="29"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3">
                                            <p:txEl>
                                              <p:pRg st="5" end="5"/>
                                            </p:txEl>
                                          </p:spTgt>
                                        </p:tgtEl>
                                      </p:cBhvr>
                                    </p:animEffect>
                                  </p:childTnLst>
                                </p:cTn>
                              </p:par>
                            </p:childTnLst>
                          </p:cTn>
                        </p:par>
                        <p:par>
                          <p:cTn id="40" fill="hold">
                            <p:stCondLst>
                              <p:cond delay="6000"/>
                            </p:stCondLst>
                            <p:childTnLst>
                              <p:par>
                                <p:cTn id="41" presetID="29"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3" presetClass="entr" presetSubtype="0" fill="hold"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100"/>
                                        <p:tgtEl>
                                          <p:spTgt spid="8"/>
                                        </p:tgtEl>
                                      </p:cBhvr>
                                    </p:animEffect>
                                    <p:anim calcmode="lin" valueType="num">
                                      <p:cBhvr>
                                        <p:cTn id="51" dur="400" fill="hold"/>
                                        <p:tgtEl>
                                          <p:spTgt spid="8"/>
                                        </p:tgtEl>
                                        <p:attrNameLst>
                                          <p:attrName>ppt_x</p:attrName>
                                        </p:attrNameLst>
                                      </p:cBhvr>
                                      <p:tavLst>
                                        <p:tav tm="0">
                                          <p:val>
                                            <p:strVal val="#ppt_x"/>
                                          </p:val>
                                        </p:tav>
                                        <p:tav tm="100000">
                                          <p:val>
                                            <p:strVal val="#ppt_x"/>
                                          </p:val>
                                        </p:tav>
                                      </p:tavLst>
                                    </p:anim>
                                    <p:anim calcmode="lin" valueType="num">
                                      <p:cBhvr>
                                        <p:cTn id="52" dur="400" fill="hold"/>
                                        <p:tgtEl>
                                          <p:spTgt spid="8"/>
                                        </p:tgtEl>
                                        <p:attrNameLst>
                                          <p:attrName>ppt_y</p:attrName>
                                        </p:attrNameLst>
                                      </p:cBhvr>
                                      <p:tavLst>
                                        <p:tav tm="0">
                                          <p:val>
                                            <p:strVal val="#ppt_y+0.31"/>
                                          </p:val>
                                        </p:tav>
                                        <p:tav tm="100000">
                                          <p:val>
                                            <p:strVal val="#ppt_y+0.31"/>
                                          </p:val>
                                        </p:tav>
                                      </p:tavLst>
                                    </p:anim>
                                    <p:anim calcmode="lin" valueType="num">
                                      <p:cBhvr>
                                        <p:cTn id="53"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4"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7.jpg"/>
          <p:cNvPicPr>
            <a:picLocks noChangeAspect="1"/>
          </p:cNvPicPr>
          <p:nvPr/>
        </p:nvPicPr>
        <p:blipFill>
          <a:blip r:embed="rId3"/>
          <a:stretch>
            <a:fillRect/>
          </a:stretch>
        </p:blipFill>
        <p:spPr>
          <a:xfrm>
            <a:off x="-1" y="1"/>
            <a:ext cx="12192001" cy="6858000"/>
          </a:xfrm>
          <a:prstGeom prst="rect">
            <a:avLst/>
          </a:prstGeom>
        </p:spPr>
      </p:pic>
      <p:sp>
        <p:nvSpPr>
          <p:cNvPr id="2" name="Title 1"/>
          <p:cNvSpPr>
            <a:spLocks noGrp="1"/>
          </p:cNvSpPr>
          <p:nvPr>
            <p:ph type="title"/>
          </p:nvPr>
        </p:nvSpPr>
        <p:spPr>
          <a:xfrm>
            <a:off x="609600" y="0"/>
            <a:ext cx="10972800" cy="1143000"/>
          </a:xfrm>
        </p:spPr>
        <p:txBody>
          <a:bodyPr>
            <a:normAutofit/>
          </a:bodyPr>
          <a:lstStyle/>
          <a:p>
            <a:r>
              <a:rPr lang="en-US" dirty="0" smtClean="0">
                <a:latin typeface="Algerian" pitchFamily="82" charset="0"/>
              </a:rPr>
              <a:t>M</a:t>
            </a:r>
            <a:r>
              <a:rPr lang="en-US" dirty="0" smtClean="0">
                <a:solidFill>
                  <a:srgbClr val="FFFF00"/>
                </a:solidFill>
                <a:latin typeface="Algerian" pitchFamily="82" charset="0"/>
              </a:rPr>
              <a:t>ETAL </a:t>
            </a:r>
            <a:r>
              <a:rPr lang="en-US" dirty="0" smtClean="0">
                <a:latin typeface="Algerian" pitchFamily="82" charset="0"/>
              </a:rPr>
              <a:t>I</a:t>
            </a:r>
            <a:r>
              <a:rPr lang="en-US" dirty="0" smtClean="0">
                <a:solidFill>
                  <a:srgbClr val="FFFF00"/>
                </a:solidFill>
                <a:latin typeface="Algerian" pitchFamily="82" charset="0"/>
              </a:rPr>
              <a:t>ONS</a:t>
            </a:r>
            <a:endParaRPr lang="en-US" dirty="0">
              <a:solidFill>
                <a:srgbClr val="FFFF00"/>
              </a:solidFill>
              <a:latin typeface="Algerian" pitchFamily="82" charset="0"/>
            </a:endParaRPr>
          </a:p>
        </p:txBody>
      </p:sp>
      <p:sp>
        <p:nvSpPr>
          <p:cNvPr id="3" name="Content Placeholder 2"/>
          <p:cNvSpPr>
            <a:spLocks noGrp="1"/>
          </p:cNvSpPr>
          <p:nvPr>
            <p:ph idx="1"/>
          </p:nvPr>
        </p:nvSpPr>
        <p:spPr>
          <a:xfrm>
            <a:off x="554183" y="962898"/>
            <a:ext cx="10972800" cy="5618011"/>
          </a:xfrm>
        </p:spPr>
        <p:txBody>
          <a:bodyPr/>
          <a:lstStyle/>
          <a:p>
            <a:r>
              <a:rPr lang="en-US" dirty="0" err="1" smtClean="0"/>
              <a:t>Nickel,chromium,cobalt,cadmium,arsenic,iron</a:t>
            </a:r>
            <a:r>
              <a:rPr lang="en-US" dirty="0" smtClean="0"/>
              <a:t> are some examples.</a:t>
            </a:r>
          </a:p>
          <a:p>
            <a:r>
              <a:rPr lang="en-US" dirty="0" smtClean="0"/>
              <a:t>The metal ion work by the </a:t>
            </a:r>
            <a:r>
              <a:rPr lang="en-US" dirty="0" err="1" smtClean="0"/>
              <a:t>priducing</a:t>
            </a:r>
            <a:r>
              <a:rPr lang="en-US" dirty="0" smtClean="0"/>
              <a:t> ROS(reactive oxygen species)hindering the DNA repair </a:t>
            </a:r>
            <a:r>
              <a:rPr lang="en-US" dirty="0" err="1" smtClean="0"/>
              <a:t>pathway,cause</a:t>
            </a:r>
            <a:r>
              <a:rPr lang="en-US" dirty="0" smtClean="0"/>
              <a:t> DNA </a:t>
            </a:r>
            <a:r>
              <a:rPr lang="en-US" dirty="0" err="1" smtClean="0"/>
              <a:t>hypermethylation</a:t>
            </a:r>
            <a:r>
              <a:rPr lang="en-US" dirty="0" smtClean="0"/>
              <a:t> or may directly damages the DNA.</a:t>
            </a:r>
            <a:endParaRPr lang="en-US" dirty="0"/>
          </a:p>
        </p:txBody>
      </p:sp>
      <p:pic>
        <p:nvPicPr>
          <p:cNvPr id="5" name="Picture 4" descr="Mechanism-of-interaction-of-metal-ion-with-four-guanines-to-organize-G-quartet-structure.png"/>
          <p:cNvPicPr>
            <a:picLocks noChangeAspect="1"/>
          </p:cNvPicPr>
          <p:nvPr/>
        </p:nvPicPr>
        <p:blipFill>
          <a:blip r:embed="rId4"/>
          <a:stretch>
            <a:fillRect/>
          </a:stretch>
        </p:blipFill>
        <p:spPr>
          <a:xfrm>
            <a:off x="1867765" y="3735984"/>
            <a:ext cx="7955107" cy="2929351"/>
          </a:xfrm>
          <a:prstGeom prst="rect">
            <a:avLst/>
          </a:prstGeom>
        </p:spPr>
      </p:pic>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500"/>
                                        <p:tgtEl>
                                          <p:spTgt spid="3">
                                            <p:txEl>
                                              <p:pRg st="0" end="0"/>
                                            </p:txEl>
                                          </p:spTgt>
                                        </p:tgtEl>
                                      </p:cBhvr>
                                    </p:animEffect>
                                  </p:childTnLst>
                                </p:cTn>
                              </p:par>
                              <p:par>
                                <p:cTn id="17" presetID="31" presetClass="entr" presetSubtype="0" fill="hold" grpId="0" nodeType="withEffect">
                                  <p:stCondLst>
                                    <p:cond delay="0"/>
                                  </p:stCondLst>
                                  <p:iterate type="lt">
                                    <p:tmPct val="5000"/>
                                  </p:iterate>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strVal val="#ppt_w*0.70"/>
                                          </p:val>
                                        </p:tav>
                                        <p:tav tm="100000">
                                          <p:val>
                                            <p:strVal val="#ppt_w"/>
                                          </p:val>
                                        </p:tav>
                                      </p:tavLst>
                                    </p:anim>
                                    <p:anim calcmode="lin" valueType="num">
                                      <p:cBhvr>
                                        <p:cTn id="28" dur="500" fill="hold"/>
                                        <p:tgtEl>
                                          <p:spTgt spid="5"/>
                                        </p:tgtEl>
                                        <p:attrNameLst>
                                          <p:attrName>ppt_h</p:attrName>
                                        </p:attrNameLst>
                                      </p:cBhvr>
                                      <p:tavLst>
                                        <p:tav tm="0">
                                          <p:val>
                                            <p:strVal val="#ppt_h"/>
                                          </p:val>
                                        </p:tav>
                                        <p:tav tm="100000">
                                          <p:val>
                                            <p:strVal val="#ppt_h"/>
                                          </p:val>
                                        </p:tav>
                                      </p:tavLst>
                                    </p:anim>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6.jpg"/>
          <p:cNvPicPr>
            <a:picLocks noChangeAspect="1"/>
          </p:cNvPicPr>
          <p:nvPr/>
        </p:nvPicPr>
        <p:blipFill>
          <a:blip r:embed="rId3"/>
          <a:stretch>
            <a:fillRect/>
          </a:stretch>
        </p:blipFill>
        <p:spPr>
          <a:xfrm>
            <a:off x="0" y="-20203"/>
            <a:ext cx="12191999" cy="6878203"/>
          </a:xfrm>
          <a:prstGeom prst="rect">
            <a:avLst/>
          </a:prstGeom>
        </p:spPr>
      </p:pic>
      <p:sp>
        <p:nvSpPr>
          <p:cNvPr id="2" name="Title 1"/>
          <p:cNvSpPr>
            <a:spLocks noGrp="1"/>
          </p:cNvSpPr>
          <p:nvPr>
            <p:ph type="title"/>
          </p:nvPr>
        </p:nvSpPr>
        <p:spPr>
          <a:xfrm>
            <a:off x="609600" y="0"/>
            <a:ext cx="10972800" cy="1143000"/>
          </a:xfrm>
        </p:spPr>
        <p:txBody>
          <a:bodyPr/>
          <a:lstStyle/>
          <a:p>
            <a:r>
              <a:rPr lang="en-US" dirty="0" smtClean="0">
                <a:solidFill>
                  <a:srgbClr val="FF0000"/>
                </a:solidFill>
                <a:latin typeface="Algerian" pitchFamily="82" charset="0"/>
              </a:rPr>
              <a:t>U</a:t>
            </a:r>
            <a:r>
              <a:rPr lang="en-US" dirty="0" smtClean="0">
                <a:latin typeface="Algerian" pitchFamily="82" charset="0"/>
              </a:rPr>
              <a:t>SES</a:t>
            </a:r>
            <a:endParaRPr lang="en-US" dirty="0">
              <a:latin typeface="Algerian" pitchFamily="82" charset="0"/>
            </a:endParaRPr>
          </a:p>
        </p:txBody>
      </p:sp>
      <p:sp>
        <p:nvSpPr>
          <p:cNvPr id="3" name="Content Placeholder 2"/>
          <p:cNvSpPr>
            <a:spLocks noGrp="1"/>
          </p:cNvSpPr>
          <p:nvPr>
            <p:ph idx="1"/>
          </p:nvPr>
        </p:nvSpPr>
        <p:spPr>
          <a:xfrm>
            <a:off x="509847" y="885311"/>
            <a:ext cx="10972800" cy="5548740"/>
          </a:xfrm>
        </p:spPr>
        <p:txBody>
          <a:bodyPr>
            <a:normAutofit/>
          </a:bodyPr>
          <a:lstStyle/>
          <a:p>
            <a:r>
              <a:rPr lang="en-US" sz="2800" b="1" dirty="0" smtClean="0">
                <a:solidFill>
                  <a:srgbClr val="FF0000"/>
                </a:solidFill>
              </a:rPr>
              <a:t>IN MICROBIOLOGY</a:t>
            </a:r>
          </a:p>
          <a:p>
            <a:r>
              <a:rPr lang="en-US" sz="2800" dirty="0" smtClean="0">
                <a:solidFill>
                  <a:srgbClr val="FFFF00"/>
                </a:solidFill>
              </a:rPr>
              <a:t>Use of Chemical Mutagenesis to induce mutation in a variety of microorganisms used for production of antibiotics or enzymes.</a:t>
            </a:r>
          </a:p>
          <a:p>
            <a:r>
              <a:rPr lang="en-US" sz="2800" dirty="0" smtClean="0">
                <a:solidFill>
                  <a:srgbClr val="FFFF00"/>
                </a:solidFill>
              </a:rPr>
              <a:t>For isolation of overproducing Mutants of food grade enzymes.</a:t>
            </a:r>
          </a:p>
          <a:p>
            <a:r>
              <a:rPr lang="en-US" sz="2800" dirty="0" smtClean="0">
                <a:solidFill>
                  <a:srgbClr val="FFFF00"/>
                </a:solidFill>
              </a:rPr>
              <a:t>For the production of more competent and high yield producing strains</a:t>
            </a:r>
          </a:p>
          <a:p>
            <a:r>
              <a:rPr lang="en-US" sz="2800" b="1" dirty="0" smtClean="0">
                <a:solidFill>
                  <a:srgbClr val="FF0000"/>
                </a:solidFill>
              </a:rPr>
              <a:t>IN BIOTECHNOLOGY</a:t>
            </a:r>
          </a:p>
          <a:p>
            <a:r>
              <a:rPr lang="en-US" sz="2800" dirty="0" smtClean="0">
                <a:solidFill>
                  <a:srgbClr val="FFFF00"/>
                </a:solidFill>
              </a:rPr>
              <a:t>Use in plant breeding </a:t>
            </a:r>
            <a:r>
              <a:rPr lang="en-US" sz="2800" dirty="0" err="1" smtClean="0">
                <a:solidFill>
                  <a:srgbClr val="FFFF00"/>
                </a:solidFill>
              </a:rPr>
              <a:t>e.g.rice,bean</a:t>
            </a:r>
            <a:r>
              <a:rPr lang="en-US" sz="2800" dirty="0" smtClean="0">
                <a:solidFill>
                  <a:srgbClr val="FFFF00"/>
                </a:solidFill>
              </a:rPr>
              <a:t>, mulberry, to improve crops.</a:t>
            </a:r>
          </a:p>
          <a:p>
            <a:r>
              <a:rPr lang="en-US" sz="2800" dirty="0" smtClean="0">
                <a:solidFill>
                  <a:srgbClr val="FFFF00"/>
                </a:solidFill>
              </a:rPr>
              <a:t>Used to increase genetic variation e.g. increased seedling, stress tolerance ,high yield</a:t>
            </a:r>
            <a:r>
              <a:rPr lang="en-US" sz="2800" dirty="0" smtClean="0"/>
              <a:t>.</a:t>
            </a:r>
            <a:endParaRPr lang="en-US" sz="2800" dirty="0"/>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anim calcmode="lin" valueType="num">
                                      <p:cBhvr>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9" fill="hold">
                            <p:stCondLst>
                              <p:cond delay="500"/>
                            </p:stCondLst>
                            <p:childTnLst>
                              <p:par>
                                <p:cTn id="20" presetID="37"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anim calcmode="lin" valueType="num">
                                      <p:cBhvr>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45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5" dur="50" accel="100000" fill="hold">
                                          <p:stCondLst>
                                            <p:cond delay="45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6" fill="hold">
                            <p:stCondLst>
                              <p:cond delay="1000"/>
                            </p:stCondLst>
                            <p:childTnLst>
                              <p:par>
                                <p:cTn id="27" presetID="37"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anim calcmode="lin" valueType="num">
                                      <p:cBhvr>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45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2" dur="50" accel="100000" fill="hold">
                                          <p:stCondLst>
                                            <p:cond delay="45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33" fill="hold">
                            <p:stCondLst>
                              <p:cond delay="1500"/>
                            </p:stCondLst>
                            <p:childTnLst>
                              <p:par>
                                <p:cTn id="34" presetID="37" presetClass="entr" presetSubtype="0" fill="hold" grpId="0" nodeType="after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500"/>
                                        <p:tgtEl>
                                          <p:spTgt spid="3">
                                            <p:txEl>
                                              <p:pRg st="3" end="3"/>
                                            </p:txEl>
                                          </p:spTgt>
                                        </p:tgtEl>
                                      </p:cBhvr>
                                    </p:animEffect>
                                    <p:anim calcmode="lin" valueType="num">
                                      <p:cBhvr>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45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9" dur="50" accel="100000" fill="hold">
                                          <p:stCondLst>
                                            <p:cond delay="45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7"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500"/>
                                        <p:tgtEl>
                                          <p:spTgt spid="3">
                                            <p:txEl>
                                              <p:pRg st="4" end="4"/>
                                            </p:txEl>
                                          </p:spTgt>
                                        </p:tgtEl>
                                      </p:cBhvr>
                                    </p:animEffect>
                                    <p:anim calcmode="lin" valueType="num">
                                      <p:cBhvr>
                                        <p:cTn id="4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45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7" dur="50" accel="100000" fill="hold">
                                          <p:stCondLst>
                                            <p:cond delay="45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48" fill="hold">
                            <p:stCondLst>
                              <p:cond delay="500"/>
                            </p:stCondLst>
                            <p:childTnLst>
                              <p:par>
                                <p:cTn id="49" presetID="37" presetClass="entr" presetSubtype="0" fill="hold" grpId="0" nodeType="after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500"/>
                                        <p:tgtEl>
                                          <p:spTgt spid="3">
                                            <p:txEl>
                                              <p:pRg st="5" end="5"/>
                                            </p:txEl>
                                          </p:spTgt>
                                        </p:tgtEl>
                                      </p:cBhvr>
                                    </p:animEffect>
                                    <p:anim calcmode="lin" valueType="num">
                                      <p:cBhvr>
                                        <p:cTn id="5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45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4" dur="50" accel="100000" fill="hold">
                                          <p:stCondLst>
                                            <p:cond delay="45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55" fill="hold">
                            <p:stCondLst>
                              <p:cond delay="1000"/>
                            </p:stCondLst>
                            <p:childTnLst>
                              <p:par>
                                <p:cTn id="56" presetID="37" presetClass="entr" presetSubtype="0" fill="hold" grpId="0" nodeType="after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Effect transition="in" filter="fade">
                                      <p:cBhvr>
                                        <p:cTn id="58" dur="500"/>
                                        <p:tgtEl>
                                          <p:spTgt spid="3">
                                            <p:txEl>
                                              <p:pRg st="6" end="6"/>
                                            </p:txEl>
                                          </p:spTgt>
                                        </p:tgtEl>
                                      </p:cBhvr>
                                    </p:animEffect>
                                    <p:anim calcmode="lin" valueType="num">
                                      <p:cBhvr>
                                        <p:cTn id="5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0" dur="45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61" dur="50" accel="100000" fill="hold">
                                          <p:stCondLst>
                                            <p:cond delay="45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240_F_554378467_V0lrtplCXDaUJMIg5C2xvSy7Fq09o7tg.jpg"/>
          <p:cNvPicPr>
            <a:picLocks noChangeAspect="1"/>
          </p:cNvPicPr>
          <p:nvPr/>
        </p:nvPicPr>
        <p:blipFill>
          <a:blip r:embed="rId4"/>
          <a:stretch>
            <a:fillRect/>
          </a:stretch>
        </p:blipFill>
        <p:spPr>
          <a:xfrm>
            <a:off x="0" y="0"/>
            <a:ext cx="12192000" cy="6858000"/>
          </a:xfrm>
          <a:prstGeom prst="rect">
            <a:avLst/>
          </a:prstGeom>
        </p:spPr>
      </p:pic>
      <p:sp>
        <p:nvSpPr>
          <p:cNvPr id="13" name="Rectangle 12"/>
          <p:cNvSpPr/>
          <p:nvPr/>
        </p:nvSpPr>
        <p:spPr>
          <a:xfrm>
            <a:off x="5389908" y="1919932"/>
            <a:ext cx="4867997" cy="1754326"/>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rPr>
              <a:t>A</a:t>
            </a:r>
            <a:r>
              <a:rPr lang="en-US" sz="5400" b="1" dirty="0" smtClean="0">
                <a:ln w="17780" cmpd="sng">
                  <a:solidFill>
                    <a:srgbClr val="FFFFFF"/>
                  </a:solidFill>
                  <a:prstDash val="solid"/>
                  <a:miter lim="800000"/>
                </a:ln>
                <a:solidFill>
                  <a:srgbClr val="FFFF00"/>
                </a:solidFill>
                <a:effectLst>
                  <a:outerShdw blurRad="50800" algn="tl" rotWithShape="0">
                    <a:srgbClr val="000000"/>
                  </a:outerShdw>
                </a:effectLst>
                <a:latin typeface="Algerian" pitchFamily="82" charset="0"/>
              </a:rPr>
              <a:t>NY </a:t>
            </a:r>
            <a:r>
              <a:rPr lang="en-US" sz="54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rPr>
              <a:t>Q</a:t>
            </a:r>
            <a:r>
              <a:rPr lang="en-US" sz="5400" b="1" dirty="0" smtClean="0">
                <a:ln w="17780" cmpd="sng">
                  <a:solidFill>
                    <a:srgbClr val="FFFFFF"/>
                  </a:solidFill>
                  <a:prstDash val="solid"/>
                  <a:miter lim="800000"/>
                </a:ln>
                <a:solidFill>
                  <a:srgbClr val="FFFF00"/>
                </a:solidFill>
                <a:effectLst>
                  <a:outerShdw blurRad="50800" algn="tl" rotWithShape="0">
                    <a:srgbClr val="000000"/>
                  </a:outerShdw>
                </a:effectLst>
                <a:latin typeface="Algerian" pitchFamily="82" charset="0"/>
              </a:rPr>
              <a:t>UESTIONS</a:t>
            </a:r>
            <a:r>
              <a:rPr lang="en-US" sz="5400" b="1" dirty="0" smtClean="0">
                <a:ln w="17780" cmpd="sng">
                  <a:solidFill>
                    <a:srgbClr val="FFFFFF"/>
                  </a:solidFill>
                  <a:prstDash val="solid"/>
                  <a:miter lim="800000"/>
                </a:ln>
                <a:solidFill>
                  <a:srgbClr val="FF0000"/>
                </a:solidFill>
                <a:effectLst>
                  <a:outerShdw blurRad="50800" algn="tl" rotWithShape="0">
                    <a:srgbClr val="000000"/>
                  </a:outerShdw>
                </a:effectLst>
              </a:rPr>
              <a:t>?</a:t>
            </a:r>
            <a:endParaRPr lang="en-US" sz="54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pic>
        <p:nvPicPr>
          <p:cNvPr id="17" name="Picture 16" descr="download (1).jpg"/>
          <p:cNvPicPr>
            <a:picLocks noChangeAspect="1"/>
          </p:cNvPicPr>
          <p:nvPr/>
        </p:nvPicPr>
        <p:blipFill>
          <a:blip r:embed="rId5"/>
          <a:stretch>
            <a:fillRect/>
          </a:stretch>
        </p:blipFill>
        <p:spPr>
          <a:xfrm>
            <a:off x="9461356" y="3514179"/>
            <a:ext cx="2398135" cy="2994686"/>
          </a:xfrm>
          <a:prstGeom prst="rect">
            <a:avLst/>
          </a:prstGeom>
        </p:spPr>
      </p:pic>
      <p:pic>
        <p:nvPicPr>
          <p:cNvPr id="22" name="Picture 21" descr="images (3).jpg"/>
          <p:cNvPicPr>
            <a:picLocks noChangeAspect="1"/>
          </p:cNvPicPr>
          <p:nvPr/>
        </p:nvPicPr>
        <p:blipFill>
          <a:blip r:embed="rId6"/>
          <a:stretch>
            <a:fillRect/>
          </a:stretch>
        </p:blipFill>
        <p:spPr>
          <a:xfrm>
            <a:off x="947653" y="1210281"/>
            <a:ext cx="3742718" cy="3742718"/>
          </a:xfrm>
          <a:prstGeom prst="rect">
            <a:avLst/>
          </a:prstGeom>
        </p:spPr>
      </p:pic>
    </p:spTree>
  </p:cSld>
  <p:clrMapOvr>
    <a:masterClrMapping/>
  </p:clrMapOvr>
  <p:transition spd="med">
    <p:randomBar dir="vert"/>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3"/>
                                        </p:tgtEl>
                                        <p:attrNameLst>
                                          <p:attrName>ppt_y</p:attrName>
                                        </p:attrNameLst>
                                      </p:cBhvr>
                                      <p:tavLst>
                                        <p:tav tm="0">
                                          <p:val>
                                            <p:strVal val="#ppt_y"/>
                                          </p:val>
                                        </p:tav>
                                        <p:tav tm="100000">
                                          <p:val>
                                            <p:strVal val="#ppt_y"/>
                                          </p:val>
                                        </p:tav>
                                      </p:tavLst>
                                    </p:anim>
                                    <p:anim calcmode="lin" valueType="num">
                                      <p:cBhvr>
                                        <p:cTn id="16"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images (1).jpg"/>
          <p:cNvPicPr>
            <a:picLocks noChangeAspect="1"/>
          </p:cNvPicPr>
          <p:nvPr/>
        </p:nvPicPr>
        <p:blipFill>
          <a:blip r:embed="rId3"/>
          <a:stretch>
            <a:fillRect/>
          </a:stretch>
        </p:blipFill>
        <p:spPr>
          <a:xfrm>
            <a:off x="3624348" y="2759825"/>
            <a:ext cx="5087389" cy="3798916"/>
          </a:xfrm>
          <a:prstGeom prst="rect">
            <a:avLst/>
          </a:prstGeom>
        </p:spPr>
      </p:pic>
      <p:pic>
        <p:nvPicPr>
          <p:cNvPr id="10" name="Picture 9" descr="depositphotos_75266835-stock-photo-doctor-with-dna-chain.jpg"/>
          <p:cNvPicPr>
            <a:picLocks noChangeAspect="1"/>
          </p:cNvPicPr>
          <p:nvPr/>
        </p:nvPicPr>
        <p:blipFill>
          <a:blip r:embed="rId4"/>
          <a:stretch>
            <a:fillRect/>
          </a:stretch>
        </p:blipFill>
        <p:spPr>
          <a:xfrm>
            <a:off x="0" y="0"/>
            <a:ext cx="4139738" cy="6857999"/>
          </a:xfrm>
          <a:prstGeom prst="rect">
            <a:avLst/>
          </a:prstGeom>
        </p:spPr>
      </p:pic>
      <p:pic>
        <p:nvPicPr>
          <p:cNvPr id="13" name="Picture 12" descr="depositphotos_75266835-stock-photo-doctor-with-dna-chain.jpg"/>
          <p:cNvPicPr>
            <a:picLocks noChangeAspect="1"/>
          </p:cNvPicPr>
          <p:nvPr/>
        </p:nvPicPr>
        <p:blipFill>
          <a:blip r:embed="rId4"/>
          <a:stretch>
            <a:fillRect/>
          </a:stretch>
        </p:blipFill>
        <p:spPr>
          <a:xfrm>
            <a:off x="8318269" y="1"/>
            <a:ext cx="3873731" cy="6857999"/>
          </a:xfrm>
          <a:prstGeom prst="rect">
            <a:avLst/>
          </a:prstGeom>
        </p:spPr>
      </p:pic>
      <p:sp>
        <p:nvSpPr>
          <p:cNvPr id="15" name="Rectangle 14"/>
          <p:cNvSpPr/>
          <p:nvPr/>
        </p:nvSpPr>
        <p:spPr>
          <a:xfrm>
            <a:off x="3507971" y="897774"/>
            <a:ext cx="4873393" cy="2308324"/>
          </a:xfrm>
          <a:prstGeom prst="rect">
            <a:avLst/>
          </a:prstGeom>
          <a:noFill/>
        </p:spPr>
        <p:txBody>
          <a:bodyPr wrap="square" lIns="91440" tIns="45720" rIns="91440" bIns="45720">
            <a:spAutoFit/>
          </a:bodyPr>
          <a:lstStyle/>
          <a:p>
            <a:pPr algn="ctr"/>
            <a:r>
              <a:rPr lang="en-US" sz="7200" b="1" cap="none" spc="0" dirty="0" smtClean="0">
                <a:ln w="17780" cmpd="sng">
                  <a:solidFill>
                    <a:schemeClr val="bg1"/>
                  </a:solidFill>
                  <a:prstDash val="solid"/>
                  <a:miter lim="800000"/>
                </a:ln>
                <a:solidFill>
                  <a:srgbClr val="FF0000"/>
                </a:solidFill>
                <a:effectLst>
                  <a:outerShdw blurRad="50800" algn="tl" rotWithShape="0">
                    <a:srgbClr val="000000"/>
                  </a:outerShdw>
                </a:effectLst>
                <a:latin typeface="Algerian" pitchFamily="82" charset="0"/>
              </a:rPr>
              <a:t>T</a:t>
            </a:r>
            <a:r>
              <a:rPr lang="en-US" sz="7200" b="1" cap="none" spc="0" dirty="0" smtClean="0">
                <a:ln w="17780" cmpd="sng">
                  <a:solidFill>
                    <a:schemeClr val="bg1"/>
                  </a:solidFill>
                  <a:prstDash val="solid"/>
                  <a:miter lim="800000"/>
                </a:ln>
                <a:blipFill>
                  <a:blip r:embed="rId5"/>
                  <a:stretch>
                    <a:fillRect/>
                  </a:stretch>
                </a:blipFill>
                <a:effectLst>
                  <a:outerShdw blurRad="50800" algn="tl" rotWithShape="0">
                    <a:srgbClr val="000000"/>
                  </a:outerShdw>
                </a:effectLst>
                <a:latin typeface="Algerian" pitchFamily="82" charset="0"/>
              </a:rPr>
              <a:t>hank</a:t>
            </a:r>
            <a:r>
              <a:rPr lang="en-US" sz="7200" b="1" cap="none" spc="0" dirty="0" smtClean="0">
                <a:ln w="17780" cmpd="sng">
                  <a:solidFill>
                    <a:srgbClr val="FFFFFF"/>
                  </a:solidFill>
                  <a:prstDash val="solid"/>
                  <a:miter lim="800000"/>
                </a:ln>
                <a:blipFill>
                  <a:blip r:embed="rId5"/>
                  <a:stretch>
                    <a:fillRect/>
                  </a:stretch>
                </a:blipFill>
                <a:effectLst>
                  <a:outerShdw blurRad="50800" algn="tl" rotWithShape="0">
                    <a:srgbClr val="000000"/>
                  </a:outerShdw>
                </a:effectLst>
                <a:latin typeface="Algerian" pitchFamily="82" charset="0"/>
              </a:rPr>
              <a:t> </a:t>
            </a:r>
            <a:r>
              <a:rPr lang="en-US" sz="7200" b="1" cap="none" spc="0"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rPr>
              <a:t>y</a:t>
            </a:r>
            <a:r>
              <a:rPr lang="en-US" sz="7200" b="1" cap="none" spc="0" dirty="0" smtClean="0">
                <a:ln w="17780" cmpd="sng">
                  <a:solidFill>
                    <a:srgbClr val="FFFFFF"/>
                  </a:solidFill>
                  <a:prstDash val="solid"/>
                  <a:miter lim="800000"/>
                </a:ln>
                <a:blipFill>
                  <a:blip r:embed="rId5"/>
                  <a:stretch>
                    <a:fillRect/>
                  </a:stretch>
                </a:blipFill>
                <a:effectLst>
                  <a:outerShdw blurRad="50800" algn="tl" rotWithShape="0">
                    <a:srgbClr val="000000"/>
                  </a:outerShdw>
                </a:effectLst>
                <a:latin typeface="Algerian" pitchFamily="82" charset="0"/>
              </a:rPr>
              <a:t>ou</a:t>
            </a:r>
            <a:endParaRPr lang="en-US" sz="7200" b="1" cap="none" spc="0" dirty="0">
              <a:ln w="17780" cmpd="sng">
                <a:solidFill>
                  <a:srgbClr val="FFFFFF"/>
                </a:solidFill>
                <a:prstDash val="solid"/>
                <a:miter lim="800000"/>
              </a:ln>
              <a:blipFill>
                <a:blip r:embed="rId5"/>
                <a:stretch>
                  <a:fillRect/>
                </a:stretch>
              </a:blipFill>
              <a:effectLst>
                <a:outerShdw blurRad="50800" algn="tl" rotWithShape="0">
                  <a:srgbClr val="000000"/>
                </a:outerShdw>
              </a:effectLst>
              <a:latin typeface="Algerian" pitchFamily="82" charset="0"/>
            </a:endParaRPr>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770" decel="100000"/>
                                        <p:tgtEl>
                                          <p:spTgt spid="13"/>
                                        </p:tgtEl>
                                      </p:cBhvr>
                                    </p:animEffect>
                                    <p:animScale>
                                      <p:cBhvr>
                                        <p:cTn id="17" dur="770" decel="100000"/>
                                        <p:tgtEl>
                                          <p:spTgt spid="13"/>
                                        </p:tgtEl>
                                      </p:cBhvr>
                                      <p:from x="10000" y="10000"/>
                                      <p:to x="200000" y="450000"/>
                                    </p:animScale>
                                    <p:animScale>
                                      <p:cBhvr>
                                        <p:cTn id="18" dur="1230" accel="100000" fill="hold">
                                          <p:stCondLst>
                                            <p:cond delay="770"/>
                                          </p:stCondLst>
                                        </p:cTn>
                                        <p:tgtEl>
                                          <p:spTgt spid="13"/>
                                        </p:tgtEl>
                                      </p:cBhvr>
                                      <p:from x="200000" y="450000"/>
                                      <p:to x="100000" y="100000"/>
                                    </p:animScale>
                                    <p:set>
                                      <p:cBhvr>
                                        <p:cTn id="19" dur="770" fill="hold"/>
                                        <p:tgtEl>
                                          <p:spTgt spid="13"/>
                                        </p:tgtEl>
                                        <p:attrNameLst>
                                          <p:attrName>ppt_x</p:attrName>
                                        </p:attrNameLst>
                                      </p:cBhvr>
                                      <p:to>
                                        <p:strVal val="(0.5)"/>
                                      </p:to>
                                    </p:set>
                                    <p:anim from="(0.5)" to="(#ppt_x)" calcmode="lin" valueType="num">
                                      <p:cBhvr>
                                        <p:cTn id="20" dur="1230" accel="100000" fill="hold">
                                          <p:stCondLst>
                                            <p:cond delay="770"/>
                                          </p:stCondLst>
                                        </p:cTn>
                                        <p:tgtEl>
                                          <p:spTgt spid="13"/>
                                        </p:tgtEl>
                                        <p:attrNameLst>
                                          <p:attrName>ppt_x</p:attrName>
                                        </p:attrNameLst>
                                      </p:cBhvr>
                                    </p:anim>
                                    <p:set>
                                      <p:cBhvr>
                                        <p:cTn id="21" dur="770" fill="hold"/>
                                        <p:tgtEl>
                                          <p:spTgt spid="13"/>
                                        </p:tgtEl>
                                        <p:attrNameLst>
                                          <p:attrName>ppt_y</p:attrName>
                                        </p:attrNameLst>
                                      </p:cBhvr>
                                      <p:to>
                                        <p:strVal val="(#ppt_y+0.4)"/>
                                      </p:to>
                                    </p:set>
                                    <p:anim from="(#ppt_y+0.4)" to="(#ppt_y)" calcmode="lin" valueType="num">
                                      <p:cBhvr>
                                        <p:cTn id="22" dur="1230" accel="100000" fill="hold">
                                          <p:stCondLst>
                                            <p:cond delay="770"/>
                                          </p:stCondLst>
                                        </p:cTn>
                                        <p:tgtEl>
                                          <p:spTgt spid="13"/>
                                        </p:tgtEl>
                                        <p:attrNameLst>
                                          <p:attrName>ppt_y</p:attrName>
                                        </p:attrNameLst>
                                      </p:cBhvr>
                                    </p:anim>
                                  </p:childTnLst>
                                </p:cTn>
                              </p:par>
                              <p:par>
                                <p:cTn id="23" presetID="41" presetClass="entr" presetSubtype="0" fill="hold" grpId="0" nodeType="withEffect">
                                  <p:stCondLst>
                                    <p:cond delay="0"/>
                                  </p:stCondLst>
                                  <p:iterate type="lt">
                                    <p:tmPct val="10000"/>
                                  </p:iterate>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5"/>
                                        </p:tgtEl>
                                        <p:attrNameLst>
                                          <p:attrName>ppt_y</p:attrName>
                                        </p:attrNameLst>
                                      </p:cBhvr>
                                      <p:tavLst>
                                        <p:tav tm="0">
                                          <p:val>
                                            <p:strVal val="#ppt_y"/>
                                          </p:val>
                                        </p:tav>
                                        <p:tav tm="100000">
                                          <p:val>
                                            <p:strVal val="#ppt_y"/>
                                          </p:val>
                                        </p:tav>
                                      </p:tavLst>
                                    </p:anim>
                                    <p:anim calcmode="lin" valueType="num">
                                      <p:cBhvr>
                                        <p:cTn id="27"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15"/>
                                        </p:tgtEl>
                                      </p:cBhvr>
                                    </p:animEffect>
                                  </p:childTnLst>
                                </p:cTn>
                              </p:par>
                              <p:par>
                                <p:cTn id="30" presetID="25"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35" dur="1000" fill="hold"/>
                                        <p:tgtEl>
                                          <p:spTgt spid="16"/>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A bg.jpg"/>
          <p:cNvPicPr>
            <a:picLocks noChangeAspect="1"/>
          </p:cNvPicPr>
          <p:nvPr/>
        </p:nvPicPr>
        <p:blipFill>
          <a:blip r:embed="rId3"/>
          <a:stretch>
            <a:fillRect/>
          </a:stretch>
        </p:blipFill>
        <p:spPr>
          <a:xfrm>
            <a:off x="-1" y="0"/>
            <a:ext cx="12540343" cy="6858000"/>
          </a:xfrm>
          <a:prstGeom prst="rect">
            <a:avLst/>
          </a:prstGeom>
        </p:spPr>
      </p:pic>
      <p:sp>
        <p:nvSpPr>
          <p:cNvPr id="3" name="Content Placeholder 2"/>
          <p:cNvSpPr>
            <a:spLocks noGrp="1"/>
          </p:cNvSpPr>
          <p:nvPr>
            <p:ph idx="1"/>
          </p:nvPr>
        </p:nvSpPr>
        <p:spPr>
          <a:xfrm>
            <a:off x="609600" y="435430"/>
            <a:ext cx="10972800" cy="5690740"/>
          </a:xfrm>
          <a:noFill/>
          <a:ln>
            <a:solidFill>
              <a:schemeClr val="bg1"/>
            </a:solidFill>
          </a:ln>
        </p:spPr>
        <p:txBody>
          <a:bodyPr/>
          <a:lstStyle/>
          <a:p>
            <a:pPr algn="ctr">
              <a:buFont typeface="Wingdings" pitchFamily="2" charset="2"/>
              <a:buChar char="Ø"/>
            </a:pPr>
            <a:r>
              <a:rPr lang="en-US" dirty="0" smtClean="0">
                <a:latin typeface="Algerian" pitchFamily="82" charset="0"/>
              </a:rPr>
              <a:t>C</a:t>
            </a:r>
            <a:r>
              <a:rPr lang="en-US" dirty="0" smtClean="0">
                <a:solidFill>
                  <a:srgbClr val="FF0000"/>
                </a:solidFill>
                <a:latin typeface="Algerian" pitchFamily="82" charset="0"/>
              </a:rPr>
              <a:t>ONTENTS:-</a:t>
            </a:r>
          </a:p>
          <a:p>
            <a:pPr>
              <a:buFont typeface="Wingdings" pitchFamily="2" charset="2"/>
              <a:buChar char="Ø"/>
            </a:pPr>
            <a:r>
              <a:rPr lang="en-US" b="1" dirty="0" smtClean="0">
                <a:solidFill>
                  <a:schemeClr val="accent6"/>
                </a:solidFill>
                <a:latin typeface="+mj-lt"/>
              </a:rPr>
              <a:t>Chemical mutagens</a:t>
            </a:r>
          </a:p>
          <a:p>
            <a:pPr>
              <a:buFont typeface="Wingdings" pitchFamily="2" charset="2"/>
              <a:buChar char="Ø"/>
            </a:pPr>
            <a:r>
              <a:rPr lang="en-US" b="1" dirty="0" smtClean="0">
                <a:solidFill>
                  <a:schemeClr val="accent6"/>
                </a:solidFill>
                <a:latin typeface="+mj-lt"/>
              </a:rPr>
              <a:t>Types</a:t>
            </a:r>
          </a:p>
          <a:p>
            <a:pPr>
              <a:buFont typeface="Wingdings" pitchFamily="2" charset="2"/>
              <a:buChar char="Ø"/>
            </a:pPr>
            <a:r>
              <a:rPr lang="en-US" b="1" dirty="0" smtClean="0">
                <a:solidFill>
                  <a:schemeClr val="accent6"/>
                </a:solidFill>
                <a:latin typeface="+mj-lt"/>
              </a:rPr>
              <a:t>Base analogues</a:t>
            </a:r>
          </a:p>
          <a:p>
            <a:pPr>
              <a:buFont typeface="Wingdings" pitchFamily="2" charset="2"/>
              <a:buChar char="Ø"/>
            </a:pPr>
            <a:r>
              <a:rPr lang="en-US" b="1" dirty="0" smtClean="0">
                <a:solidFill>
                  <a:schemeClr val="accent6"/>
                </a:solidFill>
                <a:latin typeface="+mj-lt"/>
              </a:rPr>
              <a:t>Intercalating agents</a:t>
            </a:r>
          </a:p>
          <a:p>
            <a:pPr>
              <a:buFont typeface="Wingdings" pitchFamily="2" charset="2"/>
              <a:buChar char="Ø"/>
            </a:pPr>
            <a:r>
              <a:rPr lang="en-US" b="1" dirty="0" err="1" smtClean="0">
                <a:solidFill>
                  <a:schemeClr val="accent6"/>
                </a:solidFill>
                <a:latin typeface="+mj-lt"/>
              </a:rPr>
              <a:t>Alkylating</a:t>
            </a:r>
            <a:r>
              <a:rPr lang="en-US" b="1" dirty="0" smtClean="0">
                <a:solidFill>
                  <a:schemeClr val="accent6"/>
                </a:solidFill>
                <a:latin typeface="+mj-lt"/>
              </a:rPr>
              <a:t> agents</a:t>
            </a:r>
          </a:p>
          <a:p>
            <a:pPr>
              <a:buFont typeface="Wingdings" pitchFamily="2" charset="2"/>
              <a:buChar char="Ø"/>
            </a:pPr>
            <a:r>
              <a:rPr lang="en-US" b="1" dirty="0" smtClean="0">
                <a:solidFill>
                  <a:schemeClr val="accent6"/>
                </a:solidFill>
                <a:latin typeface="+mj-lt"/>
              </a:rPr>
              <a:t>Metal ions </a:t>
            </a:r>
          </a:p>
          <a:p>
            <a:pPr>
              <a:buFont typeface="Wingdings" pitchFamily="2" charset="2"/>
              <a:buChar char="Ø"/>
            </a:pPr>
            <a:r>
              <a:rPr lang="en-US" b="1" dirty="0" smtClean="0">
                <a:solidFill>
                  <a:schemeClr val="accent6"/>
                </a:solidFill>
                <a:latin typeface="+mj-lt"/>
              </a:rPr>
              <a:t>Uses </a:t>
            </a:r>
          </a:p>
        </p:txBody>
      </p:sp>
      <p:pic>
        <p:nvPicPr>
          <p:cNvPr id="5" name="Picture 4" descr="images (1).jpg"/>
          <p:cNvPicPr>
            <a:picLocks noChangeAspect="1"/>
          </p:cNvPicPr>
          <p:nvPr/>
        </p:nvPicPr>
        <p:blipFill>
          <a:blip r:embed="rId4"/>
          <a:stretch>
            <a:fillRect/>
          </a:stretch>
        </p:blipFill>
        <p:spPr>
          <a:xfrm>
            <a:off x="5552903" y="1675707"/>
            <a:ext cx="4538748" cy="3694078"/>
          </a:xfrm>
          <a:prstGeom prst="rect">
            <a:avLst/>
          </a:prstGeom>
        </p:spPr>
      </p:pic>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ssolve">
                                      <p:cBhvr>
                                        <p:cTn id="31" dur="500"/>
                                        <p:tgtEl>
                                          <p:spTgt spid="3">
                                            <p:txEl>
                                              <p:pRg st="6" end="6"/>
                                            </p:txEl>
                                          </p:spTgt>
                                        </p:tgtEl>
                                      </p:cBhvr>
                                    </p:animEffect>
                                  </p:childTnLst>
                                </p:cTn>
                              </p:par>
                            </p:childTnLst>
                          </p:cTn>
                        </p:par>
                        <p:par>
                          <p:cTn id="32" fill="hold">
                            <p:stCondLst>
                              <p:cond delay="3500"/>
                            </p:stCondLst>
                            <p:childTnLst>
                              <p:par>
                                <p:cTn id="33" presetID="9"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dissolve">
                                      <p:cBhvr>
                                        <p:cTn id="35" dur="500"/>
                                        <p:tgtEl>
                                          <p:spTgt spid="3">
                                            <p:txEl>
                                              <p:pRg st="7" end="7"/>
                                            </p:txEl>
                                          </p:spTgt>
                                        </p:tgtEl>
                                      </p:cBhvr>
                                    </p:animEffect>
                                  </p:childTnLst>
                                </p:cTn>
                              </p:par>
                            </p:childTnLst>
                          </p:cTn>
                        </p:par>
                        <p:par>
                          <p:cTn id="36" fill="hold">
                            <p:stCondLst>
                              <p:cond delay="4000"/>
                            </p:stCondLst>
                            <p:childTnLst>
                              <p:par>
                                <p:cTn id="37" presetID="29" presetClass="entr" presetSubtype="0" fill="hold"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ppt_x</p:attrName>
                                        </p:attrNameLst>
                                      </p:cBhvr>
                                      <p:tavLst>
                                        <p:tav tm="0">
                                          <p:val>
                                            <p:strVal val="#ppt_x-.2"/>
                                          </p:val>
                                        </p:tav>
                                        <p:tav tm="100000">
                                          <p:val>
                                            <p:strVal val="#ppt_x"/>
                                          </p:val>
                                        </p:tav>
                                      </p:tavLst>
                                    </p:anim>
                                    <p:anim calcmode="lin" valueType="num">
                                      <p:cBhvr>
                                        <p:cTn id="40"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4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a bg2.jpg"/>
          <p:cNvPicPr>
            <a:picLocks noChangeAspect="1"/>
          </p:cNvPicPr>
          <p:nvPr/>
        </p:nvPicPr>
        <p:blipFill>
          <a:blip r:embed="rId3"/>
          <a:stretch>
            <a:fillRect/>
          </a:stretch>
        </p:blipFill>
        <p:spPr>
          <a:xfrm>
            <a:off x="-2" y="-5393"/>
            <a:ext cx="12192001" cy="6863393"/>
          </a:xfrm>
          <a:prstGeom prst="rect">
            <a:avLst/>
          </a:prstGeom>
        </p:spPr>
      </p:pic>
      <p:sp>
        <p:nvSpPr>
          <p:cNvPr id="2" name="Title 1"/>
          <p:cNvSpPr>
            <a:spLocks noGrp="1"/>
          </p:cNvSpPr>
          <p:nvPr>
            <p:ph type="title"/>
          </p:nvPr>
        </p:nvSpPr>
        <p:spPr/>
        <p:txBody>
          <a:bodyPr/>
          <a:lstStyle/>
          <a:p>
            <a:r>
              <a:rPr lang="en-US" dirty="0" smtClean="0">
                <a:solidFill>
                  <a:srgbClr val="FFC000"/>
                </a:solidFill>
                <a:latin typeface="Algerian" pitchFamily="82" charset="0"/>
              </a:rPr>
              <a:t>C</a:t>
            </a:r>
            <a:r>
              <a:rPr lang="en-US" dirty="0" smtClean="0">
                <a:solidFill>
                  <a:srgbClr val="FF0000"/>
                </a:solidFill>
                <a:latin typeface="Algerian" pitchFamily="82" charset="0"/>
              </a:rPr>
              <a:t>HEMICAL </a:t>
            </a:r>
            <a:r>
              <a:rPr lang="en-US" dirty="0" smtClean="0">
                <a:solidFill>
                  <a:srgbClr val="FFC000"/>
                </a:solidFill>
                <a:latin typeface="Algerian" pitchFamily="82" charset="0"/>
              </a:rPr>
              <a:t>M</a:t>
            </a:r>
            <a:r>
              <a:rPr lang="en-US" dirty="0" smtClean="0">
                <a:solidFill>
                  <a:srgbClr val="FF0000"/>
                </a:solidFill>
                <a:latin typeface="Algerian" pitchFamily="82" charset="0"/>
              </a:rPr>
              <a:t>UTAGENS</a:t>
            </a:r>
            <a:endParaRPr lang="en-US" dirty="0">
              <a:solidFill>
                <a:srgbClr val="FF0000"/>
              </a:solidFill>
              <a:latin typeface="Algerian" pitchFamily="82" charset="0"/>
            </a:endParaRPr>
          </a:p>
        </p:txBody>
      </p:sp>
      <p:sp>
        <p:nvSpPr>
          <p:cNvPr id="3" name="Content Placeholder 2"/>
          <p:cNvSpPr>
            <a:spLocks noGrp="1"/>
          </p:cNvSpPr>
          <p:nvPr>
            <p:ph idx="1"/>
          </p:nvPr>
        </p:nvSpPr>
        <p:spPr>
          <a:xfrm>
            <a:off x="609600" y="1600206"/>
            <a:ext cx="10972800" cy="4728023"/>
          </a:xfrm>
        </p:spPr>
        <p:txBody>
          <a:bodyPr/>
          <a:lstStyle/>
          <a:p>
            <a:pPr>
              <a:buFont typeface="Wingdings" pitchFamily="2" charset="2"/>
              <a:buChar char="Ø"/>
            </a:pPr>
            <a:r>
              <a:rPr lang="en-US" dirty="0" smtClean="0">
                <a:solidFill>
                  <a:srgbClr val="FFFF00"/>
                </a:solidFill>
              </a:rPr>
              <a:t>A mutagen is any substance or agent that can cause a mutation , or change in the sequence or structure of DNA.</a:t>
            </a:r>
          </a:p>
          <a:p>
            <a:pPr>
              <a:buFont typeface="Wingdings" pitchFamily="2" charset="2"/>
              <a:buChar char="Ø"/>
            </a:pPr>
            <a:r>
              <a:rPr lang="en-US" dirty="0" smtClean="0">
                <a:solidFill>
                  <a:srgbClr val="FFFF00"/>
                </a:solidFill>
              </a:rPr>
              <a:t>Chemicals are actually dangerous for the entire world.</a:t>
            </a:r>
          </a:p>
          <a:p>
            <a:pPr>
              <a:buFont typeface="Wingdings" pitchFamily="2" charset="2"/>
              <a:buChar char="Ø"/>
            </a:pPr>
            <a:r>
              <a:rPr lang="en-US" dirty="0" smtClean="0">
                <a:solidFill>
                  <a:srgbClr val="FFFF00"/>
                </a:solidFill>
              </a:rPr>
              <a:t>The first mutagenic effect of the nitrogen mustard was reported by Charlotte </a:t>
            </a:r>
            <a:r>
              <a:rPr lang="en-US" dirty="0" err="1" smtClean="0">
                <a:solidFill>
                  <a:srgbClr val="FFFF00"/>
                </a:solidFill>
              </a:rPr>
              <a:t>Aurebach</a:t>
            </a:r>
            <a:r>
              <a:rPr lang="en-US" dirty="0" smtClean="0">
                <a:solidFill>
                  <a:srgbClr val="FFFF00"/>
                </a:solidFill>
              </a:rPr>
              <a:t> in 1942.</a:t>
            </a:r>
          </a:p>
          <a:p>
            <a:pPr>
              <a:buFont typeface="Wingdings" pitchFamily="2" charset="2"/>
              <a:buChar char="Ø"/>
            </a:pPr>
            <a:r>
              <a:rPr lang="en-US" dirty="0" smtClean="0">
                <a:solidFill>
                  <a:srgbClr val="FFFF00"/>
                </a:solidFill>
              </a:rPr>
              <a:t>Nitrogen mustard is a gas used during world war 1 and 2</a:t>
            </a:r>
            <a:r>
              <a:rPr lang="en-US" dirty="0" smtClean="0"/>
              <a:t>.</a:t>
            </a:r>
            <a:endParaRPr lang="en-US" dirty="0"/>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par>
                                <p:cTn id="12" presetID="29" presetClass="entr" presetSubtype="0"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par>
                                <p:cTn id="17" presetID="29"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1" end="1"/>
                                            </p:txEl>
                                          </p:spTgt>
                                        </p:tgtEl>
                                      </p:cBhvr>
                                    </p:animEffect>
                                  </p:childTnLst>
                                </p:cTn>
                              </p:par>
                              <p:par>
                                <p:cTn id="22" presetID="29"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2" end="2"/>
                                            </p:txEl>
                                          </p:spTgt>
                                        </p:tgtEl>
                                      </p:cBhvr>
                                    </p:animEffect>
                                  </p:childTnLst>
                                </p:cTn>
                              </p:par>
                              <p:par>
                                <p:cTn id="27" presetID="29"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dna bg3.jpg"/>
          <p:cNvPicPr>
            <a:picLocks noChangeAspect="1"/>
          </p:cNvPicPr>
          <p:nvPr/>
        </p:nvPicPr>
        <p:blipFill>
          <a:blip r:embed="rId3"/>
          <a:stretch>
            <a:fillRect/>
          </a:stretch>
        </p:blipFill>
        <p:spPr>
          <a:xfrm>
            <a:off x="0" y="19429"/>
            <a:ext cx="12192000" cy="6838572"/>
          </a:xfrm>
          <a:prstGeom prst="rect">
            <a:avLst/>
          </a:prstGeom>
        </p:spPr>
      </p:pic>
      <p:sp>
        <p:nvSpPr>
          <p:cNvPr id="3" name="Content Placeholder 2"/>
          <p:cNvSpPr>
            <a:spLocks noGrp="1"/>
          </p:cNvSpPr>
          <p:nvPr>
            <p:ph idx="1"/>
          </p:nvPr>
        </p:nvSpPr>
        <p:spPr>
          <a:xfrm>
            <a:off x="391886" y="406399"/>
            <a:ext cx="11190514" cy="6052457"/>
          </a:xfrm>
        </p:spPr>
        <p:txBody>
          <a:bodyPr>
            <a:normAutofit/>
          </a:bodyPr>
          <a:lstStyle/>
          <a:p>
            <a:pPr>
              <a:buNone/>
            </a:pPr>
            <a:r>
              <a:rPr lang="en-US" sz="2800" i="1" dirty="0" smtClean="0">
                <a:solidFill>
                  <a:srgbClr val="FFFF00"/>
                </a:solidFill>
                <a:latin typeface="Algerian" pitchFamily="82" charset="0"/>
              </a:rPr>
              <a:t>T</a:t>
            </a:r>
            <a:r>
              <a:rPr lang="en-US" sz="2800" i="1" dirty="0" smtClean="0">
                <a:solidFill>
                  <a:srgbClr val="FF0000"/>
                </a:solidFill>
                <a:latin typeface="Algerian" pitchFamily="82" charset="0"/>
              </a:rPr>
              <a:t>ypes of </a:t>
            </a:r>
            <a:r>
              <a:rPr lang="en-US" sz="2800" i="1" dirty="0" smtClean="0">
                <a:solidFill>
                  <a:srgbClr val="FFFF00"/>
                </a:solidFill>
                <a:latin typeface="Algerian" pitchFamily="82" charset="0"/>
              </a:rPr>
              <a:t>c</a:t>
            </a:r>
            <a:r>
              <a:rPr lang="en-US" sz="2800" i="1" dirty="0" smtClean="0">
                <a:solidFill>
                  <a:srgbClr val="FF0000"/>
                </a:solidFill>
                <a:latin typeface="Algerian" pitchFamily="82" charset="0"/>
              </a:rPr>
              <a:t>hemical </a:t>
            </a:r>
            <a:r>
              <a:rPr lang="en-US" sz="2800" i="1" dirty="0" smtClean="0">
                <a:solidFill>
                  <a:srgbClr val="FFFF00"/>
                </a:solidFill>
                <a:latin typeface="Algerian" pitchFamily="82" charset="0"/>
              </a:rPr>
              <a:t>m</a:t>
            </a:r>
            <a:r>
              <a:rPr lang="en-US" sz="2800" i="1" dirty="0" smtClean="0">
                <a:solidFill>
                  <a:srgbClr val="FF0000"/>
                </a:solidFill>
                <a:latin typeface="Algerian" pitchFamily="82" charset="0"/>
              </a:rPr>
              <a:t>utagens:-</a:t>
            </a:r>
            <a:endParaRPr lang="en-US" sz="2800" i="1" dirty="0">
              <a:solidFill>
                <a:srgbClr val="FF0000"/>
              </a:solidFill>
              <a:latin typeface="Algerian" pitchFamily="82" charset="0"/>
            </a:endParaRPr>
          </a:p>
        </p:txBody>
      </p:sp>
      <p:pic>
        <p:nvPicPr>
          <p:cNvPr id="4" name="Picture 3" descr="3-s2.0-B978012802823000002X-f02-23-9780128028230.jpg"/>
          <p:cNvPicPr>
            <a:picLocks noChangeAspect="1"/>
          </p:cNvPicPr>
          <p:nvPr/>
        </p:nvPicPr>
        <p:blipFill>
          <a:blip r:embed="rId4"/>
          <a:stretch>
            <a:fillRect/>
          </a:stretch>
        </p:blipFill>
        <p:spPr>
          <a:xfrm>
            <a:off x="391885" y="1020462"/>
            <a:ext cx="3164115" cy="4378852"/>
          </a:xfrm>
          <a:prstGeom prst="rect">
            <a:avLst/>
          </a:prstGeom>
        </p:spPr>
      </p:pic>
      <p:pic>
        <p:nvPicPr>
          <p:cNvPr id="5" name="Picture 4" descr="inter.jpg"/>
          <p:cNvPicPr>
            <a:picLocks noChangeAspect="1"/>
          </p:cNvPicPr>
          <p:nvPr/>
        </p:nvPicPr>
        <p:blipFill>
          <a:blip r:embed="rId5"/>
          <a:stretch>
            <a:fillRect/>
          </a:stretch>
        </p:blipFill>
        <p:spPr>
          <a:xfrm>
            <a:off x="4513942" y="1045029"/>
            <a:ext cx="2946400" cy="4383314"/>
          </a:xfrm>
          <a:prstGeom prst="rect">
            <a:avLst/>
          </a:prstGeom>
        </p:spPr>
      </p:pic>
      <p:pic>
        <p:nvPicPr>
          <p:cNvPr id="6" name="Picture 5" descr="alkylating.png"/>
          <p:cNvPicPr>
            <a:picLocks noChangeAspect="1"/>
          </p:cNvPicPr>
          <p:nvPr/>
        </p:nvPicPr>
        <p:blipFill>
          <a:blip r:embed="rId6"/>
          <a:stretch>
            <a:fillRect/>
          </a:stretch>
        </p:blipFill>
        <p:spPr>
          <a:xfrm>
            <a:off x="8418286" y="977827"/>
            <a:ext cx="3426787" cy="4261829"/>
          </a:xfrm>
          <a:prstGeom prst="rect">
            <a:avLst/>
          </a:prstGeom>
        </p:spPr>
      </p:pic>
      <p:sp>
        <p:nvSpPr>
          <p:cNvPr id="8" name="TextBox 7"/>
          <p:cNvSpPr txBox="1"/>
          <p:nvPr/>
        </p:nvSpPr>
        <p:spPr>
          <a:xfrm>
            <a:off x="624115" y="5776686"/>
            <a:ext cx="2790572" cy="369332"/>
          </a:xfrm>
          <a:prstGeom prst="rect">
            <a:avLst/>
          </a:prstGeom>
          <a:noFill/>
        </p:spPr>
        <p:txBody>
          <a:bodyPr wrap="none" rtlCol="0">
            <a:spAutoFit/>
          </a:bodyPr>
          <a:lstStyle/>
          <a:p>
            <a:r>
              <a:rPr lang="en-US" dirty="0" smtClean="0">
                <a:solidFill>
                  <a:srgbClr val="92D050"/>
                </a:solidFill>
                <a:latin typeface="Arial Black" pitchFamily="34" charset="0"/>
              </a:rPr>
              <a:t>1.</a:t>
            </a:r>
            <a:r>
              <a:rPr lang="en-US" dirty="0" smtClean="0">
                <a:solidFill>
                  <a:srgbClr val="FF0000"/>
                </a:solidFill>
                <a:latin typeface="Arial Black" pitchFamily="34" charset="0"/>
              </a:rPr>
              <a:t>B</a:t>
            </a:r>
            <a:r>
              <a:rPr lang="en-US" dirty="0" smtClean="0">
                <a:solidFill>
                  <a:srgbClr val="92D050"/>
                </a:solidFill>
                <a:latin typeface="Arial Black" pitchFamily="34" charset="0"/>
              </a:rPr>
              <a:t>ASE ANALOGUES</a:t>
            </a:r>
            <a:endParaRPr lang="en-US" dirty="0">
              <a:solidFill>
                <a:srgbClr val="92D050"/>
              </a:solidFill>
              <a:latin typeface="Arial Black" pitchFamily="34" charset="0"/>
            </a:endParaRPr>
          </a:p>
        </p:txBody>
      </p:sp>
      <p:sp>
        <p:nvSpPr>
          <p:cNvPr id="9" name="TextBox 8"/>
          <p:cNvSpPr txBox="1"/>
          <p:nvPr/>
        </p:nvSpPr>
        <p:spPr>
          <a:xfrm>
            <a:off x="4659085" y="5762170"/>
            <a:ext cx="2540001" cy="646331"/>
          </a:xfrm>
          <a:prstGeom prst="rect">
            <a:avLst/>
          </a:prstGeom>
          <a:noFill/>
        </p:spPr>
        <p:txBody>
          <a:bodyPr wrap="square" rtlCol="0">
            <a:spAutoFit/>
          </a:bodyPr>
          <a:lstStyle/>
          <a:p>
            <a:r>
              <a:rPr lang="en-US" dirty="0" smtClean="0">
                <a:solidFill>
                  <a:srgbClr val="92D050"/>
                </a:solidFill>
                <a:latin typeface="Arial Black" pitchFamily="34" charset="0"/>
              </a:rPr>
              <a:t>2.</a:t>
            </a:r>
            <a:r>
              <a:rPr lang="en-US" dirty="0" smtClean="0">
                <a:solidFill>
                  <a:srgbClr val="FF0000"/>
                </a:solidFill>
                <a:latin typeface="Arial Black" pitchFamily="34" charset="0"/>
              </a:rPr>
              <a:t>I</a:t>
            </a:r>
            <a:r>
              <a:rPr lang="en-US" dirty="0" smtClean="0">
                <a:solidFill>
                  <a:srgbClr val="92D050"/>
                </a:solidFill>
                <a:latin typeface="Arial Black" pitchFamily="34" charset="0"/>
              </a:rPr>
              <a:t>NTERCALATING AGENTS</a:t>
            </a:r>
            <a:endParaRPr lang="en-US" dirty="0">
              <a:solidFill>
                <a:srgbClr val="92D050"/>
              </a:solidFill>
              <a:latin typeface="Arial Black" pitchFamily="34" charset="0"/>
            </a:endParaRPr>
          </a:p>
        </p:txBody>
      </p:sp>
      <p:sp>
        <p:nvSpPr>
          <p:cNvPr id="10" name="TextBox 9"/>
          <p:cNvSpPr txBox="1"/>
          <p:nvPr/>
        </p:nvSpPr>
        <p:spPr>
          <a:xfrm>
            <a:off x="8548916" y="5718628"/>
            <a:ext cx="3216714" cy="369332"/>
          </a:xfrm>
          <a:prstGeom prst="rect">
            <a:avLst/>
          </a:prstGeom>
          <a:noFill/>
        </p:spPr>
        <p:txBody>
          <a:bodyPr wrap="none" rtlCol="0">
            <a:spAutoFit/>
          </a:bodyPr>
          <a:lstStyle/>
          <a:p>
            <a:r>
              <a:rPr lang="en-US" dirty="0" smtClean="0">
                <a:solidFill>
                  <a:srgbClr val="92D050"/>
                </a:solidFill>
                <a:latin typeface="Arial Black" pitchFamily="34" charset="0"/>
              </a:rPr>
              <a:t>3.</a:t>
            </a:r>
            <a:r>
              <a:rPr lang="en-US" dirty="0" smtClean="0">
                <a:solidFill>
                  <a:srgbClr val="FF0000"/>
                </a:solidFill>
                <a:latin typeface="Arial Black" pitchFamily="34" charset="0"/>
              </a:rPr>
              <a:t>A</a:t>
            </a:r>
            <a:r>
              <a:rPr lang="en-US" dirty="0" smtClean="0">
                <a:solidFill>
                  <a:srgbClr val="92D050"/>
                </a:solidFill>
                <a:latin typeface="Arial Black" pitchFamily="34" charset="0"/>
              </a:rPr>
              <a:t>LKYLATING AGENTS</a:t>
            </a:r>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childTnLst>
                                </p:cTn>
                              </p:par>
                              <p:par>
                                <p:cTn id="16" presetID="41" presetClass="entr" presetSubtype="0" fill="hold" grpId="0" nodeType="withEffect">
                                  <p:stCondLst>
                                    <p:cond delay="0"/>
                                  </p:stCondLst>
                                  <p:iterate type="lt">
                                    <p:tmPct val="10000"/>
                                  </p:iterate>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8"/>
                                        </p:tgtEl>
                                        <p:attrNameLst>
                                          <p:attrName>ppt_y</p:attrName>
                                        </p:attrNameLst>
                                      </p:cBhvr>
                                      <p:tavLst>
                                        <p:tav tm="0">
                                          <p:val>
                                            <p:strVal val="#ppt_y"/>
                                          </p:val>
                                        </p:tav>
                                        <p:tav tm="100000">
                                          <p:val>
                                            <p:strVal val="#ppt_y"/>
                                          </p:val>
                                        </p:tav>
                                      </p:tavLst>
                                    </p:anim>
                                    <p:anim calcmode="lin" valueType="num">
                                      <p:cBhvr>
                                        <p:cTn id="20"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9" presetClass="entr" presetSubtype="0" accel="10000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5"/>
                                        </p:tgtEl>
                                        <p:attrNameLst>
                                          <p:attrName>ppt_y</p:attrName>
                                        </p:attrNameLst>
                                      </p:cBhvr>
                                      <p:tavLst>
                                        <p:tav tm="0">
                                          <p:val>
                                            <p:strVal val="#ppt_y"/>
                                          </p:val>
                                        </p:tav>
                                        <p:tav tm="100000">
                                          <p:val>
                                            <p:strVal val="#ppt_y"/>
                                          </p:val>
                                        </p:tav>
                                      </p:tavLst>
                                    </p:anim>
                                  </p:childTnLst>
                                </p:cTn>
                              </p:par>
                              <p:par>
                                <p:cTn id="31" presetID="41" presetClass="entr" presetSubtype="0" fill="hold" nodeType="withEffect">
                                  <p:stCondLst>
                                    <p:cond delay="0"/>
                                  </p:stCondLst>
                                  <p:iterate type="lt">
                                    <p:tmPct val="10000"/>
                                  </p:iterate>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9">
                                            <p:txEl>
                                              <p:pRg st="0" end="0"/>
                                            </p:txEl>
                                          </p:spTgt>
                                        </p:tgtEl>
                                        <p:attrNameLst>
                                          <p:attrName>ppt_y</p:attrName>
                                        </p:attrNameLst>
                                      </p:cBhvr>
                                      <p:tavLst>
                                        <p:tav tm="0">
                                          <p:val>
                                            <p:strVal val="#ppt_y"/>
                                          </p:val>
                                        </p:tav>
                                        <p:tav tm="100000">
                                          <p:val>
                                            <p:strVal val="#ppt_y"/>
                                          </p:val>
                                        </p:tav>
                                      </p:tavLst>
                                    </p:anim>
                                    <p:anim calcmode="lin" valueType="num">
                                      <p:cBhvr>
                                        <p:cTn id="35" dur="500" fill="hold"/>
                                        <p:tgtEl>
                                          <p:spTgt spid="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800" decel="100000"/>
                                        <p:tgtEl>
                                          <p:spTgt spid="6"/>
                                        </p:tgtEl>
                                      </p:cBhvr>
                                    </p:animEffect>
                                    <p:anim calcmode="lin" valueType="num">
                                      <p:cBhvr>
                                        <p:cTn id="43" dur="800" decel="100000" fill="hold"/>
                                        <p:tgtEl>
                                          <p:spTgt spid="6"/>
                                        </p:tgtEl>
                                        <p:attrNameLst>
                                          <p:attrName>style.rotation</p:attrName>
                                        </p:attrNameLst>
                                      </p:cBhvr>
                                      <p:tavLst>
                                        <p:tav tm="0">
                                          <p:val>
                                            <p:fltVal val="-90"/>
                                          </p:val>
                                        </p:tav>
                                        <p:tav tm="100000">
                                          <p:val>
                                            <p:fltVal val="0"/>
                                          </p:val>
                                        </p:tav>
                                      </p:tavLst>
                                    </p:anim>
                                    <p:anim calcmode="lin" valueType="num">
                                      <p:cBhvr>
                                        <p:cTn id="44" dur="800" decel="100000" fill="hold"/>
                                        <p:tgtEl>
                                          <p:spTgt spid="6"/>
                                        </p:tgtEl>
                                        <p:attrNameLst>
                                          <p:attrName>ppt_x</p:attrName>
                                        </p:attrNameLst>
                                      </p:cBhvr>
                                      <p:tavLst>
                                        <p:tav tm="0">
                                          <p:val>
                                            <p:strVal val="#ppt_x+0.4"/>
                                          </p:val>
                                        </p:tav>
                                        <p:tav tm="100000">
                                          <p:val>
                                            <p:strVal val="#ppt_x-0.05"/>
                                          </p:val>
                                        </p:tav>
                                      </p:tavLst>
                                    </p:anim>
                                    <p:anim calcmode="lin" valueType="num">
                                      <p:cBhvr>
                                        <p:cTn id="45" dur="800" decel="100000" fill="hold"/>
                                        <p:tgtEl>
                                          <p:spTgt spid="6"/>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48" presetID="41" presetClass="entr" presetSubtype="0" fill="hold" grpId="0" nodeType="withEffect">
                                  <p:stCondLst>
                                    <p:cond delay="0"/>
                                  </p:stCondLst>
                                  <p:iterate type="lt">
                                    <p:tmPct val="10000"/>
                                  </p:iterate>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10"/>
                                        </p:tgtEl>
                                        <p:attrNameLst>
                                          <p:attrName>ppt_y</p:attrName>
                                        </p:attrNameLst>
                                      </p:cBhvr>
                                      <p:tavLst>
                                        <p:tav tm="0">
                                          <p:val>
                                            <p:strVal val="#ppt_y"/>
                                          </p:val>
                                        </p:tav>
                                        <p:tav tm="100000">
                                          <p:val>
                                            <p:strVal val="#ppt_y"/>
                                          </p:val>
                                        </p:tav>
                                      </p:tavLst>
                                    </p:anim>
                                    <p:anim calcmode="lin" valueType="num">
                                      <p:cBhvr>
                                        <p:cTn id="5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a bg3.jpg"/>
          <p:cNvPicPr>
            <a:picLocks noChangeAspect="1"/>
          </p:cNvPicPr>
          <p:nvPr/>
        </p:nvPicPr>
        <p:blipFill>
          <a:blip r:embed="rId3"/>
          <a:stretch>
            <a:fillRect/>
          </a:stretch>
        </p:blipFill>
        <p:spPr>
          <a:xfrm>
            <a:off x="-1" y="-20045"/>
            <a:ext cx="12192001" cy="6878045"/>
          </a:xfrm>
          <a:prstGeom prst="rect">
            <a:avLst/>
          </a:prstGeom>
        </p:spPr>
      </p:pic>
      <p:sp>
        <p:nvSpPr>
          <p:cNvPr id="2" name="Title 1"/>
          <p:cNvSpPr>
            <a:spLocks noGrp="1"/>
          </p:cNvSpPr>
          <p:nvPr>
            <p:ph type="title"/>
          </p:nvPr>
        </p:nvSpPr>
        <p:spPr/>
        <p:txBody>
          <a:bodyPr/>
          <a:lstStyle/>
          <a:p>
            <a:r>
              <a:rPr lang="en-US" dirty="0" smtClean="0">
                <a:solidFill>
                  <a:srgbClr val="FF0000"/>
                </a:solidFill>
                <a:latin typeface="Algerian" pitchFamily="82" charset="0"/>
              </a:rPr>
              <a:t>B</a:t>
            </a:r>
            <a:r>
              <a:rPr lang="en-US" dirty="0" smtClean="0">
                <a:solidFill>
                  <a:srgbClr val="92D050"/>
                </a:solidFill>
                <a:latin typeface="Algerian" pitchFamily="82" charset="0"/>
              </a:rPr>
              <a:t>ASE </a:t>
            </a:r>
            <a:r>
              <a:rPr lang="en-US" dirty="0" smtClean="0">
                <a:solidFill>
                  <a:srgbClr val="FF0000"/>
                </a:solidFill>
                <a:latin typeface="Algerian" pitchFamily="82" charset="0"/>
              </a:rPr>
              <a:t>A</a:t>
            </a:r>
            <a:r>
              <a:rPr lang="en-US" dirty="0" smtClean="0">
                <a:solidFill>
                  <a:srgbClr val="92D050"/>
                </a:solidFill>
                <a:latin typeface="Algerian" pitchFamily="82" charset="0"/>
              </a:rPr>
              <a:t>NALOGUES</a:t>
            </a:r>
            <a:endParaRPr lang="en-US" dirty="0">
              <a:solidFill>
                <a:srgbClr val="92D050"/>
              </a:solidFill>
              <a:latin typeface="Algerian" pitchFamily="82" charset="0"/>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FFC000"/>
                </a:solidFill>
              </a:rPr>
              <a:t>These are the chemicals similar to the bases of DNA </a:t>
            </a:r>
            <a:r>
              <a:rPr lang="en-US" dirty="0" err="1" smtClean="0">
                <a:solidFill>
                  <a:srgbClr val="FFC000"/>
                </a:solidFill>
              </a:rPr>
              <a:t>purine</a:t>
            </a:r>
            <a:r>
              <a:rPr lang="en-US" dirty="0" smtClean="0">
                <a:solidFill>
                  <a:srgbClr val="FFC000"/>
                </a:solidFill>
              </a:rPr>
              <a:t> and </a:t>
            </a:r>
            <a:r>
              <a:rPr lang="en-US" dirty="0" err="1" smtClean="0">
                <a:solidFill>
                  <a:srgbClr val="FFC000"/>
                </a:solidFill>
              </a:rPr>
              <a:t>pyramidines</a:t>
            </a:r>
            <a:r>
              <a:rPr lang="en-US" dirty="0" smtClean="0">
                <a:solidFill>
                  <a:srgbClr val="FFC000"/>
                </a:solidFill>
              </a:rPr>
              <a:t> or structurally resemble the DNA bases.</a:t>
            </a:r>
          </a:p>
          <a:p>
            <a:r>
              <a:rPr lang="en-US" dirty="0" err="1" smtClean="0">
                <a:solidFill>
                  <a:srgbClr val="FFC000"/>
                </a:solidFill>
              </a:rPr>
              <a:t>Bromouracil</a:t>
            </a:r>
            <a:r>
              <a:rPr lang="en-US" dirty="0" smtClean="0">
                <a:solidFill>
                  <a:srgbClr val="FFC000"/>
                </a:solidFill>
              </a:rPr>
              <a:t> and </a:t>
            </a:r>
            <a:r>
              <a:rPr lang="en-US" dirty="0" err="1" smtClean="0">
                <a:solidFill>
                  <a:srgbClr val="FFC000"/>
                </a:solidFill>
              </a:rPr>
              <a:t>aminopurine</a:t>
            </a:r>
            <a:r>
              <a:rPr lang="en-US" dirty="0" smtClean="0">
                <a:solidFill>
                  <a:srgbClr val="FFC000"/>
                </a:solidFill>
              </a:rPr>
              <a:t> are 2 common base </a:t>
            </a:r>
            <a:r>
              <a:rPr lang="en-US" dirty="0" err="1" smtClean="0">
                <a:solidFill>
                  <a:srgbClr val="FFC000"/>
                </a:solidFill>
              </a:rPr>
              <a:t>anlogues</a:t>
            </a:r>
            <a:r>
              <a:rPr lang="en-US" dirty="0" smtClean="0">
                <a:solidFill>
                  <a:srgbClr val="FFC000"/>
                </a:solidFill>
              </a:rPr>
              <a:t> incorporated into DNA instead of normal bases, during the process of replication.</a:t>
            </a:r>
          </a:p>
          <a:p>
            <a:r>
              <a:rPr lang="en-US" dirty="0" smtClean="0">
                <a:solidFill>
                  <a:srgbClr val="FFC000"/>
                </a:solidFill>
              </a:rPr>
              <a:t>The 5-bromouracil are artificially synthesized molecules –a base analog utilized in the genetic research which is incorporated in DNA in place of the thymine.</a:t>
            </a:r>
          </a:p>
          <a:p>
            <a:r>
              <a:rPr lang="en-US" dirty="0" smtClean="0">
                <a:solidFill>
                  <a:srgbClr val="FFC000"/>
                </a:solidFill>
              </a:rPr>
              <a:t>Instead of the methyl group of the thymine, in the </a:t>
            </a:r>
            <a:r>
              <a:rPr lang="en-US" dirty="0" err="1" smtClean="0">
                <a:solidFill>
                  <a:srgbClr val="FFC000"/>
                </a:solidFill>
              </a:rPr>
              <a:t>bromouracil</a:t>
            </a:r>
            <a:r>
              <a:rPr lang="en-US" dirty="0" smtClean="0">
                <a:solidFill>
                  <a:srgbClr val="FFC000"/>
                </a:solidFill>
              </a:rPr>
              <a:t> contains Bromine group-highly resemble to the thymine.</a:t>
            </a:r>
          </a:p>
          <a:p>
            <a:r>
              <a:rPr lang="en-US" dirty="0" smtClean="0">
                <a:solidFill>
                  <a:srgbClr val="FFC000"/>
                </a:solidFill>
              </a:rPr>
              <a:t>It pairs with the adenine as like the thymine and produces the mutation.</a:t>
            </a:r>
          </a:p>
          <a:p>
            <a:endParaRPr lang="en-US" dirty="0">
              <a:solidFill>
                <a:srgbClr val="FFC000"/>
              </a:solidFill>
            </a:endParaRPr>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29" presetClass="entr" presetSubtype="0" fill="hold"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0" end="0"/>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1" end="1"/>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2" end="2"/>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3" end="3"/>
                                            </p:txEl>
                                          </p:spTgt>
                                        </p:tgtEl>
                                      </p:cBhvr>
                                    </p:animEffect>
                                  </p:childTnLst>
                                </p:cTn>
                              </p:par>
                              <p:par>
                                <p:cTn id="30" presetID="29"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a bg3.jpg"/>
          <p:cNvPicPr>
            <a:picLocks noChangeAspect="1"/>
          </p:cNvPicPr>
          <p:nvPr/>
        </p:nvPicPr>
        <p:blipFill>
          <a:blip r:embed="rId3"/>
          <a:stretch>
            <a:fillRect/>
          </a:stretch>
        </p:blipFill>
        <p:spPr>
          <a:xfrm>
            <a:off x="0" y="0"/>
            <a:ext cx="12192000" cy="6858000"/>
          </a:xfrm>
          <a:prstGeom prst="rect">
            <a:avLst/>
          </a:prstGeom>
        </p:spPr>
      </p:pic>
      <p:sp>
        <p:nvSpPr>
          <p:cNvPr id="3" name="Content Placeholder 2"/>
          <p:cNvSpPr>
            <a:spLocks noGrp="1"/>
          </p:cNvSpPr>
          <p:nvPr>
            <p:ph idx="1"/>
          </p:nvPr>
        </p:nvSpPr>
        <p:spPr>
          <a:xfrm>
            <a:off x="449942" y="0"/>
            <a:ext cx="10972800" cy="6858000"/>
          </a:xfrm>
        </p:spPr>
        <p:txBody>
          <a:bodyPr/>
          <a:lstStyle/>
          <a:p>
            <a:r>
              <a:rPr lang="en-US" dirty="0" smtClean="0">
                <a:solidFill>
                  <a:srgbClr val="FFC000"/>
                </a:solidFill>
              </a:rPr>
              <a:t>Thus the TA </a:t>
            </a:r>
            <a:r>
              <a:rPr lang="en-US" dirty="0" err="1" smtClean="0">
                <a:solidFill>
                  <a:srgbClr val="FFC000"/>
                </a:solidFill>
              </a:rPr>
              <a:t>basepair</a:t>
            </a:r>
            <a:r>
              <a:rPr lang="en-US" dirty="0" smtClean="0">
                <a:solidFill>
                  <a:srgbClr val="FFC000"/>
                </a:solidFill>
              </a:rPr>
              <a:t> is replaced by GC </a:t>
            </a:r>
            <a:r>
              <a:rPr lang="en-US" dirty="0" err="1" smtClean="0">
                <a:solidFill>
                  <a:srgbClr val="FFC000"/>
                </a:solidFill>
              </a:rPr>
              <a:t>basepair</a:t>
            </a:r>
            <a:r>
              <a:rPr lang="en-US" dirty="0" smtClean="0">
                <a:solidFill>
                  <a:srgbClr val="FFC000"/>
                </a:solidFill>
              </a:rPr>
              <a:t> at the end of the replication and this happens because of the </a:t>
            </a:r>
            <a:r>
              <a:rPr lang="en-US" dirty="0" err="1" smtClean="0">
                <a:solidFill>
                  <a:srgbClr val="FFC000"/>
                </a:solidFill>
              </a:rPr>
              <a:t>tautomeric</a:t>
            </a:r>
            <a:r>
              <a:rPr lang="en-US" dirty="0" smtClean="0">
                <a:solidFill>
                  <a:srgbClr val="FFC000"/>
                </a:solidFill>
              </a:rPr>
              <a:t> shift of 5-BU from ‘</a:t>
            </a:r>
            <a:r>
              <a:rPr lang="en-US" dirty="0" err="1" smtClean="0">
                <a:solidFill>
                  <a:srgbClr val="FFC000"/>
                </a:solidFill>
              </a:rPr>
              <a:t>enol</a:t>
            </a:r>
            <a:r>
              <a:rPr lang="en-US" dirty="0" smtClean="0">
                <a:solidFill>
                  <a:srgbClr val="FFC000"/>
                </a:solidFill>
              </a:rPr>
              <a:t>’ to ‘</a:t>
            </a:r>
            <a:r>
              <a:rPr lang="en-US" dirty="0" err="1" smtClean="0">
                <a:solidFill>
                  <a:srgbClr val="FFC000"/>
                </a:solidFill>
              </a:rPr>
              <a:t>keto</a:t>
            </a:r>
            <a:r>
              <a:rPr lang="en-US" dirty="0" smtClean="0">
                <a:solidFill>
                  <a:srgbClr val="FFC000"/>
                </a:solidFill>
              </a:rPr>
              <a:t>’ form.</a:t>
            </a:r>
            <a:endParaRPr lang="en-US" dirty="0">
              <a:solidFill>
                <a:srgbClr val="FFC000"/>
              </a:solidFill>
            </a:endParaRPr>
          </a:p>
        </p:txBody>
      </p:sp>
      <p:pic>
        <p:nvPicPr>
          <p:cNvPr id="10" name="Picture 9" descr="3-s2.0-B978012802823000002X-f02-23-9780128028230.jpg"/>
          <p:cNvPicPr>
            <a:picLocks noChangeAspect="1"/>
          </p:cNvPicPr>
          <p:nvPr/>
        </p:nvPicPr>
        <p:blipFill>
          <a:blip r:embed="rId4"/>
          <a:stretch>
            <a:fillRect/>
          </a:stretch>
        </p:blipFill>
        <p:spPr>
          <a:xfrm>
            <a:off x="1136318" y="1857674"/>
            <a:ext cx="3269182" cy="4555816"/>
          </a:xfrm>
          <a:prstGeom prst="rect">
            <a:avLst/>
          </a:prstGeom>
        </p:spPr>
      </p:pic>
      <p:pic>
        <p:nvPicPr>
          <p:cNvPr id="12" name="Picture 11" descr="base-analog-mutation-by-5-bromouracil.jpg"/>
          <p:cNvPicPr>
            <a:picLocks noChangeAspect="1"/>
          </p:cNvPicPr>
          <p:nvPr/>
        </p:nvPicPr>
        <p:blipFill>
          <a:blip r:embed="rId5"/>
          <a:stretch>
            <a:fillRect/>
          </a:stretch>
        </p:blipFill>
        <p:spPr>
          <a:xfrm>
            <a:off x="5298051" y="2147888"/>
            <a:ext cx="6144071" cy="3698731"/>
          </a:xfrm>
          <a:prstGeom prst="rect">
            <a:avLst/>
          </a:prstGeom>
        </p:spPr>
      </p:pic>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80">
                                          <p:stCondLst>
                                            <p:cond delay="0"/>
                                          </p:stCondLst>
                                        </p:cTn>
                                        <p:tgtEl>
                                          <p:spTgt spid="12"/>
                                        </p:tgtEl>
                                      </p:cBhvr>
                                    </p:animEffect>
                                    <p:anim calcmode="lin" valueType="num">
                                      <p:cBhvr>
                                        <p:cTn id="2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1" dur="26">
                                          <p:stCondLst>
                                            <p:cond delay="650"/>
                                          </p:stCondLst>
                                        </p:cTn>
                                        <p:tgtEl>
                                          <p:spTgt spid="12"/>
                                        </p:tgtEl>
                                      </p:cBhvr>
                                      <p:to x="100000" y="60000"/>
                                    </p:animScale>
                                    <p:animScale>
                                      <p:cBhvr>
                                        <p:cTn id="32" dur="166" decel="50000">
                                          <p:stCondLst>
                                            <p:cond delay="676"/>
                                          </p:stCondLst>
                                        </p:cTn>
                                        <p:tgtEl>
                                          <p:spTgt spid="12"/>
                                        </p:tgtEl>
                                      </p:cBhvr>
                                      <p:to x="100000" y="100000"/>
                                    </p:animScale>
                                    <p:animScale>
                                      <p:cBhvr>
                                        <p:cTn id="33" dur="26">
                                          <p:stCondLst>
                                            <p:cond delay="1312"/>
                                          </p:stCondLst>
                                        </p:cTn>
                                        <p:tgtEl>
                                          <p:spTgt spid="12"/>
                                        </p:tgtEl>
                                      </p:cBhvr>
                                      <p:to x="100000" y="80000"/>
                                    </p:animScale>
                                    <p:animScale>
                                      <p:cBhvr>
                                        <p:cTn id="34" dur="166" decel="50000">
                                          <p:stCondLst>
                                            <p:cond delay="1338"/>
                                          </p:stCondLst>
                                        </p:cTn>
                                        <p:tgtEl>
                                          <p:spTgt spid="12"/>
                                        </p:tgtEl>
                                      </p:cBhvr>
                                      <p:to x="100000" y="100000"/>
                                    </p:animScale>
                                    <p:animScale>
                                      <p:cBhvr>
                                        <p:cTn id="35" dur="26">
                                          <p:stCondLst>
                                            <p:cond delay="1642"/>
                                          </p:stCondLst>
                                        </p:cTn>
                                        <p:tgtEl>
                                          <p:spTgt spid="12"/>
                                        </p:tgtEl>
                                      </p:cBhvr>
                                      <p:to x="100000" y="90000"/>
                                    </p:animScale>
                                    <p:animScale>
                                      <p:cBhvr>
                                        <p:cTn id="36" dur="166" decel="50000">
                                          <p:stCondLst>
                                            <p:cond delay="1668"/>
                                          </p:stCondLst>
                                        </p:cTn>
                                        <p:tgtEl>
                                          <p:spTgt spid="12"/>
                                        </p:tgtEl>
                                      </p:cBhvr>
                                      <p:to x="100000" y="100000"/>
                                    </p:animScale>
                                    <p:animScale>
                                      <p:cBhvr>
                                        <p:cTn id="37" dur="26">
                                          <p:stCondLst>
                                            <p:cond delay="1808"/>
                                          </p:stCondLst>
                                        </p:cTn>
                                        <p:tgtEl>
                                          <p:spTgt spid="12"/>
                                        </p:tgtEl>
                                      </p:cBhvr>
                                      <p:to x="100000" y="95000"/>
                                    </p:animScale>
                                    <p:animScale>
                                      <p:cBhvr>
                                        <p:cTn id="38"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na bg5.jpg"/>
          <p:cNvPicPr>
            <a:picLocks noChangeAspect="1"/>
          </p:cNvPicPr>
          <p:nvPr/>
        </p:nvPicPr>
        <p:blipFill>
          <a:blip r:embed="rId3"/>
          <a:stretch>
            <a:fillRect/>
          </a:stretch>
        </p:blipFill>
        <p:spPr>
          <a:xfrm>
            <a:off x="-129184" y="-20016"/>
            <a:ext cx="12321184" cy="6878015"/>
          </a:xfrm>
          <a:prstGeom prst="rect">
            <a:avLst/>
          </a:prstGeom>
        </p:spPr>
      </p:pic>
      <p:sp>
        <p:nvSpPr>
          <p:cNvPr id="2" name="Title 1"/>
          <p:cNvSpPr>
            <a:spLocks noGrp="1"/>
          </p:cNvSpPr>
          <p:nvPr>
            <p:ph type="title"/>
          </p:nvPr>
        </p:nvSpPr>
        <p:spPr/>
        <p:txBody>
          <a:bodyPr/>
          <a:lstStyle/>
          <a:p>
            <a:r>
              <a:rPr lang="en-US" dirty="0" smtClean="0">
                <a:solidFill>
                  <a:srgbClr val="FFFF00"/>
                </a:solidFill>
                <a:latin typeface="Algerian" pitchFamily="82" charset="0"/>
              </a:rPr>
              <a:t>I</a:t>
            </a:r>
            <a:r>
              <a:rPr lang="en-US" dirty="0" smtClean="0">
                <a:solidFill>
                  <a:schemeClr val="accent6">
                    <a:lumMod val="75000"/>
                  </a:schemeClr>
                </a:solidFill>
                <a:latin typeface="Algerian" pitchFamily="82" charset="0"/>
              </a:rPr>
              <a:t>NTERCALATING </a:t>
            </a:r>
            <a:r>
              <a:rPr lang="en-US" dirty="0" smtClean="0">
                <a:solidFill>
                  <a:srgbClr val="FFFF00"/>
                </a:solidFill>
                <a:latin typeface="Algerian" pitchFamily="82" charset="0"/>
              </a:rPr>
              <a:t>A</a:t>
            </a:r>
            <a:r>
              <a:rPr lang="en-US" dirty="0" smtClean="0">
                <a:solidFill>
                  <a:schemeClr val="accent6">
                    <a:lumMod val="75000"/>
                  </a:schemeClr>
                </a:solidFill>
                <a:latin typeface="Algerian" pitchFamily="82" charset="0"/>
              </a:rPr>
              <a:t>GENTS</a:t>
            </a:r>
            <a:endParaRPr lang="en-US" dirty="0">
              <a:solidFill>
                <a:schemeClr val="accent6">
                  <a:lumMod val="75000"/>
                </a:schemeClr>
              </a:solidFill>
              <a:latin typeface="Algerian" pitchFamily="82" charset="0"/>
            </a:endParaRPr>
          </a:p>
        </p:txBody>
      </p:sp>
      <p:sp>
        <p:nvSpPr>
          <p:cNvPr id="3" name="Content Placeholder 2"/>
          <p:cNvSpPr>
            <a:spLocks noGrp="1"/>
          </p:cNvSpPr>
          <p:nvPr>
            <p:ph idx="1"/>
          </p:nvPr>
        </p:nvSpPr>
        <p:spPr/>
        <p:txBody>
          <a:bodyPr/>
          <a:lstStyle/>
          <a:p>
            <a:r>
              <a:rPr lang="en-US" dirty="0" err="1" smtClean="0">
                <a:solidFill>
                  <a:srgbClr val="FFFF00"/>
                </a:solidFill>
              </a:rPr>
              <a:t>EtBr-Ethidium</a:t>
            </a:r>
            <a:r>
              <a:rPr lang="en-US" dirty="0" smtClean="0">
                <a:solidFill>
                  <a:srgbClr val="FFFF00"/>
                </a:solidFill>
              </a:rPr>
              <a:t> Bromide is an example.</a:t>
            </a:r>
          </a:p>
          <a:p>
            <a:r>
              <a:rPr lang="en-US" dirty="0" smtClean="0">
                <a:solidFill>
                  <a:srgbClr val="FFFF00"/>
                </a:solidFill>
              </a:rPr>
              <a:t>Other intercalating agents like </a:t>
            </a:r>
            <a:r>
              <a:rPr lang="en-US" dirty="0" err="1" smtClean="0">
                <a:solidFill>
                  <a:srgbClr val="FFFF00"/>
                </a:solidFill>
              </a:rPr>
              <a:t>proflavin,acridine</a:t>
            </a:r>
            <a:r>
              <a:rPr lang="en-US" dirty="0" smtClean="0">
                <a:solidFill>
                  <a:srgbClr val="FFFF00"/>
                </a:solidFill>
              </a:rPr>
              <a:t> orange operated by the same mechanism a like the </a:t>
            </a:r>
            <a:r>
              <a:rPr lang="en-US" dirty="0" err="1" smtClean="0">
                <a:solidFill>
                  <a:srgbClr val="FFFF00"/>
                </a:solidFill>
              </a:rPr>
              <a:t>EtBR</a:t>
            </a:r>
            <a:r>
              <a:rPr lang="en-US" dirty="0" smtClean="0">
                <a:solidFill>
                  <a:srgbClr val="FFFF00"/>
                </a:solidFill>
              </a:rPr>
              <a:t>.</a:t>
            </a:r>
          </a:p>
          <a:p>
            <a:r>
              <a:rPr lang="en-US" dirty="0" smtClean="0">
                <a:solidFill>
                  <a:srgbClr val="FFFF00"/>
                </a:solidFill>
              </a:rPr>
              <a:t>The molecules intercalate between the bases of DNA and disrupt its structure.</a:t>
            </a:r>
          </a:p>
          <a:p>
            <a:r>
              <a:rPr lang="en-US" dirty="0" smtClean="0">
                <a:solidFill>
                  <a:srgbClr val="FFFF00"/>
                </a:solidFill>
              </a:rPr>
              <a:t>If it is incorporated during the </a:t>
            </a:r>
            <a:r>
              <a:rPr lang="en-US" dirty="0" err="1" smtClean="0">
                <a:solidFill>
                  <a:srgbClr val="FFFF00"/>
                </a:solidFill>
              </a:rPr>
              <a:t>replication,it</a:t>
            </a:r>
            <a:r>
              <a:rPr lang="en-US" dirty="0" smtClean="0">
                <a:solidFill>
                  <a:srgbClr val="FFFF00"/>
                </a:solidFill>
              </a:rPr>
              <a:t> can cause </a:t>
            </a:r>
            <a:r>
              <a:rPr lang="en-US" dirty="0" err="1" smtClean="0">
                <a:solidFill>
                  <a:srgbClr val="FFFF00"/>
                </a:solidFill>
              </a:rPr>
              <a:t>frameshift</a:t>
            </a:r>
            <a:r>
              <a:rPr lang="en-US" dirty="0" smtClean="0">
                <a:solidFill>
                  <a:srgbClr val="FFFF00"/>
                </a:solidFill>
              </a:rPr>
              <a:t> mutation  and also blocks transcription</a:t>
            </a:r>
            <a:r>
              <a:rPr lang="en-US" dirty="0" smtClean="0"/>
              <a:t>. </a:t>
            </a:r>
            <a:endParaRPr lang="en-US" dirty="0"/>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400"/>
                            </p:stCondLst>
                            <p:childTnLst>
                              <p:par>
                                <p:cTn id="13" presetID="3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800" decel="100000"/>
                                        <p:tgtEl>
                                          <p:spTgt spid="3">
                                            <p:txEl>
                                              <p:pRg st="0" end="0"/>
                                            </p:txEl>
                                          </p:spTgt>
                                        </p:tgtEl>
                                      </p:cBhvr>
                                    </p:animEffect>
                                    <p:anim calcmode="lin" valueType="num">
                                      <p:cBhvr>
                                        <p:cTn id="16"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21" fill="hold">
                            <p:stCondLst>
                              <p:cond delay="2400"/>
                            </p:stCondLst>
                            <p:childTnLst>
                              <p:par>
                                <p:cTn id="22" presetID="30"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800" decel="100000"/>
                                        <p:tgtEl>
                                          <p:spTgt spid="3">
                                            <p:txEl>
                                              <p:pRg st="1" end="1"/>
                                            </p:txEl>
                                          </p:spTgt>
                                        </p:tgtEl>
                                      </p:cBhvr>
                                    </p:animEffect>
                                    <p:anim calcmode="lin" valueType="num">
                                      <p:cBhvr>
                                        <p:cTn id="25"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30" fill="hold">
                            <p:stCondLst>
                              <p:cond delay="3400"/>
                            </p:stCondLst>
                            <p:childTnLst>
                              <p:par>
                                <p:cTn id="31" presetID="30" presetClass="entr" presetSubtype="0" fill="hold" grpId="0" nodeType="after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800" decel="100000"/>
                                        <p:tgtEl>
                                          <p:spTgt spid="3">
                                            <p:txEl>
                                              <p:pRg st="2" end="2"/>
                                            </p:txEl>
                                          </p:spTgt>
                                        </p:tgtEl>
                                      </p:cBhvr>
                                    </p:animEffect>
                                    <p:anim calcmode="lin" valueType="num">
                                      <p:cBhvr>
                                        <p:cTn id="34"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5"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6"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9" fill="hold">
                            <p:stCondLst>
                              <p:cond delay="4400"/>
                            </p:stCondLst>
                            <p:childTnLst>
                              <p:par>
                                <p:cTn id="40" presetID="30" presetClass="entr" presetSubtype="0" fill="hold" grpId="0" nodeType="after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800" decel="100000"/>
                                        <p:tgtEl>
                                          <p:spTgt spid="3">
                                            <p:txEl>
                                              <p:pRg st="3" end="3"/>
                                            </p:txEl>
                                          </p:spTgt>
                                        </p:tgtEl>
                                      </p:cBhvr>
                                    </p:animEffect>
                                    <p:anim calcmode="lin" valueType="num">
                                      <p:cBhvr>
                                        <p:cTn id="4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dna bg5.jpg"/>
          <p:cNvPicPr>
            <a:picLocks noGrp="1" noChangeAspect="1"/>
          </p:cNvPicPr>
          <p:nvPr>
            <p:ph idx="1"/>
          </p:nvPr>
        </p:nvPicPr>
        <p:blipFill>
          <a:blip r:embed="rId3"/>
          <a:stretch>
            <a:fillRect/>
          </a:stretch>
        </p:blipFill>
        <p:spPr>
          <a:xfrm>
            <a:off x="0" y="0"/>
            <a:ext cx="12192000" cy="6857999"/>
          </a:xfrm>
          <a:effectLst>
            <a:outerShdw blurRad="50800" dist="38100" dir="2700000" algn="tl" rotWithShape="0">
              <a:prstClr val="black">
                <a:alpha val="40000"/>
              </a:prstClr>
            </a:outerShdw>
          </a:effectLst>
        </p:spPr>
      </p:pic>
      <p:pic>
        <p:nvPicPr>
          <p:cNvPr id="9" name="Picture 8" descr="download.jpg"/>
          <p:cNvPicPr>
            <a:picLocks noChangeAspect="1"/>
          </p:cNvPicPr>
          <p:nvPr/>
        </p:nvPicPr>
        <p:blipFill>
          <a:blip r:embed="rId4"/>
          <a:stretch>
            <a:fillRect/>
          </a:stretch>
        </p:blipFill>
        <p:spPr>
          <a:xfrm>
            <a:off x="2119745" y="792019"/>
            <a:ext cx="7620000" cy="5080000"/>
          </a:xfrm>
          <a:prstGeom prst="rect">
            <a:avLst/>
          </a:prstGeom>
        </p:spPr>
      </p:pic>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240_F_459921534_HpmBLGfcuTatUZs6R1g2GFpB6FRZMzrH.jpg"/>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dirty="0" smtClean="0">
                <a:solidFill>
                  <a:schemeClr val="accent2">
                    <a:lumMod val="50000"/>
                  </a:schemeClr>
                </a:solidFill>
                <a:latin typeface="Algerian" pitchFamily="82" charset="0"/>
              </a:rPr>
              <a:t>A</a:t>
            </a:r>
            <a:r>
              <a:rPr lang="en-US" dirty="0" smtClean="0">
                <a:solidFill>
                  <a:srgbClr val="FF0000"/>
                </a:solidFill>
                <a:latin typeface="Algerian" pitchFamily="82" charset="0"/>
              </a:rPr>
              <a:t>LKYLATING </a:t>
            </a:r>
            <a:r>
              <a:rPr lang="en-US" dirty="0" smtClean="0">
                <a:solidFill>
                  <a:schemeClr val="accent2">
                    <a:lumMod val="50000"/>
                  </a:schemeClr>
                </a:solidFill>
                <a:latin typeface="Algerian" pitchFamily="82" charset="0"/>
              </a:rPr>
              <a:t>A</a:t>
            </a:r>
            <a:r>
              <a:rPr lang="en-US" dirty="0" smtClean="0">
                <a:solidFill>
                  <a:srgbClr val="FF0000"/>
                </a:solidFill>
                <a:latin typeface="Algerian" pitchFamily="82" charset="0"/>
              </a:rPr>
              <a:t>GENTS</a:t>
            </a:r>
            <a:endParaRPr lang="en-US" dirty="0">
              <a:solidFill>
                <a:srgbClr val="FF0000"/>
              </a:solidFill>
              <a:latin typeface="Algerian" pitchFamily="82" charset="0"/>
            </a:endParaRPr>
          </a:p>
        </p:txBody>
      </p:sp>
      <p:sp>
        <p:nvSpPr>
          <p:cNvPr id="3" name="Content Placeholder 2"/>
          <p:cNvSpPr>
            <a:spLocks noGrp="1"/>
          </p:cNvSpPr>
          <p:nvPr>
            <p:ph idx="1"/>
          </p:nvPr>
        </p:nvSpPr>
        <p:spPr>
          <a:xfrm>
            <a:off x="1981200" y="1551710"/>
            <a:ext cx="10210800" cy="4946072"/>
          </a:xfrm>
        </p:spPr>
        <p:txBody>
          <a:bodyPr>
            <a:normAutofit/>
          </a:bodyPr>
          <a:lstStyle/>
          <a:p>
            <a:r>
              <a:rPr lang="en-US" dirty="0" err="1" smtClean="0">
                <a:solidFill>
                  <a:schemeClr val="tx1">
                    <a:lumMod val="95000"/>
                    <a:lumOff val="5000"/>
                  </a:schemeClr>
                </a:solidFill>
              </a:rPr>
              <a:t>Ethylnitrosourea</a:t>
            </a:r>
            <a:r>
              <a:rPr lang="en-US" dirty="0" smtClean="0">
                <a:solidFill>
                  <a:schemeClr val="tx1">
                    <a:lumMod val="95000"/>
                    <a:lumOff val="5000"/>
                  </a:schemeClr>
                </a:solidFill>
              </a:rPr>
              <a:t>, mustard gas and vinyl chloride </a:t>
            </a:r>
            <a:r>
              <a:rPr lang="en-US" dirty="0" err="1" smtClean="0">
                <a:solidFill>
                  <a:schemeClr val="tx1">
                    <a:lumMod val="95000"/>
                    <a:lumOff val="5000"/>
                  </a:schemeClr>
                </a:solidFill>
              </a:rPr>
              <a:t>arecommon</a:t>
            </a:r>
            <a:r>
              <a:rPr lang="en-US" dirty="0" smtClean="0">
                <a:solidFill>
                  <a:schemeClr val="tx1">
                    <a:lumMod val="95000"/>
                    <a:lumOff val="5000"/>
                  </a:schemeClr>
                </a:solidFill>
              </a:rPr>
              <a:t> </a:t>
            </a:r>
            <a:r>
              <a:rPr lang="en-US" dirty="0" err="1" smtClean="0">
                <a:solidFill>
                  <a:schemeClr val="tx1">
                    <a:lumMod val="95000"/>
                    <a:lumOff val="5000"/>
                  </a:schemeClr>
                </a:solidFill>
              </a:rPr>
              <a:t>alkylating</a:t>
            </a:r>
            <a:r>
              <a:rPr lang="en-US" dirty="0" smtClean="0">
                <a:solidFill>
                  <a:schemeClr val="tx1">
                    <a:lumMod val="95000"/>
                    <a:lumOff val="5000"/>
                  </a:schemeClr>
                </a:solidFill>
              </a:rPr>
              <a:t> agents that add alkyl group to the DNA and damages it.</a:t>
            </a:r>
          </a:p>
          <a:p>
            <a:r>
              <a:rPr lang="en-US" dirty="0" smtClean="0">
                <a:solidFill>
                  <a:schemeClr val="tx1">
                    <a:lumMod val="95000"/>
                    <a:lumOff val="5000"/>
                  </a:schemeClr>
                </a:solidFill>
              </a:rPr>
              <a:t>The agents induce base-pairing errors by increasing ionization and produces gaps in the DNA strand.</a:t>
            </a:r>
          </a:p>
          <a:p>
            <a:r>
              <a:rPr lang="en-US" dirty="0" smtClean="0">
                <a:solidFill>
                  <a:schemeClr val="tx1">
                    <a:lumMod val="95000"/>
                    <a:lumOff val="5000"/>
                  </a:schemeClr>
                </a:solidFill>
              </a:rPr>
              <a:t>The </a:t>
            </a:r>
            <a:r>
              <a:rPr lang="en-US" dirty="0" err="1" smtClean="0">
                <a:solidFill>
                  <a:schemeClr val="tx1">
                    <a:lumMod val="95000"/>
                    <a:lumOff val="5000"/>
                  </a:schemeClr>
                </a:solidFill>
              </a:rPr>
              <a:t>alkylated</a:t>
            </a:r>
            <a:r>
              <a:rPr lang="en-US" dirty="0" smtClean="0">
                <a:solidFill>
                  <a:schemeClr val="tx1">
                    <a:lumMod val="95000"/>
                    <a:lumOff val="5000"/>
                  </a:schemeClr>
                </a:solidFill>
              </a:rPr>
              <a:t> </a:t>
            </a:r>
            <a:r>
              <a:rPr lang="en-US" dirty="0" err="1" smtClean="0">
                <a:solidFill>
                  <a:schemeClr val="tx1">
                    <a:lumMod val="95000"/>
                    <a:lumOff val="5000"/>
                  </a:schemeClr>
                </a:solidFill>
              </a:rPr>
              <a:t>purine</a:t>
            </a:r>
            <a:r>
              <a:rPr lang="en-US" dirty="0" smtClean="0">
                <a:solidFill>
                  <a:schemeClr val="tx1">
                    <a:lumMod val="95000"/>
                    <a:lumOff val="5000"/>
                  </a:schemeClr>
                </a:solidFill>
              </a:rPr>
              <a:t> bases are removed by the phenomenon is called </a:t>
            </a:r>
            <a:r>
              <a:rPr lang="en-US" dirty="0" err="1" smtClean="0">
                <a:solidFill>
                  <a:schemeClr val="tx1">
                    <a:lumMod val="95000"/>
                    <a:lumOff val="5000"/>
                  </a:schemeClr>
                </a:solidFill>
              </a:rPr>
              <a:t>depurination,although</a:t>
            </a:r>
            <a:r>
              <a:rPr lang="en-US" dirty="0" smtClean="0">
                <a:solidFill>
                  <a:schemeClr val="tx1">
                    <a:lumMod val="95000"/>
                    <a:lumOff val="5000"/>
                  </a:schemeClr>
                </a:solidFill>
              </a:rPr>
              <a:t> </a:t>
            </a:r>
            <a:r>
              <a:rPr lang="en-US" dirty="0" err="1" smtClean="0">
                <a:solidFill>
                  <a:schemeClr val="tx1">
                    <a:lumMod val="95000"/>
                    <a:lumOff val="5000"/>
                  </a:schemeClr>
                </a:solidFill>
              </a:rPr>
              <a:t>depurination</a:t>
            </a:r>
            <a:r>
              <a:rPr lang="en-US" dirty="0" smtClean="0">
                <a:solidFill>
                  <a:schemeClr val="tx1">
                    <a:lumMod val="95000"/>
                    <a:lumOff val="5000"/>
                  </a:schemeClr>
                </a:solidFill>
              </a:rPr>
              <a:t> is not mutagenic and can be repaired by the DNA-repair pathway.</a:t>
            </a:r>
            <a:endParaRPr lang="en-US" dirty="0">
              <a:solidFill>
                <a:schemeClr val="tx1">
                  <a:lumMod val="95000"/>
                  <a:lumOff val="5000"/>
                </a:schemeClr>
              </a:solidFill>
            </a:endParaRPr>
          </a:p>
        </p:txBody>
      </p:sp>
    </p:spTree>
  </p:cSld>
  <p:clrMapOvr>
    <a:masterClrMapping/>
  </p:clrMapOvr>
  <p:transition spd="med">
    <p:randomBar dir="ver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43"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
                                        <p:tgtEl>
                                          <p:spTgt spid="3">
                                            <p:txEl>
                                              <p:pRg st="0" end="0"/>
                                            </p:txEl>
                                          </p:spTgt>
                                        </p:tgtEl>
                                      </p:cBhvr>
                                    </p:animEffect>
                                    <p:anim calcmode="lin" valueType="num">
                                      <p:cBhvr>
                                        <p:cTn id="12"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4"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6" fill="hold">
                            <p:stCondLst>
                              <p:cond delay="1500"/>
                            </p:stCondLst>
                            <p:childTnLst>
                              <p:par>
                                <p:cTn id="17" presetID="43"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
                                        <p:tgtEl>
                                          <p:spTgt spid="3">
                                            <p:txEl>
                                              <p:pRg st="1" end="1"/>
                                            </p:txEl>
                                          </p:spTgt>
                                        </p:tgtEl>
                                      </p:cBhvr>
                                    </p:animEffect>
                                    <p:anim calcmode="lin" valueType="num">
                                      <p:cBhvr>
                                        <p:cTn id="20"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4" fill="hold">
                            <p:stCondLst>
                              <p:cond delay="2500"/>
                            </p:stCondLst>
                            <p:childTnLst>
                              <p:par>
                                <p:cTn id="25" presetID="43"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
                                        <p:tgtEl>
                                          <p:spTgt spid="3">
                                            <p:txEl>
                                              <p:pRg st="2" end="2"/>
                                            </p:txEl>
                                          </p:spTgt>
                                        </p:tgtEl>
                                      </p:cBhvr>
                                    </p:animEffect>
                                    <p:anim calcmode="lin" valueType="num">
                                      <p:cBhvr>
                                        <p:cTn id="28"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30"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1"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TotalTime>
  <Words>496</Words>
  <Application>Microsoft Office PowerPoint</Application>
  <PresentationFormat>Custom</PresentationFormat>
  <Paragraphs>59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CHEMICAL MUTAGENIC AGENTS</vt:lpstr>
      <vt:lpstr>Slide 2</vt:lpstr>
      <vt:lpstr>CHEMICAL MUTAGENS</vt:lpstr>
      <vt:lpstr>Slide 4</vt:lpstr>
      <vt:lpstr>BASE ANALOGUES</vt:lpstr>
      <vt:lpstr>Slide 6</vt:lpstr>
      <vt:lpstr>INTERCALATING AGENTS</vt:lpstr>
      <vt:lpstr>Slide 8</vt:lpstr>
      <vt:lpstr>ALKYLATING AGENTS</vt:lpstr>
      <vt:lpstr>Slide 10</vt:lpstr>
      <vt:lpstr>METAL IONS</vt:lpstr>
      <vt:lpstr>USES</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consectetur adipiscing elit. Morbi dolor augue, laoreet at consequat id, hendrerit id nunc. Morbi congue condimentum aliquam. Curabitur efficitur condimentum justo eu pharetra. Sed et varius ex. Phasellus convallis nunc eu lorem pharetra fringilla. Proin nec consectetur enim. Quisque eu auctor ante. Phasellus et arcu a lorem hendrerit porta non non tellus. Donec placerat justo id est aliquam porttitor. Praesent interdum dui at odio rhoncus dapibus. Quisque tincidunt, mi nec facilisis euismod, est quam euismod ipsum, quis venenatis ipsum massa eget tellus. Mauris euismod nisi ultrices sapien porta feugiat.  Sed pellentesque consequat nulla eget sodales. Ut eget lorem purus. Quisque commodo a erat iaculis ultricies. Fusce lectus metus, maximus eu porta eu, maximus nec tellus. Sed a libero ac ante varius faucibus et congue ligula. Morbi leo orci, varius in sollicitudin tempor, sodales at eros. Etiam blandit risus dolor, at faucibus ante feugiat in. Vivamus ut iaculis dolor. Nam ornare magna eget ipsum mollis luctus. Aenean et convallis libero, eu tincidunt tortor. Curabitur tincidunt sapien quis tellus sollicitudin, vitae venenatis elit laoreet. Vestibulum pretium luctus lobortis. Donec justo lectus, euismod nec nisi vitae, aliquam porta arcu.  Nulla ut faucibus erat, commodo ornare tortor. Morbi varius metus quam, in ultrices est dignissim id. Aliquam pretium accumsan lectus ut vestibulum. In sed mi felis. In nec porta orci. Nam nunc tortor, imperdiet ac semper sit amet, ultricies nec nisi. Lorem ipsum dolor sit amet, consectetur adipiscing elit. Morbi sit amet condimentum nibh. Suspendisse vitae diam nec libero rhoncus finibus ac nec diam. Etiam non neque efficitur, placerat massa a, feugiat turpis. Morbi at lacus a tortor posuere iaculis. Praesent pharetra arcu pellentesque nisi vulputate imperdiet. Praesent vestibulum volutpat eros, ut congue sem cursus id. Nulla lorem purus, maximus elementum ante vitae, sodales tristique mi. Mauris quis molestie orci. Fusce interdum porta aliquet.  Quisque vitae libero ac quam phare</dc:title>
  <dc:creator>wsuser</dc:creator>
  <cp:lastModifiedBy>microtech</cp:lastModifiedBy>
  <cp:revision>64</cp:revision>
  <dcterms:created xsi:type="dcterms:W3CDTF">2019-07-29T08:24:23Z</dcterms:created>
  <dcterms:modified xsi:type="dcterms:W3CDTF">2024-06-22T05:36:36Z</dcterms:modified>
</cp:coreProperties>
</file>