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8" r:id="rId4"/>
    <p:sldId id="259" r:id="rId5"/>
    <p:sldId id="269" r:id="rId6"/>
    <p:sldId id="260" r:id="rId7"/>
    <p:sldId id="261" r:id="rId8"/>
    <p:sldId id="262"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3474477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1794852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9D6C42-1F2F-4356-A915-1F084CCBC127}" type="slidenum">
              <a:rPr lang="en-IN" smtClean="0"/>
              <a:pPr/>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32359784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3423643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9D6C42-1F2F-4356-A915-1F084CCBC127}"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130174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3443246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948167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194258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3966867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3929784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1980077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1730839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3587857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3362209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1852952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1B992B-682E-4D83-B6D2-8ADC3E639057}" type="datetimeFigureOut">
              <a:rPr lang="en-IN" smtClean="0"/>
              <a:pPr/>
              <a:t>22-06-2024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2401384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1B992B-682E-4D83-B6D2-8ADC3E639057}" type="datetimeFigureOut">
              <a:rPr lang="en-IN" smtClean="0"/>
              <a:pPr/>
              <a:t>22-06-2024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89D6C42-1F2F-4356-A915-1F084CCBC127}" type="slidenum">
              <a:rPr lang="en-IN" smtClean="0"/>
              <a:pPr/>
              <a:t>‹#›</a:t>
            </a:fld>
            <a:endParaRPr lang="en-IN"/>
          </a:p>
        </p:txBody>
      </p:sp>
    </p:spTree>
    <p:extLst>
      <p:ext uri="{BB962C8B-B14F-4D97-AF65-F5344CB8AC3E}">
        <p14:creationId xmlns:p14="http://schemas.microsoft.com/office/powerpoint/2010/main" xmlns="" val="2362849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iografiacortade.com/anton-van-leeuwenhoek/"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openoregon.pressbooks.pub/mhccmajorsbio/chapter/8-2-main-structures-and-summary-of-photosynthesi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FF5D45-0719-C98E-AA40-93546085AF1E}"/>
              </a:ext>
            </a:extLst>
          </p:cNvPr>
          <p:cNvSpPr>
            <a:spLocks noGrp="1"/>
          </p:cNvSpPr>
          <p:nvPr>
            <p:ph type="ctrTitle"/>
          </p:nvPr>
        </p:nvSpPr>
        <p:spPr>
          <a:xfrm>
            <a:off x="1524000" y="1362634"/>
            <a:ext cx="8274424" cy="6436660"/>
          </a:xfrm>
        </p:spPr>
        <p:txBody>
          <a:bodyPr/>
          <a:lstStyle/>
          <a:p>
            <a:pPr algn="ctr"/>
            <a:r>
              <a:rPr lang="en-US" sz="3200" b="1" i="1" dirty="0">
                <a:solidFill>
                  <a:schemeClr val="accent2"/>
                </a:solidFill>
              </a:rPr>
              <a:t/>
            </a:r>
            <a:br>
              <a:rPr lang="en-US" sz="3200" b="1" i="1" dirty="0">
                <a:solidFill>
                  <a:schemeClr val="accent2"/>
                </a:solidFill>
              </a:rPr>
            </a:br>
            <a:r>
              <a:rPr lang="en-US" sz="4800" b="1" i="1" dirty="0">
                <a:solidFill>
                  <a:schemeClr val="accent2"/>
                </a:solidFill>
              </a:rPr>
              <a:t>CHLOROPLAST</a:t>
            </a:r>
            <a:r>
              <a:rPr lang="en-US" sz="3200" b="1" i="1" dirty="0">
                <a:solidFill>
                  <a:schemeClr val="accent2"/>
                </a:solidFill>
              </a:rPr>
              <a:t/>
            </a:r>
            <a:br>
              <a:rPr lang="en-US" sz="3200" b="1" i="1" dirty="0">
                <a:solidFill>
                  <a:schemeClr val="accent2"/>
                </a:solidFill>
              </a:rPr>
            </a:br>
            <a:r>
              <a:rPr lang="en-US" sz="3200" b="1" i="1">
                <a:solidFill>
                  <a:schemeClr val="accent2"/>
                </a:solidFill>
              </a:rPr>
              <a:t/>
            </a:r>
            <a:br>
              <a:rPr lang="en-US" sz="3200" b="1" i="1">
                <a:solidFill>
                  <a:schemeClr val="accent2"/>
                </a:solidFill>
              </a:rPr>
            </a:br>
            <a:r>
              <a:rPr lang="en-US" sz="3200" b="1" i="1" smtClean="0">
                <a:solidFill>
                  <a:schemeClr val="accent2"/>
                </a:solidFill>
              </a:rPr>
              <a:t>                        S.YAMINI</a:t>
            </a:r>
            <a:br>
              <a:rPr lang="en-US" sz="3200" b="1" i="1" smtClean="0">
                <a:solidFill>
                  <a:schemeClr val="accent2"/>
                </a:solidFill>
              </a:rPr>
            </a:br>
            <a:r>
              <a:rPr lang="en-US" sz="3200" b="1" i="1" smtClean="0">
                <a:solidFill>
                  <a:schemeClr val="accent2"/>
                </a:solidFill>
              </a:rPr>
              <a:t>            </a:t>
            </a:r>
            <a:r>
              <a:rPr lang="en-US" sz="3200" b="1" i="1" smtClean="0">
                <a:solidFill>
                  <a:schemeClr val="accent2"/>
                </a:solidFill>
              </a:rPr>
              <a:t>DEPARTMENT </a:t>
            </a:r>
            <a:r>
              <a:rPr lang="en-US" sz="3200" b="1" i="1" dirty="0" smtClean="0">
                <a:solidFill>
                  <a:schemeClr val="accent2"/>
                </a:solidFill>
              </a:rPr>
              <a:t>OF MICROBIOLOGY</a:t>
            </a:r>
            <a:r>
              <a:rPr lang="en-US" sz="3200" b="1" i="1" smtClean="0">
                <a:solidFill>
                  <a:schemeClr val="accent2"/>
                </a:solidFill>
              </a:rPr>
              <a:t/>
            </a:r>
            <a:br>
              <a:rPr lang="en-US" sz="3200" b="1" i="1" smtClean="0">
                <a:solidFill>
                  <a:schemeClr val="accent2"/>
                </a:solidFill>
              </a:rPr>
            </a:br>
            <a:r>
              <a:rPr lang="en-US" sz="3200" b="1" i="1" smtClean="0">
                <a:solidFill>
                  <a:schemeClr val="accent2"/>
                </a:solidFill>
              </a:rPr>
              <a:t>                        DNR </a:t>
            </a:r>
            <a:r>
              <a:rPr lang="en-US" sz="3200" b="1" i="1" dirty="0" smtClean="0">
                <a:solidFill>
                  <a:schemeClr val="accent2"/>
                </a:solidFill>
              </a:rPr>
              <a:t>COLLEGE</a:t>
            </a:r>
            <a:r>
              <a:rPr lang="en-US" sz="3200" b="1" i="1" dirty="0">
                <a:solidFill>
                  <a:schemeClr val="accent2"/>
                </a:solidFill>
              </a:rPr>
              <a:t/>
            </a:r>
            <a:br>
              <a:rPr lang="en-US" sz="3200" b="1" i="1" dirty="0">
                <a:solidFill>
                  <a:schemeClr val="accent2"/>
                </a:solidFill>
              </a:rPr>
            </a:br>
            <a:r>
              <a:rPr lang="en-US" sz="3200" b="1" i="1" dirty="0">
                <a:solidFill>
                  <a:schemeClr val="accent2"/>
                </a:solidFill>
              </a:rPr>
              <a:t>      </a:t>
            </a:r>
            <a:br>
              <a:rPr lang="en-US" sz="3200" b="1" i="1" dirty="0">
                <a:solidFill>
                  <a:schemeClr val="accent2"/>
                </a:solidFill>
              </a:rPr>
            </a:br>
            <a:r>
              <a:rPr lang="en-US" sz="6000" b="1" i="1" dirty="0">
                <a:solidFill>
                  <a:schemeClr val="accent2"/>
                </a:solidFill>
              </a:rPr>
              <a:t/>
            </a:r>
            <a:br>
              <a:rPr lang="en-US" sz="6000" b="1" i="1" dirty="0">
                <a:solidFill>
                  <a:schemeClr val="accent2"/>
                </a:solidFill>
              </a:rPr>
            </a:br>
            <a:endParaRPr lang="en-IN" sz="6000" b="1" i="1" dirty="0">
              <a:solidFill>
                <a:schemeClr val="accent2"/>
              </a:solidFill>
            </a:endParaRPr>
          </a:p>
        </p:txBody>
      </p:sp>
    </p:spTree>
    <p:extLst>
      <p:ext uri="{BB962C8B-B14F-4D97-AF65-F5344CB8AC3E}">
        <p14:creationId xmlns:p14="http://schemas.microsoft.com/office/powerpoint/2010/main" xmlns="" val="166925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F4E162-27C7-3271-A7BD-F9A799642267}"/>
              </a:ext>
            </a:extLst>
          </p:cNvPr>
          <p:cNvSpPr>
            <a:spLocks noGrp="1"/>
          </p:cNvSpPr>
          <p:nvPr>
            <p:ph type="title"/>
          </p:nvPr>
        </p:nvSpPr>
        <p:spPr>
          <a:xfrm>
            <a:off x="677334" y="609600"/>
            <a:ext cx="8596668" cy="1550989"/>
          </a:xfrm>
        </p:spPr>
        <p:txBody>
          <a:bodyPr>
            <a:normAutofit fontScale="90000"/>
          </a:bodyPr>
          <a:lstStyle/>
          <a:p>
            <a:r>
              <a:rPr lang="en-US" b="1" u="sng" dirty="0">
                <a:solidFill>
                  <a:schemeClr val="tx1"/>
                </a:solidFill>
              </a:rPr>
              <a:t>FUNCTIONS OF CHLOROPLAST;</a:t>
            </a:r>
            <a:br>
              <a:rPr lang="en-US" b="1" u="sng" dirty="0">
                <a:solidFill>
                  <a:schemeClr val="tx1"/>
                </a:solidFill>
              </a:rPr>
            </a:br>
            <a:r>
              <a:rPr lang="en-US" dirty="0">
                <a:solidFill>
                  <a:schemeClr val="tx1"/>
                </a:solidFill>
              </a:rPr>
              <a:t/>
            </a:r>
            <a:br>
              <a:rPr lang="en-US" dirty="0">
                <a:solidFill>
                  <a:schemeClr val="tx1"/>
                </a:solidFill>
              </a:rPr>
            </a:br>
            <a:r>
              <a:rPr lang="en-US" sz="3100" dirty="0">
                <a:solidFill>
                  <a:schemeClr val="accent2">
                    <a:lumMod val="75000"/>
                  </a:schemeClr>
                </a:solidFill>
              </a:rPr>
              <a:t>The main function of chloroplasts is to carry out photosynthesis, the process by which plants convert light energy into chemical energy that can be used by cells.</a:t>
            </a:r>
            <a:br>
              <a:rPr lang="en-US" sz="3100" dirty="0">
                <a:solidFill>
                  <a:schemeClr val="accent2">
                    <a:lumMod val="75000"/>
                  </a:schemeClr>
                </a:solidFill>
              </a:rPr>
            </a:br>
            <a:r>
              <a:rPr lang="en-US" sz="3100" dirty="0">
                <a:solidFill>
                  <a:schemeClr val="accent2">
                    <a:lumMod val="75000"/>
                  </a:schemeClr>
                </a:solidFill>
              </a:rPr>
              <a:t/>
            </a:r>
            <a:br>
              <a:rPr lang="en-US" sz="3100" dirty="0">
                <a:solidFill>
                  <a:schemeClr val="accent2">
                    <a:lumMod val="75000"/>
                  </a:schemeClr>
                </a:solidFill>
              </a:rPr>
            </a:br>
            <a:r>
              <a:rPr lang="en-US" sz="3100" dirty="0">
                <a:solidFill>
                  <a:schemeClr val="accent2">
                    <a:lumMod val="75000"/>
                  </a:schemeClr>
                </a:solidFill>
              </a:rPr>
              <a:t>Chloroplasts also play a role in the synthesis of amino acids, lipids and pigments.</a:t>
            </a:r>
            <a:br>
              <a:rPr lang="en-US" sz="3100" dirty="0">
                <a:solidFill>
                  <a:schemeClr val="accent2">
                    <a:lumMod val="75000"/>
                  </a:schemeClr>
                </a:solidFill>
              </a:rPr>
            </a:br>
            <a:endParaRPr lang="en-IN" sz="3100" dirty="0">
              <a:solidFill>
                <a:schemeClr val="accent2">
                  <a:lumMod val="75000"/>
                </a:schemeClr>
              </a:solidFill>
            </a:endParaRPr>
          </a:p>
        </p:txBody>
      </p:sp>
    </p:spTree>
    <p:extLst>
      <p:ext uri="{BB962C8B-B14F-4D97-AF65-F5344CB8AC3E}">
        <p14:creationId xmlns:p14="http://schemas.microsoft.com/office/powerpoint/2010/main" xmlns="" val="1222796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3ED21917-090B-EE39-95DD-38E4AF1DF54B}"/>
              </a:ext>
            </a:extLst>
          </p:cNvPr>
          <p:cNvPicPr>
            <a:picLocks noChangeAspect="1"/>
          </p:cNvPicPr>
          <p:nvPr/>
        </p:nvPicPr>
        <p:blipFill>
          <a:blip r:embed="rId2">
            <a:extLst>
              <a:ext uri="{28A0092B-C50C-407E-A947-70E740481C1C}">
                <a14:useLocalDpi xmlns:a14="http://schemas.microsoft.com/office/drawing/2010/main" xmlns="" val="0"/>
              </a:ext>
              <a:ext uri="{837473B0-CC2E-450A-ABE3-18F120FF3D39}">
                <a1611:picAttrSrcUrl xmlns:a1611="http://schemas.microsoft.com/office/drawing/2016/11/main" xmlns="" r:id="rId3"/>
              </a:ext>
            </a:extLst>
          </a:blip>
          <a:stretch>
            <a:fillRect/>
          </a:stretch>
        </p:blipFill>
        <p:spPr>
          <a:xfrm>
            <a:off x="1111625" y="378206"/>
            <a:ext cx="7862046" cy="5798476"/>
          </a:xfrm>
          <a:prstGeom prst="rect">
            <a:avLst/>
          </a:prstGeom>
        </p:spPr>
      </p:pic>
    </p:spTree>
    <p:extLst>
      <p:ext uri="{BB962C8B-B14F-4D97-AF65-F5344CB8AC3E}">
        <p14:creationId xmlns:p14="http://schemas.microsoft.com/office/powerpoint/2010/main" xmlns="" val="3587453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CF1DAE-57E0-03DF-ACC2-F925AD46D252}"/>
              </a:ext>
            </a:extLst>
          </p:cNvPr>
          <p:cNvSpPr>
            <a:spLocks noGrp="1"/>
          </p:cNvSpPr>
          <p:nvPr>
            <p:ph type="title"/>
          </p:nvPr>
        </p:nvSpPr>
        <p:spPr>
          <a:xfrm>
            <a:off x="336675" y="430306"/>
            <a:ext cx="8596668" cy="1255059"/>
          </a:xfrm>
        </p:spPr>
        <p:txBody>
          <a:bodyPr>
            <a:noAutofit/>
          </a:bodyPr>
          <a:lstStyle/>
          <a:p>
            <a:r>
              <a:rPr lang="en-US" i="1" u="sng" dirty="0">
                <a:solidFill>
                  <a:schemeClr val="tx1"/>
                </a:solidFill>
                <a:latin typeface="Arial Black" panose="020B0A04020102020204" pitchFamily="34" charset="0"/>
              </a:rPr>
              <a:t>DISCOVERY</a:t>
            </a:r>
            <a:r>
              <a:rPr lang="en-US" sz="2400" i="1" dirty="0">
                <a:solidFill>
                  <a:schemeClr val="tx1"/>
                </a:solidFill>
              </a:rPr>
              <a:t/>
            </a:r>
            <a:br>
              <a:rPr lang="en-US" sz="2400" i="1" dirty="0">
                <a:solidFill>
                  <a:schemeClr val="tx1"/>
                </a:solidFill>
              </a:rPr>
            </a:br>
            <a:r>
              <a:rPr lang="en-US" sz="2400" dirty="0">
                <a:solidFill>
                  <a:schemeClr val="tx1"/>
                </a:solidFill>
              </a:rPr>
              <a:t/>
            </a:r>
            <a:br>
              <a:rPr lang="en-US" sz="2400" dirty="0">
                <a:solidFill>
                  <a:schemeClr val="tx1"/>
                </a:solidFill>
              </a:rPr>
            </a:br>
            <a:r>
              <a:rPr lang="en-US" sz="2400" dirty="0">
                <a:solidFill>
                  <a:schemeClr val="accent2">
                    <a:lumMod val="75000"/>
                  </a:schemeClr>
                </a:solidFill>
              </a:rPr>
              <a:t>The chloroplast was first observed by the Dutch microscopic Antoine Van Leeuwenhoek in the 17th century, but it was not until the 19</a:t>
            </a:r>
            <a:r>
              <a:rPr lang="en-US" sz="2400" baseline="30000" dirty="0">
                <a:solidFill>
                  <a:schemeClr val="accent2">
                    <a:lumMod val="75000"/>
                  </a:schemeClr>
                </a:solidFill>
              </a:rPr>
              <a:t>th</a:t>
            </a:r>
            <a:r>
              <a:rPr lang="en-US" sz="2400" dirty="0">
                <a:solidFill>
                  <a:schemeClr val="accent2">
                    <a:lumMod val="75000"/>
                  </a:schemeClr>
                </a:solidFill>
              </a:rPr>
              <a:t> century that its role in photosynthesis was discovered.</a:t>
            </a:r>
            <a:br>
              <a:rPr lang="en-US" sz="2400" dirty="0">
                <a:solidFill>
                  <a:schemeClr val="accent2">
                    <a:lumMod val="75000"/>
                  </a:schemeClr>
                </a:solidFill>
              </a:rPr>
            </a:br>
            <a:r>
              <a:rPr lang="en-US" sz="2400" dirty="0">
                <a:solidFill>
                  <a:schemeClr val="accent2">
                    <a:lumMod val="75000"/>
                  </a:schemeClr>
                </a:solidFill>
              </a:rPr>
              <a:t/>
            </a:r>
            <a:br>
              <a:rPr lang="en-US" sz="2400" dirty="0">
                <a:solidFill>
                  <a:schemeClr val="accent2">
                    <a:lumMod val="75000"/>
                  </a:schemeClr>
                </a:solidFill>
              </a:rPr>
            </a:br>
            <a:r>
              <a:rPr lang="en-US" sz="2400" dirty="0">
                <a:solidFill>
                  <a:schemeClr val="accent2">
                    <a:lumMod val="75000"/>
                  </a:schemeClr>
                </a:solidFill>
              </a:rPr>
              <a:t>The French biologist Henri Dutrochet was the first to suggest that chloroplasts might be involved in photosynthesis in the early 19</a:t>
            </a:r>
            <a:r>
              <a:rPr lang="en-US" sz="2400" baseline="30000" dirty="0">
                <a:solidFill>
                  <a:schemeClr val="accent2">
                    <a:lumMod val="75000"/>
                  </a:schemeClr>
                </a:solidFill>
              </a:rPr>
              <a:t>th</a:t>
            </a:r>
            <a:r>
              <a:rPr lang="en-US" sz="2400" dirty="0">
                <a:solidFill>
                  <a:schemeClr val="accent2">
                    <a:lumMod val="75000"/>
                  </a:schemeClr>
                </a:solidFill>
              </a:rPr>
              <a:t> century, and this idea was later supported by the work of other scientists, including Julius von Sachs and Theodor Engelmann. The German botanist Andreas Franz Wilhelm Schimper is credited with coining the term ‘’chloroplast’’ in 1883.</a:t>
            </a:r>
            <a:endParaRPr lang="en-IN" sz="2400" dirty="0">
              <a:solidFill>
                <a:schemeClr val="accent2">
                  <a:lumMod val="75000"/>
                </a:schemeClr>
              </a:solidFill>
            </a:endParaRPr>
          </a:p>
        </p:txBody>
      </p:sp>
    </p:spTree>
    <p:extLst>
      <p:ext uri="{BB962C8B-B14F-4D97-AF65-F5344CB8AC3E}">
        <p14:creationId xmlns:p14="http://schemas.microsoft.com/office/powerpoint/2010/main" xmlns="" val="317993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6159E2-031B-48D5-AD87-9D030D280161}"/>
              </a:ext>
            </a:extLst>
          </p:cNvPr>
          <p:cNvSpPr>
            <a:spLocks noGrp="1"/>
          </p:cNvSpPr>
          <p:nvPr>
            <p:ph type="title"/>
          </p:nvPr>
        </p:nvSpPr>
        <p:spPr>
          <a:xfrm>
            <a:off x="677334" y="609600"/>
            <a:ext cx="8596668" cy="950259"/>
          </a:xfrm>
        </p:spPr>
        <p:txBody>
          <a:bodyPr>
            <a:normAutofit fontScale="90000"/>
          </a:bodyPr>
          <a:lstStyle/>
          <a:p>
            <a:r>
              <a:rPr lang="en-US" b="1" i="1" u="sng" dirty="0">
                <a:solidFill>
                  <a:schemeClr val="tx1"/>
                </a:solidFill>
                <a:latin typeface="Arial Black" panose="020B0A04020102020204" pitchFamily="34" charset="0"/>
              </a:rPr>
              <a:t>DEFINATION ;</a:t>
            </a:r>
            <a:r>
              <a:rPr lang="en-US" i="1" dirty="0">
                <a:solidFill>
                  <a:schemeClr val="tx1"/>
                </a:solidFill>
              </a:rPr>
              <a:t/>
            </a:r>
            <a:br>
              <a:rPr lang="en-US" i="1" dirty="0">
                <a:solidFill>
                  <a:schemeClr val="tx1"/>
                </a:solidFill>
              </a:rPr>
            </a:br>
            <a:r>
              <a:rPr lang="en-US" dirty="0">
                <a:solidFill>
                  <a:schemeClr val="tx1"/>
                </a:solidFill>
              </a:rPr>
              <a:t/>
            </a:r>
            <a:br>
              <a:rPr lang="en-US" dirty="0">
                <a:solidFill>
                  <a:schemeClr val="tx1"/>
                </a:solidFill>
              </a:rPr>
            </a:br>
            <a:r>
              <a:rPr lang="en-US" sz="3100" dirty="0">
                <a:solidFill>
                  <a:schemeClr val="accent2">
                    <a:lumMod val="75000"/>
                  </a:schemeClr>
                </a:solidFill>
              </a:rPr>
              <a:t>Chloroplasts are organelles found in plant cells that are responsible for photosynthesis. They contain chlorophyll and other pigments that absorb light energy, Which is then used to synthesize sugars and other organic molecules. </a:t>
            </a:r>
            <a:br>
              <a:rPr lang="en-US" sz="3100" dirty="0">
                <a:solidFill>
                  <a:schemeClr val="accent2">
                    <a:lumMod val="75000"/>
                  </a:schemeClr>
                </a:solidFill>
              </a:rPr>
            </a:br>
            <a:r>
              <a:rPr lang="en-US" sz="3100" dirty="0">
                <a:solidFill>
                  <a:schemeClr val="accent2">
                    <a:lumMod val="75000"/>
                  </a:schemeClr>
                </a:solidFill>
              </a:rPr>
              <a:t/>
            </a:r>
            <a:br>
              <a:rPr lang="en-US" sz="3100" dirty="0">
                <a:solidFill>
                  <a:schemeClr val="accent2">
                    <a:lumMod val="75000"/>
                  </a:schemeClr>
                </a:solidFill>
              </a:rPr>
            </a:br>
            <a:r>
              <a:rPr lang="en-US" sz="3100" dirty="0">
                <a:solidFill>
                  <a:schemeClr val="accent2">
                    <a:lumMod val="75000"/>
                  </a:schemeClr>
                </a:solidFill>
              </a:rPr>
              <a:t>EX; Red Algae , Diatoms</a:t>
            </a:r>
            <a:endParaRPr lang="en-IN" sz="3100" dirty="0">
              <a:solidFill>
                <a:schemeClr val="accent2">
                  <a:lumMod val="75000"/>
                </a:schemeClr>
              </a:solidFill>
            </a:endParaRPr>
          </a:p>
        </p:txBody>
      </p:sp>
    </p:spTree>
    <p:extLst>
      <p:ext uri="{BB962C8B-B14F-4D97-AF65-F5344CB8AC3E}">
        <p14:creationId xmlns:p14="http://schemas.microsoft.com/office/powerpoint/2010/main" xmlns="" val="2659609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a:extLst>
              <a:ext uri="{FF2B5EF4-FFF2-40B4-BE49-F238E27FC236}">
                <a16:creationId xmlns:a16="http://schemas.microsoft.com/office/drawing/2014/main" xmlns="" id="{4498A9A7-C0A2-4536-E92D-4BC4CDBED068}"/>
              </a:ext>
            </a:extLst>
          </p:cNvPr>
          <p:cNvPicPr>
            <a:picLocks noGrp="1" noChangeAspect="1"/>
          </p:cNvPicPr>
          <p:nvPr>
            <p:ph idx="1"/>
          </p:nvPr>
        </p:nvPicPr>
        <p:blipFill>
          <a:blip r:embed="rId2">
            <a:extLst>
              <a:ext uri="{28A0092B-C50C-407E-A947-70E740481C1C}">
                <a14:useLocalDpi xmlns:a14="http://schemas.microsoft.com/office/drawing/2010/main" xmlns="" val="0"/>
              </a:ext>
              <a:ext uri="{837473B0-CC2E-450A-ABE3-18F120FF3D39}">
                <a1611:picAttrSrcUrl xmlns:a1611="http://schemas.microsoft.com/office/drawing/2016/11/main" xmlns="" r:id="rId3"/>
              </a:ext>
            </a:extLst>
          </a:blip>
          <a:stretch>
            <a:fillRect/>
          </a:stretch>
        </p:blipFill>
        <p:spPr>
          <a:xfrm>
            <a:off x="1712258" y="1093695"/>
            <a:ext cx="6562165" cy="4697506"/>
          </a:xfrm>
        </p:spPr>
      </p:pic>
    </p:spTree>
    <p:extLst>
      <p:ext uri="{BB962C8B-B14F-4D97-AF65-F5344CB8AC3E}">
        <p14:creationId xmlns:p14="http://schemas.microsoft.com/office/powerpoint/2010/main" xmlns="" val="959280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87A9AE-7F61-70D9-C6C5-8D27E44233C5}"/>
              </a:ext>
            </a:extLst>
          </p:cNvPr>
          <p:cNvSpPr>
            <a:spLocks noGrp="1"/>
          </p:cNvSpPr>
          <p:nvPr>
            <p:ph type="title"/>
          </p:nvPr>
        </p:nvSpPr>
        <p:spPr/>
        <p:txBody>
          <a:bodyPr>
            <a:normAutofit/>
          </a:bodyPr>
          <a:lstStyle/>
          <a:p>
            <a:r>
              <a:rPr lang="en-US" u="sng" dirty="0">
                <a:solidFill>
                  <a:schemeClr val="tx1"/>
                </a:solidFill>
                <a:latin typeface="Arial Black" panose="020B0A04020102020204" pitchFamily="34" charset="0"/>
              </a:rPr>
              <a:t>STRUCTURE OF CHLOROPLAST</a:t>
            </a:r>
            <a:br>
              <a:rPr lang="en-US" u="sng" dirty="0">
                <a:solidFill>
                  <a:schemeClr val="tx1"/>
                </a:solidFill>
                <a:latin typeface="Arial Black" panose="020B0A04020102020204" pitchFamily="34" charset="0"/>
              </a:rPr>
            </a:br>
            <a:endParaRPr lang="en-IN" u="sng" dirty="0">
              <a:solidFill>
                <a:schemeClr val="tx1"/>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xmlns="" id="{5FE8A43A-2EF9-4EF2-75FC-968CC88F4A3E}"/>
              </a:ext>
            </a:extLst>
          </p:cNvPr>
          <p:cNvSpPr>
            <a:spLocks noGrp="1"/>
          </p:cNvSpPr>
          <p:nvPr>
            <p:ph idx="1"/>
          </p:nvPr>
        </p:nvSpPr>
        <p:spPr/>
        <p:txBody>
          <a:bodyPr>
            <a:normAutofit fontScale="92500" lnSpcReduction="10000"/>
          </a:bodyPr>
          <a:lstStyle/>
          <a:p>
            <a:r>
              <a:rPr lang="en-US" sz="2800" dirty="0">
                <a:solidFill>
                  <a:schemeClr val="accent2">
                    <a:lumMod val="75000"/>
                  </a:schemeClr>
                </a:solidFill>
              </a:rPr>
              <a:t>Chloroplast are complex organelles that contain several different structures. Here are some of the main parts of a chloroplast</a:t>
            </a:r>
            <a:r>
              <a:rPr lang="en-US" sz="2800" dirty="0"/>
              <a:t>;</a:t>
            </a:r>
          </a:p>
          <a:p>
            <a:r>
              <a:rPr lang="en-US" sz="2800" dirty="0">
                <a:solidFill>
                  <a:schemeClr val="tx1"/>
                </a:solidFill>
              </a:rPr>
              <a:t>1.</a:t>
            </a:r>
            <a:r>
              <a:rPr lang="en-US" sz="2800" b="1" dirty="0">
                <a:solidFill>
                  <a:schemeClr val="tx1"/>
                </a:solidFill>
              </a:rPr>
              <a:t>Outer membrane</a:t>
            </a:r>
            <a:r>
              <a:rPr lang="en-US" sz="2800" dirty="0">
                <a:solidFill>
                  <a:schemeClr val="tx1"/>
                </a:solidFill>
              </a:rPr>
              <a:t>; </a:t>
            </a:r>
            <a:r>
              <a:rPr lang="en-US" sz="2800" dirty="0">
                <a:solidFill>
                  <a:schemeClr val="accent2">
                    <a:lumMod val="75000"/>
                  </a:schemeClr>
                </a:solidFill>
              </a:rPr>
              <a:t>This is the outermost layer of the chloroplast, which is permeable to small molecules and ions.</a:t>
            </a:r>
          </a:p>
          <a:p>
            <a:r>
              <a:rPr lang="en-US" sz="2800" dirty="0">
                <a:solidFill>
                  <a:schemeClr val="tx1"/>
                </a:solidFill>
              </a:rPr>
              <a:t>2</a:t>
            </a:r>
            <a:r>
              <a:rPr lang="en-US" sz="2800" dirty="0">
                <a:solidFill>
                  <a:schemeClr val="tx1">
                    <a:lumMod val="65000"/>
                    <a:lumOff val="35000"/>
                  </a:schemeClr>
                </a:solidFill>
              </a:rPr>
              <a:t>.</a:t>
            </a:r>
            <a:r>
              <a:rPr lang="en-US" sz="2800" b="1" dirty="0">
                <a:solidFill>
                  <a:schemeClr val="tx1"/>
                </a:solidFill>
              </a:rPr>
              <a:t>Inner membrane</a:t>
            </a:r>
            <a:r>
              <a:rPr lang="en-US" sz="2800" dirty="0">
                <a:solidFill>
                  <a:schemeClr val="tx1"/>
                </a:solidFill>
              </a:rPr>
              <a:t>; </a:t>
            </a:r>
            <a:r>
              <a:rPr lang="en-US" sz="2600" dirty="0">
                <a:solidFill>
                  <a:schemeClr val="accent2">
                    <a:lumMod val="75000"/>
                  </a:schemeClr>
                </a:solidFill>
              </a:rPr>
              <a:t>This is the second layer of the chloroplast, Which is less permeable than the outer membrane and contains transport proteins that regulate the movement of molecules in and out of the chloroplast.</a:t>
            </a:r>
            <a:endParaRPr lang="en-IN" sz="2600" dirty="0">
              <a:solidFill>
                <a:schemeClr val="accent2">
                  <a:lumMod val="75000"/>
                </a:schemeClr>
              </a:solidFill>
            </a:endParaRPr>
          </a:p>
        </p:txBody>
      </p:sp>
    </p:spTree>
    <p:extLst>
      <p:ext uri="{BB962C8B-B14F-4D97-AF65-F5344CB8AC3E}">
        <p14:creationId xmlns:p14="http://schemas.microsoft.com/office/powerpoint/2010/main" xmlns="" val="951684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5E30A2-EF9C-F44D-E073-A12A1A554846}"/>
              </a:ext>
            </a:extLst>
          </p:cNvPr>
          <p:cNvSpPr>
            <a:spLocks noGrp="1"/>
          </p:cNvSpPr>
          <p:nvPr>
            <p:ph type="title"/>
          </p:nvPr>
        </p:nvSpPr>
        <p:spPr>
          <a:xfrm>
            <a:off x="677334" y="609599"/>
            <a:ext cx="8596668" cy="2949389"/>
          </a:xfrm>
        </p:spPr>
        <p:txBody>
          <a:bodyPr>
            <a:normAutofit fontScale="90000"/>
          </a:bodyPr>
          <a:lstStyle/>
          <a:p>
            <a:r>
              <a:rPr lang="en-US" sz="3200" dirty="0">
                <a:solidFill>
                  <a:schemeClr val="tx1"/>
                </a:solidFill>
              </a:rPr>
              <a:t>3.</a:t>
            </a:r>
            <a:r>
              <a:rPr lang="en-US" sz="3200" b="1" dirty="0">
                <a:solidFill>
                  <a:schemeClr val="tx1"/>
                </a:solidFill>
              </a:rPr>
              <a:t>Intermembrane space</a:t>
            </a:r>
            <a:r>
              <a:rPr lang="en-US" dirty="0">
                <a:solidFill>
                  <a:schemeClr val="tx1"/>
                </a:solidFill>
              </a:rPr>
              <a:t>; </a:t>
            </a:r>
            <a:r>
              <a:rPr lang="en-US" sz="2800" dirty="0">
                <a:solidFill>
                  <a:schemeClr val="accent2">
                    <a:lumMod val="75000"/>
                  </a:schemeClr>
                </a:solidFill>
              </a:rPr>
              <a:t>This is the space between the outer and inner membranes of the chloroplast</a:t>
            </a:r>
            <a:r>
              <a:rPr lang="en-US" sz="2800" dirty="0">
                <a:solidFill>
                  <a:schemeClr val="tx1"/>
                </a:solidFill>
              </a:rPr>
              <a:t>.</a:t>
            </a:r>
            <a:br>
              <a:rPr lang="en-US" sz="2800" dirty="0">
                <a:solidFill>
                  <a:schemeClr val="tx1"/>
                </a:solidFill>
              </a:rPr>
            </a:br>
            <a:r>
              <a:rPr lang="en-US" sz="2800" dirty="0">
                <a:solidFill>
                  <a:schemeClr val="tx1"/>
                </a:solidFill>
              </a:rPr>
              <a:t/>
            </a:r>
            <a:br>
              <a:rPr lang="en-US" sz="2800" dirty="0">
                <a:solidFill>
                  <a:schemeClr val="tx1"/>
                </a:solidFill>
              </a:rPr>
            </a:br>
            <a:r>
              <a:rPr lang="en-US" sz="2800" dirty="0">
                <a:solidFill>
                  <a:schemeClr val="tx1"/>
                </a:solidFill>
              </a:rPr>
              <a:t>4.</a:t>
            </a:r>
            <a:r>
              <a:rPr lang="en-US" sz="2800" b="1" dirty="0">
                <a:solidFill>
                  <a:schemeClr val="tx1"/>
                </a:solidFill>
                <a:latin typeface="Arial Black" panose="020B0A04020102020204" pitchFamily="34" charset="0"/>
              </a:rPr>
              <a:t>Thylakoid</a:t>
            </a:r>
            <a:r>
              <a:rPr lang="en-US" sz="2800" dirty="0">
                <a:solidFill>
                  <a:schemeClr val="tx1"/>
                </a:solidFill>
                <a:latin typeface="Arial Black" panose="020B0A04020102020204" pitchFamily="34" charset="0"/>
              </a:rPr>
              <a:t>s</a:t>
            </a:r>
            <a:r>
              <a:rPr lang="en-US" sz="2800" dirty="0">
                <a:solidFill>
                  <a:schemeClr val="tx1"/>
                </a:solidFill>
              </a:rPr>
              <a:t>; </a:t>
            </a:r>
            <a:r>
              <a:rPr lang="en-US" sz="2800" dirty="0">
                <a:solidFill>
                  <a:schemeClr val="accent2">
                    <a:lumMod val="75000"/>
                  </a:schemeClr>
                </a:solidFill>
              </a:rPr>
              <a:t>These are flattened, membrane-bound sacs that are arranged in stacks called grana. They contain the pigments and proteins that are involved in the light-dependent reactions of photosynthesis</a:t>
            </a:r>
            <a:r>
              <a:rPr lang="en-US" sz="2800" dirty="0">
                <a:solidFill>
                  <a:schemeClr val="tx1"/>
                </a:solidFill>
              </a:rPr>
              <a:t>.</a:t>
            </a:r>
            <a:br>
              <a:rPr lang="en-US" sz="2800" dirty="0">
                <a:solidFill>
                  <a:schemeClr val="tx1"/>
                </a:solidFill>
              </a:rPr>
            </a:br>
            <a:r>
              <a:rPr lang="en-US" sz="2800" dirty="0">
                <a:solidFill>
                  <a:schemeClr val="tx1"/>
                </a:solidFill>
              </a:rPr>
              <a:t/>
            </a:r>
            <a:br>
              <a:rPr lang="en-US" sz="2800" dirty="0">
                <a:solidFill>
                  <a:schemeClr val="tx1"/>
                </a:solidFill>
              </a:rPr>
            </a:br>
            <a:r>
              <a:rPr lang="en-US" sz="2800" dirty="0">
                <a:solidFill>
                  <a:schemeClr val="tx1"/>
                </a:solidFill>
              </a:rPr>
              <a:t>5.</a:t>
            </a:r>
            <a:r>
              <a:rPr lang="en-US" b="1" dirty="0">
                <a:solidFill>
                  <a:schemeClr val="tx1"/>
                </a:solidFill>
              </a:rPr>
              <a:t>Stroma; </a:t>
            </a:r>
            <a:r>
              <a:rPr lang="en-US" sz="2800" dirty="0">
                <a:solidFill>
                  <a:schemeClr val="accent2">
                    <a:lumMod val="75000"/>
                  </a:schemeClr>
                </a:solidFill>
              </a:rPr>
              <a:t>This is the fluid-filled space surrounding the thylakoids , which contains enzymes and other structures that are involved in the light- independent reactions of photosynthesis.</a:t>
            </a:r>
            <a:br>
              <a:rPr lang="en-US" sz="2800" dirty="0">
                <a:solidFill>
                  <a:schemeClr val="accent2">
                    <a:lumMod val="75000"/>
                  </a:schemeClr>
                </a:solidFill>
              </a:rPr>
            </a:br>
            <a:r>
              <a:rPr lang="en-US" sz="2800" dirty="0">
                <a:solidFill>
                  <a:schemeClr val="tx1"/>
                </a:solidFill>
              </a:rPr>
              <a:t/>
            </a:r>
            <a:br>
              <a:rPr lang="en-US" sz="2800" dirty="0">
                <a:solidFill>
                  <a:schemeClr val="tx1"/>
                </a:solidFill>
              </a:rPr>
            </a:br>
            <a:r>
              <a:rPr lang="en-US" sz="2800" dirty="0">
                <a:solidFill>
                  <a:schemeClr val="tx1"/>
                </a:solidFill>
              </a:rPr>
              <a:t>6.</a:t>
            </a:r>
            <a:r>
              <a:rPr lang="en-US" sz="3100" b="1" dirty="0">
                <a:solidFill>
                  <a:schemeClr val="tx1"/>
                </a:solidFill>
              </a:rPr>
              <a:t>Chlorophyll</a:t>
            </a:r>
            <a:r>
              <a:rPr lang="en-US" sz="2800" b="1" dirty="0">
                <a:solidFill>
                  <a:schemeClr val="tx1"/>
                </a:solidFill>
              </a:rPr>
              <a:t>; </a:t>
            </a:r>
            <a:r>
              <a:rPr lang="en-US" sz="2800" dirty="0">
                <a:solidFill>
                  <a:schemeClr val="accent2">
                    <a:lumMod val="75000"/>
                  </a:schemeClr>
                </a:solidFill>
              </a:rPr>
              <a:t>These are pigments that absorbing light energy during photosynthesis.</a:t>
            </a:r>
            <a:br>
              <a:rPr lang="en-US" sz="2800" dirty="0">
                <a:solidFill>
                  <a:schemeClr val="accent2">
                    <a:lumMod val="75000"/>
                  </a:schemeClr>
                </a:solidFill>
              </a:rPr>
            </a:br>
            <a:r>
              <a:rPr lang="en-US" sz="2800" dirty="0">
                <a:solidFill>
                  <a:schemeClr val="accent2">
                    <a:lumMod val="75000"/>
                  </a:schemeClr>
                </a:solidFill>
              </a:rPr>
              <a:t/>
            </a:r>
            <a:br>
              <a:rPr lang="en-US" sz="2800" dirty="0">
                <a:solidFill>
                  <a:schemeClr val="accent2">
                    <a:lumMod val="75000"/>
                  </a:schemeClr>
                </a:solidFill>
              </a:rPr>
            </a:br>
            <a:endParaRPr lang="en-IN" sz="2800" dirty="0">
              <a:solidFill>
                <a:schemeClr val="accent2">
                  <a:lumMod val="75000"/>
                </a:schemeClr>
              </a:solidFill>
            </a:endParaRPr>
          </a:p>
        </p:txBody>
      </p:sp>
    </p:spTree>
    <p:extLst>
      <p:ext uri="{BB962C8B-B14F-4D97-AF65-F5344CB8AC3E}">
        <p14:creationId xmlns:p14="http://schemas.microsoft.com/office/powerpoint/2010/main" xmlns="" val="2304888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3AE7D4-2FC1-38AD-DC98-392C7B3B84C5}"/>
              </a:ext>
            </a:extLst>
          </p:cNvPr>
          <p:cNvSpPr>
            <a:spLocks noGrp="1"/>
          </p:cNvSpPr>
          <p:nvPr>
            <p:ph type="title"/>
          </p:nvPr>
        </p:nvSpPr>
        <p:spPr/>
        <p:txBody>
          <a:bodyPr>
            <a:normAutofit fontScale="90000"/>
          </a:bodyPr>
          <a:lstStyle/>
          <a:p>
            <a:r>
              <a:rPr lang="en-US" sz="3200" dirty="0">
                <a:solidFill>
                  <a:schemeClr val="tx1"/>
                </a:solidFill>
              </a:rPr>
              <a:t>7</a:t>
            </a:r>
            <a:r>
              <a:rPr lang="en-US" dirty="0">
                <a:solidFill>
                  <a:schemeClr val="tx1"/>
                </a:solidFill>
              </a:rPr>
              <a:t>.</a:t>
            </a:r>
            <a:r>
              <a:rPr lang="en-US" b="1" dirty="0">
                <a:solidFill>
                  <a:schemeClr val="tx1"/>
                </a:solidFill>
              </a:rPr>
              <a:t>Carotenoids</a:t>
            </a:r>
            <a:r>
              <a:rPr lang="en-US" dirty="0">
                <a:solidFill>
                  <a:schemeClr val="tx1"/>
                </a:solidFill>
              </a:rPr>
              <a:t>;</a:t>
            </a:r>
            <a:r>
              <a:rPr lang="en-US" sz="2800" dirty="0">
                <a:solidFill>
                  <a:schemeClr val="accent2">
                    <a:lumMod val="75000"/>
                  </a:schemeClr>
                </a:solidFill>
              </a:rPr>
              <a:t>These are pigment that absorb light energy in different parts of the spectrum than chlorophyll.</a:t>
            </a:r>
            <a:br>
              <a:rPr lang="en-US" sz="2800" dirty="0">
                <a:solidFill>
                  <a:schemeClr val="accent2">
                    <a:lumMod val="75000"/>
                  </a:schemeClr>
                </a:solidFill>
              </a:rPr>
            </a:br>
            <a:r>
              <a:rPr lang="en-US" sz="2800" dirty="0">
                <a:solidFill>
                  <a:schemeClr val="accent2">
                    <a:lumMod val="75000"/>
                  </a:schemeClr>
                </a:solidFill>
              </a:rPr>
              <a:t/>
            </a:r>
            <a:br>
              <a:rPr lang="en-US" sz="2800" dirty="0">
                <a:solidFill>
                  <a:schemeClr val="accent2">
                    <a:lumMod val="75000"/>
                  </a:schemeClr>
                </a:solidFill>
              </a:rPr>
            </a:br>
            <a:r>
              <a:rPr lang="en-US" dirty="0">
                <a:solidFill>
                  <a:schemeClr val="tx1"/>
                </a:solidFill>
              </a:rPr>
              <a:t>8.</a:t>
            </a:r>
            <a:r>
              <a:rPr lang="en-US" b="1" dirty="0">
                <a:solidFill>
                  <a:schemeClr val="tx1"/>
                </a:solidFill>
              </a:rPr>
              <a:t>Ribosomes</a:t>
            </a:r>
            <a:r>
              <a:rPr lang="en-US" dirty="0">
                <a:solidFill>
                  <a:schemeClr val="tx1"/>
                </a:solidFill>
              </a:rPr>
              <a:t>;</a:t>
            </a:r>
            <a:r>
              <a:rPr lang="en-US" sz="3100" dirty="0">
                <a:solidFill>
                  <a:schemeClr val="accent2">
                    <a:lumMod val="75000"/>
                  </a:schemeClr>
                </a:solidFill>
              </a:rPr>
              <a:t>These are small structures that are involved in the synthesis of proteins.</a:t>
            </a:r>
            <a:br>
              <a:rPr lang="en-US" sz="3100" dirty="0">
                <a:solidFill>
                  <a:schemeClr val="accent2">
                    <a:lumMod val="75000"/>
                  </a:schemeClr>
                </a:solidFill>
              </a:rPr>
            </a:br>
            <a:r>
              <a:rPr lang="en-US" sz="3100" dirty="0">
                <a:solidFill>
                  <a:schemeClr val="accent2">
                    <a:lumMod val="75000"/>
                  </a:schemeClr>
                </a:solidFill>
              </a:rPr>
              <a:t/>
            </a:r>
            <a:br>
              <a:rPr lang="en-US" sz="3100" dirty="0">
                <a:solidFill>
                  <a:schemeClr val="accent2">
                    <a:lumMod val="75000"/>
                  </a:schemeClr>
                </a:solidFill>
              </a:rPr>
            </a:br>
            <a:r>
              <a:rPr lang="en-US" sz="3200" dirty="0">
                <a:solidFill>
                  <a:schemeClr val="tx1"/>
                </a:solidFill>
              </a:rPr>
              <a:t>9.</a:t>
            </a:r>
            <a:r>
              <a:rPr lang="en-US" b="1" dirty="0">
                <a:solidFill>
                  <a:schemeClr val="tx1"/>
                </a:solidFill>
              </a:rPr>
              <a:t>DNA;</a:t>
            </a:r>
            <a:r>
              <a:rPr lang="en-US" dirty="0">
                <a:solidFill>
                  <a:schemeClr val="tx1"/>
                </a:solidFill>
              </a:rPr>
              <a:t> </a:t>
            </a:r>
            <a:r>
              <a:rPr lang="en-US" sz="3100" dirty="0">
                <a:solidFill>
                  <a:schemeClr val="accent2">
                    <a:lumMod val="75000"/>
                  </a:schemeClr>
                </a:solidFill>
              </a:rPr>
              <a:t>Chloroplasts contain their own DNA, which is involved in the synthesis of some of the proteins that are needed for photosynthesis</a:t>
            </a:r>
            <a:r>
              <a:rPr lang="en-US" sz="3100" dirty="0">
                <a:solidFill>
                  <a:schemeClr val="tx1"/>
                </a:solidFill>
              </a:rPr>
              <a:t>.</a:t>
            </a:r>
            <a:endParaRPr lang="en-IN" sz="3100" dirty="0">
              <a:solidFill>
                <a:schemeClr val="tx1"/>
              </a:solidFill>
            </a:endParaRPr>
          </a:p>
        </p:txBody>
      </p:sp>
    </p:spTree>
    <p:extLst>
      <p:ext uri="{BB962C8B-B14F-4D97-AF65-F5344CB8AC3E}">
        <p14:creationId xmlns:p14="http://schemas.microsoft.com/office/powerpoint/2010/main" xmlns="" val="2071193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8B2AD3-0907-5EB4-834C-F754B4A35DC9}"/>
              </a:ext>
            </a:extLst>
          </p:cNvPr>
          <p:cNvSpPr>
            <a:spLocks noGrp="1"/>
          </p:cNvSpPr>
          <p:nvPr>
            <p:ph type="title"/>
          </p:nvPr>
        </p:nvSpPr>
        <p:spPr>
          <a:xfrm>
            <a:off x="233082" y="385483"/>
            <a:ext cx="9040920" cy="1544918"/>
          </a:xfrm>
        </p:spPr>
        <p:txBody>
          <a:bodyPr>
            <a:normAutofit/>
          </a:bodyPr>
          <a:lstStyle/>
          <a:p>
            <a:r>
              <a:rPr lang="en-US" sz="3200" i="1" u="sng" dirty="0">
                <a:solidFill>
                  <a:schemeClr val="tx1"/>
                </a:solidFill>
                <a:latin typeface="Arial Black" panose="020B0A04020102020204" pitchFamily="34" charset="0"/>
              </a:rPr>
              <a:t>TYPES OF CHLOROPLAST;</a:t>
            </a:r>
            <a:br>
              <a:rPr lang="en-US" sz="3200" i="1" u="sng" dirty="0">
                <a:solidFill>
                  <a:schemeClr val="tx1"/>
                </a:solidFill>
                <a:latin typeface="Arial Black" panose="020B0A04020102020204" pitchFamily="34" charset="0"/>
              </a:rPr>
            </a:br>
            <a:endParaRPr lang="en-IN" sz="3200" i="1" u="sng" dirty="0">
              <a:solidFill>
                <a:schemeClr val="tx1"/>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xmlns="" id="{2DAC8C19-4ECC-F989-4D65-9D1E07F68C33}"/>
              </a:ext>
            </a:extLst>
          </p:cNvPr>
          <p:cNvSpPr>
            <a:spLocks noGrp="1"/>
          </p:cNvSpPr>
          <p:nvPr>
            <p:ph idx="1"/>
          </p:nvPr>
        </p:nvSpPr>
        <p:spPr>
          <a:xfrm>
            <a:off x="98612" y="1039906"/>
            <a:ext cx="9175390" cy="5001458"/>
          </a:xfrm>
        </p:spPr>
        <p:txBody>
          <a:bodyPr/>
          <a:lstStyle/>
          <a:p>
            <a:r>
              <a:rPr lang="en-US" sz="2800" dirty="0">
                <a:solidFill>
                  <a:schemeClr val="accent2">
                    <a:lumMod val="75000"/>
                  </a:schemeClr>
                </a:solidFill>
                <a:latin typeface="Bahnschrift" panose="020B0502040204020203" pitchFamily="34" charset="0"/>
              </a:rPr>
              <a:t>There are three types of chloroplasts</a:t>
            </a:r>
            <a:r>
              <a:rPr lang="en-US" dirty="0">
                <a:solidFill>
                  <a:schemeClr val="accent2">
                    <a:lumMod val="75000"/>
                  </a:schemeClr>
                </a:solidFill>
              </a:rPr>
              <a:t>; </a:t>
            </a:r>
            <a:r>
              <a:rPr lang="en-US" sz="2800" dirty="0">
                <a:solidFill>
                  <a:schemeClr val="accent2">
                    <a:lumMod val="75000"/>
                  </a:schemeClr>
                </a:solidFill>
              </a:rPr>
              <a:t>grana, stroma, and intermembrane space</a:t>
            </a:r>
          </a:p>
          <a:p>
            <a:r>
              <a:rPr lang="en-US" sz="2800" b="1" dirty="0">
                <a:solidFill>
                  <a:schemeClr val="tx1"/>
                </a:solidFill>
              </a:rPr>
              <a:t>Grana chloroplast; </a:t>
            </a:r>
            <a:r>
              <a:rPr lang="en-US" sz="2800" b="1" dirty="0">
                <a:solidFill>
                  <a:schemeClr val="accent2">
                    <a:lumMod val="75000"/>
                  </a:schemeClr>
                </a:solidFill>
              </a:rPr>
              <a:t>Grana chloroplast are the structures within chloroplast where photosynthesis takes place.</a:t>
            </a:r>
          </a:p>
          <a:p>
            <a:r>
              <a:rPr lang="en-US" sz="2800" b="1" dirty="0">
                <a:solidFill>
                  <a:schemeClr val="tx1"/>
                </a:solidFill>
              </a:rPr>
              <a:t>Stroma;</a:t>
            </a:r>
            <a:r>
              <a:rPr lang="en-US" sz="2800" b="1" dirty="0">
                <a:solidFill>
                  <a:schemeClr val="bg1">
                    <a:lumMod val="65000"/>
                  </a:schemeClr>
                </a:solidFill>
              </a:rPr>
              <a:t> </a:t>
            </a:r>
            <a:r>
              <a:rPr lang="en-US" sz="2800" b="1" dirty="0">
                <a:solidFill>
                  <a:schemeClr val="accent2">
                    <a:lumMod val="75000"/>
                  </a:schemeClr>
                </a:solidFill>
              </a:rPr>
              <a:t>Stroma chloroplast are the fluid –filled spaces within chloroplasts that surround the thylakoid membranes</a:t>
            </a:r>
            <a:r>
              <a:rPr lang="en-US" sz="2800" b="1" dirty="0">
                <a:solidFill>
                  <a:schemeClr val="bg1">
                    <a:lumMod val="65000"/>
                  </a:schemeClr>
                </a:solidFill>
              </a:rPr>
              <a:t>.</a:t>
            </a:r>
          </a:p>
          <a:p>
            <a:r>
              <a:rPr lang="en-US" sz="2800" b="1" dirty="0">
                <a:solidFill>
                  <a:schemeClr val="tx1"/>
                </a:solidFill>
              </a:rPr>
              <a:t>Intermembrane; </a:t>
            </a:r>
            <a:r>
              <a:rPr lang="en-US" sz="2400" b="1" dirty="0">
                <a:solidFill>
                  <a:schemeClr val="accent2">
                    <a:lumMod val="75000"/>
                  </a:schemeClr>
                </a:solidFill>
              </a:rPr>
              <a:t>The intermembrane space is the space between the inner and outer membranes of the chloroplast.</a:t>
            </a:r>
          </a:p>
          <a:p>
            <a:endParaRPr lang="en-IN" sz="2800" b="1" dirty="0">
              <a:solidFill>
                <a:schemeClr val="tx1"/>
              </a:solidFill>
            </a:endParaRPr>
          </a:p>
        </p:txBody>
      </p:sp>
    </p:spTree>
    <p:extLst>
      <p:ext uri="{BB962C8B-B14F-4D97-AF65-F5344CB8AC3E}">
        <p14:creationId xmlns:p14="http://schemas.microsoft.com/office/powerpoint/2010/main" xmlns="" val="136415585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436</TotalTime>
  <Words>191</Words>
  <Application>Microsoft Office PowerPoint</Application>
  <PresentationFormat>Custom</PresentationFormat>
  <Paragraphs>15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Facet</vt:lpstr>
      <vt:lpstr> CHLOROPLAST                          S.YAMINI             DEPARTMENT OF MICROBIOLOGY                         DNR COLLEGE         </vt:lpstr>
      <vt:lpstr>Slide 2</vt:lpstr>
      <vt:lpstr>DISCOVERY  The chloroplast was first observed by the Dutch microscopic Antoine Van Leeuwenhoek in the 17th century, but it was not until the 19th century that its role in photosynthesis was discovered.  The French biologist Henri Dutrochet was the first to suggest that chloroplasts might be involved in photosynthesis in the early 19th century, and this idea was later supported by the work of other scientists, including Julius von Sachs and Theodor Engelmann. The German botanist Andreas Franz Wilhelm Schimper is credited with coining the term ‘’chloroplast’’ in 1883.</vt:lpstr>
      <vt:lpstr>DEFINATION ;  Chloroplasts are organelles found in plant cells that are responsible for photosynthesis. They contain chlorophyll and other pigments that absorb light energy, Which is then used to synthesize sugars and other organic molecules.   EX; Red Algae , Diatoms</vt:lpstr>
      <vt:lpstr>Slide 5</vt:lpstr>
      <vt:lpstr>STRUCTURE OF CHLOROPLAST </vt:lpstr>
      <vt:lpstr>3.Intermembrane space; This is the space between the outer and inner membranes of the chloroplast.  4.Thylakoids; These are flattened, membrane-bound sacs that are arranged in stacks called grana. They contain the pigments and proteins that are involved in the light-dependent reactions of photosynthesis.  5.Stroma; This is the fluid-filled space surrounding the thylakoids , which contains enzymes and other structures that are involved in the light- independent reactions of photosynthesis.  6.Chlorophyll; These are pigments that absorbing light energy during photosynthesis.  </vt:lpstr>
      <vt:lpstr>7.Carotenoids;These are pigment that absorb light energy in different parts of the spectrum than chlorophyll.  8.Ribosomes;These are small structures that are involved in the synthesis of proteins.  9.DNA; Chloroplasts contain their own DNA, which is involved in the synthesis of some of the proteins that are needed for photosynthesis.</vt:lpstr>
      <vt:lpstr>TYPES OF CHLOROPLAST; </vt:lpstr>
      <vt:lpstr>FUNCTIONS OF CHLOROPLAST;  The main function of chloroplasts is to carry out photosynthesis, the process by which plants convert light energy into chemical energy that can be used by cells.  Chloroplasts also play a role in the synthesis of amino acids, lipids and pigments.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CHLOROPLAST</dc:title>
  <dc:creator>RAGALA SHANMUKHA VENKATA SAI</dc:creator>
  <cp:lastModifiedBy>microtech</cp:lastModifiedBy>
  <cp:revision>3</cp:revision>
  <dcterms:created xsi:type="dcterms:W3CDTF">2023-06-28T14:29:29Z</dcterms:created>
  <dcterms:modified xsi:type="dcterms:W3CDTF">2024-06-22T05:45:53Z</dcterms:modified>
</cp:coreProperties>
</file>