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pPr/>
              <a:t>6/22/2024</a:t>
            </a:fld>
            <a:endParaRPr lang="en-US" dirty="0"/>
          </a:p>
        </p:txBody>
      </p:sp>
      <p:sp>
        <p:nvSpPr>
          <p:cNvPr id="5" name="Footer Placeholder 4">
            <a:extLst>
              <a:ext uri="{FF2B5EF4-FFF2-40B4-BE49-F238E27FC236}">
                <a16:creationId xmlns=""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12540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5" name="Footer Placeholder 4">
            <a:extLst>
              <a:ext uri="{FF2B5EF4-FFF2-40B4-BE49-F238E27FC236}">
                <a16:creationId xmlns=""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53428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5" name="Footer Placeholder 4">
            <a:extLst>
              <a:ext uri="{FF2B5EF4-FFF2-40B4-BE49-F238E27FC236}">
                <a16:creationId xmlns=""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84018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pPr/>
              <a:t>6/22/2024</a:t>
            </a:fld>
            <a:endParaRPr lang="en-US" dirty="0"/>
          </a:p>
        </p:txBody>
      </p:sp>
      <p:sp>
        <p:nvSpPr>
          <p:cNvPr id="5" name="Footer Placeholder 4">
            <a:extLst>
              <a:ext uri="{FF2B5EF4-FFF2-40B4-BE49-F238E27FC236}">
                <a16:creationId xmlns=""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208215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5" name="Footer Placeholder 4">
            <a:extLst>
              <a:ext uri="{FF2B5EF4-FFF2-40B4-BE49-F238E27FC236}">
                <a16:creationId xmlns=""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9" name="Freeform: Shape 8">
            <a:extLst>
              <a:ext uri="{FF2B5EF4-FFF2-40B4-BE49-F238E27FC236}">
                <a16:creationId xmlns=""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02365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6" name="Footer Placeholder 5">
            <a:extLst>
              <a:ext uri="{FF2B5EF4-FFF2-40B4-BE49-F238E27FC236}">
                <a16:creationId xmlns=""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316727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8" name="Footer Placeholder 7">
            <a:extLst>
              <a:ext uri="{FF2B5EF4-FFF2-40B4-BE49-F238E27FC236}">
                <a16:creationId xmlns=""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10" name="Freeform: Shape 9">
            <a:extLst>
              <a:ext uri="{FF2B5EF4-FFF2-40B4-BE49-F238E27FC236}">
                <a16:creationId xmlns=""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1027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4" name="Footer Placeholder 3">
            <a:extLst>
              <a:ext uri="{FF2B5EF4-FFF2-40B4-BE49-F238E27FC236}">
                <a16:creationId xmlns=""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6" name="Freeform: Shape 5">
            <a:extLst>
              <a:ext uri="{FF2B5EF4-FFF2-40B4-BE49-F238E27FC236}">
                <a16:creationId xmlns=""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23060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3" name="Footer Placeholder 2">
            <a:extLst>
              <a:ext uri="{FF2B5EF4-FFF2-40B4-BE49-F238E27FC236}">
                <a16:creationId xmlns=""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5" name="Freeform: Shape 4">
            <a:extLst>
              <a:ext uri="{FF2B5EF4-FFF2-40B4-BE49-F238E27FC236}">
                <a16:creationId xmlns=""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63723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6" name="Footer Placeholder 5">
            <a:extLst>
              <a:ext uri="{FF2B5EF4-FFF2-40B4-BE49-F238E27FC236}">
                <a16:creationId xmlns=""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238550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pPr/>
              <a:t>6/22/2024</a:t>
            </a:fld>
            <a:endParaRPr lang="en-US"/>
          </a:p>
        </p:txBody>
      </p:sp>
      <p:sp>
        <p:nvSpPr>
          <p:cNvPr id="6" name="Footer Placeholder 5">
            <a:extLst>
              <a:ext uri="{FF2B5EF4-FFF2-40B4-BE49-F238E27FC236}">
                <a16:creationId xmlns=""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78938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6/22/2024</a:t>
            </a:fld>
            <a:endParaRPr lang="en-US" dirty="0"/>
          </a:p>
        </p:txBody>
      </p:sp>
      <p:sp>
        <p:nvSpPr>
          <p:cNvPr id="5" name="Footer Placeholder 4">
            <a:extLst>
              <a:ext uri="{FF2B5EF4-FFF2-40B4-BE49-F238E27FC236}">
                <a16:creationId xmlns=""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 xmlns:p14="http://schemas.microsoft.com/office/powerpoint/2010/main" val="4164381007"/>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63" r:id="rId6"/>
    <p:sldLayoutId id="2147483859" r:id="rId7"/>
    <p:sldLayoutId id="2147483860" r:id="rId8"/>
    <p:sldLayoutId id="2147483861" r:id="rId9"/>
    <p:sldLayoutId id="2147483862" r:id="rId10"/>
    <p:sldLayoutId id="21474838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8">
            <a:extLst>
              <a:ext uri="{FF2B5EF4-FFF2-40B4-BE49-F238E27FC236}">
                <a16:creationId xmlns="" xmlns:a16="http://schemas.microsoft.com/office/drawing/2014/main" id="{D4906370-1564-49FA-A802-58546B3922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3">
            <a:extLst>
              <a:ext uri="{FF2B5EF4-FFF2-40B4-BE49-F238E27FC236}">
                <a16:creationId xmlns="" xmlns:a16="http://schemas.microsoft.com/office/drawing/2014/main" id="{AA13C67D-E1B7-4E54-899B-AB64D3DA092C}"/>
              </a:ext>
            </a:extLst>
          </p:cNvPr>
          <p:cNvPicPr>
            <a:picLocks noChangeAspect="1"/>
          </p:cNvPicPr>
          <p:nvPr/>
        </p:nvPicPr>
        <p:blipFill rotWithShape="1">
          <a:blip r:embed="rId2">
            <a:alphaModFix amt="55000"/>
          </a:blip>
          <a:srcRect t="22992" r="1" b="21461"/>
          <a:stretch/>
        </p:blipFill>
        <p:spPr>
          <a:xfrm>
            <a:off x="20" y="10"/>
            <a:ext cx="12191980" cy="6857990"/>
          </a:xfrm>
          <a:prstGeom prst="rect">
            <a:avLst/>
          </a:prstGeom>
        </p:spPr>
      </p:pic>
      <p:sp>
        <p:nvSpPr>
          <p:cNvPr id="2" name="Title 1">
            <a:extLst>
              <a:ext uri="{FF2B5EF4-FFF2-40B4-BE49-F238E27FC236}">
                <a16:creationId xmlns="" xmlns:a16="http://schemas.microsoft.com/office/drawing/2014/main" id="{D6559189-1635-411F-ABE5-1A08F70A85FF}"/>
              </a:ext>
            </a:extLst>
          </p:cNvPr>
          <p:cNvSpPr>
            <a:spLocks noGrp="1"/>
          </p:cNvSpPr>
          <p:nvPr>
            <p:ph type="ctrTitle"/>
          </p:nvPr>
        </p:nvSpPr>
        <p:spPr>
          <a:xfrm>
            <a:off x="3577192" y="1032483"/>
            <a:ext cx="5037616" cy="2982360"/>
          </a:xfrm>
        </p:spPr>
        <p:txBody>
          <a:bodyPr>
            <a:normAutofit/>
          </a:bodyPr>
          <a:lstStyle/>
          <a:p>
            <a:r>
              <a:rPr lang="en-IN" dirty="0" smtClean="0"/>
              <a:t>MEOSIS</a:t>
            </a:r>
            <a:endParaRPr lang="en-IN" dirty="0"/>
          </a:p>
        </p:txBody>
      </p:sp>
      <p:sp>
        <p:nvSpPr>
          <p:cNvPr id="3" name="Subtitle 2">
            <a:extLst>
              <a:ext uri="{FF2B5EF4-FFF2-40B4-BE49-F238E27FC236}">
                <a16:creationId xmlns="" xmlns:a16="http://schemas.microsoft.com/office/drawing/2014/main" id="{48E3AFF6-D2AC-45FC-B218-472183E5F4C7}"/>
              </a:ext>
            </a:extLst>
          </p:cNvPr>
          <p:cNvSpPr>
            <a:spLocks noGrp="1"/>
          </p:cNvSpPr>
          <p:nvPr>
            <p:ph type="subTitle" idx="1"/>
          </p:nvPr>
        </p:nvSpPr>
        <p:spPr>
          <a:xfrm>
            <a:off x="3577192" y="4106918"/>
            <a:ext cx="5037616" cy="1655762"/>
          </a:xfrm>
        </p:spPr>
        <p:txBody>
          <a:bodyPr>
            <a:normAutofit/>
          </a:bodyPr>
          <a:lstStyle/>
          <a:p>
            <a:r>
              <a:rPr lang="en-US" sz="1600" b="1" dirty="0" smtClean="0">
                <a:latin typeface="arial" panose="020B0604020202020204" pitchFamily="34" charset="0"/>
              </a:rPr>
              <a:t>G.VANDANA</a:t>
            </a:r>
          </a:p>
          <a:p>
            <a:r>
              <a:rPr lang="en-US" sz="1600" b="1" dirty="0" smtClean="0">
                <a:latin typeface="arial" panose="020B0604020202020204" pitchFamily="34" charset="0"/>
              </a:rPr>
              <a:t>DEPARTMENTOF MICROBILOGY</a:t>
            </a:r>
          </a:p>
          <a:p>
            <a:r>
              <a:rPr lang="en-US" sz="1600" b="1" dirty="0" smtClean="0">
                <a:latin typeface="arial" panose="020B0604020202020204" pitchFamily="34" charset="0"/>
              </a:rPr>
              <a:t>DNR COLLEGE</a:t>
            </a:r>
          </a:p>
          <a:p>
            <a:r>
              <a:rPr lang="en-US" sz="1600" b="1" dirty="0" smtClean="0">
                <a:latin typeface="arial" panose="020B0604020202020204" pitchFamily="34" charset="0"/>
              </a:rPr>
              <a:t>.</a:t>
            </a:r>
            <a:endParaRPr lang="en-IN" sz="1600" b="1" dirty="0"/>
          </a:p>
        </p:txBody>
      </p:sp>
      <p:sp>
        <p:nvSpPr>
          <p:cNvPr id="38" name="Arc 32">
            <a:extLst>
              <a:ext uri="{FF2B5EF4-FFF2-40B4-BE49-F238E27FC236}">
                <a16:creationId xmlns="" xmlns:a16="http://schemas.microsoft.com/office/drawing/2014/main" id="{B4019478-3FDC-438C-8848-1D7DA864A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5" name="Oval 34">
            <a:extLst>
              <a:ext uri="{FF2B5EF4-FFF2-40B4-BE49-F238E27FC236}">
                <a16:creationId xmlns="" xmlns:a16="http://schemas.microsoft.com/office/drawing/2014/main" id="{FE406479-1D57-4209-B128-3C81746247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01397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8">
            <a:extLst>
              <a:ext uri="{FF2B5EF4-FFF2-40B4-BE49-F238E27FC236}">
                <a16:creationId xmlns="" xmlns:a16="http://schemas.microsoft.com/office/drawing/2014/main" id="{D4906370-1564-49FA-A802-58546B3922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3">
            <a:extLst>
              <a:ext uri="{FF2B5EF4-FFF2-40B4-BE49-F238E27FC236}">
                <a16:creationId xmlns="" xmlns:a16="http://schemas.microsoft.com/office/drawing/2014/main" id="{AA13C67D-E1B7-4E54-899B-AB64D3DA092C}"/>
              </a:ext>
            </a:extLst>
          </p:cNvPr>
          <p:cNvPicPr>
            <a:picLocks noChangeAspect="1"/>
          </p:cNvPicPr>
          <p:nvPr/>
        </p:nvPicPr>
        <p:blipFill rotWithShape="1">
          <a:blip r:embed="rId2">
            <a:alphaModFix amt="55000"/>
          </a:blip>
          <a:srcRect t="22992" r="1" b="21461"/>
          <a:stretch/>
        </p:blipFill>
        <p:spPr>
          <a:xfrm>
            <a:off x="20" y="10"/>
            <a:ext cx="12191980" cy="6857990"/>
          </a:xfrm>
          <a:prstGeom prst="rect">
            <a:avLst/>
          </a:prstGeom>
        </p:spPr>
      </p:pic>
      <p:sp>
        <p:nvSpPr>
          <p:cNvPr id="37" name="Oval 30">
            <a:extLst>
              <a:ext uri="{FF2B5EF4-FFF2-40B4-BE49-F238E27FC236}">
                <a16:creationId xmlns="" xmlns:a16="http://schemas.microsoft.com/office/drawing/2014/main" id="{EF640709-BDFD-453B-B75D-6212E7A870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D6559189-1635-411F-ABE5-1A08F70A85FF}"/>
              </a:ext>
            </a:extLst>
          </p:cNvPr>
          <p:cNvSpPr>
            <a:spLocks noGrp="1"/>
          </p:cNvSpPr>
          <p:nvPr>
            <p:ph type="ctrTitle"/>
          </p:nvPr>
        </p:nvSpPr>
        <p:spPr>
          <a:xfrm>
            <a:off x="3577192" y="1032483"/>
            <a:ext cx="5037616" cy="2982360"/>
          </a:xfrm>
        </p:spPr>
        <p:txBody>
          <a:bodyPr>
            <a:normAutofit/>
          </a:bodyPr>
          <a:lstStyle/>
          <a:p>
            <a:r>
              <a:rPr lang="en-IN"/>
              <a:t>MEIOSIS</a:t>
            </a:r>
          </a:p>
        </p:txBody>
      </p:sp>
      <p:sp>
        <p:nvSpPr>
          <p:cNvPr id="3" name="Subtitle 2">
            <a:extLst>
              <a:ext uri="{FF2B5EF4-FFF2-40B4-BE49-F238E27FC236}">
                <a16:creationId xmlns="" xmlns:a16="http://schemas.microsoft.com/office/drawing/2014/main" id="{48E3AFF6-D2AC-45FC-B218-472183E5F4C7}"/>
              </a:ext>
            </a:extLst>
          </p:cNvPr>
          <p:cNvSpPr>
            <a:spLocks noGrp="1"/>
          </p:cNvSpPr>
          <p:nvPr>
            <p:ph type="subTitle" idx="1"/>
          </p:nvPr>
        </p:nvSpPr>
        <p:spPr>
          <a:xfrm>
            <a:off x="3577192" y="4106918"/>
            <a:ext cx="5037616" cy="1655762"/>
          </a:xfrm>
        </p:spPr>
        <p:txBody>
          <a:bodyPr>
            <a:normAutofit/>
          </a:bodyPr>
          <a:lstStyle/>
          <a:p>
            <a:r>
              <a:rPr lang="en-US" sz="1500" b="1">
                <a:latin typeface="arial" panose="020B0604020202020204" pitchFamily="34" charset="0"/>
              </a:rPr>
              <a:t>Meiosis</a:t>
            </a:r>
            <a:r>
              <a:rPr lang="en-US" sz="1500">
                <a:latin typeface="arial" panose="020B0604020202020204" pitchFamily="34" charset="0"/>
              </a:rPr>
              <a:t> is a process where a single cell divides twice to produce four cells containing half the original amount of genetic information. These cells are our sex cells – sperm in males, eggs in females. ... These four daughter cells only have half the number of chromosomes</a:t>
            </a:r>
            <a:r>
              <a:rPr lang="en-US" sz="1500" baseline="30000">
                <a:latin typeface="arial" panose="020B0604020202020204" pitchFamily="34" charset="0"/>
              </a:rPr>
              <a:t>?</a:t>
            </a:r>
            <a:r>
              <a:rPr lang="en-US" sz="1500">
                <a:latin typeface="arial" panose="020B0604020202020204" pitchFamily="34" charset="0"/>
              </a:rPr>
              <a:t> of the parent cell – they are haploid.</a:t>
            </a:r>
            <a:endParaRPr lang="en-IN" sz="1500"/>
          </a:p>
        </p:txBody>
      </p:sp>
      <p:sp>
        <p:nvSpPr>
          <p:cNvPr id="38" name="Arc 32">
            <a:extLst>
              <a:ext uri="{FF2B5EF4-FFF2-40B4-BE49-F238E27FC236}">
                <a16:creationId xmlns="" xmlns:a16="http://schemas.microsoft.com/office/drawing/2014/main" id="{B4019478-3FDC-438C-8848-1D7DA864A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5" name="Oval 34">
            <a:extLst>
              <a:ext uri="{FF2B5EF4-FFF2-40B4-BE49-F238E27FC236}">
                <a16:creationId xmlns="" xmlns:a16="http://schemas.microsoft.com/office/drawing/2014/main" id="{FE406479-1D57-4209-B128-3C81746247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01397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6166C3A6-8601-4939-9FD1-D7DFCD6B6477}"/>
              </a:ext>
            </a:extLst>
          </p:cNvPr>
          <p:cNvPicPr>
            <a:picLocks noChangeAspect="1"/>
          </p:cNvPicPr>
          <p:nvPr/>
        </p:nvPicPr>
        <p:blipFill>
          <a:blip r:embed="rId2"/>
          <a:stretch>
            <a:fillRect/>
          </a:stretch>
        </p:blipFill>
        <p:spPr>
          <a:xfrm>
            <a:off x="465111" y="752475"/>
            <a:ext cx="11462166" cy="5448299"/>
          </a:xfrm>
          <a:prstGeom prst="rect">
            <a:avLst/>
          </a:prstGeom>
        </p:spPr>
      </p:pic>
    </p:spTree>
    <p:extLst>
      <p:ext uri="{BB962C8B-B14F-4D97-AF65-F5344CB8AC3E}">
        <p14:creationId xmlns="" xmlns:p14="http://schemas.microsoft.com/office/powerpoint/2010/main" val="208372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CDCA14F-FFA2-4EF4-9AD4-2CA88C18C4C1}"/>
              </a:ext>
            </a:extLst>
          </p:cNvPr>
          <p:cNvSpPr/>
          <p:nvPr/>
        </p:nvSpPr>
        <p:spPr>
          <a:xfrm>
            <a:off x="1420427" y="1402672"/>
            <a:ext cx="8863705" cy="3416320"/>
          </a:xfrm>
          <a:prstGeom prst="rect">
            <a:avLst/>
          </a:prstGeom>
        </p:spPr>
        <p:txBody>
          <a:bodyPr wrap="square">
            <a:spAutoFit/>
          </a:bodyPr>
          <a:lstStyle/>
          <a:p>
            <a:r>
              <a:rPr lang="en-US" b="1" i="0" dirty="0">
                <a:solidFill>
                  <a:srgbClr val="32323C"/>
                </a:solidFill>
                <a:effectLst/>
                <a:latin typeface="acumin-pro"/>
              </a:rPr>
              <a:t>Prophase I</a:t>
            </a:r>
          </a:p>
          <a:p>
            <a:pPr algn="just"/>
            <a:r>
              <a:rPr lang="en-US" b="0" i="0" dirty="0">
                <a:solidFill>
                  <a:srgbClr val="32323C"/>
                </a:solidFill>
                <a:effectLst/>
                <a:latin typeface="acumin-pro"/>
              </a:rPr>
              <a:t>Prior to prophase, chromosomes replicate to form </a:t>
            </a:r>
            <a:r>
              <a:rPr lang="en-US" b="1" i="0" dirty="0">
                <a:solidFill>
                  <a:srgbClr val="32323C"/>
                </a:solidFill>
                <a:effectLst/>
                <a:latin typeface="acumin-pro"/>
              </a:rPr>
              <a:t>sister chromatids</a:t>
            </a:r>
            <a:r>
              <a:rPr lang="en-US" b="0" i="0" dirty="0">
                <a:solidFill>
                  <a:srgbClr val="32323C"/>
                </a:solidFill>
                <a:effectLst/>
                <a:latin typeface="acumin-pro"/>
              </a:rPr>
              <a:t>. There are initially four chromatids (c) and two chromosomes (n) for each of the 23 chromosome pairs (4c, 2n). The nuclear envelope disintegrates and the chromosomes begin to condense. Spindle </a:t>
            </a:r>
            <a:r>
              <a:rPr lang="en-US" b="0" i="0" dirty="0" err="1">
                <a:solidFill>
                  <a:srgbClr val="32323C"/>
                </a:solidFill>
                <a:effectLst/>
                <a:latin typeface="acumin-pro"/>
              </a:rPr>
              <a:t>fibres</a:t>
            </a:r>
            <a:r>
              <a:rPr lang="en-US" b="0" i="0" dirty="0">
                <a:solidFill>
                  <a:srgbClr val="32323C"/>
                </a:solidFill>
                <a:effectLst/>
                <a:latin typeface="acumin-pro"/>
              </a:rPr>
              <a:t> appear which will be important for successful division of the chromosomes.</a:t>
            </a:r>
          </a:p>
          <a:p>
            <a:pPr algn="just"/>
            <a:r>
              <a:rPr lang="en-US" b="0" i="0" dirty="0">
                <a:solidFill>
                  <a:srgbClr val="32323C"/>
                </a:solidFill>
                <a:effectLst/>
                <a:latin typeface="acumin-pro"/>
              </a:rPr>
              <a:t>To further increase the genetic diversity, homologous chromosomes exchange parts of themselves such that one chromosome contains both maternal and paternal DNA. This process is known as crossing over, and the points at which this occurs on a chromosome are referred to as </a:t>
            </a:r>
            <a:r>
              <a:rPr lang="en-US" b="1" i="0" dirty="0">
                <a:solidFill>
                  <a:srgbClr val="32323C"/>
                </a:solidFill>
                <a:effectLst/>
                <a:latin typeface="acumin-pro"/>
              </a:rPr>
              <a:t>chiasmata.</a:t>
            </a:r>
            <a:endParaRPr lang="en-US" b="0" i="0" dirty="0">
              <a:solidFill>
                <a:srgbClr val="32323C"/>
              </a:solidFill>
              <a:effectLst/>
              <a:latin typeface="acumin-pro"/>
            </a:endParaRPr>
          </a:p>
          <a:p>
            <a:r>
              <a:rPr lang="en-US" b="1" i="0" dirty="0">
                <a:solidFill>
                  <a:srgbClr val="32323C"/>
                </a:solidFill>
                <a:effectLst/>
                <a:latin typeface="acumin-pro"/>
              </a:rPr>
              <a:t>Prometaphase I</a:t>
            </a:r>
          </a:p>
          <a:p>
            <a:pPr algn="just"/>
            <a:r>
              <a:rPr lang="en-US" b="0" i="0" dirty="0">
                <a:solidFill>
                  <a:srgbClr val="32323C"/>
                </a:solidFill>
                <a:effectLst/>
                <a:latin typeface="acumin-pro"/>
              </a:rPr>
              <a:t>Now the spindle </a:t>
            </a:r>
            <a:r>
              <a:rPr lang="en-US" b="0" i="0" dirty="0" err="1">
                <a:solidFill>
                  <a:srgbClr val="32323C"/>
                </a:solidFill>
                <a:effectLst/>
                <a:latin typeface="acumin-pro"/>
              </a:rPr>
              <a:t>fibres</a:t>
            </a:r>
            <a:r>
              <a:rPr lang="en-US" b="0" i="0" dirty="0">
                <a:solidFill>
                  <a:srgbClr val="32323C"/>
                </a:solidFill>
                <a:effectLst/>
                <a:latin typeface="acumin-pro"/>
              </a:rPr>
              <a:t> attach to the chromosomes at a points along the chromosomes called centromeres. While this is happening the chromosomes continue to condense.</a:t>
            </a:r>
          </a:p>
        </p:txBody>
      </p:sp>
      <p:pic>
        <p:nvPicPr>
          <p:cNvPr id="3" name="Picture 2">
            <a:extLst>
              <a:ext uri="{FF2B5EF4-FFF2-40B4-BE49-F238E27FC236}">
                <a16:creationId xmlns="" xmlns:a16="http://schemas.microsoft.com/office/drawing/2014/main" id="{31EC1209-1565-4BC3-A0DF-8928E299C784}"/>
              </a:ext>
            </a:extLst>
          </p:cNvPr>
          <p:cNvPicPr>
            <a:picLocks noChangeAspect="1"/>
          </p:cNvPicPr>
          <p:nvPr/>
        </p:nvPicPr>
        <p:blipFill>
          <a:blip r:embed="rId2"/>
          <a:stretch>
            <a:fillRect/>
          </a:stretch>
        </p:blipFill>
        <p:spPr>
          <a:xfrm>
            <a:off x="5086905" y="4778775"/>
            <a:ext cx="3101589" cy="2079225"/>
          </a:xfrm>
          <a:prstGeom prst="rect">
            <a:avLst/>
          </a:prstGeom>
        </p:spPr>
      </p:pic>
      <p:sp>
        <p:nvSpPr>
          <p:cNvPr id="4" name="Rectangle 3">
            <a:extLst>
              <a:ext uri="{FF2B5EF4-FFF2-40B4-BE49-F238E27FC236}">
                <a16:creationId xmlns="" xmlns:a16="http://schemas.microsoft.com/office/drawing/2014/main" id="{88751C09-A1B9-4B23-9A02-B984CECF79D5}"/>
              </a:ext>
            </a:extLst>
          </p:cNvPr>
          <p:cNvSpPr/>
          <p:nvPr/>
        </p:nvSpPr>
        <p:spPr>
          <a:xfrm>
            <a:off x="1420427" y="168676"/>
            <a:ext cx="6285391" cy="1754326"/>
          </a:xfrm>
          <a:prstGeom prst="rect">
            <a:avLst/>
          </a:prstGeom>
        </p:spPr>
        <p:txBody>
          <a:bodyPr wrap="square">
            <a:spAutoFit/>
          </a:bodyPr>
          <a:lstStyle/>
          <a:p>
            <a:r>
              <a:rPr lang="en-US" b="1" i="0" dirty="0">
                <a:solidFill>
                  <a:srgbClr val="32323C"/>
                </a:solidFill>
                <a:effectLst/>
                <a:latin typeface="acumin-pro"/>
              </a:rPr>
              <a:t>Meiosis I</a:t>
            </a:r>
          </a:p>
          <a:p>
            <a:pPr algn="just"/>
            <a:r>
              <a:rPr lang="en-US" b="0" i="0" dirty="0">
                <a:solidFill>
                  <a:srgbClr val="32323C"/>
                </a:solidFill>
                <a:effectLst/>
                <a:latin typeface="acumin-pro"/>
              </a:rPr>
              <a:t>In meiosis I, homologous chromosomes are separated into two cells such that there is one chromosome (consisting of two chromatids) per chromosome pair in each daughter cell.</a:t>
            </a:r>
          </a:p>
          <a:p>
            <a:r>
              <a:rPr lang="en-US" dirty="0"/>
              <a:t/>
            </a:r>
            <a:br>
              <a:rPr lang="en-US" dirty="0"/>
            </a:br>
            <a:endParaRPr lang="en-IN" dirty="0"/>
          </a:p>
        </p:txBody>
      </p:sp>
    </p:spTree>
    <p:extLst>
      <p:ext uri="{BB962C8B-B14F-4D97-AF65-F5344CB8AC3E}">
        <p14:creationId xmlns="" xmlns:p14="http://schemas.microsoft.com/office/powerpoint/2010/main" val="228678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FF30CE4-A2F5-40F6-97E7-643B1319368D}"/>
              </a:ext>
            </a:extLst>
          </p:cNvPr>
          <p:cNvSpPr/>
          <p:nvPr/>
        </p:nvSpPr>
        <p:spPr>
          <a:xfrm>
            <a:off x="1600199" y="447675"/>
            <a:ext cx="7772401" cy="2031325"/>
          </a:xfrm>
          <a:prstGeom prst="rect">
            <a:avLst/>
          </a:prstGeom>
        </p:spPr>
        <p:txBody>
          <a:bodyPr wrap="square">
            <a:spAutoFit/>
          </a:bodyPr>
          <a:lstStyle/>
          <a:p>
            <a:r>
              <a:rPr lang="en-US" b="1" i="0" dirty="0">
                <a:solidFill>
                  <a:srgbClr val="32323C"/>
                </a:solidFill>
                <a:effectLst/>
                <a:latin typeface="acumin-pro"/>
              </a:rPr>
              <a:t>Metaphase I</a:t>
            </a:r>
          </a:p>
          <a:p>
            <a:pPr algn="just"/>
            <a:r>
              <a:rPr lang="en-US" b="0" i="0" dirty="0">
                <a:solidFill>
                  <a:srgbClr val="32323C"/>
                </a:solidFill>
                <a:effectLst/>
                <a:latin typeface="acumin-pro"/>
              </a:rPr>
              <a:t>Next, maternal and paternal versions of the same chromosome align along the equator of the cell. These are the </a:t>
            </a:r>
            <a:r>
              <a:rPr lang="en-US" b="1" i="0" dirty="0">
                <a:solidFill>
                  <a:srgbClr val="32323C"/>
                </a:solidFill>
                <a:effectLst/>
                <a:latin typeface="acumin-pro"/>
              </a:rPr>
              <a:t>homologous chromosome </a:t>
            </a:r>
            <a:r>
              <a:rPr lang="en-US" b="0" i="0" dirty="0">
                <a:solidFill>
                  <a:srgbClr val="32323C"/>
                </a:solidFill>
                <a:effectLst/>
                <a:latin typeface="acumin-pro"/>
              </a:rPr>
              <a:t>process called </a:t>
            </a:r>
            <a:r>
              <a:rPr lang="en-US" b="1" i="0" dirty="0">
                <a:solidFill>
                  <a:srgbClr val="32323C"/>
                </a:solidFill>
                <a:effectLst/>
                <a:latin typeface="acumin-pro"/>
              </a:rPr>
              <a:t>independent assortment</a:t>
            </a:r>
            <a:r>
              <a:rPr lang="en-US" b="0" i="0" dirty="0">
                <a:solidFill>
                  <a:srgbClr val="32323C"/>
                </a:solidFill>
                <a:effectLst/>
                <a:latin typeface="acumin-pro"/>
              </a:rPr>
              <a:t> occurs – this is when maternal and paternal chromosomes line up randomly align themselves on either side of the equator. This is turn determines to which gamete chromosomes are allocated to, which leads to genetic diversity among offspring.</a:t>
            </a:r>
          </a:p>
        </p:txBody>
      </p:sp>
      <p:pic>
        <p:nvPicPr>
          <p:cNvPr id="3" name="Picture 2">
            <a:extLst>
              <a:ext uri="{FF2B5EF4-FFF2-40B4-BE49-F238E27FC236}">
                <a16:creationId xmlns="" xmlns:a16="http://schemas.microsoft.com/office/drawing/2014/main" id="{1AFF86E1-77BB-43EB-9F5B-4C570F886465}"/>
              </a:ext>
            </a:extLst>
          </p:cNvPr>
          <p:cNvPicPr>
            <a:picLocks noChangeAspect="1"/>
          </p:cNvPicPr>
          <p:nvPr/>
        </p:nvPicPr>
        <p:blipFill>
          <a:blip r:embed="rId2"/>
          <a:stretch>
            <a:fillRect/>
          </a:stretch>
        </p:blipFill>
        <p:spPr>
          <a:xfrm>
            <a:off x="3933825" y="2643187"/>
            <a:ext cx="3448050" cy="3857625"/>
          </a:xfrm>
          <a:prstGeom prst="rect">
            <a:avLst/>
          </a:prstGeom>
        </p:spPr>
      </p:pic>
    </p:spTree>
    <p:extLst>
      <p:ext uri="{BB962C8B-B14F-4D97-AF65-F5344CB8AC3E}">
        <p14:creationId xmlns="" xmlns:p14="http://schemas.microsoft.com/office/powerpoint/2010/main" val="223049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4A6DFE4-9117-4DDB-BF6E-E1FA62CF1741}"/>
              </a:ext>
            </a:extLst>
          </p:cNvPr>
          <p:cNvSpPr/>
          <p:nvPr/>
        </p:nvSpPr>
        <p:spPr>
          <a:xfrm>
            <a:off x="2541973" y="467376"/>
            <a:ext cx="6096000" cy="1200329"/>
          </a:xfrm>
          <a:prstGeom prst="rect">
            <a:avLst/>
          </a:prstGeom>
        </p:spPr>
        <p:txBody>
          <a:bodyPr>
            <a:spAutoFit/>
          </a:bodyPr>
          <a:lstStyle/>
          <a:p>
            <a:r>
              <a:rPr lang="en-US" b="1" i="0" dirty="0">
                <a:solidFill>
                  <a:srgbClr val="32323C"/>
                </a:solidFill>
                <a:effectLst/>
                <a:latin typeface="acumin-pro"/>
              </a:rPr>
              <a:t>Anaphase I</a:t>
            </a:r>
          </a:p>
          <a:p>
            <a:pPr algn="just"/>
            <a:r>
              <a:rPr lang="en-US" b="0" i="0" dirty="0">
                <a:solidFill>
                  <a:srgbClr val="32323C"/>
                </a:solidFill>
                <a:effectLst/>
                <a:latin typeface="acumin-pro"/>
              </a:rPr>
              <a:t>Here each of the homologous chromosomes get pulled towards opposite poles of the cell as the spindle </a:t>
            </a:r>
            <a:r>
              <a:rPr lang="en-US" b="0" i="0" dirty="0" err="1">
                <a:solidFill>
                  <a:srgbClr val="32323C"/>
                </a:solidFill>
                <a:effectLst/>
                <a:latin typeface="acumin-pro"/>
              </a:rPr>
              <a:t>fibres</a:t>
            </a:r>
            <a:r>
              <a:rPr lang="en-US" b="0" i="0" dirty="0">
                <a:solidFill>
                  <a:srgbClr val="32323C"/>
                </a:solidFill>
                <a:effectLst/>
                <a:latin typeface="acumin-pro"/>
              </a:rPr>
              <a:t> retract to divide the DNA between the two cells which will be formed</a:t>
            </a:r>
          </a:p>
        </p:txBody>
      </p:sp>
      <p:pic>
        <p:nvPicPr>
          <p:cNvPr id="3" name="Picture 2">
            <a:extLst>
              <a:ext uri="{FF2B5EF4-FFF2-40B4-BE49-F238E27FC236}">
                <a16:creationId xmlns="" xmlns:a16="http://schemas.microsoft.com/office/drawing/2014/main" id="{5BD19414-0103-43AC-B05B-5EB9AAF495F7}"/>
              </a:ext>
            </a:extLst>
          </p:cNvPr>
          <p:cNvPicPr>
            <a:picLocks noChangeAspect="1"/>
          </p:cNvPicPr>
          <p:nvPr/>
        </p:nvPicPr>
        <p:blipFill>
          <a:blip r:embed="rId2"/>
          <a:stretch>
            <a:fillRect/>
          </a:stretch>
        </p:blipFill>
        <p:spPr>
          <a:xfrm>
            <a:off x="3832610" y="2040431"/>
            <a:ext cx="3514725" cy="3895725"/>
          </a:xfrm>
          <a:prstGeom prst="rect">
            <a:avLst/>
          </a:prstGeom>
        </p:spPr>
      </p:pic>
    </p:spTree>
    <p:extLst>
      <p:ext uri="{BB962C8B-B14F-4D97-AF65-F5344CB8AC3E}">
        <p14:creationId xmlns="" xmlns:p14="http://schemas.microsoft.com/office/powerpoint/2010/main" val="426904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809A4CC-178F-483F-AD7B-4D8661BA0119}"/>
              </a:ext>
            </a:extLst>
          </p:cNvPr>
          <p:cNvSpPr/>
          <p:nvPr/>
        </p:nvSpPr>
        <p:spPr>
          <a:xfrm>
            <a:off x="1260629" y="452761"/>
            <a:ext cx="7883371" cy="1477328"/>
          </a:xfrm>
          <a:prstGeom prst="rect">
            <a:avLst/>
          </a:prstGeom>
        </p:spPr>
        <p:txBody>
          <a:bodyPr wrap="square">
            <a:spAutoFit/>
          </a:bodyPr>
          <a:lstStyle/>
          <a:p>
            <a:r>
              <a:rPr lang="en-US" b="1" i="0" dirty="0">
                <a:solidFill>
                  <a:srgbClr val="32323C"/>
                </a:solidFill>
                <a:effectLst/>
                <a:latin typeface="acumin-pro"/>
              </a:rPr>
              <a:t>Telophase I and Cytokinesis I</a:t>
            </a:r>
          </a:p>
          <a:p>
            <a:pPr algn="just"/>
            <a:r>
              <a:rPr lang="en-US" b="0" i="0" dirty="0">
                <a:solidFill>
                  <a:srgbClr val="32323C"/>
                </a:solidFill>
                <a:effectLst/>
                <a:latin typeface="acumin-pro"/>
              </a:rPr>
              <a:t>During telophase I, the nuclear envelope reforms and spindle </a:t>
            </a:r>
            <a:r>
              <a:rPr lang="en-US" b="0" i="0" dirty="0" err="1">
                <a:solidFill>
                  <a:srgbClr val="32323C"/>
                </a:solidFill>
                <a:effectLst/>
                <a:latin typeface="acumin-pro"/>
              </a:rPr>
              <a:t>fibres</a:t>
            </a:r>
            <a:r>
              <a:rPr lang="en-US" b="0" i="0" dirty="0">
                <a:solidFill>
                  <a:srgbClr val="32323C"/>
                </a:solidFill>
                <a:effectLst/>
                <a:latin typeface="acumin-pro"/>
              </a:rPr>
              <a:t> disappear. In Cytokinesis I, the cytoplasm and cell divides resulting in two cells that are technically haploid – there is one chromosome and two chromatids for each chromosome (2c, n).</a:t>
            </a:r>
          </a:p>
        </p:txBody>
      </p:sp>
      <p:pic>
        <p:nvPicPr>
          <p:cNvPr id="3" name="Picture 2">
            <a:extLst>
              <a:ext uri="{FF2B5EF4-FFF2-40B4-BE49-F238E27FC236}">
                <a16:creationId xmlns="" xmlns:a16="http://schemas.microsoft.com/office/drawing/2014/main" id="{8092B0A6-296F-434C-9D87-1841DA497759}"/>
              </a:ext>
            </a:extLst>
          </p:cNvPr>
          <p:cNvPicPr>
            <a:picLocks noChangeAspect="1"/>
          </p:cNvPicPr>
          <p:nvPr/>
        </p:nvPicPr>
        <p:blipFill>
          <a:blip r:embed="rId2"/>
          <a:stretch>
            <a:fillRect/>
          </a:stretch>
        </p:blipFill>
        <p:spPr>
          <a:xfrm>
            <a:off x="3710681" y="2238329"/>
            <a:ext cx="3314700" cy="3819525"/>
          </a:xfrm>
          <a:prstGeom prst="rect">
            <a:avLst/>
          </a:prstGeom>
        </p:spPr>
      </p:pic>
    </p:spTree>
    <p:extLst>
      <p:ext uri="{BB962C8B-B14F-4D97-AF65-F5344CB8AC3E}">
        <p14:creationId xmlns="" xmlns:p14="http://schemas.microsoft.com/office/powerpoint/2010/main" val="406836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16D46D9-9F51-455A-A5E6-1C37A88D15EC}"/>
              </a:ext>
            </a:extLst>
          </p:cNvPr>
          <p:cNvSpPr/>
          <p:nvPr/>
        </p:nvSpPr>
        <p:spPr>
          <a:xfrm>
            <a:off x="1526959" y="488272"/>
            <a:ext cx="7617041" cy="1754326"/>
          </a:xfrm>
          <a:prstGeom prst="rect">
            <a:avLst/>
          </a:prstGeom>
        </p:spPr>
        <p:txBody>
          <a:bodyPr wrap="square">
            <a:spAutoFit/>
          </a:bodyPr>
          <a:lstStyle/>
          <a:p>
            <a:r>
              <a:rPr lang="en-US" b="1" i="0" dirty="0">
                <a:solidFill>
                  <a:srgbClr val="32323C"/>
                </a:solidFill>
                <a:effectLst/>
                <a:latin typeface="acumin-pro"/>
              </a:rPr>
              <a:t>Meiosis II</a:t>
            </a:r>
          </a:p>
          <a:p>
            <a:r>
              <a:rPr lang="en-US" b="1" i="0" dirty="0">
                <a:solidFill>
                  <a:srgbClr val="32323C"/>
                </a:solidFill>
                <a:effectLst/>
                <a:latin typeface="acumin-pro"/>
              </a:rPr>
              <a:t>Prophase II and Prometaphase II</a:t>
            </a:r>
          </a:p>
          <a:p>
            <a:pPr algn="just"/>
            <a:r>
              <a:rPr lang="en-US" b="0" i="0" dirty="0">
                <a:solidFill>
                  <a:srgbClr val="32323C"/>
                </a:solidFill>
                <a:effectLst/>
                <a:latin typeface="acumin-pro"/>
              </a:rPr>
              <a:t>These stages are identical to their counterparts in meiosis I.</a:t>
            </a:r>
          </a:p>
          <a:p>
            <a:r>
              <a:rPr lang="en-US" b="1" i="0" dirty="0">
                <a:solidFill>
                  <a:srgbClr val="32323C"/>
                </a:solidFill>
                <a:effectLst/>
                <a:latin typeface="acumin-pro"/>
              </a:rPr>
              <a:t>Metaphase II</a:t>
            </a:r>
          </a:p>
          <a:p>
            <a:pPr algn="just"/>
            <a:r>
              <a:rPr lang="en-US" b="0" i="0" dirty="0">
                <a:solidFill>
                  <a:srgbClr val="32323C"/>
                </a:solidFill>
                <a:effectLst/>
                <a:latin typeface="acumin-pro"/>
              </a:rPr>
              <a:t>Now chromosomes line up in single file along the equator of the cell. This is in contrast to Metaphase I where chromosomes lined up in homologous pairs.</a:t>
            </a:r>
          </a:p>
        </p:txBody>
      </p:sp>
      <p:pic>
        <p:nvPicPr>
          <p:cNvPr id="3" name="Picture 2">
            <a:extLst>
              <a:ext uri="{FF2B5EF4-FFF2-40B4-BE49-F238E27FC236}">
                <a16:creationId xmlns="" xmlns:a16="http://schemas.microsoft.com/office/drawing/2014/main" id="{3EA68970-BE91-4ECE-8C00-4575B62892EF}"/>
              </a:ext>
            </a:extLst>
          </p:cNvPr>
          <p:cNvPicPr>
            <a:picLocks noChangeAspect="1"/>
          </p:cNvPicPr>
          <p:nvPr/>
        </p:nvPicPr>
        <p:blipFill>
          <a:blip r:embed="rId2"/>
          <a:stretch>
            <a:fillRect/>
          </a:stretch>
        </p:blipFill>
        <p:spPr>
          <a:xfrm>
            <a:off x="4132647" y="2878445"/>
            <a:ext cx="2914650" cy="2486025"/>
          </a:xfrm>
          <a:prstGeom prst="rect">
            <a:avLst/>
          </a:prstGeom>
        </p:spPr>
      </p:pic>
    </p:spTree>
    <p:extLst>
      <p:ext uri="{BB962C8B-B14F-4D97-AF65-F5344CB8AC3E}">
        <p14:creationId xmlns="" xmlns:p14="http://schemas.microsoft.com/office/powerpoint/2010/main" val="230972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B6570B8-7A16-4C27-A985-7137B4D9244C}"/>
              </a:ext>
            </a:extLst>
          </p:cNvPr>
          <p:cNvSpPr/>
          <p:nvPr/>
        </p:nvSpPr>
        <p:spPr>
          <a:xfrm>
            <a:off x="941033" y="292963"/>
            <a:ext cx="8202967" cy="646331"/>
          </a:xfrm>
          <a:prstGeom prst="rect">
            <a:avLst/>
          </a:prstGeom>
        </p:spPr>
        <p:txBody>
          <a:bodyPr wrap="square">
            <a:spAutoFit/>
          </a:bodyPr>
          <a:lstStyle/>
          <a:p>
            <a:r>
              <a:rPr lang="en-US" b="1" i="0" dirty="0">
                <a:solidFill>
                  <a:srgbClr val="32323C"/>
                </a:solidFill>
                <a:effectLst/>
                <a:latin typeface="acumin-pro"/>
              </a:rPr>
              <a:t>Anaphase II</a:t>
            </a:r>
          </a:p>
          <a:p>
            <a:pPr algn="just"/>
            <a:r>
              <a:rPr lang="en-US" b="0" i="0" dirty="0">
                <a:solidFill>
                  <a:srgbClr val="32323C"/>
                </a:solidFill>
                <a:effectLst/>
                <a:latin typeface="acumin-pro"/>
              </a:rPr>
              <a:t>Next, </a:t>
            </a:r>
            <a:r>
              <a:rPr lang="en-US" b="1" i="0" dirty="0">
                <a:solidFill>
                  <a:srgbClr val="32323C"/>
                </a:solidFill>
                <a:effectLst/>
                <a:latin typeface="acumin-pro"/>
              </a:rPr>
              <a:t>sister chromatids</a:t>
            </a:r>
            <a:r>
              <a:rPr lang="en-US" b="0" i="0" dirty="0">
                <a:solidFill>
                  <a:srgbClr val="32323C"/>
                </a:solidFill>
                <a:effectLst/>
                <a:latin typeface="acumin-pro"/>
              </a:rPr>
              <a:t> are pulled to opposite poles of the equator.</a:t>
            </a:r>
          </a:p>
        </p:txBody>
      </p:sp>
      <p:pic>
        <p:nvPicPr>
          <p:cNvPr id="3" name="Picture 2">
            <a:extLst>
              <a:ext uri="{FF2B5EF4-FFF2-40B4-BE49-F238E27FC236}">
                <a16:creationId xmlns="" xmlns:a16="http://schemas.microsoft.com/office/drawing/2014/main" id="{68FDA985-6965-4A5A-91A1-17054A4EE440}"/>
              </a:ext>
            </a:extLst>
          </p:cNvPr>
          <p:cNvPicPr>
            <a:picLocks noChangeAspect="1"/>
          </p:cNvPicPr>
          <p:nvPr/>
        </p:nvPicPr>
        <p:blipFill>
          <a:blip r:embed="rId2"/>
          <a:stretch>
            <a:fillRect/>
          </a:stretch>
        </p:blipFill>
        <p:spPr>
          <a:xfrm>
            <a:off x="8364892" y="853275"/>
            <a:ext cx="2886075" cy="2466975"/>
          </a:xfrm>
          <a:prstGeom prst="rect">
            <a:avLst/>
          </a:prstGeom>
        </p:spPr>
      </p:pic>
      <p:sp>
        <p:nvSpPr>
          <p:cNvPr id="4" name="Rectangle 3">
            <a:extLst>
              <a:ext uri="{FF2B5EF4-FFF2-40B4-BE49-F238E27FC236}">
                <a16:creationId xmlns="" xmlns:a16="http://schemas.microsoft.com/office/drawing/2014/main" id="{B3D7D80F-A420-4C90-AE56-867499C45F6B}"/>
              </a:ext>
            </a:extLst>
          </p:cNvPr>
          <p:cNvSpPr/>
          <p:nvPr/>
        </p:nvSpPr>
        <p:spPr>
          <a:xfrm>
            <a:off x="1411549" y="2689936"/>
            <a:ext cx="9614517" cy="3139321"/>
          </a:xfrm>
          <a:prstGeom prst="rect">
            <a:avLst/>
          </a:prstGeom>
        </p:spPr>
        <p:txBody>
          <a:bodyPr wrap="square">
            <a:spAutoFit/>
          </a:bodyPr>
          <a:lstStyle/>
          <a:p>
            <a:r>
              <a:rPr lang="en-US" b="1" dirty="0">
                <a:effectLst/>
                <a:latin typeface="inherit"/>
              </a:rPr>
              <a:t>Telophase II</a:t>
            </a:r>
          </a:p>
          <a:p>
            <a:r>
              <a:rPr lang="en-US" dirty="0">
                <a:effectLst/>
              </a:rPr>
              <a:t>This is the same as Telophase I.</a:t>
            </a:r>
          </a:p>
          <a:p>
            <a:r>
              <a:rPr lang="en-US" b="1" dirty="0">
                <a:effectLst/>
                <a:latin typeface="inherit"/>
              </a:rPr>
              <a:t>Cytokinesis II</a:t>
            </a:r>
          </a:p>
          <a:p>
            <a:r>
              <a:rPr lang="en-US" dirty="0">
                <a:effectLst/>
              </a:rPr>
              <a:t>Again, the cytoplasm and cell divides producing 2 non-identical haploid daughter cells, but as this is happening in both cells produced by meiosis I, the net product is 4 non-identical </a:t>
            </a:r>
            <a:r>
              <a:rPr lang="en-US" b="1" dirty="0">
                <a:effectLst/>
              </a:rPr>
              <a:t>haploid</a:t>
            </a:r>
            <a:r>
              <a:rPr lang="en-US" dirty="0">
                <a:effectLst/>
              </a:rPr>
              <a:t> daughter cells, each comprising one chromosome consisting of one chromatid (1c, 1n). These are gametes.</a:t>
            </a:r>
          </a:p>
          <a:p>
            <a:pPr algn="just" latinLnBrk="1"/>
            <a:r>
              <a:rPr lang="en-US" b="0" i="0" dirty="0">
                <a:solidFill>
                  <a:srgbClr val="FFFFFF"/>
                </a:solidFill>
                <a:effectLst/>
                <a:latin typeface="acumin-pro"/>
              </a:rPr>
              <a:t>Adapted from work by Ali </a:t>
            </a:r>
            <a:r>
              <a:rPr lang="en-US" b="0" i="0" dirty="0" err="1">
                <a:solidFill>
                  <a:srgbClr val="FFFFFF"/>
                </a:solidFill>
                <a:effectLst/>
                <a:latin typeface="acumin-pro"/>
              </a:rPr>
              <a:t>Zifan</a:t>
            </a:r>
            <a:r>
              <a:rPr lang="en-US" b="0" i="0" dirty="0">
                <a:solidFill>
                  <a:srgbClr val="FFFFFF"/>
                </a:solidFill>
                <a:effectLst/>
                <a:latin typeface="acumin-pro"/>
              </a:rPr>
              <a:t> [CC BY-SA 4.0 (https://creativecommons.org/licenses/by-sa/4.0)], via Wikimedia Commons</a:t>
            </a:r>
          </a:p>
          <a:p>
            <a:r>
              <a:rPr lang="en-US" dirty="0">
                <a:solidFill>
                  <a:srgbClr val="32323C"/>
                </a:solidFill>
                <a:effectLst/>
              </a:rPr>
              <a:t/>
            </a:r>
            <a:br>
              <a:rPr lang="en-US" dirty="0">
                <a:solidFill>
                  <a:srgbClr val="32323C"/>
                </a:solidFill>
                <a:effectLst/>
              </a:rPr>
            </a:br>
            <a:endParaRPr lang="en-IN" dirty="0"/>
          </a:p>
        </p:txBody>
      </p:sp>
      <p:pic>
        <p:nvPicPr>
          <p:cNvPr id="5" name="Picture 4">
            <a:extLst>
              <a:ext uri="{FF2B5EF4-FFF2-40B4-BE49-F238E27FC236}">
                <a16:creationId xmlns="" xmlns:a16="http://schemas.microsoft.com/office/drawing/2014/main" id="{CE520DD9-3417-4C0B-9C6A-ECBF3B863A20}"/>
              </a:ext>
            </a:extLst>
          </p:cNvPr>
          <p:cNvPicPr>
            <a:picLocks noChangeAspect="1"/>
          </p:cNvPicPr>
          <p:nvPr/>
        </p:nvPicPr>
        <p:blipFill>
          <a:blip r:embed="rId3"/>
          <a:stretch>
            <a:fillRect/>
          </a:stretch>
        </p:blipFill>
        <p:spPr>
          <a:xfrm>
            <a:off x="6627434" y="4490414"/>
            <a:ext cx="2355866" cy="2143920"/>
          </a:xfrm>
          <a:prstGeom prst="rect">
            <a:avLst/>
          </a:prstGeom>
        </p:spPr>
      </p:pic>
    </p:spTree>
    <p:extLst>
      <p:ext uri="{BB962C8B-B14F-4D97-AF65-F5344CB8AC3E}">
        <p14:creationId xmlns="" xmlns:p14="http://schemas.microsoft.com/office/powerpoint/2010/main" val="843078341"/>
      </p:ext>
    </p:extLst>
  </p:cSld>
  <p:clrMapOvr>
    <a:masterClrMapping/>
  </p:clrMapOvr>
</p:sld>
</file>

<file path=ppt/theme/theme1.xml><?xml version="1.0" encoding="utf-8"?>
<a:theme xmlns:a="http://schemas.openxmlformats.org/drawingml/2006/main" name="ShapesVTI">
  <a:themeElements>
    <a:clrScheme name="Shapes">
      <a:dk1>
        <a:sysClr val="windowText" lastClr="000000"/>
      </a:dk1>
      <a:lt1>
        <a:sysClr val="window" lastClr="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38</TotalTime>
  <Words>257</Words>
  <Application>Microsoft Office PowerPoint</Application>
  <PresentationFormat>Custom</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ShapesVTI</vt:lpstr>
      <vt:lpstr>MEOSIS</vt:lpstr>
      <vt:lpstr>MEIOSIS</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MEIOSIS</dc:title>
  <dc:creator>vdodda 275</dc:creator>
  <cp:lastModifiedBy>microtech</cp:lastModifiedBy>
  <cp:revision>4</cp:revision>
  <dcterms:created xsi:type="dcterms:W3CDTF">2020-06-11T05:20:37Z</dcterms:created>
  <dcterms:modified xsi:type="dcterms:W3CDTF">2024-06-22T05:56:49Z</dcterms:modified>
</cp:coreProperties>
</file>