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8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9710" y="2816174"/>
            <a:ext cx="7164578" cy="697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540" y="1068425"/>
            <a:ext cx="8226425" cy="2997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89710" y="2816174"/>
            <a:ext cx="9602090" cy="1908215"/>
          </a:xfrm>
        </p:spPr>
        <p:txBody>
          <a:bodyPr/>
          <a:lstStyle/>
          <a:p>
            <a:pPr algn="l"/>
            <a:r>
              <a:rPr lang="en-US" dirty="0" smtClean="0"/>
              <a:t>DNA SEQUENCING</a:t>
            </a:r>
            <a:br>
              <a:rPr lang="en-US" dirty="0" smtClean="0"/>
            </a:br>
            <a:r>
              <a:rPr lang="en-US" sz="4000" dirty="0" smtClean="0"/>
              <a:t>                            </a:t>
            </a:r>
            <a:r>
              <a:rPr lang="en-US" sz="2000" dirty="0" smtClean="0"/>
              <a:t>S.YAMINI</a:t>
            </a:r>
            <a:br>
              <a:rPr lang="en-US" sz="2000" dirty="0" smtClean="0"/>
            </a:br>
            <a:r>
              <a:rPr lang="en-US" sz="2000" dirty="0" smtClean="0"/>
              <a:t>                                                       DEPARTMENT OF MICROBIOLOGY</a:t>
            </a:r>
            <a:br>
              <a:rPr lang="en-US" sz="2000" dirty="0" smtClean="0"/>
            </a:br>
            <a:r>
              <a:rPr lang="en-US" sz="2000" dirty="0" smtClean="0"/>
              <a:t>                                                       DNR COLLEGE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762709"/>
            <a:ext cx="7635875" cy="12820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3535">
              <a:lnSpc>
                <a:spcPts val="2690"/>
              </a:lnSpc>
              <a:spcBef>
                <a:spcPts val="74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250" dirty="0">
                <a:latin typeface="Arial"/>
                <a:cs typeface="Arial"/>
              </a:rPr>
              <a:t>A </a:t>
            </a:r>
            <a:r>
              <a:rPr sz="2800" spc="-150" dirty="0">
                <a:latin typeface="Arial"/>
                <a:cs typeface="Arial"/>
              </a:rPr>
              <a:t>sequencing </a:t>
            </a:r>
            <a:r>
              <a:rPr sz="2800" spc="-75" dirty="0">
                <a:latin typeface="Arial"/>
                <a:cs typeface="Arial"/>
              </a:rPr>
              <a:t>reaction </a:t>
            </a:r>
            <a:r>
              <a:rPr sz="2800" spc="-95" dirty="0">
                <a:latin typeface="Arial"/>
                <a:cs typeface="Arial"/>
              </a:rPr>
              <a:t>mix </a:t>
            </a:r>
            <a:r>
              <a:rPr sz="2800" spc="-120" dirty="0">
                <a:latin typeface="Arial"/>
                <a:cs typeface="Arial"/>
              </a:rPr>
              <a:t>includes </a:t>
            </a:r>
            <a:r>
              <a:rPr sz="2800" spc="-100" dirty="0">
                <a:latin typeface="Arial"/>
                <a:cs typeface="Arial"/>
              </a:rPr>
              <a:t>labeled </a:t>
            </a:r>
            <a:r>
              <a:rPr sz="2800" spc="-50" dirty="0">
                <a:latin typeface="Arial"/>
                <a:cs typeface="Arial"/>
              </a:rPr>
              <a:t>primer  </a:t>
            </a:r>
            <a:r>
              <a:rPr sz="2800" spc="-135" dirty="0">
                <a:latin typeface="Arial"/>
                <a:cs typeface="Arial"/>
              </a:rPr>
              <a:t>and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template.</a:t>
            </a:r>
            <a:endParaRPr sz="2800">
              <a:latin typeface="Arial"/>
              <a:cs typeface="Arial"/>
            </a:endParaRPr>
          </a:p>
          <a:p>
            <a:pPr marL="1292860">
              <a:lnSpc>
                <a:spcPct val="100000"/>
              </a:lnSpc>
              <a:spcBef>
                <a:spcPts val="1945"/>
              </a:spcBef>
            </a:pPr>
            <a:r>
              <a:rPr sz="1600" b="1" spc="-105" dirty="0">
                <a:latin typeface="Trebuchet MS"/>
                <a:cs typeface="Trebuchet MS"/>
              </a:rPr>
              <a:t>Primer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40885" y="3899153"/>
            <a:ext cx="4078604" cy="411480"/>
          </a:xfrm>
          <a:custGeom>
            <a:avLst/>
            <a:gdLst/>
            <a:ahLst/>
            <a:cxnLst/>
            <a:rect l="l" t="t" r="r" b="b"/>
            <a:pathLst>
              <a:path w="4078604" h="411479">
                <a:moveTo>
                  <a:pt x="4078223" y="0"/>
                </a:moveTo>
                <a:lnTo>
                  <a:pt x="4060393" y="65044"/>
                </a:lnTo>
                <a:lnTo>
                  <a:pt x="4010741" y="121523"/>
                </a:lnTo>
                <a:lnTo>
                  <a:pt x="3975782" y="145494"/>
                </a:lnTo>
                <a:lnTo>
                  <a:pt x="3935028" y="166055"/>
                </a:lnTo>
                <a:lnTo>
                  <a:pt x="3889200" y="182782"/>
                </a:lnTo>
                <a:lnTo>
                  <a:pt x="3839016" y="195254"/>
                </a:lnTo>
                <a:lnTo>
                  <a:pt x="3785198" y="203048"/>
                </a:lnTo>
                <a:lnTo>
                  <a:pt x="3728466" y="205740"/>
                </a:lnTo>
                <a:lnTo>
                  <a:pt x="2388869" y="205740"/>
                </a:lnTo>
                <a:lnTo>
                  <a:pt x="2332137" y="208431"/>
                </a:lnTo>
                <a:lnTo>
                  <a:pt x="2278319" y="216225"/>
                </a:lnTo>
                <a:lnTo>
                  <a:pt x="2228135" y="228697"/>
                </a:lnTo>
                <a:lnTo>
                  <a:pt x="2182307" y="245424"/>
                </a:lnTo>
                <a:lnTo>
                  <a:pt x="2141553" y="265985"/>
                </a:lnTo>
                <a:lnTo>
                  <a:pt x="2106594" y="289956"/>
                </a:lnTo>
                <a:lnTo>
                  <a:pt x="2078151" y="316913"/>
                </a:lnTo>
                <a:lnTo>
                  <a:pt x="2043689" y="378098"/>
                </a:lnTo>
                <a:lnTo>
                  <a:pt x="2039112" y="411480"/>
                </a:lnTo>
                <a:lnTo>
                  <a:pt x="2034534" y="378098"/>
                </a:lnTo>
                <a:lnTo>
                  <a:pt x="2000072" y="316913"/>
                </a:lnTo>
                <a:lnTo>
                  <a:pt x="1971629" y="289956"/>
                </a:lnTo>
                <a:lnTo>
                  <a:pt x="1936670" y="265985"/>
                </a:lnTo>
                <a:lnTo>
                  <a:pt x="1895916" y="245424"/>
                </a:lnTo>
                <a:lnTo>
                  <a:pt x="1850088" y="228697"/>
                </a:lnTo>
                <a:lnTo>
                  <a:pt x="1799904" y="216225"/>
                </a:lnTo>
                <a:lnTo>
                  <a:pt x="1746086" y="208431"/>
                </a:lnTo>
                <a:lnTo>
                  <a:pt x="1689353" y="205740"/>
                </a:lnTo>
                <a:lnTo>
                  <a:pt x="349758" y="205740"/>
                </a:lnTo>
                <a:lnTo>
                  <a:pt x="293025" y="203048"/>
                </a:lnTo>
                <a:lnTo>
                  <a:pt x="239207" y="195254"/>
                </a:lnTo>
                <a:lnTo>
                  <a:pt x="189023" y="182782"/>
                </a:lnTo>
                <a:lnTo>
                  <a:pt x="143195" y="166055"/>
                </a:lnTo>
                <a:lnTo>
                  <a:pt x="102441" y="145494"/>
                </a:lnTo>
                <a:lnTo>
                  <a:pt x="67482" y="121523"/>
                </a:lnTo>
                <a:lnTo>
                  <a:pt x="39039" y="94566"/>
                </a:lnTo>
                <a:lnTo>
                  <a:pt x="4577" y="33381"/>
                </a:ln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2140" y="3997148"/>
            <a:ext cx="7828915" cy="188848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902460">
              <a:lnSpc>
                <a:spcPct val="100000"/>
              </a:lnSpc>
              <a:spcBef>
                <a:spcPts val="400"/>
              </a:spcBef>
            </a:pPr>
            <a:r>
              <a:rPr sz="1600" b="1" spc="-125" dirty="0">
                <a:latin typeface="Trebuchet MS"/>
                <a:cs typeface="Trebuchet MS"/>
              </a:rPr>
              <a:t>Template</a:t>
            </a:r>
            <a:endParaRPr sz="1600">
              <a:latin typeface="Trebuchet MS"/>
              <a:cs typeface="Trebuchet MS"/>
            </a:endParaRPr>
          </a:p>
          <a:p>
            <a:pPr marL="3679825">
              <a:lnSpc>
                <a:spcPct val="100000"/>
              </a:lnSpc>
              <a:spcBef>
                <a:spcPts val="385"/>
              </a:spcBef>
            </a:pPr>
            <a:r>
              <a:rPr sz="2000" spc="-110" dirty="0">
                <a:latin typeface="Arial"/>
                <a:cs typeface="Arial"/>
              </a:rPr>
              <a:t>Template </a:t>
            </a:r>
            <a:r>
              <a:rPr sz="2000" spc="-105" dirty="0">
                <a:latin typeface="Arial"/>
                <a:cs typeface="Arial"/>
              </a:rPr>
              <a:t>area </a:t>
            </a:r>
            <a:r>
              <a:rPr sz="2000" spc="15" dirty="0">
                <a:latin typeface="Arial"/>
                <a:cs typeface="Arial"/>
              </a:rPr>
              <a:t>to </a:t>
            </a:r>
            <a:r>
              <a:rPr sz="2000" spc="-90" dirty="0">
                <a:latin typeface="Arial"/>
                <a:cs typeface="Arial"/>
              </a:rPr>
              <a:t>be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sequenced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Arial"/>
              <a:cs typeface="Arial"/>
            </a:endParaRPr>
          </a:p>
          <a:p>
            <a:pPr marL="355600" marR="5080" indent="-343535">
              <a:lnSpc>
                <a:spcPct val="8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800" spc="-120" dirty="0">
                <a:latin typeface="Arial"/>
                <a:cs typeface="Arial"/>
              </a:rPr>
              <a:t>Dideoxynucleotides </a:t>
            </a:r>
            <a:r>
              <a:rPr sz="2800" spc="-130" dirty="0">
                <a:latin typeface="Arial"/>
                <a:cs typeface="Arial"/>
              </a:rPr>
              <a:t>are </a:t>
            </a:r>
            <a:r>
              <a:rPr sz="2800" spc="-135" dirty="0">
                <a:latin typeface="Arial"/>
                <a:cs typeface="Arial"/>
              </a:rPr>
              <a:t>added </a:t>
            </a:r>
            <a:r>
              <a:rPr sz="2800" spc="-125" dirty="0">
                <a:latin typeface="Arial"/>
                <a:cs typeface="Arial"/>
              </a:rPr>
              <a:t>separately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75" dirty="0">
                <a:latin typeface="Arial"/>
                <a:cs typeface="Arial"/>
              </a:rPr>
              <a:t>each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35" dirty="0">
                <a:latin typeface="Arial"/>
                <a:cs typeface="Arial"/>
              </a:rPr>
              <a:t>the four</a:t>
            </a:r>
            <a:r>
              <a:rPr sz="2800" spc="-25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tubes.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24127" y="3287267"/>
            <a:ext cx="2894330" cy="390525"/>
            <a:chOff x="1024127" y="3287267"/>
            <a:chExt cx="2894330" cy="390525"/>
          </a:xfrm>
        </p:grpSpPr>
        <p:sp>
          <p:nvSpPr>
            <p:cNvPr id="6" name="object 6"/>
            <p:cNvSpPr/>
            <p:nvPr/>
          </p:nvSpPr>
          <p:spPr>
            <a:xfrm>
              <a:off x="1721358" y="3306317"/>
              <a:ext cx="2178050" cy="71755"/>
            </a:xfrm>
            <a:custGeom>
              <a:avLst/>
              <a:gdLst/>
              <a:ahLst/>
              <a:cxnLst/>
              <a:rect l="l" t="t" r="r" b="b"/>
              <a:pathLst>
                <a:path w="2178050" h="71754">
                  <a:moveTo>
                    <a:pt x="2177796" y="0"/>
                  </a:moveTo>
                  <a:lnTo>
                    <a:pt x="0" y="0"/>
                  </a:lnTo>
                  <a:lnTo>
                    <a:pt x="0" y="71627"/>
                  </a:lnTo>
                  <a:lnTo>
                    <a:pt x="2177796" y="71627"/>
                  </a:lnTo>
                  <a:lnTo>
                    <a:pt x="2177796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1358" y="3306317"/>
              <a:ext cx="2178050" cy="71755"/>
            </a:xfrm>
            <a:custGeom>
              <a:avLst/>
              <a:gdLst/>
              <a:ahLst/>
              <a:cxnLst/>
              <a:rect l="l" t="t" r="r" b="b"/>
              <a:pathLst>
                <a:path w="2178050" h="71754">
                  <a:moveTo>
                    <a:pt x="0" y="71627"/>
                  </a:moveTo>
                  <a:lnTo>
                    <a:pt x="2177796" y="71627"/>
                  </a:lnTo>
                  <a:lnTo>
                    <a:pt x="2177796" y="0"/>
                  </a:lnTo>
                  <a:lnTo>
                    <a:pt x="0" y="0"/>
                  </a:lnTo>
                  <a:lnTo>
                    <a:pt x="0" y="71627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24127" y="3636263"/>
              <a:ext cx="2872740" cy="41275"/>
            </a:xfrm>
            <a:custGeom>
              <a:avLst/>
              <a:gdLst/>
              <a:ahLst/>
              <a:cxnLst/>
              <a:rect l="l" t="t" r="r" b="b"/>
              <a:pathLst>
                <a:path w="2872740" h="41275">
                  <a:moveTo>
                    <a:pt x="2872740" y="0"/>
                  </a:moveTo>
                  <a:lnTo>
                    <a:pt x="0" y="0"/>
                  </a:lnTo>
                  <a:lnTo>
                    <a:pt x="0" y="41148"/>
                  </a:lnTo>
                  <a:lnTo>
                    <a:pt x="2872740" y="41148"/>
                  </a:lnTo>
                  <a:lnTo>
                    <a:pt x="28727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21358" y="3376421"/>
              <a:ext cx="2001520" cy="281940"/>
            </a:xfrm>
            <a:custGeom>
              <a:avLst/>
              <a:gdLst/>
              <a:ahLst/>
              <a:cxnLst/>
              <a:rect l="l" t="t" r="r" b="b"/>
              <a:pathLst>
                <a:path w="2001520" h="281939">
                  <a:moveTo>
                    <a:pt x="0" y="281939"/>
                  </a:moveTo>
                  <a:lnTo>
                    <a:pt x="89916" y="281939"/>
                  </a:lnTo>
                  <a:lnTo>
                    <a:pt x="89916" y="0"/>
                  </a:lnTo>
                  <a:lnTo>
                    <a:pt x="0" y="0"/>
                  </a:lnTo>
                  <a:lnTo>
                    <a:pt x="0" y="281939"/>
                  </a:lnTo>
                  <a:close/>
                </a:path>
                <a:path w="2001520" h="281939">
                  <a:moveTo>
                    <a:pt x="172212" y="281939"/>
                  </a:moveTo>
                  <a:lnTo>
                    <a:pt x="262128" y="281939"/>
                  </a:lnTo>
                  <a:lnTo>
                    <a:pt x="262128" y="0"/>
                  </a:lnTo>
                  <a:lnTo>
                    <a:pt x="172212" y="0"/>
                  </a:lnTo>
                  <a:lnTo>
                    <a:pt x="172212" y="281939"/>
                  </a:lnTo>
                  <a:close/>
                </a:path>
                <a:path w="2001520" h="281939">
                  <a:moveTo>
                    <a:pt x="348996" y="281939"/>
                  </a:moveTo>
                  <a:lnTo>
                    <a:pt x="435864" y="281939"/>
                  </a:lnTo>
                  <a:lnTo>
                    <a:pt x="435864" y="0"/>
                  </a:lnTo>
                  <a:lnTo>
                    <a:pt x="348996" y="0"/>
                  </a:lnTo>
                  <a:lnTo>
                    <a:pt x="348996" y="281939"/>
                  </a:lnTo>
                  <a:close/>
                </a:path>
                <a:path w="2001520" h="281939">
                  <a:moveTo>
                    <a:pt x="522731" y="281939"/>
                  </a:moveTo>
                  <a:lnTo>
                    <a:pt x="612648" y="281939"/>
                  </a:lnTo>
                  <a:lnTo>
                    <a:pt x="612648" y="0"/>
                  </a:lnTo>
                  <a:lnTo>
                    <a:pt x="522731" y="0"/>
                  </a:lnTo>
                  <a:lnTo>
                    <a:pt x="522731" y="281939"/>
                  </a:lnTo>
                  <a:close/>
                </a:path>
                <a:path w="2001520" h="281939">
                  <a:moveTo>
                    <a:pt x="699516" y="281939"/>
                  </a:moveTo>
                  <a:lnTo>
                    <a:pt x="783336" y="281939"/>
                  </a:lnTo>
                  <a:lnTo>
                    <a:pt x="783336" y="0"/>
                  </a:lnTo>
                  <a:lnTo>
                    <a:pt x="699516" y="0"/>
                  </a:lnTo>
                  <a:lnTo>
                    <a:pt x="699516" y="281939"/>
                  </a:lnTo>
                  <a:close/>
                </a:path>
                <a:path w="2001520" h="281939">
                  <a:moveTo>
                    <a:pt x="868680" y="281939"/>
                  </a:moveTo>
                  <a:lnTo>
                    <a:pt x="958596" y="281939"/>
                  </a:lnTo>
                  <a:lnTo>
                    <a:pt x="958596" y="0"/>
                  </a:lnTo>
                  <a:lnTo>
                    <a:pt x="868680" y="0"/>
                  </a:lnTo>
                  <a:lnTo>
                    <a:pt x="868680" y="281939"/>
                  </a:lnTo>
                  <a:close/>
                </a:path>
                <a:path w="2001520" h="281939">
                  <a:moveTo>
                    <a:pt x="1045464" y="281939"/>
                  </a:moveTo>
                  <a:lnTo>
                    <a:pt x="1132332" y="281939"/>
                  </a:lnTo>
                  <a:lnTo>
                    <a:pt x="1132332" y="0"/>
                  </a:lnTo>
                  <a:lnTo>
                    <a:pt x="1045464" y="0"/>
                  </a:lnTo>
                  <a:lnTo>
                    <a:pt x="1045464" y="281939"/>
                  </a:lnTo>
                  <a:close/>
                </a:path>
                <a:path w="2001520" h="281939">
                  <a:moveTo>
                    <a:pt x="1219200" y="281939"/>
                  </a:moveTo>
                  <a:lnTo>
                    <a:pt x="1309116" y="281939"/>
                  </a:lnTo>
                  <a:lnTo>
                    <a:pt x="1309116" y="0"/>
                  </a:lnTo>
                  <a:lnTo>
                    <a:pt x="1219200" y="0"/>
                  </a:lnTo>
                  <a:lnTo>
                    <a:pt x="1219200" y="281939"/>
                  </a:lnTo>
                  <a:close/>
                </a:path>
                <a:path w="2001520" h="281939">
                  <a:moveTo>
                    <a:pt x="1391412" y="281939"/>
                  </a:moveTo>
                  <a:lnTo>
                    <a:pt x="1479804" y="281939"/>
                  </a:lnTo>
                  <a:lnTo>
                    <a:pt x="1479804" y="0"/>
                  </a:lnTo>
                  <a:lnTo>
                    <a:pt x="1391412" y="0"/>
                  </a:lnTo>
                  <a:lnTo>
                    <a:pt x="1391412" y="281939"/>
                  </a:lnTo>
                  <a:close/>
                </a:path>
                <a:path w="2001520" h="281939">
                  <a:moveTo>
                    <a:pt x="1565147" y="281939"/>
                  </a:moveTo>
                  <a:lnTo>
                    <a:pt x="1655063" y="281939"/>
                  </a:lnTo>
                  <a:lnTo>
                    <a:pt x="1655063" y="0"/>
                  </a:lnTo>
                  <a:lnTo>
                    <a:pt x="1565147" y="0"/>
                  </a:lnTo>
                  <a:lnTo>
                    <a:pt x="1565147" y="281939"/>
                  </a:lnTo>
                  <a:close/>
                </a:path>
                <a:path w="2001520" h="281939">
                  <a:moveTo>
                    <a:pt x="1741932" y="281939"/>
                  </a:moveTo>
                  <a:lnTo>
                    <a:pt x="1830323" y="281939"/>
                  </a:lnTo>
                  <a:lnTo>
                    <a:pt x="1830323" y="0"/>
                  </a:lnTo>
                  <a:lnTo>
                    <a:pt x="1741932" y="0"/>
                  </a:lnTo>
                  <a:lnTo>
                    <a:pt x="1741932" y="281939"/>
                  </a:lnTo>
                  <a:close/>
                </a:path>
                <a:path w="2001520" h="281939">
                  <a:moveTo>
                    <a:pt x="1915668" y="281939"/>
                  </a:moveTo>
                  <a:lnTo>
                    <a:pt x="2001012" y="281939"/>
                  </a:lnTo>
                  <a:lnTo>
                    <a:pt x="2001012" y="0"/>
                  </a:lnTo>
                  <a:lnTo>
                    <a:pt x="1915668" y="0"/>
                  </a:lnTo>
                  <a:lnTo>
                    <a:pt x="1915668" y="281939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979926" y="3169132"/>
            <a:ext cx="1511300" cy="66865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b="1" spc="-55" dirty="0">
                <a:latin typeface="Trebuchet MS"/>
                <a:cs typeface="Trebuchet MS"/>
              </a:rPr>
              <a:t>-</a:t>
            </a:r>
            <a:r>
              <a:rPr sz="2000" spc="-55" dirty="0">
                <a:latin typeface="Arial"/>
                <a:cs typeface="Arial"/>
              </a:rPr>
              <a:t>3′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210" dirty="0">
                <a:latin typeface="Arial"/>
                <a:cs typeface="Arial"/>
              </a:rPr>
              <a:t>OH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-295" dirty="0">
                <a:latin typeface="Arial"/>
                <a:cs typeface="Arial"/>
              </a:rPr>
              <a:t>T</a:t>
            </a:r>
            <a:r>
              <a:rPr sz="2000" spc="-395" dirty="0">
                <a:latin typeface="Arial"/>
                <a:cs typeface="Arial"/>
              </a:rPr>
              <a:t>C</a:t>
            </a:r>
            <a:r>
              <a:rPr sz="2000" spc="-254" dirty="0">
                <a:latin typeface="Arial"/>
                <a:cs typeface="Arial"/>
              </a:rPr>
              <a:t>G</a:t>
            </a:r>
            <a:r>
              <a:rPr sz="2000" spc="-235" dirty="0">
                <a:latin typeface="Arial"/>
                <a:cs typeface="Arial"/>
              </a:rPr>
              <a:t>A</a:t>
            </a:r>
            <a:r>
              <a:rPr sz="2000" spc="-395" dirty="0">
                <a:latin typeface="Arial"/>
                <a:cs typeface="Arial"/>
              </a:rPr>
              <a:t>C</a:t>
            </a:r>
            <a:r>
              <a:rPr sz="2000" spc="-295" dirty="0">
                <a:latin typeface="Arial"/>
                <a:cs typeface="Arial"/>
              </a:rPr>
              <a:t>G</a:t>
            </a:r>
            <a:r>
              <a:rPr sz="2000" spc="-305" dirty="0">
                <a:latin typeface="Arial"/>
                <a:cs typeface="Arial"/>
              </a:rPr>
              <a:t>G</a:t>
            </a:r>
            <a:r>
              <a:rPr sz="2000" spc="-430" dirty="0">
                <a:latin typeface="Arial"/>
                <a:cs typeface="Arial"/>
              </a:rPr>
              <a:t>GC…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7750" y="3192272"/>
            <a:ext cx="589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0" dirty="0">
                <a:latin typeface="Arial"/>
                <a:cs typeface="Arial"/>
              </a:rPr>
              <a:t>5</a:t>
            </a:r>
            <a:r>
              <a:rPr sz="2000" spc="65" dirty="0">
                <a:latin typeface="Arial"/>
                <a:cs typeface="Arial"/>
              </a:rPr>
              <a:t>′</a:t>
            </a:r>
            <a:r>
              <a:rPr sz="2000" spc="-280" dirty="0">
                <a:latin typeface="Arial"/>
                <a:cs typeface="Arial"/>
              </a:rPr>
              <a:t>O</a:t>
            </a:r>
            <a:r>
              <a:rPr sz="2000" spc="-250" dirty="0">
                <a:latin typeface="Arial"/>
                <a:cs typeface="Arial"/>
              </a:rPr>
              <a:t>P</a:t>
            </a:r>
            <a:r>
              <a:rPr sz="2000" b="1" spc="-125" dirty="0">
                <a:latin typeface="Trebuchet MS"/>
                <a:cs typeface="Trebuchet MS"/>
              </a:rPr>
              <a:t>-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28088" y="3011423"/>
            <a:ext cx="190500" cy="224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66060" y="3726179"/>
            <a:ext cx="192023" cy="359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859160"/>
            <a:ext cx="7967980" cy="540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47370" indent="-343535">
              <a:lnSpc>
                <a:spcPct val="1500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25" dirty="0">
                <a:latin typeface="Arial"/>
                <a:cs typeface="Arial"/>
              </a:rPr>
              <a:t>With </a:t>
            </a:r>
            <a:r>
              <a:rPr sz="2800" spc="-50" dirty="0">
                <a:latin typeface="Arial"/>
                <a:cs typeface="Arial"/>
              </a:rPr>
              <a:t>addition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165" dirty="0">
                <a:latin typeface="Arial"/>
                <a:cs typeface="Arial"/>
              </a:rPr>
              <a:t>enzyme </a:t>
            </a:r>
            <a:r>
              <a:rPr sz="2800" spc="-220" dirty="0">
                <a:latin typeface="Arial"/>
                <a:cs typeface="Arial"/>
              </a:rPr>
              <a:t>(DNA </a:t>
            </a:r>
            <a:r>
              <a:rPr sz="2800" spc="-125" dirty="0">
                <a:latin typeface="Arial"/>
                <a:cs typeface="Arial"/>
              </a:rPr>
              <a:t>polymerase), </a:t>
            </a:r>
            <a:r>
              <a:rPr sz="2800" spc="-35" dirty="0">
                <a:latin typeface="Arial"/>
                <a:cs typeface="Arial"/>
              </a:rPr>
              <a:t>the  </a:t>
            </a:r>
            <a:r>
              <a:rPr sz="2800" spc="-50" dirty="0">
                <a:latin typeface="Arial"/>
                <a:cs typeface="Arial"/>
              </a:rPr>
              <a:t>primer </a:t>
            </a:r>
            <a:r>
              <a:rPr sz="2800" spc="-145" dirty="0">
                <a:latin typeface="Arial"/>
                <a:cs typeface="Arial"/>
              </a:rPr>
              <a:t>is </a:t>
            </a:r>
            <a:r>
              <a:rPr sz="2800" spc="-110" dirty="0">
                <a:latin typeface="Arial"/>
                <a:cs typeface="Arial"/>
              </a:rPr>
              <a:t>extended </a:t>
            </a:r>
            <a:r>
              <a:rPr sz="2800" spc="-5" dirty="0">
                <a:latin typeface="Arial"/>
                <a:cs typeface="Arial"/>
              </a:rPr>
              <a:t>until </a:t>
            </a:r>
            <a:r>
              <a:rPr sz="2800" spc="-220" dirty="0">
                <a:latin typeface="Arial"/>
                <a:cs typeface="Arial"/>
              </a:rPr>
              <a:t>a </a:t>
            </a:r>
            <a:r>
              <a:rPr sz="2800" spc="-240" dirty="0">
                <a:latin typeface="Arial"/>
                <a:cs typeface="Arial"/>
              </a:rPr>
              <a:t>ddNTP </a:t>
            </a:r>
            <a:r>
              <a:rPr sz="2800" spc="-145" dirty="0">
                <a:latin typeface="Arial"/>
                <a:cs typeface="Arial"/>
              </a:rPr>
              <a:t>is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encountered.</a:t>
            </a:r>
            <a:endParaRPr sz="2800">
              <a:latin typeface="Arial"/>
              <a:cs typeface="Arial"/>
            </a:endParaRPr>
          </a:p>
          <a:p>
            <a:pPr marL="355600" marR="738505" indent="-343535">
              <a:lnSpc>
                <a:spcPct val="150000"/>
              </a:lnSpc>
              <a:spcBef>
                <a:spcPts val="67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204" dirty="0">
                <a:latin typeface="Arial"/>
                <a:cs typeface="Arial"/>
              </a:rPr>
              <a:t>The </a:t>
            </a:r>
            <a:r>
              <a:rPr sz="2800" spc="-125" dirty="0">
                <a:latin typeface="Arial"/>
                <a:cs typeface="Arial"/>
              </a:rPr>
              <a:t>chain </a:t>
            </a:r>
            <a:r>
              <a:rPr sz="2800" spc="5" dirty="0">
                <a:latin typeface="Arial"/>
                <a:cs typeface="Arial"/>
              </a:rPr>
              <a:t>will </a:t>
            </a:r>
            <a:r>
              <a:rPr sz="2800" spc="-114" dirty="0">
                <a:latin typeface="Arial"/>
                <a:cs typeface="Arial"/>
              </a:rPr>
              <a:t>end </a:t>
            </a:r>
            <a:r>
              <a:rPr sz="2800" spc="15" dirty="0">
                <a:latin typeface="Arial"/>
                <a:cs typeface="Arial"/>
              </a:rPr>
              <a:t>with</a:t>
            </a:r>
            <a:r>
              <a:rPr sz="2800" spc="-57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65" dirty="0">
                <a:latin typeface="Arial"/>
                <a:cs typeface="Arial"/>
              </a:rPr>
              <a:t>incorporation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 </a:t>
            </a:r>
            <a:r>
              <a:rPr sz="2800" spc="-275" dirty="0">
                <a:latin typeface="Arial"/>
                <a:cs typeface="Arial"/>
              </a:rPr>
              <a:t>ddNTP.</a:t>
            </a:r>
            <a:endParaRPr sz="2800">
              <a:latin typeface="Arial"/>
              <a:cs typeface="Arial"/>
            </a:endParaRPr>
          </a:p>
          <a:p>
            <a:pPr marL="355600" marR="481330" indent="-343535">
              <a:lnSpc>
                <a:spcPct val="150000"/>
              </a:lnSpc>
              <a:spcBef>
                <a:spcPts val="67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25" dirty="0">
                <a:latin typeface="Arial"/>
                <a:cs typeface="Arial"/>
              </a:rPr>
              <a:t>With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75" dirty="0">
                <a:latin typeface="Arial"/>
                <a:cs typeface="Arial"/>
              </a:rPr>
              <a:t>proper </a:t>
            </a:r>
            <a:r>
              <a:rPr sz="2800" spc="-235" dirty="0">
                <a:latin typeface="Arial"/>
                <a:cs typeface="Arial"/>
              </a:rPr>
              <a:t>dNTP:ddNTP </a:t>
            </a:r>
            <a:r>
              <a:rPr sz="2800" spc="-55" dirty="0">
                <a:latin typeface="Arial"/>
                <a:cs typeface="Arial"/>
              </a:rPr>
              <a:t>ratio,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20" dirty="0">
                <a:latin typeface="Arial"/>
                <a:cs typeface="Arial"/>
              </a:rPr>
              <a:t>chain </a:t>
            </a:r>
            <a:r>
              <a:rPr sz="2800" spc="5" dirty="0">
                <a:latin typeface="Arial"/>
                <a:cs typeface="Arial"/>
              </a:rPr>
              <a:t>will  </a:t>
            </a:r>
            <a:r>
              <a:rPr sz="2800" spc="-55" dirty="0">
                <a:latin typeface="Arial"/>
                <a:cs typeface="Arial"/>
              </a:rPr>
              <a:t>terminate </a:t>
            </a:r>
            <a:r>
              <a:rPr sz="2800" spc="-50" dirty="0">
                <a:latin typeface="Arial"/>
                <a:cs typeface="Arial"/>
              </a:rPr>
              <a:t>throughout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80" dirty="0">
                <a:latin typeface="Arial"/>
                <a:cs typeface="Arial"/>
              </a:rPr>
              <a:t>length </a:t>
            </a:r>
            <a:r>
              <a:rPr sz="2800" spc="-10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575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template.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50000"/>
              </a:lnSpc>
              <a:spcBef>
                <a:spcPts val="67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75" dirty="0">
                <a:latin typeface="Arial"/>
                <a:cs typeface="Arial"/>
              </a:rPr>
              <a:t>All </a:t>
            </a:r>
            <a:r>
              <a:rPr sz="2800" spc="-60" dirty="0">
                <a:latin typeface="Arial"/>
                <a:cs typeface="Arial"/>
              </a:rPr>
              <a:t>terminated </a:t>
            </a:r>
            <a:r>
              <a:rPr sz="2800" spc="-150" dirty="0">
                <a:latin typeface="Arial"/>
                <a:cs typeface="Arial"/>
              </a:rPr>
              <a:t>chains </a:t>
            </a:r>
            <a:r>
              <a:rPr sz="2800" spc="5" dirty="0">
                <a:latin typeface="Arial"/>
                <a:cs typeface="Arial"/>
              </a:rPr>
              <a:t>will </a:t>
            </a:r>
            <a:r>
              <a:rPr sz="2800" spc="-114" dirty="0">
                <a:latin typeface="Arial"/>
                <a:cs typeface="Arial"/>
              </a:rPr>
              <a:t>end </a:t>
            </a:r>
            <a:r>
              <a:rPr sz="2800" spc="-35" dirty="0">
                <a:latin typeface="Arial"/>
                <a:cs typeface="Arial"/>
              </a:rPr>
              <a:t>in the </a:t>
            </a:r>
            <a:r>
              <a:rPr sz="2800" spc="-240" dirty="0">
                <a:latin typeface="Arial"/>
                <a:cs typeface="Arial"/>
              </a:rPr>
              <a:t>ddNTP </a:t>
            </a:r>
            <a:r>
              <a:rPr sz="2800" spc="-130" dirty="0">
                <a:latin typeface="Arial"/>
                <a:cs typeface="Arial"/>
              </a:rPr>
              <a:t>added</a:t>
            </a:r>
            <a:r>
              <a:rPr sz="2800" spc="-50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to  </a:t>
            </a:r>
            <a:r>
              <a:rPr sz="2800" spc="-5" dirty="0">
                <a:latin typeface="Arial"/>
                <a:cs typeface="Arial"/>
              </a:rPr>
              <a:t>that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reaction.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226794"/>
            <a:ext cx="7808595" cy="4611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36550" indent="-343535">
              <a:lnSpc>
                <a:spcPct val="1501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spc="-229" dirty="0">
                <a:latin typeface="Arial"/>
                <a:cs typeface="Arial"/>
              </a:rPr>
              <a:t>The </a:t>
            </a:r>
            <a:r>
              <a:rPr sz="3200" spc="-80" dirty="0">
                <a:latin typeface="Arial"/>
                <a:cs typeface="Arial"/>
              </a:rPr>
              <a:t>collection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14" dirty="0">
                <a:latin typeface="Arial"/>
                <a:cs typeface="Arial"/>
              </a:rPr>
              <a:t>fragments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245" dirty="0">
                <a:latin typeface="Arial"/>
                <a:cs typeface="Arial"/>
              </a:rPr>
              <a:t>a</a:t>
            </a:r>
            <a:r>
              <a:rPr sz="3200" spc="-425" dirty="0">
                <a:latin typeface="Arial"/>
                <a:cs typeface="Arial"/>
              </a:rPr>
              <a:t> </a:t>
            </a:r>
            <a:r>
              <a:rPr sz="3200" spc="-165" dirty="0">
                <a:solidFill>
                  <a:srgbClr val="FF3300"/>
                </a:solidFill>
                <a:latin typeface="Arial"/>
                <a:cs typeface="Arial"/>
              </a:rPr>
              <a:t>sequencing  </a:t>
            </a:r>
            <a:r>
              <a:rPr sz="3200" spc="-140" dirty="0">
                <a:solidFill>
                  <a:srgbClr val="FF3300"/>
                </a:solidFill>
                <a:latin typeface="Arial"/>
                <a:cs typeface="Arial"/>
              </a:rPr>
              <a:t>ladder.</a:t>
            </a:r>
            <a:endParaRPr sz="3200">
              <a:latin typeface="Arial"/>
              <a:cs typeface="Arial"/>
            </a:endParaRPr>
          </a:p>
          <a:p>
            <a:pPr marL="355600" marR="5080" indent="-343535">
              <a:lnSpc>
                <a:spcPct val="15010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  <a:tab pos="6390005" algn="l"/>
              </a:tabLst>
            </a:pPr>
            <a:r>
              <a:rPr sz="3200" spc="-235" dirty="0">
                <a:latin typeface="Arial"/>
                <a:cs typeface="Arial"/>
              </a:rPr>
              <a:t>Th</a:t>
            </a:r>
            <a:r>
              <a:rPr sz="3200" spc="-220" dirty="0">
                <a:latin typeface="Arial"/>
                <a:cs typeface="Arial"/>
              </a:rPr>
              <a:t>e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r</a:t>
            </a:r>
            <a:r>
              <a:rPr sz="3200" spc="-180" dirty="0">
                <a:latin typeface="Arial"/>
                <a:cs typeface="Arial"/>
              </a:rPr>
              <a:t>esu</a:t>
            </a:r>
            <a:r>
              <a:rPr sz="3200" spc="-90" dirty="0">
                <a:latin typeface="Arial"/>
                <a:cs typeface="Arial"/>
              </a:rPr>
              <a:t>l</a:t>
            </a:r>
            <a:r>
              <a:rPr sz="3200" spc="114" dirty="0">
                <a:latin typeface="Arial"/>
                <a:cs typeface="Arial"/>
              </a:rPr>
              <a:t>t</a:t>
            </a:r>
            <a:r>
              <a:rPr sz="3200" spc="80" dirty="0">
                <a:latin typeface="Arial"/>
                <a:cs typeface="Arial"/>
              </a:rPr>
              <a:t>i</a:t>
            </a:r>
            <a:r>
              <a:rPr sz="3200" spc="-190" dirty="0">
                <a:latin typeface="Arial"/>
                <a:cs typeface="Arial"/>
              </a:rPr>
              <a:t>n</a:t>
            </a:r>
            <a:r>
              <a:rPr sz="3200" spc="-185" dirty="0">
                <a:latin typeface="Arial"/>
                <a:cs typeface="Arial"/>
              </a:rPr>
              <a:t>g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145" dirty="0">
                <a:latin typeface="Arial"/>
                <a:cs typeface="Arial"/>
              </a:rPr>
              <a:t>t</a:t>
            </a:r>
            <a:r>
              <a:rPr sz="3200" spc="-65" dirty="0">
                <a:latin typeface="Arial"/>
                <a:cs typeface="Arial"/>
              </a:rPr>
              <a:t>erm</a:t>
            </a:r>
            <a:r>
              <a:rPr sz="3200" spc="-35" dirty="0">
                <a:latin typeface="Arial"/>
                <a:cs typeface="Arial"/>
              </a:rPr>
              <a:t>i</a:t>
            </a:r>
            <a:r>
              <a:rPr sz="3200" spc="-180" dirty="0">
                <a:latin typeface="Arial"/>
                <a:cs typeface="Arial"/>
              </a:rPr>
              <a:t>n</a:t>
            </a:r>
            <a:r>
              <a:rPr sz="3200" spc="-204" dirty="0">
                <a:latin typeface="Arial"/>
                <a:cs typeface="Arial"/>
              </a:rPr>
              <a:t>a</a:t>
            </a:r>
            <a:r>
              <a:rPr sz="3200" spc="135" dirty="0">
                <a:latin typeface="Arial"/>
                <a:cs typeface="Arial"/>
              </a:rPr>
              <a:t>t</a:t>
            </a:r>
            <a:r>
              <a:rPr sz="3200" spc="-145" dirty="0">
                <a:latin typeface="Arial"/>
                <a:cs typeface="Arial"/>
              </a:rPr>
              <a:t>ed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-170" dirty="0">
                <a:latin typeface="Arial"/>
                <a:cs typeface="Arial"/>
              </a:rPr>
              <a:t>chains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a</a:t>
            </a:r>
            <a:r>
              <a:rPr sz="3200" spc="-114" dirty="0">
                <a:latin typeface="Arial"/>
                <a:cs typeface="Arial"/>
              </a:rPr>
              <a:t>r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20" dirty="0">
                <a:latin typeface="Arial"/>
                <a:cs typeface="Arial"/>
              </a:rPr>
              <a:t>r</a:t>
            </a:r>
            <a:r>
              <a:rPr sz="3200" spc="-150" dirty="0">
                <a:latin typeface="Arial"/>
                <a:cs typeface="Arial"/>
              </a:rPr>
              <a:t>esol</a:t>
            </a:r>
            <a:r>
              <a:rPr sz="3200" spc="-204" dirty="0">
                <a:latin typeface="Arial"/>
                <a:cs typeface="Arial"/>
              </a:rPr>
              <a:t>v</a:t>
            </a:r>
            <a:r>
              <a:rPr sz="3200" spc="-110" dirty="0">
                <a:latin typeface="Arial"/>
                <a:cs typeface="Arial"/>
              </a:rPr>
              <a:t>ed  </a:t>
            </a:r>
            <a:r>
              <a:rPr sz="3200" spc="-135" dirty="0">
                <a:latin typeface="Arial"/>
                <a:cs typeface="Arial"/>
              </a:rPr>
              <a:t>by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electrophoresis.</a:t>
            </a:r>
            <a:endParaRPr sz="3200">
              <a:latin typeface="Arial"/>
              <a:cs typeface="Arial"/>
            </a:endParaRPr>
          </a:p>
          <a:p>
            <a:pPr marL="355600" marR="442595" indent="-343535">
              <a:lnSpc>
                <a:spcPct val="150100"/>
              </a:lnSpc>
              <a:spcBef>
                <a:spcPts val="765"/>
              </a:spcBef>
              <a:buFont typeface="Wingdings"/>
              <a:buChar char=""/>
              <a:tabLst>
                <a:tab pos="356235" algn="l"/>
              </a:tabLst>
            </a:pPr>
            <a:r>
              <a:rPr sz="3200" spc="-180" dirty="0">
                <a:latin typeface="Arial"/>
                <a:cs typeface="Arial"/>
              </a:rPr>
              <a:t>Fragments </a:t>
            </a:r>
            <a:r>
              <a:rPr sz="3200" spc="-30" dirty="0">
                <a:latin typeface="Arial"/>
                <a:cs typeface="Arial"/>
              </a:rPr>
              <a:t>from </a:t>
            </a:r>
            <a:r>
              <a:rPr sz="3200" spc="-195" dirty="0">
                <a:latin typeface="Arial"/>
                <a:cs typeface="Arial"/>
              </a:rPr>
              <a:t>each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four</a:t>
            </a:r>
            <a:r>
              <a:rPr sz="3200" spc="-66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tubes </a:t>
            </a:r>
            <a:r>
              <a:rPr sz="3200" spc="-140" dirty="0">
                <a:latin typeface="Arial"/>
                <a:cs typeface="Arial"/>
              </a:rPr>
              <a:t>are  </a:t>
            </a:r>
            <a:r>
              <a:rPr sz="3200" spc="-145" dirty="0">
                <a:latin typeface="Arial"/>
                <a:cs typeface="Arial"/>
              </a:rPr>
              <a:t>placed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four </a:t>
            </a:r>
            <a:r>
              <a:rPr sz="3200" spc="-155" dirty="0">
                <a:latin typeface="Arial"/>
                <a:cs typeface="Arial"/>
              </a:rPr>
              <a:t>separate gel</a:t>
            </a:r>
            <a:r>
              <a:rPr sz="3200" spc="-480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lanes.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761745"/>
            <a:ext cx="74136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35" dirty="0">
                <a:solidFill>
                  <a:srgbClr val="000000"/>
                </a:solidFill>
              </a:rPr>
              <a:t>Sanger </a:t>
            </a:r>
            <a:r>
              <a:rPr spc="-265" dirty="0">
                <a:solidFill>
                  <a:srgbClr val="000000"/>
                </a:solidFill>
              </a:rPr>
              <a:t>Sequencing: </a:t>
            </a:r>
            <a:r>
              <a:rPr spc="-180" dirty="0">
                <a:solidFill>
                  <a:srgbClr val="000000"/>
                </a:solidFill>
              </a:rPr>
              <a:t>An</a:t>
            </a:r>
            <a:r>
              <a:rPr spc="-515" dirty="0">
                <a:solidFill>
                  <a:srgbClr val="000000"/>
                </a:solidFill>
              </a:rPr>
              <a:t> </a:t>
            </a:r>
            <a:r>
              <a:rPr spc="-280" dirty="0">
                <a:solidFill>
                  <a:srgbClr val="000000"/>
                </a:solidFill>
              </a:rPr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2294843"/>
            <a:ext cx="7713980" cy="3683635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3200" spc="-340" dirty="0">
                <a:latin typeface="Arial"/>
                <a:cs typeface="Arial"/>
              </a:rPr>
              <a:t>5’-TACACGATCGA-3’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3200" spc="-345" dirty="0">
                <a:latin typeface="Arial"/>
                <a:cs typeface="Arial"/>
              </a:rPr>
              <a:t>3’-ATGTGCTAGCT-5’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3200" spc="-130" dirty="0">
                <a:latin typeface="Arial"/>
                <a:cs typeface="Arial"/>
              </a:rPr>
              <a:t>Denature </a:t>
            </a:r>
            <a:r>
              <a:rPr sz="3200" spc="-40" dirty="0">
                <a:latin typeface="Arial"/>
                <a:cs typeface="Arial"/>
              </a:rPr>
              <a:t>the</a:t>
            </a:r>
            <a:r>
              <a:rPr sz="3200" spc="-204" dirty="0">
                <a:latin typeface="Arial"/>
                <a:cs typeface="Arial"/>
              </a:rPr>
              <a:t> </a:t>
            </a:r>
            <a:r>
              <a:rPr sz="3200" spc="-185" dirty="0">
                <a:latin typeface="Arial"/>
                <a:cs typeface="Arial"/>
              </a:rPr>
              <a:t>sequence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ts val="5760"/>
              </a:lnSpc>
              <a:spcBef>
                <a:spcPts val="515"/>
              </a:spcBef>
            </a:pPr>
            <a:r>
              <a:rPr sz="3200" spc="-270" dirty="0">
                <a:latin typeface="Arial"/>
                <a:cs typeface="Arial"/>
              </a:rPr>
              <a:t>Use </a:t>
            </a:r>
            <a:r>
              <a:rPr sz="3200" spc="-85" dirty="0">
                <a:latin typeface="Arial"/>
                <a:cs typeface="Arial"/>
              </a:rPr>
              <a:t>only </a:t>
            </a:r>
            <a:r>
              <a:rPr sz="3200" spc="-60" dirty="0">
                <a:latin typeface="Arial"/>
                <a:cs typeface="Arial"/>
              </a:rPr>
              <a:t>forward </a:t>
            </a:r>
            <a:r>
              <a:rPr sz="3200" spc="-50" dirty="0">
                <a:latin typeface="Arial"/>
                <a:cs typeface="Arial"/>
              </a:rPr>
              <a:t>primer </a:t>
            </a:r>
            <a:r>
              <a:rPr sz="3200" spc="-80" dirty="0">
                <a:latin typeface="Arial"/>
                <a:cs typeface="Arial"/>
              </a:rPr>
              <a:t>i.e. </a:t>
            </a:r>
            <a:r>
              <a:rPr sz="3200" spc="-215" dirty="0">
                <a:latin typeface="Arial"/>
                <a:cs typeface="Arial"/>
              </a:rPr>
              <a:t>use </a:t>
            </a:r>
            <a:r>
              <a:rPr sz="3200" spc="-45" dirty="0">
                <a:latin typeface="Arial"/>
                <a:cs typeface="Arial"/>
              </a:rPr>
              <a:t>3’-5’ </a:t>
            </a:r>
            <a:r>
              <a:rPr sz="3200" spc="-114" dirty="0">
                <a:latin typeface="Arial"/>
                <a:cs typeface="Arial"/>
              </a:rPr>
              <a:t>strand</a:t>
            </a:r>
            <a:r>
              <a:rPr sz="3200" spc="-5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295" dirty="0">
                <a:latin typeface="Arial"/>
                <a:cs typeface="Arial"/>
              </a:rPr>
              <a:t>DNA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2348" y="228600"/>
            <a:ext cx="8095495" cy="6257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2968574"/>
            <a:ext cx="81756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60" dirty="0">
                <a:solidFill>
                  <a:srgbClr val="FF0000"/>
                </a:solidFill>
                <a:latin typeface="Arial"/>
                <a:cs typeface="Arial"/>
              </a:rPr>
              <a:t>Maxam–Gilbert </a:t>
            </a:r>
            <a:r>
              <a:rPr b="0" spc="-225" dirty="0">
                <a:solidFill>
                  <a:srgbClr val="FF0000"/>
                </a:solidFill>
                <a:latin typeface="Arial"/>
                <a:cs typeface="Arial"/>
              </a:rPr>
              <a:t>sequencing</a:t>
            </a:r>
            <a:r>
              <a:rPr b="0" spc="-3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b="0" spc="-95" dirty="0">
                <a:solidFill>
                  <a:srgbClr val="FF0000"/>
                </a:solidFill>
                <a:latin typeface="Arial"/>
                <a:cs typeface="Arial"/>
              </a:rPr>
              <a:t>method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99006"/>
            <a:ext cx="8454390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50100"/>
              </a:lnSpc>
              <a:spcBef>
                <a:spcPts val="100"/>
              </a:spcBef>
              <a:buSzPct val="96153"/>
              <a:buFont typeface="Wingdings"/>
              <a:buChar char=""/>
              <a:tabLst>
                <a:tab pos="276225" algn="l"/>
              </a:tabLst>
            </a:pPr>
            <a:r>
              <a:rPr sz="2600" b="1" spc="-75" dirty="0">
                <a:latin typeface="Trebuchet MS"/>
                <a:cs typeface="Trebuchet MS"/>
              </a:rPr>
              <a:t>Maxam–Gilbert </a:t>
            </a:r>
            <a:r>
              <a:rPr sz="2600" b="1" spc="-145" dirty="0">
                <a:latin typeface="Trebuchet MS"/>
                <a:cs typeface="Trebuchet MS"/>
              </a:rPr>
              <a:t>sequencing </a:t>
            </a:r>
            <a:r>
              <a:rPr sz="2600" b="1" spc="-114" dirty="0">
                <a:latin typeface="Trebuchet MS"/>
                <a:cs typeface="Trebuchet MS"/>
              </a:rPr>
              <a:t>is </a:t>
            </a:r>
            <a:r>
              <a:rPr sz="2600" b="1" spc="-100" dirty="0">
                <a:latin typeface="Trebuchet MS"/>
                <a:cs typeface="Trebuchet MS"/>
              </a:rPr>
              <a:t>a </a:t>
            </a:r>
            <a:r>
              <a:rPr sz="2600" b="1" spc="-130" dirty="0">
                <a:latin typeface="Trebuchet MS"/>
                <a:cs typeface="Trebuchet MS"/>
              </a:rPr>
              <a:t>method </a:t>
            </a:r>
            <a:r>
              <a:rPr sz="2600" b="1" spc="-105" dirty="0">
                <a:latin typeface="Trebuchet MS"/>
                <a:cs typeface="Trebuchet MS"/>
              </a:rPr>
              <a:t>of </a:t>
            </a:r>
            <a:r>
              <a:rPr sz="2600" b="1" spc="-45" dirty="0">
                <a:latin typeface="Trebuchet MS"/>
                <a:cs typeface="Trebuchet MS"/>
              </a:rPr>
              <a:t>DNA</a:t>
            </a:r>
            <a:r>
              <a:rPr sz="2600" b="1" spc="-225" dirty="0">
                <a:latin typeface="Trebuchet MS"/>
                <a:cs typeface="Trebuchet MS"/>
              </a:rPr>
              <a:t> </a:t>
            </a:r>
            <a:r>
              <a:rPr sz="2600" spc="-140" dirty="0">
                <a:latin typeface="Arial"/>
                <a:cs typeface="Arial"/>
              </a:rPr>
              <a:t>sequencing  </a:t>
            </a:r>
            <a:r>
              <a:rPr sz="2600" spc="-105" dirty="0">
                <a:latin typeface="Arial"/>
                <a:cs typeface="Arial"/>
              </a:rPr>
              <a:t>developed </a:t>
            </a:r>
            <a:r>
              <a:rPr sz="2600" spc="-110" dirty="0">
                <a:latin typeface="Arial"/>
                <a:cs typeface="Arial"/>
              </a:rPr>
              <a:t>by </a:t>
            </a:r>
            <a:r>
              <a:rPr sz="2600" spc="-95" dirty="0">
                <a:latin typeface="Arial"/>
                <a:cs typeface="Arial"/>
              </a:rPr>
              <a:t>Allan </a:t>
            </a:r>
            <a:r>
              <a:rPr sz="2600" spc="-135" dirty="0">
                <a:latin typeface="Arial"/>
                <a:cs typeface="Arial"/>
              </a:rPr>
              <a:t>Maxam </a:t>
            </a:r>
            <a:r>
              <a:rPr sz="2600" spc="-120" dirty="0">
                <a:latin typeface="Arial"/>
                <a:cs typeface="Arial"/>
              </a:rPr>
              <a:t>and </a:t>
            </a:r>
            <a:r>
              <a:rPr sz="2600" spc="-65" dirty="0">
                <a:latin typeface="Arial"/>
                <a:cs typeface="Arial"/>
              </a:rPr>
              <a:t>Walter </a:t>
            </a:r>
            <a:r>
              <a:rPr sz="2600" spc="-55" dirty="0">
                <a:latin typeface="Arial"/>
                <a:cs typeface="Arial"/>
              </a:rPr>
              <a:t>Gilbert </a:t>
            </a:r>
            <a:r>
              <a:rPr sz="2600" spc="-30" dirty="0">
                <a:latin typeface="Arial"/>
                <a:cs typeface="Arial"/>
              </a:rPr>
              <a:t>in</a:t>
            </a:r>
            <a:r>
              <a:rPr sz="2600" spc="-535" dirty="0">
                <a:latin typeface="Arial"/>
                <a:cs typeface="Arial"/>
              </a:rPr>
              <a:t> </a:t>
            </a:r>
            <a:r>
              <a:rPr sz="2600" spc="-125" dirty="0">
                <a:latin typeface="Arial"/>
                <a:cs typeface="Arial"/>
              </a:rPr>
              <a:t>1976–1977.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600">
              <a:latin typeface="Arial"/>
              <a:cs typeface="Arial"/>
            </a:endParaRPr>
          </a:p>
          <a:p>
            <a:pPr marL="12700" marR="5080" algn="just">
              <a:lnSpc>
                <a:spcPct val="150000"/>
              </a:lnSpc>
              <a:spcBef>
                <a:spcPts val="1690"/>
              </a:spcBef>
              <a:buSzPct val="96153"/>
              <a:buFont typeface="Wingdings"/>
              <a:buChar char=""/>
              <a:tabLst>
                <a:tab pos="276860" algn="l"/>
              </a:tabLst>
            </a:pPr>
            <a:r>
              <a:rPr sz="2600" spc="-170" dirty="0">
                <a:latin typeface="Arial"/>
                <a:cs typeface="Arial"/>
              </a:rPr>
              <a:t>This </a:t>
            </a:r>
            <a:r>
              <a:rPr sz="2600" spc="-65" dirty="0">
                <a:latin typeface="Arial"/>
                <a:cs typeface="Arial"/>
              </a:rPr>
              <a:t>method </a:t>
            </a:r>
            <a:r>
              <a:rPr sz="2600" spc="-140" dirty="0">
                <a:latin typeface="Arial"/>
                <a:cs typeface="Arial"/>
              </a:rPr>
              <a:t>is </a:t>
            </a:r>
            <a:r>
              <a:rPr sz="2600" spc="-165" dirty="0">
                <a:latin typeface="Arial"/>
                <a:cs typeface="Arial"/>
              </a:rPr>
              <a:t>based </a:t>
            </a:r>
            <a:r>
              <a:rPr sz="2600" spc="-80" dirty="0">
                <a:latin typeface="Arial"/>
                <a:cs typeface="Arial"/>
              </a:rPr>
              <a:t>on </a:t>
            </a:r>
            <a:r>
              <a:rPr sz="2600" spc="-120" dirty="0">
                <a:latin typeface="Arial"/>
                <a:cs typeface="Arial"/>
              </a:rPr>
              <a:t>nucleobase-specific </a:t>
            </a:r>
            <a:r>
              <a:rPr sz="2600" spc="-40" dirty="0">
                <a:latin typeface="Arial"/>
                <a:cs typeface="Arial"/>
              </a:rPr>
              <a:t>partial </a:t>
            </a:r>
            <a:r>
              <a:rPr sz="2600" spc="-120" dirty="0">
                <a:latin typeface="Arial"/>
                <a:cs typeface="Arial"/>
              </a:rPr>
              <a:t>chemical  </a:t>
            </a:r>
            <a:r>
              <a:rPr sz="2600" spc="-50" dirty="0">
                <a:latin typeface="Arial"/>
                <a:cs typeface="Arial"/>
              </a:rPr>
              <a:t>modification </a:t>
            </a:r>
            <a:r>
              <a:rPr sz="2600" spc="-10" dirty="0">
                <a:latin typeface="Arial"/>
                <a:cs typeface="Arial"/>
              </a:rPr>
              <a:t>of </a:t>
            </a:r>
            <a:r>
              <a:rPr sz="2600" spc="-240" dirty="0">
                <a:latin typeface="Arial"/>
                <a:cs typeface="Arial"/>
              </a:rPr>
              <a:t>DNA </a:t>
            </a:r>
            <a:r>
              <a:rPr sz="2600" spc="-120" dirty="0">
                <a:latin typeface="Arial"/>
                <a:cs typeface="Arial"/>
              </a:rPr>
              <a:t>and </a:t>
            </a:r>
            <a:r>
              <a:rPr sz="2600" spc="-125" dirty="0">
                <a:latin typeface="Arial"/>
                <a:cs typeface="Arial"/>
              </a:rPr>
              <a:t>subsequent </a:t>
            </a:r>
            <a:r>
              <a:rPr sz="2600" spc="-170" dirty="0">
                <a:latin typeface="Arial"/>
                <a:cs typeface="Arial"/>
              </a:rPr>
              <a:t>cleavage </a:t>
            </a:r>
            <a:r>
              <a:rPr sz="2600" spc="-10" dirty="0">
                <a:latin typeface="Arial"/>
                <a:cs typeface="Arial"/>
              </a:rPr>
              <a:t>of </a:t>
            </a:r>
            <a:r>
              <a:rPr sz="2600" spc="-35" dirty="0">
                <a:latin typeface="Arial"/>
                <a:cs typeface="Arial"/>
              </a:rPr>
              <a:t>the </a:t>
            </a:r>
            <a:r>
              <a:rPr sz="2600" spc="-240" dirty="0">
                <a:latin typeface="Arial"/>
                <a:cs typeface="Arial"/>
              </a:rPr>
              <a:t>DNA  </a:t>
            </a:r>
            <a:r>
              <a:rPr sz="2600" spc="-130" dirty="0">
                <a:latin typeface="Arial"/>
                <a:cs typeface="Arial"/>
              </a:rPr>
              <a:t>backbone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-40" dirty="0">
                <a:latin typeface="Arial"/>
                <a:cs typeface="Arial"/>
              </a:rPr>
              <a:t>at</a:t>
            </a:r>
            <a:r>
              <a:rPr sz="2600" spc="-135" dirty="0">
                <a:latin typeface="Arial"/>
                <a:cs typeface="Arial"/>
              </a:rPr>
              <a:t> </a:t>
            </a:r>
            <a:r>
              <a:rPr sz="2600" spc="-114" dirty="0">
                <a:latin typeface="Arial"/>
                <a:cs typeface="Arial"/>
              </a:rPr>
              <a:t>sites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adjacent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25" dirty="0">
                <a:latin typeface="Arial"/>
                <a:cs typeface="Arial"/>
              </a:rPr>
              <a:t>to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the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-45" dirty="0">
                <a:latin typeface="Arial"/>
                <a:cs typeface="Arial"/>
              </a:rPr>
              <a:t>modified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-85" dirty="0">
                <a:latin typeface="Arial"/>
                <a:cs typeface="Arial"/>
              </a:rPr>
              <a:t>nucleotides.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632206"/>
            <a:ext cx="80670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65" dirty="0">
                <a:solidFill>
                  <a:srgbClr val="FF0000"/>
                </a:solidFill>
                <a:latin typeface="Arial"/>
                <a:cs typeface="Arial"/>
              </a:rPr>
              <a:t>Maxam </a:t>
            </a:r>
            <a:r>
              <a:rPr sz="3200" b="0" spc="-70" dirty="0">
                <a:solidFill>
                  <a:srgbClr val="FF0000"/>
                </a:solidFill>
                <a:latin typeface="Arial"/>
                <a:cs typeface="Arial"/>
              </a:rPr>
              <a:t>Gilbert </a:t>
            </a:r>
            <a:r>
              <a:rPr sz="3200" b="0" spc="-185" dirty="0">
                <a:solidFill>
                  <a:srgbClr val="FF0000"/>
                </a:solidFill>
                <a:latin typeface="Arial"/>
                <a:cs typeface="Arial"/>
              </a:rPr>
              <a:t>Sequencing: </a:t>
            </a:r>
            <a:r>
              <a:rPr sz="3200" b="0" spc="-245" dirty="0">
                <a:solidFill>
                  <a:srgbClr val="FF0000"/>
                </a:solidFill>
                <a:latin typeface="Arial"/>
                <a:cs typeface="Arial"/>
              </a:rPr>
              <a:t>Process</a:t>
            </a:r>
            <a:r>
              <a:rPr sz="3200" b="0" spc="-2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0" spc="-190" dirty="0">
                <a:solidFill>
                  <a:srgbClr val="FF0000"/>
                </a:solidFill>
                <a:latin typeface="Arial"/>
                <a:cs typeface="Arial"/>
              </a:rPr>
              <a:t>Summarized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773453"/>
            <a:ext cx="5474335" cy="4506595"/>
          </a:xfrm>
          <a:prstGeom prst="rect">
            <a:avLst/>
          </a:prstGeom>
        </p:spPr>
        <p:txBody>
          <a:bodyPr vert="horz" wrap="square" lIns="0" tIns="226060" rIns="0" bIns="0" rtlCol="0">
            <a:spAutoFit/>
          </a:bodyPr>
          <a:lstStyle/>
          <a:p>
            <a:pPr marL="364490" indent="-352425">
              <a:lnSpc>
                <a:spcPct val="100000"/>
              </a:lnSpc>
              <a:spcBef>
                <a:spcPts val="1780"/>
              </a:spcBef>
              <a:buAutoNum type="arabicPeriod"/>
              <a:tabLst>
                <a:tab pos="365125" algn="l"/>
              </a:tabLst>
            </a:pPr>
            <a:r>
              <a:rPr sz="2800" spc="-175" dirty="0">
                <a:latin typeface="Arial"/>
                <a:cs typeface="Arial"/>
              </a:rPr>
              <a:t>Label </a:t>
            </a:r>
            <a:r>
              <a:rPr sz="2800" spc="-45" dirty="0">
                <a:latin typeface="Arial"/>
                <a:cs typeface="Arial"/>
              </a:rPr>
              <a:t>5’- </a:t>
            </a:r>
            <a:r>
              <a:rPr sz="2800" spc="-114" dirty="0">
                <a:latin typeface="Arial"/>
                <a:cs typeface="Arial"/>
              </a:rPr>
              <a:t>end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229" dirty="0">
                <a:latin typeface="Arial"/>
                <a:cs typeface="Arial"/>
              </a:rPr>
              <a:t> </a:t>
            </a:r>
            <a:r>
              <a:rPr sz="2800" spc="-265" dirty="0">
                <a:latin typeface="Arial"/>
                <a:cs typeface="Arial"/>
              </a:rPr>
              <a:t>DNA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365125" algn="l"/>
              </a:tabLst>
            </a:pPr>
            <a:r>
              <a:rPr sz="2800" spc="-50" dirty="0">
                <a:latin typeface="Arial"/>
                <a:cs typeface="Arial"/>
              </a:rPr>
              <a:t>Aliquot </a:t>
            </a:r>
            <a:r>
              <a:rPr sz="2800" spc="-265" dirty="0">
                <a:latin typeface="Arial"/>
                <a:cs typeface="Arial"/>
              </a:rPr>
              <a:t>DNA </a:t>
            </a:r>
            <a:r>
              <a:rPr sz="2800" spc="-150" dirty="0">
                <a:latin typeface="Arial"/>
                <a:cs typeface="Arial"/>
              </a:rPr>
              <a:t>sample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145" dirty="0">
                <a:latin typeface="Arial"/>
                <a:cs typeface="Arial"/>
              </a:rPr>
              <a:t>4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tubes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365125" algn="l"/>
              </a:tabLst>
            </a:pPr>
            <a:r>
              <a:rPr sz="2800" spc="-110" dirty="0">
                <a:latin typeface="Arial"/>
                <a:cs typeface="Arial"/>
              </a:rPr>
              <a:t>Perform </a:t>
            </a:r>
            <a:r>
              <a:rPr sz="2800" spc="-200" dirty="0">
                <a:latin typeface="Arial"/>
                <a:cs typeface="Arial"/>
              </a:rPr>
              <a:t>base </a:t>
            </a:r>
            <a:r>
              <a:rPr sz="2800" spc="-60" dirty="0">
                <a:latin typeface="Arial"/>
                <a:cs typeface="Arial"/>
              </a:rPr>
              <a:t>modification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reaction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365125" algn="l"/>
              </a:tabLst>
            </a:pPr>
            <a:r>
              <a:rPr sz="2800" spc="-110" dirty="0">
                <a:latin typeface="Arial"/>
                <a:cs typeface="Arial"/>
              </a:rPr>
              <a:t>Perform </a:t>
            </a:r>
            <a:r>
              <a:rPr sz="2800" spc="-225" dirty="0">
                <a:latin typeface="Arial"/>
                <a:cs typeface="Arial"/>
              </a:rPr>
              <a:t>Cleavage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reaction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365125" algn="l"/>
              </a:tabLst>
            </a:pPr>
            <a:r>
              <a:rPr sz="2800" spc="-110" dirty="0">
                <a:latin typeface="Arial"/>
                <a:cs typeface="Arial"/>
              </a:rPr>
              <a:t>Perform </a:t>
            </a:r>
            <a:r>
              <a:rPr sz="2800" spc="-190" dirty="0">
                <a:latin typeface="Arial"/>
                <a:cs typeface="Arial"/>
              </a:rPr>
              <a:t>Gel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Electrophoresis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5"/>
              </a:spcBef>
              <a:buAutoNum type="arabicPeriod"/>
              <a:tabLst>
                <a:tab pos="365125" algn="l"/>
              </a:tabLst>
            </a:pPr>
            <a:r>
              <a:rPr sz="2800" spc="-110" dirty="0">
                <a:latin typeface="Arial"/>
                <a:cs typeface="Arial"/>
              </a:rPr>
              <a:t>Perform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Autoradiography</a:t>
            </a:r>
            <a:endParaRPr sz="2800">
              <a:latin typeface="Arial"/>
              <a:cs typeface="Arial"/>
            </a:endParaRPr>
          </a:p>
          <a:p>
            <a:pPr marL="364490" indent="-352425">
              <a:lnSpc>
                <a:spcPct val="100000"/>
              </a:lnSpc>
              <a:spcBef>
                <a:spcPts val="1680"/>
              </a:spcBef>
              <a:buAutoNum type="arabicPeriod"/>
              <a:tabLst>
                <a:tab pos="365125" algn="l"/>
              </a:tabLst>
            </a:pPr>
            <a:r>
              <a:rPr sz="2800" spc="-35" dirty="0">
                <a:latin typeface="Arial"/>
                <a:cs typeface="Arial"/>
              </a:rPr>
              <a:t>Interpret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results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" y="713587"/>
            <a:ext cx="8669020" cy="1809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 marR="42545" indent="-571500" algn="just">
              <a:lnSpc>
                <a:spcPct val="150000"/>
              </a:lnSpc>
              <a:spcBef>
                <a:spcPts val="100"/>
              </a:spcBef>
            </a:pPr>
            <a:r>
              <a:rPr sz="2600" b="0" spc="-70" dirty="0">
                <a:solidFill>
                  <a:srgbClr val="000000"/>
                </a:solidFill>
                <a:latin typeface="Arial"/>
                <a:cs typeface="Arial"/>
              </a:rPr>
              <a:t>I. </a:t>
            </a:r>
            <a:r>
              <a:rPr sz="2600" b="0" spc="-155" dirty="0">
                <a:solidFill>
                  <a:srgbClr val="000000"/>
                </a:solidFill>
                <a:latin typeface="Arial"/>
                <a:cs typeface="Arial"/>
              </a:rPr>
              <a:t>Chemical </a:t>
            </a:r>
            <a:r>
              <a:rPr sz="2600" b="0" spc="-35" dirty="0">
                <a:solidFill>
                  <a:srgbClr val="000000"/>
                </a:solidFill>
                <a:latin typeface="Arial"/>
                <a:cs typeface="Arial"/>
              </a:rPr>
              <a:t>Modification </a:t>
            </a:r>
            <a:r>
              <a:rPr sz="2600" b="0" spc="-10" dirty="0">
                <a:solidFill>
                  <a:srgbClr val="000000"/>
                </a:solidFill>
                <a:latin typeface="Arial"/>
                <a:cs typeface="Arial"/>
              </a:rPr>
              <a:t>of </a:t>
            </a:r>
            <a:r>
              <a:rPr sz="2600" b="0" spc="-185" dirty="0">
                <a:solidFill>
                  <a:srgbClr val="000000"/>
                </a:solidFill>
                <a:latin typeface="Arial"/>
                <a:cs typeface="Arial"/>
              </a:rPr>
              <a:t>DNA; </a:t>
            </a:r>
            <a:r>
              <a:rPr sz="2600" b="0" spc="-80" dirty="0">
                <a:solidFill>
                  <a:srgbClr val="000000"/>
                </a:solidFill>
                <a:latin typeface="Arial"/>
                <a:cs typeface="Arial"/>
              </a:rPr>
              <a:t>radioactive </a:t>
            </a:r>
            <a:r>
              <a:rPr sz="2600" b="0" spc="-85" dirty="0">
                <a:solidFill>
                  <a:srgbClr val="000000"/>
                </a:solidFill>
                <a:latin typeface="Arial"/>
                <a:cs typeface="Arial"/>
              </a:rPr>
              <a:t>labeling </a:t>
            </a:r>
            <a:r>
              <a:rPr sz="2600" b="0" spc="-40" dirty="0">
                <a:solidFill>
                  <a:srgbClr val="000000"/>
                </a:solidFill>
                <a:latin typeface="Arial"/>
                <a:cs typeface="Arial"/>
              </a:rPr>
              <a:t>at </a:t>
            </a:r>
            <a:r>
              <a:rPr sz="2600" b="0" spc="-105" dirty="0">
                <a:solidFill>
                  <a:srgbClr val="000000"/>
                </a:solidFill>
                <a:latin typeface="Arial"/>
                <a:cs typeface="Arial"/>
              </a:rPr>
              <a:t>one </a:t>
            </a:r>
            <a:r>
              <a:rPr sz="2600" b="0" spc="-25" dirty="0">
                <a:solidFill>
                  <a:srgbClr val="000000"/>
                </a:solidFill>
                <a:latin typeface="Arial"/>
                <a:cs typeface="Arial"/>
              </a:rPr>
              <a:t>5'  </a:t>
            </a:r>
            <a:r>
              <a:rPr sz="2600" b="0" spc="-110" dirty="0">
                <a:solidFill>
                  <a:srgbClr val="000000"/>
                </a:solidFill>
                <a:latin typeface="Arial"/>
                <a:cs typeface="Arial"/>
              </a:rPr>
              <a:t>end </a:t>
            </a:r>
            <a:r>
              <a:rPr sz="2600" b="0" spc="-10" dirty="0">
                <a:solidFill>
                  <a:srgbClr val="000000"/>
                </a:solidFill>
                <a:latin typeface="Arial"/>
                <a:cs typeface="Arial"/>
              </a:rPr>
              <a:t>of </a:t>
            </a:r>
            <a:r>
              <a:rPr sz="2600" b="0" spc="-30" dirty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sz="2600" b="0" spc="-240" dirty="0">
                <a:solidFill>
                  <a:srgbClr val="000000"/>
                </a:solidFill>
                <a:latin typeface="Arial"/>
                <a:cs typeface="Arial"/>
              </a:rPr>
              <a:t>DNA </a:t>
            </a:r>
            <a:r>
              <a:rPr sz="2600" b="0" spc="-65" dirty="0">
                <a:solidFill>
                  <a:srgbClr val="000000"/>
                </a:solidFill>
                <a:latin typeface="Arial"/>
                <a:cs typeface="Arial"/>
              </a:rPr>
              <a:t>(typically </a:t>
            </a:r>
            <a:r>
              <a:rPr sz="2600" b="0" spc="-110" dirty="0">
                <a:solidFill>
                  <a:srgbClr val="000000"/>
                </a:solidFill>
                <a:latin typeface="Arial"/>
                <a:cs typeface="Arial"/>
              </a:rPr>
              <a:t>by </a:t>
            </a:r>
            <a:r>
              <a:rPr sz="2600" b="0" spc="-20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sz="2600" b="0" spc="-135" dirty="0">
                <a:solidFill>
                  <a:srgbClr val="000000"/>
                </a:solidFill>
                <a:latin typeface="Arial"/>
                <a:cs typeface="Arial"/>
              </a:rPr>
              <a:t>kinase </a:t>
            </a:r>
            <a:r>
              <a:rPr sz="2600" b="0" spc="-70" dirty="0">
                <a:solidFill>
                  <a:srgbClr val="000000"/>
                </a:solidFill>
                <a:latin typeface="Arial"/>
                <a:cs typeface="Arial"/>
              </a:rPr>
              <a:t>reaction </a:t>
            </a:r>
            <a:r>
              <a:rPr sz="2600" b="0" spc="-135" dirty="0">
                <a:solidFill>
                  <a:srgbClr val="000000"/>
                </a:solidFill>
                <a:latin typeface="Arial"/>
                <a:cs typeface="Arial"/>
              </a:rPr>
              <a:t>using  </a:t>
            </a:r>
            <a:r>
              <a:rPr sz="2600" b="0" spc="-165" dirty="0">
                <a:solidFill>
                  <a:srgbClr val="000000"/>
                </a:solidFill>
                <a:latin typeface="Arial"/>
                <a:cs typeface="Arial"/>
              </a:rPr>
              <a:t>gamma-</a:t>
            </a:r>
            <a:r>
              <a:rPr sz="2550" b="0" spc="-247" baseline="26143" dirty="0">
                <a:solidFill>
                  <a:srgbClr val="000000"/>
                </a:solidFill>
                <a:latin typeface="Arial"/>
                <a:cs typeface="Arial"/>
              </a:rPr>
              <a:t>32</a:t>
            </a:r>
            <a:r>
              <a:rPr sz="2600" b="0" spc="-165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sz="2600" b="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600" b="0" spc="-310" dirty="0">
                <a:solidFill>
                  <a:srgbClr val="000000"/>
                </a:solidFill>
                <a:latin typeface="Arial"/>
                <a:cs typeface="Arial"/>
              </a:rPr>
              <a:t>ATP)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3288613"/>
            <a:ext cx="7047865" cy="2800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5280" indent="-323215">
              <a:lnSpc>
                <a:spcPct val="100000"/>
              </a:lnSpc>
              <a:spcBef>
                <a:spcPts val="105"/>
              </a:spcBef>
              <a:buAutoNum type="romanUcPeriod" startAt="2"/>
              <a:tabLst>
                <a:tab pos="335915" algn="l"/>
              </a:tabLst>
            </a:pPr>
            <a:r>
              <a:rPr sz="2600" spc="-65" dirty="0">
                <a:latin typeface="Arial"/>
                <a:cs typeface="Arial"/>
              </a:rPr>
              <a:t>Purification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5" dirty="0">
                <a:latin typeface="Arial"/>
                <a:cs typeface="Arial"/>
              </a:rPr>
              <a:t>the </a:t>
            </a:r>
            <a:r>
              <a:rPr sz="2600" spc="-240" dirty="0">
                <a:latin typeface="Arial"/>
                <a:cs typeface="Arial"/>
              </a:rPr>
              <a:t>DNA </a:t>
            </a:r>
            <a:r>
              <a:rPr sz="2600" spc="-70" dirty="0">
                <a:latin typeface="Arial"/>
                <a:cs typeface="Arial"/>
              </a:rPr>
              <a:t>fragment </a:t>
            </a:r>
            <a:r>
              <a:rPr sz="2600" spc="25" dirty="0">
                <a:latin typeface="Arial"/>
                <a:cs typeface="Arial"/>
              </a:rPr>
              <a:t>to</a:t>
            </a:r>
            <a:r>
              <a:rPr sz="2600" spc="-509" dirty="0">
                <a:latin typeface="Arial"/>
                <a:cs typeface="Arial"/>
              </a:rPr>
              <a:t> </a:t>
            </a:r>
            <a:r>
              <a:rPr sz="2600" spc="-120" dirty="0">
                <a:latin typeface="Arial"/>
                <a:cs typeface="Arial"/>
              </a:rPr>
              <a:t>be </a:t>
            </a:r>
            <a:r>
              <a:rPr sz="2600" spc="-145" dirty="0">
                <a:latin typeface="Arial"/>
                <a:cs typeface="Arial"/>
              </a:rPr>
              <a:t>sequenced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romanUcPeriod" startAt="2"/>
            </a:pP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romanUcPeriod" startAt="2"/>
            </a:pPr>
            <a:endParaRPr sz="2800">
              <a:latin typeface="Arial"/>
              <a:cs typeface="Arial"/>
            </a:endParaRPr>
          </a:p>
          <a:p>
            <a:pPr marL="419100" indent="-407034">
              <a:lnSpc>
                <a:spcPct val="100000"/>
              </a:lnSpc>
              <a:buAutoNum type="romanUcPeriod" startAt="2"/>
              <a:tabLst>
                <a:tab pos="419734" algn="l"/>
              </a:tabLst>
            </a:pPr>
            <a:r>
              <a:rPr sz="2600" spc="-155" dirty="0">
                <a:latin typeface="Arial"/>
                <a:cs typeface="Arial"/>
              </a:rPr>
              <a:t>Chemical </a:t>
            </a:r>
            <a:r>
              <a:rPr sz="2600" spc="-30" dirty="0">
                <a:latin typeface="Arial"/>
                <a:cs typeface="Arial"/>
              </a:rPr>
              <a:t>treatment </a:t>
            </a:r>
            <a:r>
              <a:rPr sz="2600" spc="-130" dirty="0">
                <a:latin typeface="Arial"/>
                <a:cs typeface="Arial"/>
              </a:rPr>
              <a:t>generates </a:t>
            </a:r>
            <a:r>
              <a:rPr sz="2600" spc="-145" dirty="0">
                <a:latin typeface="Arial"/>
                <a:cs typeface="Arial"/>
              </a:rPr>
              <a:t>breaks </a:t>
            </a:r>
            <a:r>
              <a:rPr sz="2600" spc="-30" dirty="0">
                <a:latin typeface="Arial"/>
                <a:cs typeface="Arial"/>
              </a:rPr>
              <a:t>in</a:t>
            </a:r>
            <a:r>
              <a:rPr sz="2600" spc="-335" dirty="0">
                <a:latin typeface="Arial"/>
                <a:cs typeface="Arial"/>
              </a:rPr>
              <a:t> </a:t>
            </a:r>
            <a:r>
              <a:rPr sz="2600" spc="-240" dirty="0">
                <a:latin typeface="Arial"/>
                <a:cs typeface="Arial"/>
              </a:rPr>
              <a:t>DNA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romanUcPeriod" startAt="2"/>
            </a:pP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romanUcPeriod" startAt="2"/>
            </a:pPr>
            <a:endParaRPr sz="2800">
              <a:latin typeface="Arial"/>
              <a:cs typeface="Arial"/>
            </a:endParaRPr>
          </a:p>
          <a:p>
            <a:pPr marL="408940" indent="-396240">
              <a:lnSpc>
                <a:spcPct val="100000"/>
              </a:lnSpc>
              <a:buAutoNum type="romanUcPeriod" startAt="2"/>
              <a:tabLst>
                <a:tab pos="408940" algn="l"/>
              </a:tabLst>
            </a:pPr>
            <a:r>
              <a:rPr sz="2600" spc="-210" dirty="0">
                <a:latin typeface="Arial"/>
                <a:cs typeface="Arial"/>
              </a:rPr>
              <a:t>Run </a:t>
            </a:r>
            <a:r>
              <a:rPr sz="2600" spc="-85" dirty="0">
                <a:latin typeface="Arial"/>
                <a:cs typeface="Arial"/>
              </a:rPr>
              <a:t>on </a:t>
            </a:r>
            <a:r>
              <a:rPr sz="2600" spc="-30" dirty="0">
                <a:latin typeface="Arial"/>
                <a:cs typeface="Arial"/>
              </a:rPr>
              <a:t>the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spc="-130" dirty="0">
                <a:latin typeface="Arial"/>
                <a:cs typeface="Arial"/>
              </a:rPr>
              <a:t>gel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10869"/>
            <a:ext cx="74815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35" dirty="0">
                <a:solidFill>
                  <a:srgbClr val="000000"/>
                </a:solidFill>
                <a:latin typeface="Arial"/>
                <a:cs typeface="Arial"/>
              </a:rPr>
              <a:t>Chemical </a:t>
            </a:r>
            <a:r>
              <a:rPr sz="4000" b="0" spc="-60" dirty="0">
                <a:solidFill>
                  <a:srgbClr val="000000"/>
                </a:solidFill>
                <a:latin typeface="Arial"/>
                <a:cs typeface="Arial"/>
              </a:rPr>
              <a:t>Modification </a:t>
            </a:r>
            <a:r>
              <a:rPr sz="4000" b="0" spc="-190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sz="4000" b="0" spc="-3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000" b="0" spc="-320" dirty="0">
                <a:solidFill>
                  <a:srgbClr val="000000"/>
                </a:solidFill>
                <a:latin typeface="Arial"/>
                <a:cs typeface="Arial"/>
              </a:rPr>
              <a:t>Cleavage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8940" y="2836545"/>
            <a:ext cx="7792084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55880">
              <a:lnSpc>
                <a:spcPct val="100000"/>
              </a:lnSpc>
              <a:spcBef>
                <a:spcPts val="105"/>
              </a:spcBef>
            </a:pPr>
            <a:r>
              <a:rPr sz="3200" spc="-195" dirty="0">
                <a:latin typeface="Arial"/>
                <a:cs typeface="Arial"/>
              </a:rPr>
              <a:t>Poly </a:t>
            </a:r>
            <a:r>
              <a:rPr sz="3200" spc="-85" dirty="0">
                <a:latin typeface="Arial"/>
                <a:cs typeface="Arial"/>
              </a:rPr>
              <a:t>nucleotide </a:t>
            </a:r>
            <a:r>
              <a:rPr sz="3200" spc="-220" dirty="0">
                <a:latin typeface="Arial"/>
                <a:cs typeface="Arial"/>
              </a:rPr>
              <a:t>Kinase </a:t>
            </a:r>
            <a:r>
              <a:rPr sz="3200" spc="-100" dirty="0">
                <a:latin typeface="Arial"/>
                <a:cs typeface="Arial"/>
              </a:rPr>
              <a:t>radioactive label </a:t>
            </a:r>
            <a:r>
              <a:rPr sz="3200" spc="-45" dirty="0">
                <a:latin typeface="Arial"/>
                <a:cs typeface="Arial"/>
              </a:rPr>
              <a:t>at</a:t>
            </a:r>
            <a:r>
              <a:rPr sz="3200" spc="-285" dirty="0">
                <a:latin typeface="Arial"/>
                <a:cs typeface="Arial"/>
              </a:rPr>
              <a:t> </a:t>
            </a:r>
            <a:r>
              <a:rPr sz="3200" spc="-130" dirty="0">
                <a:latin typeface="Arial"/>
                <a:cs typeface="Arial"/>
              </a:rPr>
              <a:t>one  </a:t>
            </a:r>
            <a:r>
              <a:rPr sz="3200" spc="-30" dirty="0">
                <a:latin typeface="Arial"/>
                <a:cs typeface="Arial"/>
              </a:rPr>
              <a:t>5' </a:t>
            </a:r>
            <a:r>
              <a:rPr sz="3200" spc="-125" dirty="0">
                <a:latin typeface="Arial"/>
                <a:cs typeface="Arial"/>
              </a:rPr>
              <a:t>end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40" dirty="0">
                <a:latin typeface="Arial"/>
                <a:cs typeface="Arial"/>
              </a:rPr>
              <a:t>the </a:t>
            </a:r>
            <a:r>
              <a:rPr sz="3200" spc="-290" dirty="0">
                <a:latin typeface="Arial"/>
                <a:cs typeface="Arial"/>
              </a:rPr>
              <a:t>DNA </a:t>
            </a:r>
            <a:r>
              <a:rPr sz="3200" spc="-165" dirty="0">
                <a:latin typeface="Arial"/>
                <a:cs typeface="Arial"/>
              </a:rPr>
              <a:t>using</a:t>
            </a:r>
            <a:r>
              <a:rPr sz="3200" spc="-509" dirty="0">
                <a:latin typeface="Arial"/>
                <a:cs typeface="Arial"/>
              </a:rPr>
              <a:t> </a:t>
            </a:r>
            <a:r>
              <a:rPr sz="3200" spc="-200" dirty="0">
                <a:latin typeface="Arial"/>
                <a:cs typeface="Arial"/>
              </a:rPr>
              <a:t>gamma-</a:t>
            </a:r>
            <a:r>
              <a:rPr sz="3150" spc="-300" baseline="25132" dirty="0">
                <a:latin typeface="Arial"/>
                <a:cs typeface="Arial"/>
              </a:rPr>
              <a:t>32</a:t>
            </a:r>
            <a:r>
              <a:rPr sz="3200" spc="-200" dirty="0">
                <a:latin typeface="Arial"/>
                <a:cs typeface="Arial"/>
              </a:rPr>
              <a:t>P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</a:pPr>
            <a:r>
              <a:rPr sz="3200" b="1" spc="-100" dirty="0">
                <a:latin typeface="Trebuchet MS"/>
                <a:cs typeface="Trebuchet MS"/>
              </a:rPr>
              <a:t>5′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50" dirty="0">
                <a:latin typeface="Trebuchet MS"/>
                <a:cs typeface="Trebuchet MS"/>
              </a:rPr>
              <a:t> </a:t>
            </a:r>
            <a:r>
              <a:rPr sz="3200" b="1" spc="-375" dirty="0">
                <a:latin typeface="Trebuchet MS"/>
                <a:cs typeface="Trebuchet MS"/>
              </a:rPr>
              <a:t>T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35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54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35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54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100" dirty="0">
                <a:latin typeface="Trebuchet MS"/>
                <a:cs typeface="Trebuchet MS"/>
              </a:rPr>
              <a:t>3′</a:t>
            </a:r>
            <a:endParaRPr sz="3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</a:pPr>
            <a:r>
              <a:rPr sz="3150" spc="-330" baseline="25132" dirty="0">
                <a:latin typeface="Arial"/>
                <a:cs typeface="Arial"/>
              </a:rPr>
              <a:t>32</a:t>
            </a:r>
            <a:r>
              <a:rPr sz="3200" spc="-220" dirty="0">
                <a:latin typeface="Arial"/>
                <a:cs typeface="Arial"/>
              </a:rPr>
              <a:t>P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b="1" spc="-100" dirty="0">
                <a:latin typeface="Trebuchet MS"/>
                <a:cs typeface="Trebuchet MS"/>
              </a:rPr>
              <a:t>5′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50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375" dirty="0">
                <a:latin typeface="Trebuchet MS"/>
                <a:cs typeface="Trebuchet MS"/>
              </a:rPr>
              <a:t>T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60" dirty="0">
                <a:latin typeface="Trebuchet MS"/>
                <a:cs typeface="Trebuchet MS"/>
              </a:rPr>
              <a:t> </a:t>
            </a:r>
            <a:r>
              <a:rPr sz="3200" b="1" spc="-265" dirty="0">
                <a:latin typeface="Trebuchet MS"/>
                <a:cs typeface="Trebuchet MS"/>
              </a:rPr>
              <a:t>C</a:t>
            </a:r>
            <a:r>
              <a:rPr sz="3200" b="1" spc="-229" dirty="0">
                <a:latin typeface="Trebuchet MS"/>
                <a:cs typeface="Trebuchet MS"/>
              </a:rPr>
              <a:t> </a:t>
            </a:r>
            <a:r>
              <a:rPr sz="3200" b="1" spc="-110" dirty="0">
                <a:latin typeface="Trebuchet MS"/>
                <a:cs typeface="Trebuchet MS"/>
              </a:rPr>
              <a:t>G</a:t>
            </a:r>
            <a:r>
              <a:rPr sz="3200" b="1" spc="-250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40" dirty="0">
                <a:latin typeface="Trebuchet MS"/>
                <a:cs typeface="Trebuchet MS"/>
              </a:rPr>
              <a:t> </a:t>
            </a:r>
            <a:r>
              <a:rPr sz="3200" b="1" spc="-90" dirty="0">
                <a:latin typeface="Trebuchet MS"/>
                <a:cs typeface="Trebuchet MS"/>
              </a:rPr>
              <a:t>A</a:t>
            </a:r>
            <a:r>
              <a:rPr sz="3200" b="1" spc="-260" dirty="0">
                <a:latin typeface="Trebuchet MS"/>
                <a:cs typeface="Trebuchet MS"/>
              </a:rPr>
              <a:t> </a:t>
            </a:r>
            <a:r>
              <a:rPr sz="3200" b="1" spc="-100" dirty="0">
                <a:latin typeface="Trebuchet MS"/>
                <a:cs typeface="Trebuchet MS"/>
              </a:rPr>
              <a:t>3′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594" y="79959"/>
            <a:ext cx="4923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05" dirty="0">
                <a:solidFill>
                  <a:srgbClr val="000000"/>
                </a:solidFill>
                <a:latin typeface="Arial"/>
                <a:cs typeface="Arial"/>
              </a:rPr>
              <a:t>What </a:t>
            </a:r>
            <a:r>
              <a:rPr sz="3600" b="0" spc="-185" dirty="0">
                <a:solidFill>
                  <a:srgbClr val="000000"/>
                </a:solidFill>
                <a:latin typeface="Arial"/>
                <a:cs typeface="Arial"/>
              </a:rPr>
              <a:t>is </a:t>
            </a:r>
            <a:r>
              <a:rPr sz="3600" b="0" spc="-330" dirty="0">
                <a:solidFill>
                  <a:srgbClr val="000000"/>
                </a:solidFill>
                <a:latin typeface="Arial"/>
                <a:cs typeface="Arial"/>
              </a:rPr>
              <a:t>DNA </a:t>
            </a:r>
            <a:r>
              <a:rPr sz="3600" b="0" spc="-225" dirty="0">
                <a:solidFill>
                  <a:srgbClr val="000000"/>
                </a:solidFill>
                <a:latin typeface="Arial"/>
                <a:cs typeface="Arial"/>
              </a:rPr>
              <a:t>Sequencing </a:t>
            </a:r>
            <a:r>
              <a:rPr sz="3600" b="0" spc="-335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286156"/>
            <a:ext cx="2910840" cy="2614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15000" y="1066800"/>
            <a:ext cx="3048000" cy="2874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76400" y="4267199"/>
            <a:ext cx="5355336" cy="25907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11581"/>
            <a:ext cx="74771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40" dirty="0">
                <a:solidFill>
                  <a:srgbClr val="000000"/>
                </a:solidFill>
                <a:latin typeface="Arial"/>
                <a:cs typeface="Arial"/>
              </a:rPr>
              <a:t>Chemical </a:t>
            </a:r>
            <a:r>
              <a:rPr sz="4000" b="0" spc="-60" dirty="0">
                <a:solidFill>
                  <a:srgbClr val="000000"/>
                </a:solidFill>
                <a:latin typeface="Arial"/>
                <a:cs typeface="Arial"/>
              </a:rPr>
              <a:t>Modification </a:t>
            </a:r>
            <a:r>
              <a:rPr sz="4000" b="0" spc="-190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sz="4000" b="0" spc="-3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4000" b="0" spc="-320" dirty="0">
                <a:solidFill>
                  <a:srgbClr val="000000"/>
                </a:solidFill>
                <a:latin typeface="Arial"/>
                <a:cs typeface="Arial"/>
              </a:rPr>
              <a:t>Cleavage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846662"/>
            <a:ext cx="7761605" cy="5878195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2014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295" dirty="0">
                <a:latin typeface="Arial"/>
                <a:cs typeface="Arial"/>
              </a:rPr>
              <a:t>Base </a:t>
            </a:r>
            <a:r>
              <a:rPr sz="3200" spc="-45" dirty="0">
                <a:latin typeface="Arial"/>
                <a:cs typeface="Arial"/>
              </a:rPr>
              <a:t>Modification </a:t>
            </a:r>
            <a:r>
              <a:rPr sz="3200" spc="-165" dirty="0">
                <a:latin typeface="Arial"/>
                <a:cs typeface="Arial"/>
              </a:rPr>
              <a:t>using </a:t>
            </a:r>
            <a:r>
              <a:rPr sz="3200" spc="-95" dirty="0">
                <a:latin typeface="Arial"/>
                <a:cs typeface="Arial"/>
              </a:rPr>
              <a:t>Dimethyl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sulphate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0"/>
              </a:spcBef>
              <a:buChar char="–"/>
              <a:tabLst>
                <a:tab pos="308610" algn="l"/>
              </a:tabLst>
            </a:pPr>
            <a:r>
              <a:rPr sz="3200" spc="-135" dirty="0">
                <a:latin typeface="Arial"/>
                <a:cs typeface="Arial"/>
              </a:rPr>
              <a:t>Purine</a:t>
            </a:r>
            <a:endParaRPr sz="3200">
              <a:latin typeface="Arial"/>
              <a:cs typeface="Arial"/>
            </a:endParaRPr>
          </a:p>
          <a:p>
            <a:pPr marL="1221740" lvl="1" indent="-295275">
              <a:lnSpc>
                <a:spcPct val="100000"/>
              </a:lnSpc>
              <a:spcBef>
                <a:spcPts val="1920"/>
              </a:spcBef>
              <a:buChar char="•"/>
              <a:tabLst>
                <a:tab pos="1222375" algn="l"/>
              </a:tabLst>
            </a:pPr>
            <a:r>
              <a:rPr sz="3200" spc="-135" dirty="0">
                <a:latin typeface="Arial"/>
                <a:cs typeface="Arial"/>
              </a:rPr>
              <a:t>Adenine</a:t>
            </a:r>
            <a:endParaRPr sz="3200">
              <a:latin typeface="Arial"/>
              <a:cs typeface="Arial"/>
            </a:endParaRPr>
          </a:p>
          <a:p>
            <a:pPr marL="1221740" lvl="1" indent="-295275">
              <a:lnSpc>
                <a:spcPct val="100000"/>
              </a:lnSpc>
              <a:spcBef>
                <a:spcPts val="1920"/>
              </a:spcBef>
              <a:buChar char="•"/>
              <a:tabLst>
                <a:tab pos="1222375" algn="l"/>
              </a:tabLst>
            </a:pPr>
            <a:r>
              <a:rPr sz="3200" spc="-170" dirty="0">
                <a:latin typeface="Arial"/>
                <a:cs typeface="Arial"/>
              </a:rPr>
              <a:t>Guanine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5"/>
              </a:spcBef>
              <a:buClr>
                <a:srgbClr val="000000"/>
              </a:buClr>
              <a:buChar char="–"/>
              <a:tabLst>
                <a:tab pos="308610" algn="l"/>
              </a:tabLst>
            </a:pPr>
            <a:r>
              <a:rPr sz="3200" spc="-155" dirty="0">
                <a:solidFill>
                  <a:srgbClr val="FF0000"/>
                </a:solidFill>
                <a:latin typeface="Arial"/>
                <a:cs typeface="Arial"/>
              </a:rPr>
              <a:t>Only DMS-------</a:t>
            </a:r>
            <a:r>
              <a:rPr sz="3200" spc="-2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47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0"/>
              </a:spcBef>
              <a:buClr>
                <a:srgbClr val="000000"/>
              </a:buClr>
              <a:buChar char="–"/>
              <a:tabLst>
                <a:tab pos="308610" algn="l"/>
              </a:tabLst>
            </a:pPr>
            <a:r>
              <a:rPr sz="3200" spc="-305" dirty="0">
                <a:solidFill>
                  <a:srgbClr val="00AF50"/>
                </a:solidFill>
                <a:latin typeface="Arial"/>
                <a:cs typeface="Arial"/>
              </a:rPr>
              <a:t>DMS+ </a:t>
            </a:r>
            <a:r>
              <a:rPr sz="3200" spc="-155" dirty="0">
                <a:solidFill>
                  <a:srgbClr val="00AF50"/>
                </a:solidFill>
                <a:latin typeface="Arial"/>
                <a:cs typeface="Arial"/>
              </a:rPr>
              <a:t>Formic</a:t>
            </a:r>
            <a:r>
              <a:rPr sz="3200" spc="-3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3200" spc="-160" dirty="0">
                <a:solidFill>
                  <a:srgbClr val="00AF50"/>
                </a:solidFill>
                <a:latin typeface="Arial"/>
                <a:cs typeface="Arial"/>
              </a:rPr>
              <a:t>acid-------G+A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254" dirty="0">
                <a:latin typeface="Arial"/>
                <a:cs typeface="Arial"/>
              </a:rPr>
              <a:t>Cleavage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65" dirty="0">
                <a:latin typeface="Arial"/>
                <a:cs typeface="Arial"/>
              </a:rPr>
              <a:t>Sugar </a:t>
            </a:r>
            <a:r>
              <a:rPr sz="3200" spc="-170" dirty="0">
                <a:latin typeface="Arial"/>
                <a:cs typeface="Arial"/>
              </a:rPr>
              <a:t>Phosphate </a:t>
            </a:r>
            <a:r>
              <a:rPr sz="3200" spc="-155" dirty="0">
                <a:latin typeface="Arial"/>
                <a:cs typeface="Arial"/>
              </a:rPr>
              <a:t>backbone </a:t>
            </a:r>
            <a:r>
              <a:rPr sz="3200" spc="-165" dirty="0">
                <a:latin typeface="Arial"/>
                <a:cs typeface="Arial"/>
              </a:rPr>
              <a:t>using </a:t>
            </a:r>
            <a:r>
              <a:rPr sz="3200" spc="-16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006FC0"/>
                </a:solidFill>
                <a:latin typeface="Arial"/>
                <a:cs typeface="Arial"/>
              </a:rPr>
              <a:t>Piperidine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541862"/>
            <a:ext cx="7761605" cy="5878195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2014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295" dirty="0">
                <a:latin typeface="Arial"/>
                <a:cs typeface="Arial"/>
              </a:rPr>
              <a:t>Base </a:t>
            </a:r>
            <a:r>
              <a:rPr sz="3200" spc="-60" dirty="0">
                <a:latin typeface="Arial"/>
                <a:cs typeface="Arial"/>
              </a:rPr>
              <a:t>modification </a:t>
            </a:r>
            <a:r>
              <a:rPr sz="3200" spc="-165" dirty="0">
                <a:latin typeface="Arial"/>
                <a:cs typeface="Arial"/>
              </a:rPr>
              <a:t>using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spc="-165" dirty="0">
                <a:latin typeface="Arial"/>
                <a:cs typeface="Arial"/>
              </a:rPr>
              <a:t>Hydrazine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0"/>
              </a:spcBef>
              <a:buChar char="–"/>
              <a:tabLst>
                <a:tab pos="308610" algn="l"/>
              </a:tabLst>
            </a:pPr>
            <a:r>
              <a:rPr sz="3200" spc="-100" dirty="0">
                <a:latin typeface="Arial"/>
                <a:cs typeface="Arial"/>
              </a:rPr>
              <a:t>Pyrimidine</a:t>
            </a:r>
            <a:endParaRPr sz="3200">
              <a:latin typeface="Arial"/>
              <a:cs typeface="Arial"/>
            </a:endParaRPr>
          </a:p>
          <a:p>
            <a:pPr marL="1221740" lvl="1" indent="-295275">
              <a:lnSpc>
                <a:spcPct val="100000"/>
              </a:lnSpc>
              <a:spcBef>
                <a:spcPts val="1920"/>
              </a:spcBef>
              <a:buChar char="•"/>
              <a:tabLst>
                <a:tab pos="1222375" algn="l"/>
              </a:tabLst>
            </a:pPr>
            <a:r>
              <a:rPr sz="3200" spc="-170" dirty="0">
                <a:latin typeface="Arial"/>
                <a:cs typeface="Arial"/>
              </a:rPr>
              <a:t>Cytosine</a:t>
            </a:r>
            <a:endParaRPr sz="3200">
              <a:latin typeface="Arial"/>
              <a:cs typeface="Arial"/>
            </a:endParaRPr>
          </a:p>
          <a:p>
            <a:pPr marL="1221740" lvl="1" indent="-295275">
              <a:lnSpc>
                <a:spcPct val="100000"/>
              </a:lnSpc>
              <a:spcBef>
                <a:spcPts val="1920"/>
              </a:spcBef>
              <a:buChar char="•"/>
              <a:tabLst>
                <a:tab pos="1222375" algn="l"/>
              </a:tabLst>
            </a:pPr>
            <a:r>
              <a:rPr sz="3200" spc="-155" dirty="0">
                <a:latin typeface="Arial"/>
                <a:cs typeface="Arial"/>
              </a:rPr>
              <a:t>Thymine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5"/>
              </a:spcBef>
              <a:buClr>
                <a:srgbClr val="000000"/>
              </a:buClr>
              <a:buChar char="–"/>
              <a:tabLst>
                <a:tab pos="308610" algn="l"/>
              </a:tabLst>
            </a:pPr>
            <a:r>
              <a:rPr sz="3200" spc="-140" dirty="0">
                <a:solidFill>
                  <a:srgbClr val="FF0000"/>
                </a:solidFill>
                <a:latin typeface="Arial"/>
                <a:cs typeface="Arial"/>
              </a:rPr>
              <a:t>Hydrazine-----</a:t>
            </a:r>
            <a:r>
              <a:rPr sz="3200" spc="-2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430" dirty="0">
                <a:solidFill>
                  <a:srgbClr val="FF0000"/>
                </a:solidFill>
                <a:latin typeface="Arial"/>
                <a:cs typeface="Arial"/>
              </a:rPr>
              <a:t>C+T</a:t>
            </a:r>
            <a:endParaRPr sz="3200">
              <a:latin typeface="Arial"/>
              <a:cs typeface="Arial"/>
            </a:endParaRPr>
          </a:p>
          <a:p>
            <a:pPr marL="307975" indent="-295910">
              <a:lnSpc>
                <a:spcPct val="100000"/>
              </a:lnSpc>
              <a:spcBef>
                <a:spcPts val="1920"/>
              </a:spcBef>
              <a:buClr>
                <a:srgbClr val="000000"/>
              </a:buClr>
              <a:buChar char="–"/>
              <a:tabLst>
                <a:tab pos="308610" algn="l"/>
              </a:tabLst>
            </a:pPr>
            <a:r>
              <a:rPr sz="3200" spc="-165" dirty="0">
                <a:solidFill>
                  <a:srgbClr val="00AF50"/>
                </a:solidFill>
                <a:latin typeface="Arial"/>
                <a:cs typeface="Arial"/>
              </a:rPr>
              <a:t>Hydrazine </a:t>
            </a:r>
            <a:r>
              <a:rPr sz="3200" spc="-275" dirty="0">
                <a:solidFill>
                  <a:srgbClr val="00AF50"/>
                </a:solidFill>
                <a:latin typeface="Arial"/>
                <a:cs typeface="Arial"/>
              </a:rPr>
              <a:t>+</a:t>
            </a:r>
            <a:r>
              <a:rPr sz="3200" spc="-15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3200" spc="-185" dirty="0">
                <a:solidFill>
                  <a:srgbClr val="00AF50"/>
                </a:solidFill>
                <a:latin typeface="Arial"/>
                <a:cs typeface="Arial"/>
              </a:rPr>
              <a:t>NaCl--------C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254" dirty="0">
                <a:latin typeface="Arial"/>
                <a:cs typeface="Arial"/>
              </a:rPr>
              <a:t>Cleavage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265" dirty="0">
                <a:latin typeface="Arial"/>
                <a:cs typeface="Arial"/>
              </a:rPr>
              <a:t>Sugar </a:t>
            </a:r>
            <a:r>
              <a:rPr sz="3200" spc="-170" dirty="0">
                <a:latin typeface="Arial"/>
                <a:cs typeface="Arial"/>
              </a:rPr>
              <a:t>Phosphate </a:t>
            </a:r>
            <a:r>
              <a:rPr sz="3200" spc="-155" dirty="0">
                <a:latin typeface="Arial"/>
                <a:cs typeface="Arial"/>
              </a:rPr>
              <a:t>backbone </a:t>
            </a:r>
            <a:r>
              <a:rPr sz="3200" spc="-165" dirty="0">
                <a:latin typeface="Arial"/>
                <a:cs typeface="Arial"/>
              </a:rPr>
              <a:t>using </a:t>
            </a:r>
            <a:r>
              <a:rPr sz="3200" spc="-16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006FC0"/>
                </a:solidFill>
                <a:latin typeface="Arial"/>
                <a:cs typeface="Arial"/>
              </a:rPr>
              <a:t>Piperidine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0823" y="457200"/>
            <a:ext cx="6865153" cy="5952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902" y="1560853"/>
            <a:ext cx="7687484" cy="3730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" y="694942"/>
            <a:ext cx="5867400" cy="6163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88100" y="378079"/>
            <a:ext cx="221234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b="0" spc="-170" dirty="0">
                <a:solidFill>
                  <a:srgbClr val="000000"/>
                </a:solidFill>
                <a:latin typeface="Arial"/>
                <a:cs typeface="Arial"/>
              </a:rPr>
              <a:t>An </a:t>
            </a:r>
            <a:r>
              <a:rPr sz="2800" b="0" spc="-185" dirty="0">
                <a:solidFill>
                  <a:srgbClr val="000000"/>
                </a:solidFill>
                <a:latin typeface="Arial"/>
                <a:cs typeface="Arial"/>
              </a:rPr>
              <a:t>Example </a:t>
            </a:r>
            <a:r>
              <a:rPr sz="2800" b="0" spc="-15" dirty="0">
                <a:solidFill>
                  <a:srgbClr val="000000"/>
                </a:solidFill>
                <a:latin typeface="Arial"/>
                <a:cs typeface="Arial"/>
              </a:rPr>
              <a:t>for  </a:t>
            </a:r>
            <a:r>
              <a:rPr sz="2800" b="0" spc="-100" dirty="0">
                <a:solidFill>
                  <a:srgbClr val="000000"/>
                </a:solidFill>
                <a:latin typeface="Arial"/>
                <a:cs typeface="Arial"/>
              </a:rPr>
              <a:t>Maxam-Gilbert  </a:t>
            </a:r>
            <a:r>
              <a:rPr sz="2800" b="0" spc="-175" dirty="0">
                <a:solidFill>
                  <a:srgbClr val="000000"/>
                </a:solidFill>
                <a:latin typeface="Arial"/>
                <a:cs typeface="Arial"/>
              </a:rPr>
              <a:t>Sequencing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420750"/>
            <a:ext cx="8529320" cy="6061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175" dirty="0">
                <a:latin typeface="Arial"/>
                <a:cs typeface="Arial"/>
              </a:rPr>
              <a:t>The </a:t>
            </a:r>
            <a:r>
              <a:rPr sz="2400" spc="-145" dirty="0">
                <a:latin typeface="Arial"/>
                <a:cs typeface="Arial"/>
              </a:rPr>
              <a:t>process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60" dirty="0">
                <a:latin typeface="Arial"/>
                <a:cs typeface="Arial"/>
              </a:rPr>
              <a:t>determining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55" dirty="0">
                <a:latin typeface="Arial"/>
                <a:cs typeface="Arial"/>
              </a:rPr>
              <a:t>order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85" dirty="0">
                <a:latin typeface="Arial"/>
                <a:cs typeface="Arial"/>
              </a:rPr>
              <a:t>nucleotides </a:t>
            </a:r>
            <a:r>
              <a:rPr sz="2400" spc="-100" dirty="0">
                <a:latin typeface="Arial"/>
                <a:cs typeface="Arial"/>
              </a:rPr>
              <a:t>adenine </a:t>
            </a:r>
            <a:r>
              <a:rPr sz="2400" spc="-105" dirty="0">
                <a:latin typeface="Arial"/>
                <a:cs typeface="Arial"/>
              </a:rPr>
              <a:t>(A),  </a:t>
            </a:r>
            <a:r>
              <a:rPr sz="2400" spc="-55" dirty="0">
                <a:latin typeface="Arial"/>
                <a:cs typeface="Arial"/>
              </a:rPr>
              <a:t>thymine </a:t>
            </a:r>
            <a:r>
              <a:rPr sz="2400" spc="-135" dirty="0">
                <a:latin typeface="Arial"/>
                <a:cs typeface="Arial"/>
              </a:rPr>
              <a:t>(T), </a:t>
            </a:r>
            <a:r>
              <a:rPr sz="2400" spc="-90" dirty="0">
                <a:latin typeface="Arial"/>
                <a:cs typeface="Arial"/>
              </a:rPr>
              <a:t>cytosine </a:t>
            </a:r>
            <a:r>
              <a:rPr sz="2400" spc="-170" dirty="0">
                <a:latin typeface="Arial"/>
                <a:cs typeface="Arial"/>
              </a:rPr>
              <a:t>(C), </a:t>
            </a:r>
            <a:r>
              <a:rPr sz="2400" spc="-114" dirty="0">
                <a:latin typeface="Arial"/>
                <a:cs typeface="Arial"/>
              </a:rPr>
              <a:t>and </a:t>
            </a:r>
            <a:r>
              <a:rPr sz="2400" spc="-105" dirty="0">
                <a:latin typeface="Arial"/>
                <a:cs typeface="Arial"/>
              </a:rPr>
              <a:t>guanine </a:t>
            </a:r>
            <a:r>
              <a:rPr sz="2400" spc="-170" dirty="0">
                <a:latin typeface="Arial"/>
                <a:cs typeface="Arial"/>
              </a:rPr>
              <a:t>(G) </a:t>
            </a:r>
            <a:r>
              <a:rPr sz="2400" spc="-105" dirty="0">
                <a:latin typeface="Arial"/>
                <a:cs typeface="Arial"/>
              </a:rPr>
              <a:t>along </a:t>
            </a:r>
            <a:r>
              <a:rPr sz="2400" spc="-190" dirty="0">
                <a:latin typeface="Arial"/>
                <a:cs typeface="Arial"/>
              </a:rPr>
              <a:t>a </a:t>
            </a:r>
            <a:r>
              <a:rPr sz="2400" spc="-225" dirty="0">
                <a:latin typeface="Arial"/>
                <a:cs typeface="Arial"/>
              </a:rPr>
              <a:t>DNA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strand.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spcBef>
                <a:spcPts val="156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180" dirty="0">
                <a:latin typeface="Arial"/>
                <a:cs typeface="Arial"/>
              </a:rPr>
              <a:t>We </a:t>
            </a:r>
            <a:r>
              <a:rPr sz="2400" spc="-110" dirty="0">
                <a:latin typeface="Arial"/>
                <a:cs typeface="Arial"/>
              </a:rPr>
              <a:t>need </a:t>
            </a:r>
            <a:r>
              <a:rPr sz="2400" spc="20" dirty="0">
                <a:latin typeface="Arial"/>
                <a:cs typeface="Arial"/>
              </a:rPr>
              <a:t>to </a:t>
            </a:r>
            <a:r>
              <a:rPr sz="2400" spc="-75" dirty="0">
                <a:latin typeface="Arial"/>
                <a:cs typeface="Arial"/>
              </a:rPr>
              <a:t>know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55" dirty="0">
                <a:latin typeface="Arial"/>
                <a:cs typeface="Arial"/>
              </a:rPr>
              <a:t>order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65" dirty="0">
                <a:latin typeface="Arial"/>
                <a:cs typeface="Arial"/>
              </a:rPr>
              <a:t>nucleotide </a:t>
            </a:r>
            <a:r>
              <a:rPr sz="2400" spc="-190" dirty="0">
                <a:latin typeface="Arial"/>
                <a:cs typeface="Arial"/>
              </a:rPr>
              <a:t>bases </a:t>
            </a:r>
            <a:r>
              <a:rPr sz="2400" spc="-30" dirty="0">
                <a:latin typeface="Arial"/>
                <a:cs typeface="Arial"/>
              </a:rPr>
              <a:t>in </a:t>
            </a:r>
            <a:r>
              <a:rPr sz="2400" spc="-190" dirty="0">
                <a:latin typeface="Arial"/>
                <a:cs typeface="Arial"/>
              </a:rPr>
              <a:t>a </a:t>
            </a:r>
            <a:r>
              <a:rPr sz="2400" spc="-85" dirty="0">
                <a:latin typeface="Arial"/>
                <a:cs typeface="Arial"/>
              </a:rPr>
              <a:t>strand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225" dirty="0">
                <a:latin typeface="Arial"/>
                <a:cs typeface="Arial"/>
              </a:rPr>
              <a:t>DNA  </a:t>
            </a:r>
            <a:r>
              <a:rPr sz="2400" spc="-10" dirty="0">
                <a:latin typeface="Arial"/>
                <a:cs typeface="Arial"/>
              </a:rPr>
              <a:t>for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sequencing.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Arial"/>
              <a:cs typeface="Arial"/>
            </a:endParaRPr>
          </a:p>
          <a:p>
            <a:pPr marL="12700" marR="5715">
              <a:lnSpc>
                <a:spcPct val="150000"/>
              </a:lnSpc>
              <a:spcBef>
                <a:spcPts val="1565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60" dirty="0">
                <a:latin typeface="Arial"/>
                <a:cs typeface="Arial"/>
              </a:rPr>
              <a:t>All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the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information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60" dirty="0">
                <a:latin typeface="Arial"/>
                <a:cs typeface="Arial"/>
              </a:rPr>
              <a:t>required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for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the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growth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and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development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of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an  </a:t>
            </a:r>
            <a:r>
              <a:rPr sz="2400" spc="-114" dirty="0">
                <a:latin typeface="Arial"/>
                <a:cs typeface="Arial"/>
              </a:rPr>
              <a:t>organism </a:t>
            </a:r>
            <a:r>
              <a:rPr sz="2400" spc="-125" dirty="0">
                <a:latin typeface="Arial"/>
                <a:cs typeface="Arial"/>
              </a:rPr>
              <a:t>is </a:t>
            </a:r>
            <a:r>
              <a:rPr sz="2400" spc="-114" dirty="0">
                <a:latin typeface="Arial"/>
                <a:cs typeface="Arial"/>
              </a:rPr>
              <a:t>encoded </a:t>
            </a:r>
            <a:r>
              <a:rPr sz="2400" spc="-30" dirty="0">
                <a:latin typeface="Arial"/>
                <a:cs typeface="Arial"/>
              </a:rPr>
              <a:t>in the </a:t>
            </a:r>
            <a:r>
              <a:rPr sz="2400" spc="-220" dirty="0">
                <a:latin typeface="Arial"/>
                <a:cs typeface="Arial"/>
              </a:rPr>
              <a:t>DNA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35" dirty="0">
                <a:latin typeface="Arial"/>
                <a:cs typeface="Arial"/>
              </a:rPr>
              <a:t>its</a:t>
            </a:r>
            <a:r>
              <a:rPr sz="2400" spc="-43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genome.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spcBef>
                <a:spcPts val="1560"/>
              </a:spcBef>
              <a:buSzPct val="95833"/>
              <a:buFont typeface="Wingdings"/>
              <a:buChar char=""/>
              <a:tabLst>
                <a:tab pos="255904" algn="l"/>
                <a:tab pos="806450" algn="l"/>
                <a:tab pos="1548765" algn="l"/>
                <a:tab pos="3135630" algn="l"/>
                <a:tab pos="3504565" algn="l"/>
                <a:tab pos="5274310" algn="l"/>
                <a:tab pos="5713095" algn="l"/>
                <a:tab pos="6903720" algn="l"/>
                <a:tab pos="8049895" algn="l"/>
              </a:tabLst>
            </a:pPr>
            <a:r>
              <a:rPr sz="2400" spc="-315" dirty="0">
                <a:latin typeface="Arial"/>
                <a:cs typeface="Arial"/>
              </a:rPr>
              <a:t>So</a:t>
            </a:r>
            <a:r>
              <a:rPr sz="2400" spc="-70" dirty="0">
                <a:latin typeface="Arial"/>
                <a:cs typeface="Arial"/>
              </a:rPr>
              <a:t>,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29" dirty="0">
                <a:latin typeface="Arial"/>
                <a:cs typeface="Arial"/>
              </a:rPr>
              <a:t>DN</a:t>
            </a:r>
            <a:r>
              <a:rPr sz="2400" spc="-2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80" dirty="0">
                <a:latin typeface="Arial"/>
                <a:cs typeface="Arial"/>
              </a:rPr>
              <a:t>s</a:t>
            </a:r>
            <a:r>
              <a:rPr sz="2400" spc="-110" dirty="0">
                <a:latin typeface="Arial"/>
                <a:cs typeface="Arial"/>
              </a:rPr>
              <a:t>equ</a:t>
            </a:r>
            <a:r>
              <a:rPr sz="2400" spc="-105" dirty="0">
                <a:latin typeface="Arial"/>
                <a:cs typeface="Arial"/>
              </a:rPr>
              <a:t>encin</a:t>
            </a:r>
            <a:r>
              <a:rPr sz="2400" spc="-12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90" dirty="0">
                <a:latin typeface="Arial"/>
                <a:cs typeface="Arial"/>
              </a:rPr>
              <a:t>i</a:t>
            </a:r>
            <a:r>
              <a:rPr sz="2400" spc="-17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90" dirty="0">
                <a:latin typeface="Arial"/>
                <a:cs typeface="Arial"/>
              </a:rPr>
              <a:t>fundam</a:t>
            </a:r>
            <a:r>
              <a:rPr sz="2400" spc="-80" dirty="0">
                <a:latin typeface="Arial"/>
                <a:cs typeface="Arial"/>
              </a:rPr>
              <a:t>e</a:t>
            </a:r>
            <a:r>
              <a:rPr sz="2400" spc="-100" dirty="0">
                <a:latin typeface="Arial"/>
                <a:cs typeface="Arial"/>
              </a:rPr>
              <a:t>n</a:t>
            </a:r>
            <a:r>
              <a:rPr sz="2400" spc="110" dirty="0">
                <a:latin typeface="Arial"/>
                <a:cs typeface="Arial"/>
              </a:rPr>
              <a:t>t</a:t>
            </a:r>
            <a:r>
              <a:rPr sz="2400" spc="-85" dirty="0">
                <a:latin typeface="Arial"/>
                <a:cs typeface="Arial"/>
              </a:rPr>
              <a:t>al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4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240" dirty="0">
                <a:latin typeface="Arial"/>
                <a:cs typeface="Arial"/>
              </a:rPr>
              <a:t>g</a:t>
            </a:r>
            <a:r>
              <a:rPr sz="2400" spc="-105" dirty="0">
                <a:latin typeface="Arial"/>
                <a:cs typeface="Arial"/>
              </a:rPr>
              <a:t>enome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0" dirty="0">
                <a:latin typeface="Arial"/>
                <a:cs typeface="Arial"/>
              </a:rPr>
              <a:t>anal</a:t>
            </a:r>
            <a:r>
              <a:rPr sz="2400" spc="-130" dirty="0">
                <a:latin typeface="Arial"/>
                <a:cs typeface="Arial"/>
              </a:rPr>
              <a:t>y</a:t>
            </a:r>
            <a:r>
              <a:rPr sz="2400" spc="-280" dirty="0">
                <a:latin typeface="Arial"/>
                <a:cs typeface="Arial"/>
              </a:rPr>
              <a:t>s</a:t>
            </a:r>
            <a:r>
              <a:rPr sz="2400" spc="-125" dirty="0">
                <a:latin typeface="Arial"/>
                <a:cs typeface="Arial"/>
              </a:rPr>
              <a:t>is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90" dirty="0">
                <a:latin typeface="Arial"/>
                <a:cs typeface="Arial"/>
              </a:rPr>
              <a:t>and  understanding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80" dirty="0">
                <a:latin typeface="Arial"/>
                <a:cs typeface="Arial"/>
              </a:rPr>
              <a:t>biological </a:t>
            </a:r>
            <a:r>
              <a:rPr sz="2400" spc="-160" dirty="0">
                <a:latin typeface="Arial"/>
                <a:cs typeface="Arial"/>
              </a:rPr>
              <a:t>processes </a:t>
            </a:r>
            <a:r>
              <a:rPr sz="2400" spc="-30" dirty="0">
                <a:latin typeface="Arial"/>
                <a:cs typeface="Arial"/>
              </a:rPr>
              <a:t>in</a:t>
            </a:r>
            <a:r>
              <a:rPr sz="2400" spc="-31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general.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1589" y="342087"/>
            <a:ext cx="39427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25" dirty="0">
                <a:solidFill>
                  <a:srgbClr val="FF0000"/>
                </a:solidFill>
              </a:rPr>
              <a:t>Historical</a:t>
            </a:r>
            <a:r>
              <a:rPr sz="4000" spc="-315" dirty="0">
                <a:solidFill>
                  <a:srgbClr val="FF0000"/>
                </a:solidFill>
              </a:rPr>
              <a:t> </a:t>
            </a:r>
            <a:r>
              <a:rPr sz="4000" spc="-265" dirty="0">
                <a:solidFill>
                  <a:srgbClr val="FF0000"/>
                </a:solidFill>
              </a:rPr>
              <a:t>Timeline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83540" y="1002537"/>
            <a:ext cx="7128509" cy="551307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spc="-125" dirty="0">
                <a:latin typeface="Arial"/>
                <a:cs typeface="Arial"/>
              </a:rPr>
              <a:t>1870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85" dirty="0">
                <a:latin typeface="Arial"/>
                <a:cs typeface="Arial"/>
              </a:rPr>
              <a:t>Friedrich </a:t>
            </a:r>
            <a:r>
              <a:rPr sz="2400" spc="-90" dirty="0">
                <a:latin typeface="Arial"/>
                <a:cs typeface="Arial"/>
              </a:rPr>
              <a:t>Miescher </a:t>
            </a:r>
            <a:r>
              <a:rPr sz="2400" spc="-135" dirty="0">
                <a:latin typeface="Arial"/>
                <a:cs typeface="Arial"/>
              </a:rPr>
              <a:t>discovers</a:t>
            </a:r>
            <a:r>
              <a:rPr sz="2400" spc="-210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DNA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125" dirty="0">
                <a:latin typeface="Arial"/>
                <a:cs typeface="Arial"/>
              </a:rPr>
              <a:t>1940 </a:t>
            </a:r>
            <a:r>
              <a:rPr sz="2400" spc="-65" dirty="0">
                <a:latin typeface="Arial"/>
                <a:cs typeface="Arial"/>
              </a:rPr>
              <a:t>- </a:t>
            </a:r>
            <a:r>
              <a:rPr sz="2400" spc="-105" dirty="0">
                <a:latin typeface="Arial"/>
                <a:cs typeface="Arial"/>
              </a:rPr>
              <a:t>Avery: </a:t>
            </a:r>
            <a:r>
              <a:rPr sz="2400" spc="-160" dirty="0">
                <a:latin typeface="Arial"/>
                <a:cs typeface="Arial"/>
              </a:rPr>
              <a:t>Proposes </a:t>
            </a:r>
            <a:r>
              <a:rPr sz="2400" spc="-225" dirty="0">
                <a:latin typeface="Arial"/>
                <a:cs typeface="Arial"/>
              </a:rPr>
              <a:t>DNA as </a:t>
            </a:r>
            <a:r>
              <a:rPr sz="2400" spc="-90" dirty="0">
                <a:latin typeface="Arial"/>
                <a:cs typeface="Arial"/>
              </a:rPr>
              <a:t>‘Genetic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Material’</a:t>
            </a:r>
            <a:endParaRPr sz="2400">
              <a:latin typeface="Arial"/>
              <a:cs typeface="Arial"/>
            </a:endParaRPr>
          </a:p>
          <a:p>
            <a:pPr marL="12700" marR="1075690">
              <a:lnSpc>
                <a:spcPct val="150000"/>
              </a:lnSpc>
            </a:pPr>
            <a:r>
              <a:rPr sz="2400" spc="-125" dirty="0">
                <a:latin typeface="Arial"/>
                <a:cs typeface="Arial"/>
              </a:rPr>
              <a:t>1953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120" dirty="0">
                <a:latin typeface="Arial"/>
                <a:cs typeface="Arial"/>
              </a:rPr>
              <a:t>Watson </a:t>
            </a:r>
            <a:r>
              <a:rPr sz="2400" spc="35" dirty="0">
                <a:latin typeface="Arial"/>
                <a:cs typeface="Arial"/>
              </a:rPr>
              <a:t>&amp; </a:t>
            </a:r>
            <a:r>
              <a:rPr sz="2400" spc="-140" dirty="0">
                <a:latin typeface="Arial"/>
                <a:cs typeface="Arial"/>
              </a:rPr>
              <a:t>Crick </a:t>
            </a:r>
            <a:r>
              <a:rPr sz="2400" spc="-50" dirty="0">
                <a:latin typeface="Arial"/>
                <a:cs typeface="Arial"/>
              </a:rPr>
              <a:t>“double </a:t>
            </a:r>
            <a:r>
              <a:rPr sz="2400" spc="-85" dirty="0">
                <a:latin typeface="Arial"/>
                <a:cs typeface="Arial"/>
              </a:rPr>
              <a:t>helical</a:t>
            </a:r>
            <a:r>
              <a:rPr sz="2400" spc="-42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structure”  </a:t>
            </a:r>
            <a:r>
              <a:rPr sz="2400" spc="-125" dirty="0">
                <a:latin typeface="Arial"/>
                <a:cs typeface="Arial"/>
              </a:rPr>
              <a:t>1970 </a:t>
            </a:r>
            <a:r>
              <a:rPr sz="2400" spc="-65" dirty="0">
                <a:latin typeface="Arial"/>
                <a:cs typeface="Arial"/>
              </a:rPr>
              <a:t>- </a:t>
            </a:r>
            <a:r>
              <a:rPr sz="2400" spc="-105" dirty="0">
                <a:latin typeface="Arial"/>
                <a:cs typeface="Arial"/>
              </a:rPr>
              <a:t>Wu: </a:t>
            </a:r>
            <a:r>
              <a:rPr sz="2400" spc="-180" dirty="0">
                <a:latin typeface="Arial"/>
                <a:cs typeface="Arial"/>
              </a:rPr>
              <a:t>Sequences </a:t>
            </a:r>
            <a:r>
              <a:rPr sz="2400" spc="-90" dirty="0">
                <a:latin typeface="Arial"/>
                <a:cs typeface="Arial"/>
              </a:rPr>
              <a:t>λ </a:t>
            </a:r>
            <a:r>
              <a:rPr sz="2400" spc="-165" dirty="0">
                <a:latin typeface="Arial"/>
                <a:cs typeface="Arial"/>
              </a:rPr>
              <a:t>Cohesive </a:t>
            </a:r>
            <a:r>
              <a:rPr sz="2400" spc="-195" dirty="0">
                <a:latin typeface="Arial"/>
                <a:cs typeface="Arial"/>
              </a:rPr>
              <a:t>End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DNA</a:t>
            </a:r>
            <a:endParaRPr sz="2400">
              <a:latin typeface="Arial"/>
              <a:cs typeface="Arial"/>
            </a:endParaRPr>
          </a:p>
          <a:p>
            <a:pPr marL="12700" marR="1887855">
              <a:lnSpc>
                <a:spcPct val="150000"/>
              </a:lnSpc>
            </a:pPr>
            <a:r>
              <a:rPr sz="2400" spc="-125" dirty="0">
                <a:latin typeface="Arial"/>
                <a:cs typeface="Arial"/>
              </a:rPr>
              <a:t>1977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165" dirty="0">
                <a:latin typeface="Arial"/>
                <a:cs typeface="Arial"/>
              </a:rPr>
              <a:t>Sanger: </a:t>
            </a:r>
            <a:r>
              <a:rPr sz="2400" spc="-125" dirty="0">
                <a:latin typeface="Arial"/>
                <a:cs typeface="Arial"/>
              </a:rPr>
              <a:t>Dideoxy </a:t>
            </a:r>
            <a:r>
              <a:rPr sz="2400" spc="-160" dirty="0">
                <a:latin typeface="Arial"/>
                <a:cs typeface="Arial"/>
              </a:rPr>
              <a:t>Chain </a:t>
            </a:r>
            <a:r>
              <a:rPr sz="2400" spc="-90" dirty="0">
                <a:latin typeface="Arial"/>
                <a:cs typeface="Arial"/>
              </a:rPr>
              <a:t>Termination  </a:t>
            </a:r>
            <a:r>
              <a:rPr sz="2400" spc="-125" dirty="0">
                <a:latin typeface="Arial"/>
                <a:cs typeface="Arial"/>
              </a:rPr>
              <a:t>1977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50" dirty="0">
                <a:latin typeface="Arial"/>
                <a:cs typeface="Arial"/>
              </a:rPr>
              <a:t>Gilbert: </a:t>
            </a:r>
            <a:r>
              <a:rPr sz="2400" spc="-140" dirty="0">
                <a:latin typeface="Arial"/>
                <a:cs typeface="Arial"/>
              </a:rPr>
              <a:t>Chemical </a:t>
            </a:r>
            <a:r>
              <a:rPr sz="2400" spc="-100" dirty="0">
                <a:latin typeface="Arial"/>
                <a:cs typeface="Arial"/>
              </a:rPr>
              <a:t>Degradation  </a:t>
            </a:r>
            <a:r>
              <a:rPr sz="2400" spc="-125" dirty="0">
                <a:latin typeface="Arial"/>
                <a:cs typeface="Arial"/>
              </a:rPr>
              <a:t>1986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85" dirty="0">
                <a:latin typeface="Arial"/>
                <a:cs typeface="Arial"/>
              </a:rPr>
              <a:t>Partial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Automation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125" dirty="0">
                <a:latin typeface="Arial"/>
                <a:cs typeface="Arial"/>
              </a:rPr>
              <a:t>1990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185" dirty="0">
                <a:latin typeface="Arial"/>
                <a:cs typeface="Arial"/>
              </a:rPr>
              <a:t>Cycle </a:t>
            </a:r>
            <a:r>
              <a:rPr sz="2400" spc="-140" dirty="0">
                <a:latin typeface="Arial"/>
                <a:cs typeface="Arial"/>
              </a:rPr>
              <a:t>Sequencing, </a:t>
            </a:r>
            <a:r>
              <a:rPr sz="2400" spc="-85" dirty="0">
                <a:latin typeface="Arial"/>
                <a:cs typeface="Arial"/>
              </a:rPr>
              <a:t>Improved </a:t>
            </a:r>
            <a:r>
              <a:rPr sz="2400" spc="-150" dirty="0">
                <a:latin typeface="Arial"/>
                <a:cs typeface="Arial"/>
              </a:rPr>
              <a:t>Sequencing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185" dirty="0">
                <a:latin typeface="Arial"/>
                <a:cs typeface="Arial"/>
              </a:rPr>
              <a:t>Enzymes,</a:t>
            </a:r>
            <a:endParaRPr sz="2400">
              <a:latin typeface="Arial"/>
              <a:cs typeface="Arial"/>
            </a:endParaRPr>
          </a:p>
          <a:p>
            <a:pPr marL="12700" marR="2059305">
              <a:lnSpc>
                <a:spcPct val="150000"/>
              </a:lnSpc>
              <a:spcBef>
                <a:spcPts val="5"/>
              </a:spcBef>
            </a:pPr>
            <a:r>
              <a:rPr sz="2400" spc="-85" dirty="0">
                <a:latin typeface="Arial"/>
                <a:cs typeface="Arial"/>
              </a:rPr>
              <a:t>Improved </a:t>
            </a:r>
            <a:r>
              <a:rPr sz="2400" spc="-70" dirty="0">
                <a:latin typeface="Arial"/>
                <a:cs typeface="Arial"/>
              </a:rPr>
              <a:t>fluorescent </a:t>
            </a:r>
            <a:r>
              <a:rPr sz="2400" spc="-50" dirty="0">
                <a:latin typeface="Arial"/>
                <a:cs typeface="Arial"/>
              </a:rPr>
              <a:t>detection</a:t>
            </a:r>
            <a:r>
              <a:rPr sz="2400" spc="-275" dirty="0">
                <a:latin typeface="Arial"/>
                <a:cs typeface="Arial"/>
              </a:rPr>
              <a:t> </a:t>
            </a:r>
            <a:r>
              <a:rPr sz="2400" spc="-170" dirty="0">
                <a:latin typeface="Arial"/>
                <a:cs typeface="Arial"/>
              </a:rPr>
              <a:t>schemes  </a:t>
            </a:r>
            <a:r>
              <a:rPr sz="2400" spc="-125" dirty="0">
                <a:latin typeface="Arial"/>
                <a:cs typeface="Arial"/>
              </a:rPr>
              <a:t>2002 </a:t>
            </a:r>
            <a:r>
              <a:rPr sz="2400" spc="-140" dirty="0">
                <a:latin typeface="Arial"/>
                <a:cs typeface="Arial"/>
              </a:rPr>
              <a:t>– </a:t>
            </a:r>
            <a:r>
              <a:rPr sz="2400" spc="-265" dirty="0">
                <a:latin typeface="Arial"/>
                <a:cs typeface="Arial"/>
              </a:rPr>
              <a:t>NGS: </a:t>
            </a:r>
            <a:r>
              <a:rPr sz="2400" spc="-125" dirty="0">
                <a:latin typeface="Arial"/>
                <a:cs typeface="Arial"/>
              </a:rPr>
              <a:t>454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Pyrosequencing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28600"/>
            <a:ext cx="8458200" cy="6409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0068" y="693018"/>
            <a:ext cx="7580309" cy="771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140" y="1681353"/>
            <a:ext cx="813879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spc="-300" dirty="0">
                <a:latin typeface="Arial"/>
                <a:cs typeface="Arial"/>
              </a:rPr>
              <a:t>To </a:t>
            </a:r>
            <a:r>
              <a:rPr sz="2400" spc="-55" dirty="0">
                <a:latin typeface="Arial"/>
                <a:cs typeface="Arial"/>
              </a:rPr>
              <a:t>determine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55" dirty="0">
                <a:latin typeface="Arial"/>
                <a:cs typeface="Arial"/>
              </a:rPr>
              <a:t>order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65" dirty="0">
                <a:latin typeface="Arial"/>
                <a:cs typeface="Arial"/>
              </a:rPr>
              <a:t>nucleotide </a:t>
            </a:r>
            <a:r>
              <a:rPr sz="2400" spc="-190" dirty="0">
                <a:latin typeface="Arial"/>
                <a:cs typeface="Arial"/>
              </a:rPr>
              <a:t>bases </a:t>
            </a:r>
            <a:r>
              <a:rPr sz="2400" spc="-95" dirty="0">
                <a:latin typeface="Arial"/>
                <a:cs typeface="Arial"/>
              </a:rPr>
              <a:t>adenine,</a:t>
            </a:r>
            <a:r>
              <a:rPr sz="2400" spc="-365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guanine,  </a:t>
            </a:r>
            <a:r>
              <a:rPr sz="2400" spc="-90" dirty="0">
                <a:latin typeface="Arial"/>
                <a:cs typeface="Arial"/>
              </a:rPr>
              <a:t>cytosine, </a:t>
            </a:r>
            <a:r>
              <a:rPr sz="2400" spc="-114" dirty="0">
                <a:latin typeface="Arial"/>
                <a:cs typeface="Arial"/>
              </a:rPr>
              <a:t>and </a:t>
            </a:r>
            <a:r>
              <a:rPr sz="2400" spc="-55" dirty="0">
                <a:latin typeface="Arial"/>
                <a:cs typeface="Arial"/>
              </a:rPr>
              <a:t>thymine </a:t>
            </a:r>
            <a:r>
              <a:rPr sz="2400" spc="-30" dirty="0">
                <a:latin typeface="Arial"/>
                <a:cs typeface="Arial"/>
              </a:rPr>
              <a:t>in </a:t>
            </a:r>
            <a:r>
              <a:rPr sz="2400" spc="-190" dirty="0">
                <a:latin typeface="Arial"/>
                <a:cs typeface="Arial"/>
              </a:rPr>
              <a:t>a </a:t>
            </a:r>
            <a:r>
              <a:rPr sz="2400" spc="-85" dirty="0">
                <a:latin typeface="Arial"/>
                <a:cs typeface="Arial"/>
              </a:rPr>
              <a:t>molecule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225" dirty="0">
                <a:latin typeface="Arial"/>
                <a:cs typeface="Arial"/>
              </a:rPr>
              <a:t>DNA </a:t>
            </a:r>
            <a:r>
              <a:rPr sz="2400" spc="5" dirty="0">
                <a:latin typeface="Arial"/>
                <a:cs typeface="Arial"/>
              </a:rPr>
              <a:t>two</a:t>
            </a:r>
            <a:r>
              <a:rPr sz="2400" spc="-42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methods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80" dirty="0">
                <a:latin typeface="Arial"/>
                <a:cs typeface="Arial"/>
              </a:rPr>
              <a:t>were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used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65" dirty="0">
                <a:solidFill>
                  <a:srgbClr val="00AF50"/>
                </a:solidFill>
                <a:latin typeface="Arial"/>
                <a:cs typeface="Arial"/>
              </a:rPr>
              <a:t>Sanger; </a:t>
            </a:r>
            <a:r>
              <a:rPr sz="2400" spc="-160" dirty="0">
                <a:solidFill>
                  <a:srgbClr val="00AF50"/>
                </a:solidFill>
                <a:latin typeface="Arial"/>
                <a:cs typeface="Arial"/>
              </a:rPr>
              <a:t>Chain </a:t>
            </a:r>
            <a:r>
              <a:rPr sz="2400" spc="-90" dirty="0">
                <a:solidFill>
                  <a:srgbClr val="00AF50"/>
                </a:solidFill>
                <a:latin typeface="Arial"/>
                <a:cs typeface="Arial"/>
              </a:rPr>
              <a:t>Termination </a:t>
            </a:r>
            <a:r>
              <a:rPr sz="2400" spc="-150" dirty="0">
                <a:solidFill>
                  <a:srgbClr val="00AF50"/>
                </a:solidFill>
                <a:latin typeface="Arial"/>
                <a:cs typeface="Arial"/>
              </a:rPr>
              <a:t>Sequencing</a:t>
            </a:r>
            <a:r>
              <a:rPr sz="2400" spc="-1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00AF50"/>
                </a:solidFill>
                <a:latin typeface="Arial"/>
                <a:cs typeface="Arial"/>
              </a:rPr>
              <a:t>method</a:t>
            </a:r>
            <a:endParaRPr sz="24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130" dirty="0">
                <a:solidFill>
                  <a:srgbClr val="FF0000"/>
                </a:solidFill>
                <a:latin typeface="Arial"/>
                <a:cs typeface="Arial"/>
              </a:rPr>
              <a:t>Maxam 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and 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Gilbert; </a:t>
            </a:r>
            <a:r>
              <a:rPr sz="2400" spc="-140" dirty="0">
                <a:solidFill>
                  <a:srgbClr val="FF0000"/>
                </a:solidFill>
                <a:latin typeface="Arial"/>
                <a:cs typeface="Arial"/>
              </a:rPr>
              <a:t>Chemical </a:t>
            </a:r>
            <a:r>
              <a:rPr sz="2400" spc="-150" dirty="0">
                <a:solidFill>
                  <a:srgbClr val="FF0000"/>
                </a:solidFill>
                <a:latin typeface="Arial"/>
                <a:cs typeface="Arial"/>
              </a:rPr>
              <a:t>Sequencing</a:t>
            </a:r>
            <a:r>
              <a:rPr sz="2400" spc="-2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method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spc="-190" dirty="0">
                <a:latin typeface="Arial"/>
                <a:cs typeface="Arial"/>
              </a:rPr>
              <a:t>These </a:t>
            </a:r>
            <a:r>
              <a:rPr sz="2400" spc="5" dirty="0">
                <a:latin typeface="Arial"/>
                <a:cs typeface="Arial"/>
              </a:rPr>
              <a:t>two </a:t>
            </a:r>
            <a:r>
              <a:rPr sz="2400" spc="-85" dirty="0">
                <a:latin typeface="Arial"/>
                <a:cs typeface="Arial"/>
              </a:rPr>
              <a:t>methods </a:t>
            </a:r>
            <a:r>
              <a:rPr sz="2400" spc="-110" dirty="0">
                <a:latin typeface="Arial"/>
                <a:cs typeface="Arial"/>
              </a:rPr>
              <a:t>are </a:t>
            </a:r>
            <a:r>
              <a:rPr sz="2400" spc="-80" dirty="0">
                <a:latin typeface="Arial"/>
                <a:cs typeface="Arial"/>
              </a:rPr>
              <a:t>most </a:t>
            </a:r>
            <a:r>
              <a:rPr sz="2400" spc="-65" dirty="0">
                <a:latin typeface="Arial"/>
                <a:cs typeface="Arial"/>
              </a:rPr>
              <a:t>popular </a:t>
            </a:r>
            <a:r>
              <a:rPr sz="2400" spc="-80" dirty="0">
                <a:latin typeface="Arial"/>
                <a:cs typeface="Arial"/>
              </a:rPr>
              <a:t>conventional</a:t>
            </a:r>
            <a:r>
              <a:rPr sz="2400" spc="-37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methods</a:t>
            </a:r>
            <a:endParaRPr sz="2400">
              <a:latin typeface="Arial"/>
              <a:cs typeface="Arial"/>
            </a:endParaRPr>
          </a:p>
          <a:p>
            <a:pPr marL="12700" marR="890269">
              <a:lnSpc>
                <a:spcPct val="150000"/>
              </a:lnSpc>
              <a:buFont typeface="Wingdings"/>
              <a:buChar char=""/>
              <a:tabLst>
                <a:tab pos="323850" algn="l"/>
              </a:tabLst>
            </a:pPr>
            <a:r>
              <a:rPr sz="2400" spc="-130" dirty="0">
                <a:latin typeface="Arial"/>
                <a:cs typeface="Arial"/>
              </a:rPr>
              <a:t>Robotics </a:t>
            </a:r>
            <a:r>
              <a:rPr sz="2400" spc="-114" dirty="0">
                <a:latin typeface="Arial"/>
                <a:cs typeface="Arial"/>
              </a:rPr>
              <a:t>and </a:t>
            </a:r>
            <a:r>
              <a:rPr sz="2400" spc="-70" dirty="0">
                <a:latin typeface="Arial"/>
                <a:cs typeface="Arial"/>
              </a:rPr>
              <a:t>automated </a:t>
            </a:r>
            <a:r>
              <a:rPr sz="2400" spc="-125" dirty="0">
                <a:latin typeface="Arial"/>
                <a:cs typeface="Arial"/>
              </a:rPr>
              <a:t>sequencing </a:t>
            </a:r>
            <a:r>
              <a:rPr sz="2400" spc="-110" dirty="0">
                <a:latin typeface="Arial"/>
                <a:cs typeface="Arial"/>
              </a:rPr>
              <a:t>are </a:t>
            </a:r>
            <a:r>
              <a:rPr sz="2400" spc="-150" dirty="0">
                <a:latin typeface="Arial"/>
                <a:cs typeface="Arial"/>
              </a:rPr>
              <a:t>based </a:t>
            </a:r>
            <a:r>
              <a:rPr sz="2400" spc="-75" dirty="0">
                <a:latin typeface="Arial"/>
                <a:cs typeface="Arial"/>
              </a:rPr>
              <a:t>on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these  </a:t>
            </a:r>
            <a:r>
              <a:rPr sz="2400" spc="-85" dirty="0">
                <a:latin typeface="Arial"/>
                <a:cs typeface="Arial"/>
              </a:rPr>
              <a:t>methods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194" y="391413"/>
            <a:ext cx="5918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70" dirty="0">
                <a:solidFill>
                  <a:srgbClr val="FF0000"/>
                </a:solidFill>
              </a:rPr>
              <a:t>Sanger’s- Chain </a:t>
            </a:r>
            <a:r>
              <a:rPr sz="2800" spc="-195" dirty="0">
                <a:solidFill>
                  <a:srgbClr val="FF0000"/>
                </a:solidFill>
              </a:rPr>
              <a:t>Termination</a:t>
            </a:r>
            <a:r>
              <a:rPr sz="2800" spc="-210" dirty="0">
                <a:solidFill>
                  <a:srgbClr val="FF0000"/>
                </a:solidFill>
              </a:rPr>
              <a:t> </a:t>
            </a:r>
            <a:r>
              <a:rPr sz="2800" spc="-165" dirty="0">
                <a:solidFill>
                  <a:srgbClr val="FF0000"/>
                </a:solidFill>
              </a:rPr>
              <a:t>Sequencing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12140" y="1170406"/>
            <a:ext cx="7479030" cy="1809750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252095" indent="-240029">
              <a:lnSpc>
                <a:spcPct val="100000"/>
              </a:lnSpc>
              <a:spcBef>
                <a:spcPts val="1660"/>
              </a:spcBef>
              <a:buChar char="•"/>
              <a:tabLst>
                <a:tab pos="252729" algn="l"/>
              </a:tabLst>
            </a:pPr>
            <a:r>
              <a:rPr sz="2600" spc="40" dirty="0">
                <a:latin typeface="Arial"/>
                <a:cs typeface="Arial"/>
              </a:rPr>
              <a:t>It </a:t>
            </a:r>
            <a:r>
              <a:rPr sz="2600" spc="-135" dirty="0">
                <a:latin typeface="Arial"/>
                <a:cs typeface="Arial"/>
              </a:rPr>
              <a:t>is </a:t>
            </a:r>
            <a:r>
              <a:rPr sz="2600" spc="-450" dirty="0">
                <a:latin typeface="Arial"/>
                <a:cs typeface="Arial"/>
              </a:rPr>
              <a:t>PCR </a:t>
            </a:r>
            <a:r>
              <a:rPr sz="2600" spc="-165" dirty="0">
                <a:latin typeface="Arial"/>
                <a:cs typeface="Arial"/>
              </a:rPr>
              <a:t>based</a:t>
            </a:r>
            <a:r>
              <a:rPr sz="2600" spc="-320" dirty="0">
                <a:latin typeface="Arial"/>
                <a:cs typeface="Arial"/>
              </a:rPr>
              <a:t> </a:t>
            </a:r>
            <a:r>
              <a:rPr sz="2600" spc="-60" dirty="0">
                <a:latin typeface="Arial"/>
                <a:cs typeface="Arial"/>
              </a:rPr>
              <a:t>method</a:t>
            </a:r>
            <a:endParaRPr sz="2600">
              <a:latin typeface="Arial"/>
              <a:cs typeface="Arial"/>
            </a:endParaRPr>
          </a:p>
          <a:p>
            <a:pPr marL="252095" indent="-240029">
              <a:lnSpc>
                <a:spcPct val="100000"/>
              </a:lnSpc>
              <a:spcBef>
                <a:spcPts val="1565"/>
              </a:spcBef>
              <a:buChar char="•"/>
              <a:tabLst>
                <a:tab pos="252729" algn="l"/>
              </a:tabLst>
            </a:pPr>
            <a:r>
              <a:rPr sz="2600" spc="-229" dirty="0">
                <a:latin typeface="Arial"/>
                <a:cs typeface="Arial"/>
              </a:rPr>
              <a:t>A </a:t>
            </a:r>
            <a:r>
              <a:rPr sz="2600" spc="-50" dirty="0">
                <a:latin typeface="Arial"/>
                <a:cs typeface="Arial"/>
              </a:rPr>
              <a:t>modified </a:t>
            </a:r>
            <a:r>
              <a:rPr sz="2600" spc="-240" dirty="0">
                <a:latin typeface="Arial"/>
                <a:cs typeface="Arial"/>
              </a:rPr>
              <a:t>DNA </a:t>
            </a:r>
            <a:r>
              <a:rPr sz="2600" spc="-55" dirty="0">
                <a:latin typeface="Arial"/>
                <a:cs typeface="Arial"/>
              </a:rPr>
              <a:t>replication</a:t>
            </a:r>
            <a:r>
              <a:rPr sz="2600" spc="-80" dirty="0">
                <a:latin typeface="Arial"/>
                <a:cs typeface="Arial"/>
              </a:rPr>
              <a:t> </a:t>
            </a:r>
            <a:r>
              <a:rPr sz="2600" spc="-70" dirty="0">
                <a:latin typeface="Arial"/>
                <a:cs typeface="Arial"/>
              </a:rPr>
              <a:t>reaction</a:t>
            </a:r>
            <a:endParaRPr sz="2600">
              <a:latin typeface="Arial"/>
              <a:cs typeface="Arial"/>
            </a:endParaRPr>
          </a:p>
          <a:p>
            <a:pPr marL="252095" indent="-240029">
              <a:lnSpc>
                <a:spcPct val="100000"/>
              </a:lnSpc>
              <a:spcBef>
                <a:spcPts val="1560"/>
              </a:spcBef>
              <a:buChar char="•"/>
              <a:tabLst>
                <a:tab pos="252729" algn="l"/>
              </a:tabLst>
            </a:pPr>
            <a:r>
              <a:rPr sz="2600" spc="-110" dirty="0">
                <a:latin typeface="Arial"/>
                <a:cs typeface="Arial"/>
              </a:rPr>
              <a:t>Growing </a:t>
            </a:r>
            <a:r>
              <a:rPr sz="2600" spc="-140" dirty="0">
                <a:latin typeface="Arial"/>
                <a:cs typeface="Arial"/>
              </a:rPr>
              <a:t>chains </a:t>
            </a:r>
            <a:r>
              <a:rPr sz="2600" spc="-114" dirty="0">
                <a:latin typeface="Arial"/>
                <a:cs typeface="Arial"/>
              </a:rPr>
              <a:t>are </a:t>
            </a:r>
            <a:r>
              <a:rPr sz="2600" spc="-50" dirty="0">
                <a:latin typeface="Arial"/>
                <a:cs typeface="Arial"/>
              </a:rPr>
              <a:t>terminated </a:t>
            </a:r>
            <a:r>
              <a:rPr sz="2600" spc="-110" dirty="0">
                <a:latin typeface="Arial"/>
                <a:cs typeface="Arial"/>
              </a:rPr>
              <a:t>by</a:t>
            </a:r>
            <a:r>
              <a:rPr sz="2600" spc="-345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dideoxynucleotides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01165" y="3510336"/>
            <a:ext cx="6019165" cy="2371090"/>
            <a:chOff x="1401165" y="3510336"/>
            <a:chExt cx="6019165" cy="2371090"/>
          </a:xfrm>
        </p:grpSpPr>
        <p:sp>
          <p:nvSpPr>
            <p:cNvPr id="5" name="object 5"/>
            <p:cNvSpPr/>
            <p:nvPr/>
          </p:nvSpPr>
          <p:spPr>
            <a:xfrm>
              <a:off x="1401165" y="3510336"/>
              <a:ext cx="6018580" cy="237076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22222" y="5322188"/>
              <a:ext cx="3812540" cy="247015"/>
            </a:xfrm>
            <a:custGeom>
              <a:avLst/>
              <a:gdLst/>
              <a:ahLst/>
              <a:cxnLst/>
              <a:rect l="l" t="t" r="r" b="b"/>
              <a:pathLst>
                <a:path w="3812540" h="247014">
                  <a:moveTo>
                    <a:pt x="535940" y="12573"/>
                  </a:moveTo>
                  <a:lnTo>
                    <a:pt x="528764" y="11684"/>
                  </a:lnTo>
                  <a:lnTo>
                    <a:pt x="437642" y="381"/>
                  </a:lnTo>
                  <a:lnTo>
                    <a:pt x="434086" y="0"/>
                  </a:lnTo>
                  <a:lnTo>
                    <a:pt x="430911" y="2413"/>
                  </a:lnTo>
                  <a:lnTo>
                    <a:pt x="430149" y="9398"/>
                  </a:lnTo>
                  <a:lnTo>
                    <a:pt x="432562" y="12573"/>
                  </a:lnTo>
                  <a:lnTo>
                    <a:pt x="435991" y="12954"/>
                  </a:lnTo>
                  <a:lnTo>
                    <a:pt x="500202" y="20967"/>
                  </a:lnTo>
                  <a:lnTo>
                    <a:pt x="0" y="235331"/>
                  </a:lnTo>
                  <a:lnTo>
                    <a:pt x="5080" y="247015"/>
                  </a:lnTo>
                  <a:lnTo>
                    <a:pt x="505244" y="32664"/>
                  </a:lnTo>
                  <a:lnTo>
                    <a:pt x="466725" y="84582"/>
                  </a:lnTo>
                  <a:lnTo>
                    <a:pt x="464693" y="87376"/>
                  </a:lnTo>
                  <a:lnTo>
                    <a:pt x="465201" y="91440"/>
                  </a:lnTo>
                  <a:lnTo>
                    <a:pt x="468122" y="93472"/>
                  </a:lnTo>
                  <a:lnTo>
                    <a:pt x="470916" y="95631"/>
                  </a:lnTo>
                  <a:lnTo>
                    <a:pt x="474853" y="94996"/>
                  </a:lnTo>
                  <a:lnTo>
                    <a:pt x="477012" y="92202"/>
                  </a:lnTo>
                  <a:lnTo>
                    <a:pt x="535940" y="12573"/>
                  </a:lnTo>
                  <a:close/>
                </a:path>
                <a:path w="3812540" h="247014">
                  <a:moveTo>
                    <a:pt x="3812540" y="12573"/>
                  </a:moveTo>
                  <a:lnTo>
                    <a:pt x="3710178" y="5969"/>
                  </a:lnTo>
                  <a:lnTo>
                    <a:pt x="3707130" y="8636"/>
                  </a:lnTo>
                  <a:lnTo>
                    <a:pt x="3706876" y="12065"/>
                  </a:lnTo>
                  <a:lnTo>
                    <a:pt x="3706749" y="15621"/>
                  </a:lnTo>
                  <a:lnTo>
                    <a:pt x="3709289" y="18669"/>
                  </a:lnTo>
                  <a:lnTo>
                    <a:pt x="3712845" y="18796"/>
                  </a:lnTo>
                  <a:lnTo>
                    <a:pt x="3777577" y="23012"/>
                  </a:lnTo>
                  <a:lnTo>
                    <a:pt x="3352546" y="235458"/>
                  </a:lnTo>
                  <a:lnTo>
                    <a:pt x="3358134" y="246888"/>
                  </a:lnTo>
                  <a:lnTo>
                    <a:pt x="3783139" y="34391"/>
                  </a:lnTo>
                  <a:lnTo>
                    <a:pt x="3745738" y="91440"/>
                  </a:lnTo>
                  <a:lnTo>
                    <a:pt x="3746627" y="95377"/>
                  </a:lnTo>
                  <a:lnTo>
                    <a:pt x="3749548" y="97409"/>
                  </a:lnTo>
                  <a:lnTo>
                    <a:pt x="3752469" y="99314"/>
                  </a:lnTo>
                  <a:lnTo>
                    <a:pt x="3756406" y="98425"/>
                  </a:lnTo>
                  <a:lnTo>
                    <a:pt x="3812540" y="12573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9744" y="537992"/>
            <a:ext cx="7161847" cy="5337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9740" y="5962599"/>
            <a:ext cx="7675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1435">
              <a:lnSpc>
                <a:spcPct val="100000"/>
              </a:lnSpc>
              <a:spcBef>
                <a:spcPts val="100"/>
              </a:spcBef>
            </a:pPr>
            <a:r>
              <a:rPr sz="1800" spc="-135" dirty="0">
                <a:latin typeface="Arial"/>
                <a:cs typeface="Arial"/>
              </a:rPr>
              <a:t>The </a:t>
            </a:r>
            <a:r>
              <a:rPr sz="1800" spc="-95" dirty="0">
                <a:latin typeface="Arial"/>
                <a:cs typeface="Arial"/>
              </a:rPr>
              <a:t>3′-OH </a:t>
            </a:r>
            <a:r>
              <a:rPr sz="1800" spc="-65" dirty="0">
                <a:latin typeface="Arial"/>
                <a:cs typeface="Arial"/>
              </a:rPr>
              <a:t>group </a:t>
            </a:r>
            <a:r>
              <a:rPr sz="1800" spc="-114" dirty="0">
                <a:latin typeface="Arial"/>
                <a:cs typeface="Arial"/>
              </a:rPr>
              <a:t>necessary </a:t>
            </a:r>
            <a:r>
              <a:rPr sz="1800" spc="-5" dirty="0">
                <a:latin typeface="Arial"/>
                <a:cs typeface="Arial"/>
              </a:rPr>
              <a:t>for </a:t>
            </a:r>
            <a:r>
              <a:rPr sz="1800" spc="-30" dirty="0">
                <a:latin typeface="Arial"/>
                <a:cs typeface="Arial"/>
              </a:rPr>
              <a:t>formation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20" dirty="0">
                <a:latin typeface="Arial"/>
                <a:cs typeface="Arial"/>
              </a:rPr>
              <a:t>the </a:t>
            </a:r>
            <a:r>
              <a:rPr sz="1800" spc="-70" dirty="0">
                <a:latin typeface="Arial"/>
                <a:cs typeface="Arial"/>
              </a:rPr>
              <a:t>phosphodiester </a:t>
            </a:r>
            <a:r>
              <a:rPr sz="1800" spc="-60" dirty="0">
                <a:latin typeface="Arial"/>
                <a:cs typeface="Arial"/>
              </a:rPr>
              <a:t>bond </a:t>
            </a:r>
            <a:r>
              <a:rPr sz="1800" spc="-95" dirty="0">
                <a:latin typeface="Arial"/>
                <a:cs typeface="Arial"/>
              </a:rPr>
              <a:t>is missing</a:t>
            </a:r>
            <a:r>
              <a:rPr sz="1800" spc="-3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in  </a:t>
            </a:r>
            <a:r>
              <a:rPr sz="1800" spc="-145" dirty="0">
                <a:latin typeface="Arial"/>
                <a:cs typeface="Arial"/>
              </a:rPr>
              <a:t>ddNTPs.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1306909"/>
            <a:ext cx="8682990" cy="4780915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338455" indent="-32639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339090" algn="l"/>
              </a:tabLst>
            </a:pPr>
            <a:r>
              <a:rPr sz="2600" spc="-130" dirty="0">
                <a:latin typeface="Arial"/>
                <a:cs typeface="Arial"/>
              </a:rPr>
              <a:t>Get </a:t>
            </a:r>
            <a:r>
              <a:rPr sz="2600" spc="-114" dirty="0">
                <a:latin typeface="Arial"/>
                <a:cs typeface="Arial"/>
              </a:rPr>
              <a:t>enough </a:t>
            </a:r>
            <a:r>
              <a:rPr sz="2600" spc="-35" dirty="0">
                <a:latin typeface="Arial"/>
                <a:cs typeface="Arial"/>
              </a:rPr>
              <a:t>quantity </a:t>
            </a:r>
            <a:r>
              <a:rPr sz="2600" spc="-5" dirty="0">
                <a:latin typeface="Arial"/>
                <a:cs typeface="Arial"/>
              </a:rPr>
              <a:t>of </a:t>
            </a:r>
            <a:r>
              <a:rPr sz="2600" spc="-240" dirty="0">
                <a:latin typeface="Arial"/>
                <a:cs typeface="Arial"/>
              </a:rPr>
              <a:t>DNA </a:t>
            </a:r>
            <a:r>
              <a:rPr sz="2600" spc="-180" dirty="0">
                <a:latin typeface="Arial"/>
                <a:cs typeface="Arial"/>
              </a:rPr>
              <a:t>(Run</a:t>
            </a:r>
            <a:r>
              <a:rPr sz="2600" spc="-409" dirty="0">
                <a:latin typeface="Arial"/>
                <a:cs typeface="Arial"/>
              </a:rPr>
              <a:t> </a:t>
            </a:r>
            <a:r>
              <a:rPr sz="2600" spc="-355" dirty="0">
                <a:latin typeface="Arial"/>
                <a:cs typeface="Arial"/>
              </a:rPr>
              <a:t>PCR)</a:t>
            </a:r>
            <a:endParaRPr sz="2600">
              <a:latin typeface="Arial"/>
              <a:cs typeface="Arial"/>
            </a:endParaRPr>
          </a:p>
          <a:p>
            <a:pPr marL="338455" indent="-32639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339090" algn="l"/>
              </a:tabLst>
            </a:pPr>
            <a:r>
              <a:rPr sz="2600" spc="-35" dirty="0">
                <a:latin typeface="Arial"/>
                <a:cs typeface="Arial"/>
              </a:rPr>
              <a:t>Aliqot </a:t>
            </a:r>
            <a:r>
              <a:rPr sz="2600" spc="-240" dirty="0">
                <a:latin typeface="Arial"/>
                <a:cs typeface="Arial"/>
              </a:rPr>
              <a:t>DNA </a:t>
            </a:r>
            <a:r>
              <a:rPr sz="2600" spc="-10" dirty="0">
                <a:latin typeface="Arial"/>
                <a:cs typeface="Arial"/>
              </a:rPr>
              <a:t>into </a:t>
            </a:r>
            <a:r>
              <a:rPr sz="2600" spc="-30" dirty="0">
                <a:latin typeface="Arial"/>
                <a:cs typeface="Arial"/>
              </a:rPr>
              <a:t>four different</a:t>
            </a:r>
            <a:r>
              <a:rPr sz="2600" spc="-459" dirty="0">
                <a:latin typeface="Arial"/>
                <a:cs typeface="Arial"/>
              </a:rPr>
              <a:t> </a:t>
            </a:r>
            <a:r>
              <a:rPr sz="2600" spc="-90" dirty="0">
                <a:latin typeface="Arial"/>
                <a:cs typeface="Arial"/>
              </a:rPr>
              <a:t>tubes</a:t>
            </a:r>
            <a:endParaRPr sz="2600">
              <a:latin typeface="Arial"/>
              <a:cs typeface="Arial"/>
            </a:endParaRPr>
          </a:p>
          <a:p>
            <a:pPr marL="338455" indent="-32639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339090" algn="l"/>
              </a:tabLst>
            </a:pPr>
            <a:r>
              <a:rPr sz="2600" spc="-140" dirty="0">
                <a:latin typeface="Arial"/>
                <a:cs typeface="Arial"/>
              </a:rPr>
              <a:t>Prepare </a:t>
            </a:r>
            <a:r>
              <a:rPr sz="2600" spc="-450" dirty="0">
                <a:latin typeface="Arial"/>
                <a:cs typeface="Arial"/>
              </a:rPr>
              <a:t>PCR </a:t>
            </a:r>
            <a:r>
              <a:rPr sz="2600" spc="-70" dirty="0">
                <a:latin typeface="Arial"/>
                <a:cs typeface="Arial"/>
              </a:rPr>
              <a:t>reaction </a:t>
            </a:r>
            <a:r>
              <a:rPr sz="2600" spc="-80" dirty="0">
                <a:latin typeface="Arial"/>
                <a:cs typeface="Arial"/>
              </a:rPr>
              <a:t>mix </a:t>
            </a:r>
            <a:r>
              <a:rPr sz="2600" spc="-245" dirty="0">
                <a:latin typeface="Arial"/>
                <a:cs typeface="Arial"/>
              </a:rPr>
              <a:t>as</a:t>
            </a:r>
            <a:r>
              <a:rPr sz="2600" spc="-270" dirty="0">
                <a:latin typeface="Arial"/>
                <a:cs typeface="Arial"/>
              </a:rPr>
              <a:t> </a:t>
            </a:r>
            <a:r>
              <a:rPr sz="2600" spc="-60" dirty="0">
                <a:latin typeface="Arial"/>
                <a:cs typeface="Arial"/>
              </a:rPr>
              <a:t>below: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  <a:buChar char="•"/>
              <a:tabLst>
                <a:tab pos="341630" algn="l"/>
                <a:tab pos="342265" algn="l"/>
                <a:tab pos="1464945" algn="l"/>
                <a:tab pos="2096135" algn="l"/>
                <a:tab pos="3903979" algn="l"/>
                <a:tab pos="6424930" algn="l"/>
                <a:tab pos="7456805" algn="l"/>
                <a:tab pos="8165465" algn="l"/>
              </a:tabLst>
            </a:pPr>
            <a:r>
              <a:rPr sz="2600" spc="-114" dirty="0">
                <a:latin typeface="Arial"/>
                <a:cs typeface="Arial"/>
              </a:rPr>
              <a:t>Prime</a:t>
            </a:r>
            <a:r>
              <a:rPr sz="2600" spc="-190" dirty="0">
                <a:latin typeface="Arial"/>
                <a:cs typeface="Arial"/>
              </a:rPr>
              <a:t>r</a:t>
            </a:r>
            <a:r>
              <a:rPr sz="2600" spc="-75" dirty="0">
                <a:latin typeface="Arial"/>
                <a:cs typeface="Arial"/>
              </a:rPr>
              <a:t>,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525" dirty="0">
                <a:latin typeface="Arial"/>
                <a:cs typeface="Arial"/>
              </a:rPr>
              <a:t>T</a:t>
            </a:r>
            <a:r>
              <a:rPr sz="2600" spc="-140" dirty="0">
                <a:latin typeface="Arial"/>
                <a:cs typeface="Arial"/>
              </a:rPr>
              <a:t>aq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65" dirty="0">
                <a:latin typeface="Arial"/>
                <a:cs typeface="Arial"/>
              </a:rPr>
              <a:t>poly</a:t>
            </a:r>
            <a:r>
              <a:rPr sz="2600" spc="-125" dirty="0">
                <a:latin typeface="Arial"/>
                <a:cs typeface="Arial"/>
              </a:rPr>
              <a:t>m</a:t>
            </a:r>
            <a:r>
              <a:rPr sz="2600" spc="-70" dirty="0">
                <a:latin typeface="Arial"/>
                <a:cs typeface="Arial"/>
              </a:rPr>
              <a:t>e</a:t>
            </a:r>
            <a:r>
              <a:rPr sz="2600" spc="-95" dirty="0">
                <a:latin typeface="Arial"/>
                <a:cs typeface="Arial"/>
              </a:rPr>
              <a:t>r</a:t>
            </a:r>
            <a:r>
              <a:rPr sz="2600" spc="-215" dirty="0">
                <a:latin typeface="Arial"/>
                <a:cs typeface="Arial"/>
              </a:rPr>
              <a:t>a</a:t>
            </a:r>
            <a:r>
              <a:rPr sz="2600" spc="-204" dirty="0">
                <a:latin typeface="Arial"/>
                <a:cs typeface="Arial"/>
              </a:rPr>
              <a:t>se</a:t>
            </a:r>
            <a:r>
              <a:rPr sz="2600" spc="-110" dirty="0">
                <a:latin typeface="Arial"/>
                <a:cs typeface="Arial"/>
              </a:rPr>
              <a:t>,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110" dirty="0">
                <a:latin typeface="Arial"/>
                <a:cs typeface="Arial"/>
              </a:rPr>
              <a:t>t</a:t>
            </a:r>
            <a:r>
              <a:rPr sz="2600" spc="-95" dirty="0">
                <a:latin typeface="Arial"/>
                <a:cs typeface="Arial"/>
              </a:rPr>
              <a:t>e</a:t>
            </a:r>
            <a:r>
              <a:rPr sz="2600" spc="-165" dirty="0">
                <a:latin typeface="Arial"/>
                <a:cs typeface="Arial"/>
              </a:rPr>
              <a:t>m</a:t>
            </a:r>
            <a:r>
              <a:rPr sz="2600" spc="-80" dirty="0">
                <a:latin typeface="Arial"/>
                <a:cs typeface="Arial"/>
              </a:rPr>
              <a:t>pl</a:t>
            </a:r>
            <a:r>
              <a:rPr sz="2600" spc="-135" dirty="0">
                <a:latin typeface="Arial"/>
                <a:cs typeface="Arial"/>
              </a:rPr>
              <a:t>a</a:t>
            </a:r>
            <a:r>
              <a:rPr sz="2600" spc="120" dirty="0">
                <a:latin typeface="Arial"/>
                <a:cs typeface="Arial"/>
              </a:rPr>
              <a:t>t</a:t>
            </a:r>
            <a:r>
              <a:rPr sz="2600" spc="-170" dirty="0">
                <a:latin typeface="Arial"/>
                <a:cs typeface="Arial"/>
              </a:rPr>
              <a:t>e</a:t>
            </a:r>
            <a:r>
              <a:rPr sz="2600" spc="-75" dirty="0">
                <a:latin typeface="Arial"/>
                <a:cs typeface="Arial"/>
              </a:rPr>
              <a:t>(</a:t>
            </a:r>
            <a:r>
              <a:rPr sz="2600" spc="-300" dirty="0">
                <a:latin typeface="Arial"/>
                <a:cs typeface="Arial"/>
              </a:rPr>
              <a:t>ss</a:t>
            </a:r>
            <a:r>
              <a:rPr sz="2600" spc="-245" dirty="0">
                <a:latin typeface="Arial"/>
                <a:cs typeface="Arial"/>
              </a:rPr>
              <a:t>DN</a:t>
            </a:r>
            <a:r>
              <a:rPr sz="2600" spc="-225" dirty="0">
                <a:latin typeface="Arial"/>
                <a:cs typeface="Arial"/>
              </a:rPr>
              <a:t>A</a:t>
            </a:r>
            <a:r>
              <a:rPr sz="2600" spc="-75" dirty="0">
                <a:latin typeface="Arial"/>
                <a:cs typeface="Arial"/>
              </a:rPr>
              <a:t>),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125" dirty="0">
                <a:latin typeface="Arial"/>
                <a:cs typeface="Arial"/>
              </a:rPr>
              <a:t>d</a:t>
            </a:r>
            <a:r>
              <a:rPr sz="2600" spc="-175" dirty="0">
                <a:latin typeface="Arial"/>
                <a:cs typeface="Arial"/>
              </a:rPr>
              <a:t>N</a:t>
            </a:r>
            <a:r>
              <a:rPr sz="2600" spc="-330" dirty="0">
                <a:latin typeface="Arial"/>
                <a:cs typeface="Arial"/>
              </a:rPr>
              <a:t>T</a:t>
            </a:r>
            <a:r>
              <a:rPr sz="2600" spc="-465" dirty="0">
                <a:latin typeface="Arial"/>
                <a:cs typeface="Arial"/>
              </a:rPr>
              <a:t>PS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90" dirty="0">
                <a:latin typeface="Arial"/>
                <a:cs typeface="Arial"/>
              </a:rPr>
              <a:t>(</a:t>
            </a:r>
            <a:r>
              <a:rPr sz="2600" spc="-75" dirty="0">
                <a:latin typeface="Arial"/>
                <a:cs typeface="Arial"/>
              </a:rPr>
              <a:t>Al</a:t>
            </a:r>
            <a:r>
              <a:rPr sz="2600" spc="-35" dirty="0">
                <a:latin typeface="Arial"/>
                <a:cs typeface="Arial"/>
              </a:rPr>
              <a:t>l</a:t>
            </a:r>
            <a:r>
              <a:rPr sz="2600" spc="-80" dirty="0">
                <a:latin typeface="Arial"/>
                <a:cs typeface="Arial"/>
              </a:rPr>
              <a:t>)</a:t>
            </a:r>
            <a:r>
              <a:rPr sz="2600" dirty="0">
                <a:latin typeface="Arial"/>
                <a:cs typeface="Arial"/>
              </a:rPr>
              <a:t>	</a:t>
            </a:r>
            <a:r>
              <a:rPr sz="2600" spc="-215" dirty="0">
                <a:latin typeface="Arial"/>
                <a:cs typeface="Arial"/>
              </a:rPr>
              <a:t>a</a:t>
            </a:r>
            <a:r>
              <a:rPr sz="2600" spc="-65" dirty="0">
                <a:latin typeface="Arial"/>
                <a:cs typeface="Arial"/>
              </a:rPr>
              <a:t>nd  </a:t>
            </a:r>
            <a:r>
              <a:rPr sz="2600" spc="-250" dirty="0">
                <a:latin typeface="Arial"/>
                <a:cs typeface="Arial"/>
              </a:rPr>
              <a:t>ddNTPs(ddATP, </a:t>
            </a:r>
            <a:r>
              <a:rPr sz="2600" spc="-280" dirty="0">
                <a:latin typeface="Arial"/>
                <a:cs typeface="Arial"/>
              </a:rPr>
              <a:t>ddGTP,ddCTP </a:t>
            </a:r>
            <a:r>
              <a:rPr sz="2600" spc="40" dirty="0">
                <a:latin typeface="Arial"/>
                <a:cs typeface="Arial"/>
              </a:rPr>
              <a:t>&amp; </a:t>
            </a:r>
            <a:r>
              <a:rPr sz="2600" spc="-235" dirty="0">
                <a:latin typeface="Arial"/>
                <a:cs typeface="Arial"/>
              </a:rPr>
              <a:t>ddTTP</a:t>
            </a:r>
            <a:r>
              <a:rPr sz="2600" spc="-165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respectively)</a:t>
            </a:r>
            <a:endParaRPr sz="2600">
              <a:latin typeface="Arial"/>
              <a:cs typeface="Arial"/>
            </a:endParaRPr>
          </a:p>
          <a:p>
            <a:pPr marL="338455" indent="-326390">
              <a:lnSpc>
                <a:spcPct val="100000"/>
              </a:lnSpc>
              <a:spcBef>
                <a:spcPts val="1565"/>
              </a:spcBef>
              <a:buAutoNum type="arabicPeriod"/>
              <a:tabLst>
                <a:tab pos="339090" algn="l"/>
              </a:tabLst>
            </a:pPr>
            <a:r>
              <a:rPr sz="2600" spc="-210" dirty="0">
                <a:latin typeface="Arial"/>
                <a:cs typeface="Arial"/>
              </a:rPr>
              <a:t>Run</a:t>
            </a:r>
            <a:r>
              <a:rPr sz="2600" spc="-160" dirty="0">
                <a:latin typeface="Arial"/>
                <a:cs typeface="Arial"/>
              </a:rPr>
              <a:t> </a:t>
            </a:r>
            <a:r>
              <a:rPr sz="2600" spc="-450" dirty="0">
                <a:latin typeface="Arial"/>
                <a:cs typeface="Arial"/>
              </a:rPr>
              <a:t>PCR</a:t>
            </a:r>
            <a:endParaRPr sz="2600">
              <a:latin typeface="Arial"/>
              <a:cs typeface="Arial"/>
            </a:endParaRPr>
          </a:p>
          <a:p>
            <a:pPr marL="338455" indent="-32639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339090" algn="l"/>
              </a:tabLst>
            </a:pPr>
            <a:r>
              <a:rPr sz="2600" spc="-95" dirty="0">
                <a:latin typeface="Arial"/>
                <a:cs typeface="Arial"/>
              </a:rPr>
              <a:t>Perform </a:t>
            </a:r>
            <a:r>
              <a:rPr sz="2600" spc="-170" dirty="0">
                <a:latin typeface="Arial"/>
                <a:cs typeface="Arial"/>
              </a:rPr>
              <a:t>Gel</a:t>
            </a:r>
            <a:r>
              <a:rPr sz="2600" spc="-225" dirty="0">
                <a:latin typeface="Arial"/>
                <a:cs typeface="Arial"/>
              </a:rPr>
              <a:t> </a:t>
            </a:r>
            <a:r>
              <a:rPr sz="2600" spc="-114" dirty="0">
                <a:latin typeface="Arial"/>
                <a:cs typeface="Arial"/>
              </a:rPr>
              <a:t>Electrophoresis</a:t>
            </a:r>
            <a:endParaRPr sz="2600">
              <a:latin typeface="Arial"/>
              <a:cs typeface="Arial"/>
            </a:endParaRPr>
          </a:p>
          <a:p>
            <a:pPr marL="338455" indent="-326390">
              <a:lnSpc>
                <a:spcPct val="100000"/>
              </a:lnSpc>
              <a:spcBef>
                <a:spcPts val="1560"/>
              </a:spcBef>
              <a:buAutoNum type="arabicPeriod"/>
              <a:tabLst>
                <a:tab pos="339090" algn="l"/>
              </a:tabLst>
            </a:pPr>
            <a:r>
              <a:rPr sz="2600" spc="-30" dirty="0">
                <a:latin typeface="Arial"/>
                <a:cs typeface="Arial"/>
              </a:rPr>
              <a:t>Interpret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spc="-90" dirty="0">
                <a:latin typeface="Arial"/>
                <a:cs typeface="Arial"/>
              </a:rPr>
              <a:t>results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761" y="381761"/>
            <a:ext cx="5867400" cy="533400"/>
          </a:xfrm>
          <a:prstGeom prst="rect">
            <a:avLst/>
          </a:prstGeom>
          <a:solidFill>
            <a:srgbClr val="EDEBE0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4200"/>
              </a:lnSpc>
            </a:pPr>
            <a:r>
              <a:rPr sz="4000" b="0" spc="-310" dirty="0">
                <a:solidFill>
                  <a:srgbClr val="FF0000"/>
                </a:solidFill>
                <a:latin typeface="Arial"/>
                <a:cs typeface="Arial"/>
              </a:rPr>
              <a:t>Sanger </a:t>
            </a:r>
            <a:r>
              <a:rPr sz="4000" b="0" spc="-229" dirty="0">
                <a:solidFill>
                  <a:srgbClr val="FF0000"/>
                </a:solidFill>
                <a:latin typeface="Arial"/>
                <a:cs typeface="Arial"/>
              </a:rPr>
              <a:t>Sequencing:</a:t>
            </a:r>
            <a:r>
              <a:rPr sz="4000" b="0" spc="-1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0" spc="-315" dirty="0">
                <a:solidFill>
                  <a:srgbClr val="FF0000"/>
                </a:solidFill>
                <a:latin typeface="Arial"/>
                <a:cs typeface="Arial"/>
              </a:rPr>
              <a:t>Process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643</Words>
  <Application>Microsoft Office PowerPoint</Application>
  <PresentationFormat>On-screen Show (4:3)</PresentationFormat>
  <Paragraphs>99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DNA SEQUENCING                             S.YAMINI                                                        DEPARTMENT OF MICROBIOLOGY                                                        DNR COLLEGE</vt:lpstr>
      <vt:lpstr>What is DNA Sequencing ?</vt:lpstr>
      <vt:lpstr>Slide 3</vt:lpstr>
      <vt:lpstr>Historical Timeline</vt:lpstr>
      <vt:lpstr>Slide 5</vt:lpstr>
      <vt:lpstr>Slide 6</vt:lpstr>
      <vt:lpstr>Sanger’s- Chain Termination Sequencing</vt:lpstr>
      <vt:lpstr>Slide 8</vt:lpstr>
      <vt:lpstr>Sanger Sequencing: Process</vt:lpstr>
      <vt:lpstr>Slide 10</vt:lpstr>
      <vt:lpstr>Slide 11</vt:lpstr>
      <vt:lpstr>Slide 12</vt:lpstr>
      <vt:lpstr>Sanger Sequencing: An Example</vt:lpstr>
      <vt:lpstr>Slide 14</vt:lpstr>
      <vt:lpstr>Maxam–Gilbert sequencing method</vt:lpstr>
      <vt:lpstr>Slide 16</vt:lpstr>
      <vt:lpstr>Maxam Gilbert Sequencing: Process Summarized</vt:lpstr>
      <vt:lpstr>I. Chemical Modification of DNA; radioactive labeling at one 5'  end of the DNA (typically by a kinase reaction using  gamma-32P ATP)</vt:lpstr>
      <vt:lpstr>Chemical Modification and Cleavage</vt:lpstr>
      <vt:lpstr>Chemical Modification and Cleavage</vt:lpstr>
      <vt:lpstr>Slide 21</vt:lpstr>
      <vt:lpstr>Slide 22</vt:lpstr>
      <vt:lpstr>Slide 23</vt:lpstr>
      <vt:lpstr>An Example for  Maxam-Gilbert  Sequencing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DNA Sequencing ?</dc:title>
  <cp:lastModifiedBy>microtech</cp:lastModifiedBy>
  <cp:revision>3</cp:revision>
  <dcterms:created xsi:type="dcterms:W3CDTF">2021-01-12T06:42:54Z</dcterms:created>
  <dcterms:modified xsi:type="dcterms:W3CDTF">2024-06-24T10:03:42Z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2021-01-12T00:00:00Z</vt:filetime>
  </property>
</Properties>
</file>