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8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98701" y="2146173"/>
            <a:ext cx="5546597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E8B7B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6449" y="-113334"/>
            <a:ext cx="6531101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7261"/>
            <a:ext cx="8072119" cy="2563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brary_(biology)" TargetMode="External"/><Relationship Id="rId2" Type="http://schemas.openxmlformats.org/officeDocument/2006/relationships/hyperlink" Target="http://en.wikipedia.org/wiki/CDN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RNA" TargetMode="External"/><Relationship Id="rId2" Type="http://schemas.openxmlformats.org/officeDocument/2006/relationships/hyperlink" Target="http://en.wikipedia.org/wiki/Transcriptom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en.wikipedia.org/wiki/Cell_nucle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everse_transcriptase" TargetMode="External"/><Relationship Id="rId2" Type="http://schemas.openxmlformats.org/officeDocument/2006/relationships/hyperlink" Target="http://en.wikipedia.org/wiki/MRNA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n.wikipedia.org/wiki/Primer_(molecular_biology)" TargetMode="External"/><Relationship Id="rId5" Type="http://schemas.openxmlformats.org/officeDocument/2006/relationships/hyperlink" Target="http://en.wikipedia.org/wiki/RRNA" TargetMode="External"/><Relationship Id="rId4" Type="http://schemas.openxmlformats.org/officeDocument/2006/relationships/hyperlink" Target="http://en.wikipedia.org/wiki/TRNA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lumn_purification" TargetMode="External"/><Relationship Id="rId2" Type="http://schemas.openxmlformats.org/officeDocument/2006/relationships/hyperlink" Target="http://en.wikipedia.org/wiki/Trizo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NA_polymerase" TargetMode="External"/><Relationship Id="rId2" Type="http://schemas.openxmlformats.org/officeDocument/2006/relationships/hyperlink" Target="http://en.wikipedia.org/wiki/RNAs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1_nuclease" TargetMode="External"/><Relationship Id="rId7" Type="http://schemas.openxmlformats.org/officeDocument/2006/relationships/hyperlink" Target="http://en.wikipedia.org/wiki/Plasmid" TargetMode="External"/><Relationship Id="rId2" Type="http://schemas.openxmlformats.org/officeDocument/2006/relationships/hyperlink" Target="http://en.wikipedia.org/wiki/Hairpin_loop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n.wikipedia.org/wiki/Cloning" TargetMode="External"/><Relationship Id="rId5" Type="http://schemas.openxmlformats.org/officeDocument/2006/relationships/hyperlink" Target="http://en.wikipedia.org/wiki/DNA_ligase" TargetMode="External"/><Relationship Id="rId4" Type="http://schemas.openxmlformats.org/officeDocument/2006/relationships/hyperlink" Target="http://en.wikipedia.org/wiki/Restriction_endonuclease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verse_genetic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enomic_DNA_librar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295400"/>
            <a:ext cx="6705600" cy="464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LIBRARY CONSTRUCTION AND SCREENING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S. YAMINI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DEPARTMENT OF MICROBIOLOGY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DNR COLLEGE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838200"/>
            <a:ext cx="723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pc="-15" dirty="0" smtClean="0">
                <a:cs typeface="Carlito"/>
              </a:rPr>
              <a:t>Physical </a:t>
            </a:r>
            <a:r>
              <a:rPr lang="en-US" spc="-5" dirty="0" smtClean="0">
                <a:cs typeface="Carlito"/>
              </a:rPr>
              <a:t>shearing </a:t>
            </a:r>
            <a:r>
              <a:rPr lang="en-US" spc="-10" dirty="0" smtClean="0">
                <a:cs typeface="Carlito"/>
              </a:rPr>
              <a:t>(agitation </a:t>
            </a:r>
            <a:r>
              <a:rPr lang="en-US" dirty="0" smtClean="0">
                <a:cs typeface="Carlito"/>
              </a:rPr>
              <a:t>or </a:t>
            </a:r>
            <a:r>
              <a:rPr lang="en-US" spc="-10" dirty="0" err="1" smtClean="0">
                <a:cs typeface="Carlito"/>
              </a:rPr>
              <a:t>sonication</a:t>
            </a:r>
            <a:r>
              <a:rPr lang="en-US" spc="55" dirty="0" smtClean="0">
                <a:cs typeface="Carlito"/>
              </a:rPr>
              <a:t> </a:t>
            </a:r>
            <a:r>
              <a:rPr lang="en-US" dirty="0" smtClean="0">
                <a:cs typeface="Carlito"/>
              </a:rPr>
              <a:t>)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lang="en-US" dirty="0" smtClean="0">
              <a:cs typeface="Carlito"/>
            </a:endParaRPr>
          </a:p>
          <a:p>
            <a:pPr marL="355600" marR="10096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dirty="0" err="1" smtClean="0">
                <a:cs typeface="Carlito"/>
              </a:rPr>
              <a:t>endonuclease</a:t>
            </a:r>
            <a:r>
              <a:rPr lang="en-US" dirty="0" smtClean="0">
                <a:cs typeface="Carlito"/>
              </a:rPr>
              <a:t> </a:t>
            </a:r>
            <a:r>
              <a:rPr lang="en-US" spc="-5" dirty="0" smtClean="0">
                <a:cs typeface="Carlito"/>
              </a:rPr>
              <a:t>enzymes (2 or </a:t>
            </a:r>
            <a:r>
              <a:rPr lang="en-US" spc="-10" dirty="0" smtClean="0">
                <a:cs typeface="Carlito"/>
              </a:rPr>
              <a:t>more can </a:t>
            </a:r>
            <a:r>
              <a:rPr lang="en-US" spc="-5" dirty="0" smtClean="0">
                <a:cs typeface="Carlito"/>
              </a:rPr>
              <a:t>be  used)</a:t>
            </a:r>
            <a:endParaRPr lang="en-US" dirty="0"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3400"/>
            <a:ext cx="7743825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5" dirty="0">
                <a:latin typeface="+mj-lt"/>
                <a:cs typeface="Carlito"/>
              </a:rPr>
              <a:t>Step3:-Ligate </a:t>
            </a:r>
            <a:r>
              <a:rPr sz="2800" b="1" dirty="0">
                <a:latin typeface="+mj-lt"/>
                <a:cs typeface="Carlito"/>
              </a:rPr>
              <a:t>the </a:t>
            </a:r>
            <a:r>
              <a:rPr sz="2800" b="1" spc="-5" dirty="0">
                <a:latin typeface="+mj-lt"/>
                <a:cs typeface="Carlito"/>
              </a:rPr>
              <a:t>gene with </a:t>
            </a:r>
            <a:r>
              <a:rPr sz="2800" b="1" dirty="0">
                <a:latin typeface="+mj-lt"/>
                <a:cs typeface="Carlito"/>
              </a:rPr>
              <a:t>the </a:t>
            </a:r>
            <a:r>
              <a:rPr sz="2800" b="1" spc="-15" dirty="0">
                <a:latin typeface="+mj-lt"/>
                <a:cs typeface="Carlito"/>
              </a:rPr>
              <a:t>vector </a:t>
            </a:r>
            <a:r>
              <a:rPr sz="2800" b="1" spc="-5" dirty="0">
                <a:latin typeface="+mj-lt"/>
                <a:cs typeface="Carlito"/>
              </a:rPr>
              <a:t>which  </a:t>
            </a:r>
            <a:r>
              <a:rPr sz="2800" b="1" spc="-10" dirty="0">
                <a:latin typeface="+mj-lt"/>
                <a:cs typeface="Carlito"/>
              </a:rPr>
              <a:t>cleaves by </a:t>
            </a:r>
            <a:r>
              <a:rPr sz="2800" b="1" spc="-5" dirty="0">
                <a:latin typeface="+mj-lt"/>
                <a:cs typeface="Carlito"/>
              </a:rPr>
              <a:t>same</a:t>
            </a:r>
            <a:r>
              <a:rPr sz="2800" b="1" spc="5" dirty="0">
                <a:latin typeface="+mj-lt"/>
                <a:cs typeface="Carlito"/>
              </a:rPr>
              <a:t> </a:t>
            </a:r>
            <a:r>
              <a:rPr sz="2800" b="1" spc="-5" dirty="0">
                <a:latin typeface="+mj-lt"/>
                <a:cs typeface="Carlito"/>
              </a:rPr>
              <a:t>enzyme</a:t>
            </a:r>
            <a:endParaRPr sz="2800" b="1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400" y="1752600"/>
            <a:ext cx="6324600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882" y="207010"/>
            <a:ext cx="472567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20">
                <a:latin typeface="+mj-lt"/>
                <a:cs typeface="Carlito"/>
              </a:rPr>
              <a:t>Step4</a:t>
            </a:r>
            <a:r>
              <a:rPr sz="2800" b="0" spc="-20" smtClean="0">
                <a:latin typeface="+mj-lt"/>
                <a:cs typeface="Carlito"/>
              </a:rPr>
              <a:t>:-</a:t>
            </a:r>
            <a:r>
              <a:rPr lang="en-US" sz="2800" b="0" spc="-20" dirty="0" smtClean="0">
                <a:latin typeface="+mj-lt"/>
                <a:cs typeface="Carlito"/>
              </a:rPr>
              <a:t>T</a:t>
            </a:r>
            <a:r>
              <a:rPr sz="2800" b="0" spc="-20" smtClean="0">
                <a:latin typeface="+mj-lt"/>
                <a:cs typeface="Carlito"/>
              </a:rPr>
              <a:t>ransformatiom</a:t>
            </a:r>
            <a:endParaRPr sz="2800" b="0" spc="-20" dirty="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8785"/>
            <a:ext cx="4219575" cy="1949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58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45" dirty="0">
                <a:latin typeface="+mj-lt"/>
                <a:cs typeface="Carlito"/>
              </a:rPr>
              <a:t>Transfer </a:t>
            </a:r>
            <a:r>
              <a:rPr sz="2000" spc="-15" dirty="0">
                <a:latin typeface="+mj-lt"/>
                <a:cs typeface="Carlito"/>
              </a:rPr>
              <a:t>(transform) into  </a:t>
            </a:r>
            <a:r>
              <a:rPr sz="2000" spc="-10" dirty="0">
                <a:latin typeface="+mj-lt"/>
                <a:cs typeface="Carlito"/>
              </a:rPr>
              <a:t>bacteria </a:t>
            </a:r>
            <a:r>
              <a:rPr sz="2000" spc="-5" dirty="0">
                <a:latin typeface="+mj-lt"/>
                <a:cs typeface="Carlito"/>
              </a:rPr>
              <a:t>Cells which </a:t>
            </a:r>
            <a:r>
              <a:rPr sz="2000" spc="-15" dirty="0">
                <a:latin typeface="+mj-lt"/>
                <a:cs typeface="Carlito"/>
              </a:rPr>
              <a:t>are  </a:t>
            </a:r>
            <a:r>
              <a:rPr sz="2000" dirty="0">
                <a:latin typeface="+mj-lt"/>
                <a:cs typeface="Carlito"/>
              </a:rPr>
              <a:t>able </a:t>
            </a:r>
            <a:r>
              <a:rPr sz="2000" spc="-15" dirty="0">
                <a:latin typeface="+mj-lt"/>
                <a:cs typeface="Carlito"/>
              </a:rPr>
              <a:t>to undergo </a:t>
            </a:r>
            <a:r>
              <a:rPr sz="2000" dirty="0">
                <a:latin typeface="+mj-lt"/>
                <a:cs typeface="Carlito"/>
              </a:rPr>
              <a:t>this  </a:t>
            </a:r>
            <a:r>
              <a:rPr sz="2000" spc="-10" dirty="0">
                <a:latin typeface="+mj-lt"/>
                <a:cs typeface="Carlito"/>
              </a:rPr>
              <a:t>treatment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10" dirty="0">
                <a:latin typeface="+mj-lt"/>
                <a:cs typeface="Carlito"/>
              </a:rPr>
              <a:t>termed</a:t>
            </a:r>
            <a:r>
              <a:rPr sz="2000" spc="-75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as  </a:t>
            </a:r>
            <a:r>
              <a:rPr sz="2000" spc="-15" dirty="0">
                <a:latin typeface="+mj-lt"/>
                <a:cs typeface="Carlito"/>
              </a:rPr>
              <a:t>competent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cells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CaCl </a:t>
            </a:r>
            <a:r>
              <a:rPr sz="2000" dirty="0">
                <a:latin typeface="+mj-lt"/>
                <a:cs typeface="Carlito"/>
              </a:rPr>
              <a:t>2 </a:t>
            </a:r>
            <a:r>
              <a:rPr sz="2000" spc="-5" dirty="0">
                <a:latin typeface="+mj-lt"/>
                <a:cs typeface="Carlito"/>
              </a:rPr>
              <a:t>causes DNA </a:t>
            </a:r>
            <a:r>
              <a:rPr sz="2000" spc="-15" dirty="0">
                <a:latin typeface="+mj-lt"/>
                <a:cs typeface="Carlito"/>
              </a:rPr>
              <a:t>to  precipitate </a:t>
            </a:r>
            <a:r>
              <a:rPr sz="2000" spc="-5" dirty="0">
                <a:latin typeface="+mj-lt"/>
                <a:cs typeface="Carlito"/>
              </a:rPr>
              <a:t>on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outside walls of </a:t>
            </a:r>
            <a:r>
              <a:rPr sz="2000" spc="-10" dirty="0">
                <a:latin typeface="+mj-lt"/>
                <a:cs typeface="Carlito"/>
              </a:rPr>
              <a:t>bacterial  </a:t>
            </a:r>
            <a:r>
              <a:rPr sz="2000" spc="-5" dirty="0">
                <a:latin typeface="+mj-lt"/>
                <a:cs typeface="Carlito"/>
              </a:rPr>
              <a:t>cells.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1143000"/>
            <a:ext cx="2971800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000" y="461899"/>
            <a:ext cx="478472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latin typeface="+mj-lt"/>
                <a:cs typeface="Carlito"/>
              </a:rPr>
              <a:t>Step5:-</a:t>
            </a:r>
            <a:r>
              <a:rPr sz="2800" spc="-40" dirty="0">
                <a:latin typeface="+mj-lt"/>
                <a:cs typeface="Carlito"/>
              </a:rPr>
              <a:t> </a:t>
            </a:r>
            <a:r>
              <a:rPr sz="2800" spc="-10" dirty="0">
                <a:latin typeface="+mj-lt"/>
                <a:cs typeface="Carlito"/>
              </a:rPr>
              <a:t>Amplification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41870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E.coli </a:t>
            </a:r>
            <a:r>
              <a:rPr sz="2000" spc="-5" dirty="0">
                <a:latin typeface="+mj-lt"/>
                <a:cs typeface="Carlito"/>
              </a:rPr>
              <a:t>cells </a:t>
            </a:r>
            <a:r>
              <a:rPr sz="2000" spc="-15" dirty="0">
                <a:latin typeface="+mj-lt"/>
                <a:cs typeface="Carlito"/>
              </a:rPr>
              <a:t>are grown </a:t>
            </a:r>
            <a:r>
              <a:rPr sz="2000" dirty="0">
                <a:latin typeface="+mj-lt"/>
                <a:cs typeface="Carlito"/>
              </a:rPr>
              <a:t>in an </a:t>
            </a:r>
            <a:r>
              <a:rPr sz="2000" spc="-15" dirty="0">
                <a:latin typeface="+mj-lt"/>
                <a:cs typeface="Carlito"/>
              </a:rPr>
              <a:t>agar </a:t>
            </a:r>
            <a:r>
              <a:rPr sz="2000" spc="-5" dirty="0">
                <a:latin typeface="+mj-lt"/>
                <a:cs typeface="Carlito"/>
              </a:rPr>
              <a:t>medium  </a:t>
            </a:r>
            <a:r>
              <a:rPr sz="2000" spc="-10" dirty="0">
                <a:latin typeface="+mj-lt"/>
                <a:cs typeface="Carlito"/>
              </a:rPr>
              <a:t>containing </a:t>
            </a:r>
            <a:r>
              <a:rPr sz="2000" spc="-5" dirty="0">
                <a:latin typeface="+mj-lt"/>
                <a:cs typeface="Carlito"/>
              </a:rPr>
              <a:t>ampicillin or </a:t>
            </a:r>
            <a:r>
              <a:rPr sz="2000" spc="-15" dirty="0">
                <a:latin typeface="+mj-lt"/>
                <a:cs typeface="Carlito"/>
              </a:rPr>
              <a:t>tetracyclin at</a:t>
            </a:r>
            <a:r>
              <a:rPr sz="2000" spc="7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37°C.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0201" y="2938392"/>
            <a:ext cx="6019800" cy="3081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2357" y="461899"/>
            <a:ext cx="64814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latin typeface="+mj-lt"/>
                <a:cs typeface="Carlito"/>
              </a:rPr>
              <a:t>Screening </a:t>
            </a:r>
            <a:r>
              <a:rPr sz="2800" spc="-5" dirty="0">
                <a:latin typeface="+mj-lt"/>
                <a:cs typeface="Carlito"/>
              </a:rPr>
              <a:t>of genomic</a:t>
            </a:r>
            <a:r>
              <a:rPr sz="2800" dirty="0">
                <a:latin typeface="+mj-lt"/>
                <a:cs typeface="Carlito"/>
              </a:rPr>
              <a:t> </a:t>
            </a:r>
            <a:r>
              <a:rPr sz="2800" spc="-15" dirty="0">
                <a:latin typeface="+mj-lt"/>
                <a:cs typeface="Carlito"/>
              </a:rPr>
              <a:t>library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95400"/>
            <a:ext cx="7879080" cy="233589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Once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genomic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has been </a:t>
            </a:r>
            <a:r>
              <a:rPr sz="2000" spc="-10" dirty="0">
                <a:latin typeface="+mj-lt"/>
                <a:cs typeface="Carlito"/>
              </a:rPr>
              <a:t>created, </a:t>
            </a:r>
            <a:r>
              <a:rPr sz="2000" dirty="0">
                <a:latin typeface="+mj-lt"/>
                <a:cs typeface="Carlito"/>
              </a:rPr>
              <a:t>it  is </a:t>
            </a:r>
            <a:r>
              <a:rPr sz="2000" spc="-5" dirty="0">
                <a:latin typeface="+mj-lt"/>
                <a:cs typeface="Carlito"/>
              </a:rPr>
              <a:t>screened </a:t>
            </a:r>
            <a:r>
              <a:rPr sz="2000" spc="-20" dirty="0">
                <a:latin typeface="+mj-lt"/>
                <a:cs typeface="Carlito"/>
              </a:rPr>
              <a:t>to </a:t>
            </a:r>
            <a:r>
              <a:rPr sz="2000" spc="-5" dirty="0">
                <a:latin typeface="+mj-lt"/>
                <a:cs typeface="Carlito"/>
              </a:rPr>
              <a:t>identify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genes of </a:t>
            </a:r>
            <a:r>
              <a:rPr sz="2000" spc="-20" dirty="0">
                <a:latin typeface="+mj-lt"/>
                <a:cs typeface="Carlito"/>
              </a:rPr>
              <a:t>interest.  </a:t>
            </a:r>
            <a:r>
              <a:rPr sz="2000" spc="-5" dirty="0">
                <a:latin typeface="+mj-lt"/>
                <a:cs typeface="Carlito"/>
              </a:rPr>
              <a:t>One </a:t>
            </a:r>
            <a:r>
              <a:rPr sz="2000" dirty="0">
                <a:latin typeface="+mj-lt"/>
                <a:cs typeface="Carlito"/>
              </a:rPr>
              <a:t>of the </a:t>
            </a:r>
            <a:r>
              <a:rPr sz="2000" spc="-10" dirty="0">
                <a:latin typeface="+mj-lt"/>
                <a:cs typeface="Carlito"/>
              </a:rPr>
              <a:t>most </a:t>
            </a:r>
            <a:r>
              <a:rPr sz="2000" spc="-5" dirty="0">
                <a:latin typeface="+mj-lt"/>
                <a:cs typeface="Carlito"/>
              </a:rPr>
              <a:t>common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screening  technique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5" dirty="0">
                <a:latin typeface="+mj-lt"/>
                <a:cs typeface="Carlito"/>
              </a:rPr>
              <a:t>called </a:t>
            </a:r>
            <a:r>
              <a:rPr sz="2000" spc="-20" dirty="0">
                <a:latin typeface="+mj-lt"/>
                <a:cs typeface="Carlito"/>
              </a:rPr>
              <a:t>colony </a:t>
            </a:r>
            <a:r>
              <a:rPr sz="2000" spc="-15" dirty="0">
                <a:latin typeface="+mj-lt"/>
                <a:cs typeface="Carlito"/>
              </a:rPr>
              <a:t>hybridization.</a:t>
            </a:r>
            <a:endParaRPr sz="2000">
              <a:latin typeface="+mj-lt"/>
              <a:cs typeface="Carlito"/>
            </a:endParaRPr>
          </a:p>
          <a:p>
            <a:pPr marL="355600" marR="220345" indent="-342900">
              <a:lnSpc>
                <a:spcPct val="900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In the </a:t>
            </a:r>
            <a:r>
              <a:rPr sz="2000" spc="-10" dirty="0">
                <a:latin typeface="+mj-lt"/>
                <a:cs typeface="Carlito"/>
              </a:rPr>
              <a:t>process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construction, phage  </a:t>
            </a:r>
            <a:r>
              <a:rPr sz="2000" spc="-20" dirty="0">
                <a:latin typeface="+mj-lt"/>
                <a:cs typeface="Carlito"/>
              </a:rPr>
              <a:t>vectors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used </a:t>
            </a:r>
            <a:r>
              <a:rPr sz="2000" dirty="0">
                <a:latin typeface="+mj-lt"/>
                <a:cs typeface="Carlito"/>
              </a:rPr>
              <a:t>then the </a:t>
            </a:r>
            <a:r>
              <a:rPr sz="2000" spc="-10" dirty="0">
                <a:latin typeface="+mj-lt"/>
                <a:cs typeface="Carlito"/>
              </a:rPr>
              <a:t>process </a:t>
            </a:r>
            <a:r>
              <a:rPr sz="2000" spc="-5" dirty="0">
                <a:latin typeface="+mj-lt"/>
                <a:cs typeface="Carlito"/>
              </a:rPr>
              <a:t>of  identification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5" dirty="0">
                <a:latin typeface="+mj-lt"/>
                <a:cs typeface="Carlito"/>
              </a:rPr>
              <a:t>genes </a:t>
            </a:r>
            <a:r>
              <a:rPr sz="2000" dirty="0">
                <a:latin typeface="+mj-lt"/>
                <a:cs typeface="Carlito"/>
              </a:rPr>
              <a:t>of </a:t>
            </a:r>
            <a:r>
              <a:rPr sz="2000" spc="-20" dirty="0">
                <a:latin typeface="+mj-lt"/>
                <a:cs typeface="Carlito"/>
              </a:rPr>
              <a:t>interest </a:t>
            </a:r>
            <a:r>
              <a:rPr sz="2000" spc="-15" dirty="0">
                <a:latin typeface="+mj-lt"/>
                <a:cs typeface="Carlito"/>
              </a:rPr>
              <a:t>involved </a:t>
            </a:r>
            <a:r>
              <a:rPr sz="2000" dirty="0">
                <a:latin typeface="+mj-lt"/>
                <a:cs typeface="Carlito"/>
              </a:rPr>
              <a:t>is  the </a:t>
            </a:r>
            <a:r>
              <a:rPr sz="2000" spc="-5" dirty="0">
                <a:latin typeface="+mj-lt"/>
                <a:cs typeface="Carlito"/>
              </a:rPr>
              <a:t>plaques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hybridization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1" y="461899"/>
            <a:ext cx="488848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800" spc="-20" dirty="0" smtClean="0">
                <a:latin typeface="+mj-lt"/>
              </a:rPr>
              <a:t>C</a:t>
            </a:r>
            <a:r>
              <a:rPr sz="2800" spc="-20" smtClean="0">
                <a:latin typeface="+mj-lt"/>
                <a:cs typeface="Carlito"/>
              </a:rPr>
              <a:t>olony</a:t>
            </a:r>
            <a:r>
              <a:rPr sz="2800" spc="-85" smtClean="0">
                <a:latin typeface="+mj-lt"/>
                <a:cs typeface="Carlito"/>
              </a:rPr>
              <a:t> </a:t>
            </a:r>
            <a:r>
              <a:rPr lang="en-US" sz="2800" spc="-15" dirty="0" smtClean="0">
                <a:latin typeface="+mj-lt"/>
              </a:rPr>
              <a:t>H</a:t>
            </a:r>
            <a:r>
              <a:rPr sz="2800" spc="-15" smtClean="0">
                <a:latin typeface="+mj-lt"/>
                <a:cs typeface="Carlito"/>
              </a:rPr>
              <a:t>ybridization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19201"/>
            <a:ext cx="7941945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+mj-lt"/>
                <a:cs typeface="Carlito"/>
              </a:rPr>
              <a:t>Colony </a:t>
            </a:r>
            <a:r>
              <a:rPr sz="2000" spc="-10" dirty="0">
                <a:latin typeface="+mj-lt"/>
                <a:cs typeface="Carlito"/>
              </a:rPr>
              <a:t>Hybridization </a:t>
            </a:r>
            <a:r>
              <a:rPr sz="2000" dirty="0">
                <a:latin typeface="+mj-lt"/>
                <a:cs typeface="Carlito"/>
              </a:rPr>
              <a:t>is the </a:t>
            </a:r>
            <a:r>
              <a:rPr sz="2000" spc="-5" dirty="0">
                <a:latin typeface="+mj-lt"/>
                <a:cs typeface="Carlito"/>
              </a:rPr>
              <a:t>screening of </a:t>
            </a:r>
            <a:r>
              <a:rPr sz="2000" spc="-10" dirty="0">
                <a:latin typeface="+mj-lt"/>
                <a:cs typeface="Carlito"/>
              </a:rPr>
              <a:t>ibrary  </a:t>
            </a:r>
            <a:r>
              <a:rPr sz="2000" dirty="0">
                <a:latin typeface="+mj-lt"/>
                <a:cs typeface="Carlito"/>
              </a:rPr>
              <a:t>with a labeled </a:t>
            </a:r>
            <a:r>
              <a:rPr sz="2000" spc="-15" dirty="0">
                <a:latin typeface="+mj-lt"/>
                <a:cs typeface="Carlito"/>
              </a:rPr>
              <a:t>probe </a:t>
            </a:r>
            <a:r>
              <a:rPr sz="2000" spc="-10" dirty="0">
                <a:latin typeface="+mj-lt"/>
                <a:cs typeface="Carlito"/>
              </a:rPr>
              <a:t>(radioactive, etc.) </a:t>
            </a:r>
            <a:r>
              <a:rPr sz="2000" spc="-25" dirty="0">
                <a:latin typeface="+mj-lt"/>
                <a:cs typeface="Carlito"/>
              </a:rPr>
              <a:t>to  </a:t>
            </a:r>
            <a:r>
              <a:rPr sz="2000" spc="-5" dirty="0">
                <a:latin typeface="+mj-lt"/>
                <a:cs typeface="Carlito"/>
              </a:rPr>
              <a:t>identify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specific sequence </a:t>
            </a:r>
            <a:r>
              <a:rPr sz="2000" dirty="0">
                <a:latin typeface="+mj-lt"/>
                <a:cs typeface="Carlito"/>
              </a:rPr>
              <a:t>of DNA, RNA,  </a:t>
            </a:r>
            <a:r>
              <a:rPr sz="2000" spc="-5" dirty="0">
                <a:latin typeface="+mj-lt"/>
                <a:cs typeface="Carlito"/>
              </a:rPr>
              <a:t>enzyme, </a:t>
            </a:r>
            <a:r>
              <a:rPr sz="2000" spc="-15" dirty="0">
                <a:latin typeface="+mj-lt"/>
                <a:cs typeface="Carlito"/>
              </a:rPr>
              <a:t>protein, </a:t>
            </a:r>
            <a:r>
              <a:rPr sz="2000" spc="-5" dirty="0">
                <a:latin typeface="+mj-lt"/>
                <a:cs typeface="Carlito"/>
              </a:rPr>
              <a:t>or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antibody.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1524000" y="2286000"/>
            <a:ext cx="6400800" cy="3886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3960" y="461899"/>
            <a:ext cx="506793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+mj-lt"/>
              </a:rPr>
              <a:t>Plaque </a:t>
            </a:r>
            <a:r>
              <a:rPr sz="2800" spc="-15" dirty="0">
                <a:latin typeface="+mj-lt"/>
              </a:rPr>
              <a:t>hybridization</a:t>
            </a:r>
            <a:r>
              <a:rPr sz="2800" spc="-85" dirty="0">
                <a:latin typeface="+mj-lt"/>
              </a:rPr>
              <a:t> </a:t>
            </a:r>
            <a:r>
              <a:rPr sz="2800" dirty="0">
                <a:latin typeface="+mj-lt"/>
              </a:rPr>
              <a:t>:</a:t>
            </a:r>
            <a:endParaRPr sz="280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43001"/>
            <a:ext cx="8227060" cy="1536317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plaques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10" dirty="0">
                <a:latin typeface="+mj-lt"/>
                <a:cs typeface="Carlito"/>
              </a:rPr>
              <a:t>screened by </a:t>
            </a:r>
            <a:r>
              <a:rPr sz="2000" dirty="0">
                <a:latin typeface="+mj-lt"/>
                <a:cs typeface="Carlito"/>
              </a:rPr>
              <a:t>a  </a:t>
            </a:r>
            <a:r>
              <a:rPr sz="2000" spc="-5" dirty="0">
                <a:latin typeface="+mj-lt"/>
                <a:cs typeface="Carlito"/>
              </a:rPr>
              <a:t>technique ,based on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hybridization 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0" dirty="0">
                <a:latin typeface="+mj-lt"/>
                <a:cs typeface="Carlito"/>
              </a:rPr>
              <a:t>oligonucleotide </a:t>
            </a:r>
            <a:r>
              <a:rPr sz="2000" spc="-15" dirty="0">
                <a:latin typeface="+mj-lt"/>
                <a:cs typeface="Carlito"/>
              </a:rPr>
              <a:t>probe to </a:t>
            </a:r>
            <a:r>
              <a:rPr sz="2000" spc="-20" dirty="0">
                <a:latin typeface="+mj-lt"/>
                <a:cs typeface="Carlito"/>
              </a:rPr>
              <a:t>target  </a:t>
            </a:r>
            <a:r>
              <a:rPr sz="2000" dirty="0">
                <a:latin typeface="+mj-lt"/>
                <a:cs typeface="Carlito"/>
              </a:rPr>
              <a:t>DNA.</a:t>
            </a:r>
            <a:endParaRPr sz="2000">
              <a:latin typeface="+mj-lt"/>
              <a:cs typeface="Carlito"/>
            </a:endParaRPr>
          </a:p>
          <a:p>
            <a:pPr marL="355600" marR="166370" indent="-342900">
              <a:lnSpc>
                <a:spcPts val="3240"/>
              </a:lnSpc>
              <a:spcBef>
                <a:spcPts val="765"/>
              </a:spcBef>
              <a:buClr>
                <a:srgbClr val="006FC0"/>
              </a:buClr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5" dirty="0">
                <a:latin typeface="+mj-lt"/>
                <a:cs typeface="Carlito"/>
              </a:rPr>
              <a:t>DNA </a:t>
            </a:r>
            <a:r>
              <a:rPr sz="2000" spc="-10" dirty="0">
                <a:latin typeface="+mj-lt"/>
                <a:cs typeface="Carlito"/>
              </a:rPr>
              <a:t>is </a:t>
            </a:r>
            <a:r>
              <a:rPr sz="2000" spc="-20" dirty="0">
                <a:latin typeface="+mj-lt"/>
                <a:cs typeface="Carlito"/>
              </a:rPr>
              <a:t>transferred </a:t>
            </a:r>
            <a:r>
              <a:rPr sz="2000" spc="-10" dirty="0">
                <a:latin typeface="+mj-lt"/>
                <a:cs typeface="Carlito"/>
              </a:rPr>
              <a:t>directly </a:t>
            </a:r>
            <a:r>
              <a:rPr sz="2000" spc="-20" dirty="0">
                <a:latin typeface="+mj-lt"/>
                <a:cs typeface="Carlito"/>
              </a:rPr>
              <a:t>from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5" dirty="0">
                <a:latin typeface="+mj-lt"/>
                <a:cs typeface="Carlito"/>
              </a:rPr>
              <a:t>Petri </a:t>
            </a:r>
            <a:r>
              <a:rPr sz="2000" spc="-5" dirty="0">
                <a:latin typeface="+mj-lt"/>
                <a:cs typeface="Carlito"/>
              </a:rPr>
              <a:t>dish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>
                <a:latin typeface="+mj-lt"/>
                <a:cs typeface="Carlito"/>
              </a:rPr>
              <a:t>the</a:t>
            </a:r>
            <a:r>
              <a:rPr sz="2000" spc="-30">
                <a:latin typeface="+mj-lt"/>
                <a:cs typeface="Carlito"/>
              </a:rPr>
              <a:t> </a:t>
            </a:r>
            <a:r>
              <a:rPr sz="2000" spc="-45" smtClean="0">
                <a:latin typeface="+mj-lt"/>
                <a:cs typeface="Carlito"/>
              </a:rPr>
              <a:t>filter,</a:t>
            </a:r>
            <a:r>
              <a:rPr lang="en-US" sz="2000" spc="-45" dirty="0" smtClean="0">
                <a:latin typeface="+mj-lt"/>
                <a:cs typeface="Carlito"/>
              </a:rPr>
              <a:t> </a:t>
            </a:r>
            <a:r>
              <a:rPr lang="en-US" sz="2000" spc="-45" dirty="0" smtClean="0">
                <a:latin typeface="+mj-lt"/>
                <a:cs typeface="Carlito"/>
              </a:rPr>
              <a:t>w</a:t>
            </a:r>
            <a:r>
              <a:rPr sz="2000" smtClean="0">
                <a:latin typeface="+mj-lt"/>
                <a:cs typeface="Carlito"/>
              </a:rPr>
              <a:t>hich </a:t>
            </a:r>
            <a:r>
              <a:rPr sz="2000" dirty="0">
                <a:latin typeface="+mj-lt"/>
                <a:cs typeface="Carlito"/>
              </a:rPr>
              <a:t>is then </a:t>
            </a:r>
            <a:r>
              <a:rPr sz="2000" spc="-10" dirty="0">
                <a:latin typeface="+mj-lt"/>
                <a:cs typeface="Carlito"/>
              </a:rPr>
              <a:t>incubated </a:t>
            </a:r>
            <a:r>
              <a:rPr sz="2000" dirty="0">
                <a:latin typeface="+mj-lt"/>
                <a:cs typeface="Carlito"/>
              </a:rPr>
              <a:t>with</a:t>
            </a:r>
            <a:r>
              <a:rPr sz="2000" spc="-75" dirty="0">
                <a:latin typeface="+mj-lt"/>
                <a:cs typeface="Carlito"/>
              </a:rPr>
              <a:t> </a:t>
            </a:r>
            <a:r>
              <a:rPr sz="2000" spc="-5">
                <a:latin typeface="+mj-lt"/>
                <a:cs typeface="Carlito"/>
              </a:rPr>
              <a:t>labeled  </a:t>
            </a:r>
            <a:r>
              <a:rPr sz="2000" spc="-15" smtClean="0">
                <a:latin typeface="+mj-lt"/>
                <a:cs typeface="Carlito"/>
              </a:rPr>
              <a:t>probes</a:t>
            </a:r>
            <a:r>
              <a:rPr lang="en-US" sz="2000" spc="-15" dirty="0" smtClean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1600200" y="2971799"/>
            <a:ext cx="6019801" cy="26670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57200"/>
            <a:ext cx="72472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latin typeface="+mj-lt"/>
                <a:cs typeface="Carlito"/>
              </a:rPr>
              <a:t>Applications </a:t>
            </a:r>
            <a:r>
              <a:rPr sz="2800" spc="-5" dirty="0">
                <a:latin typeface="+mj-lt"/>
                <a:cs typeface="Carlito"/>
              </a:rPr>
              <a:t>of </a:t>
            </a:r>
            <a:r>
              <a:rPr sz="2800" dirty="0">
                <a:latin typeface="+mj-lt"/>
                <a:cs typeface="Carlito"/>
              </a:rPr>
              <a:t>Genomic</a:t>
            </a:r>
            <a:r>
              <a:rPr sz="2800" spc="-5" dirty="0">
                <a:latin typeface="+mj-lt"/>
                <a:cs typeface="Carlito"/>
              </a:rPr>
              <a:t> </a:t>
            </a:r>
            <a:r>
              <a:rPr sz="2800" spc="-15" dirty="0">
                <a:latin typeface="+mj-lt"/>
                <a:cs typeface="Carlito"/>
              </a:rPr>
              <a:t>Library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90601"/>
            <a:ext cx="7865745" cy="551881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84835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latin typeface="+mj-lt"/>
                <a:cs typeface="Carlito"/>
              </a:rPr>
              <a:t>1</a:t>
            </a:r>
            <a:r>
              <a:rPr sz="3200" smtClean="0">
                <a:latin typeface="Carlito"/>
                <a:cs typeface="Carlito"/>
              </a:rPr>
              <a:t>. </a:t>
            </a:r>
            <a:r>
              <a:rPr sz="2000" dirty="0">
                <a:latin typeface="+mj-lt"/>
                <a:cs typeface="Carlito"/>
              </a:rPr>
              <a:t>Genomic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construction </a:t>
            </a:r>
            <a:r>
              <a:rPr sz="2000" dirty="0">
                <a:latin typeface="+mj-lt"/>
                <a:cs typeface="Carlito"/>
              </a:rPr>
              <a:t>is the </a:t>
            </a:r>
            <a:r>
              <a:rPr sz="2000" spc="-25" dirty="0">
                <a:latin typeface="+mj-lt"/>
                <a:cs typeface="Carlito"/>
              </a:rPr>
              <a:t>first  </a:t>
            </a:r>
            <a:r>
              <a:rPr sz="2000" spc="-20" dirty="0">
                <a:latin typeface="+mj-lt"/>
                <a:cs typeface="Carlito"/>
              </a:rPr>
              <a:t>step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20" dirty="0">
                <a:latin typeface="+mj-lt"/>
                <a:cs typeface="Carlito"/>
              </a:rPr>
              <a:t>any </a:t>
            </a:r>
            <a:r>
              <a:rPr sz="2000" spc="-5" dirty="0">
                <a:latin typeface="+mj-lt"/>
                <a:cs typeface="Carlito"/>
              </a:rPr>
              <a:t>DNA sequencing</a:t>
            </a:r>
            <a:r>
              <a:rPr sz="2000" spc="6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projects.</a:t>
            </a:r>
            <a:endParaRPr sz="2000">
              <a:latin typeface="+mj-lt"/>
              <a:cs typeface="Carlito"/>
            </a:endParaRPr>
          </a:p>
          <a:p>
            <a:pPr marL="355600" marR="9969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dirty="0">
                <a:latin typeface="+mj-lt"/>
                <a:cs typeface="Carlito"/>
              </a:rPr>
              <a:t>2. </a:t>
            </a:r>
            <a:r>
              <a:rPr sz="2000" spc="-5" dirty="0">
                <a:latin typeface="+mj-lt"/>
                <a:cs typeface="Carlito"/>
              </a:rPr>
              <a:t>Genomic </a:t>
            </a:r>
            <a:r>
              <a:rPr sz="2000" spc="-15" dirty="0">
                <a:latin typeface="+mj-lt"/>
                <a:cs typeface="Carlito"/>
              </a:rPr>
              <a:t>library </a:t>
            </a:r>
            <a:r>
              <a:rPr sz="2000" spc="-10" dirty="0">
                <a:latin typeface="+mj-lt"/>
                <a:cs typeface="Carlito"/>
              </a:rPr>
              <a:t>helps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10" dirty="0">
                <a:latin typeface="+mj-lt"/>
                <a:cs typeface="Carlito"/>
              </a:rPr>
              <a:t>identification </a:t>
            </a:r>
            <a:r>
              <a:rPr sz="2000" spc="-5" dirty="0">
                <a:latin typeface="+mj-lt"/>
                <a:cs typeface="Carlito"/>
              </a:rPr>
              <a:t>of 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novel </a:t>
            </a:r>
            <a:r>
              <a:rPr sz="2000" spc="-5" dirty="0">
                <a:latin typeface="+mj-lt"/>
                <a:cs typeface="Carlito"/>
              </a:rPr>
              <a:t>pharmaceutically important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genes.</a:t>
            </a:r>
            <a:endParaRPr sz="2000">
              <a:latin typeface="+mj-lt"/>
              <a:cs typeface="Carlito"/>
            </a:endParaRPr>
          </a:p>
          <a:p>
            <a:pPr marL="355600" marR="39052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3. Genomic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helps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10" dirty="0">
                <a:latin typeface="+mj-lt"/>
                <a:cs typeface="Carlito"/>
              </a:rPr>
              <a:t>identification </a:t>
            </a:r>
            <a:r>
              <a:rPr sz="2000" spc="-5" dirty="0">
                <a:latin typeface="+mj-lt"/>
                <a:cs typeface="Carlito"/>
              </a:rPr>
              <a:t>of  new genes </a:t>
            </a:r>
            <a:r>
              <a:rPr sz="2000" dirty="0">
                <a:latin typeface="+mj-lt"/>
                <a:cs typeface="Carlito"/>
              </a:rPr>
              <a:t>which </a:t>
            </a:r>
            <a:r>
              <a:rPr sz="2000" spc="-15" dirty="0">
                <a:latin typeface="+mj-lt"/>
                <a:cs typeface="Carlito"/>
              </a:rPr>
              <a:t>were </a:t>
            </a:r>
            <a:r>
              <a:rPr sz="2000" spc="-10" dirty="0">
                <a:latin typeface="+mj-lt"/>
                <a:cs typeface="Carlito"/>
              </a:rPr>
              <a:t>silent </a:t>
            </a:r>
            <a:r>
              <a:rPr sz="2000" dirty="0">
                <a:latin typeface="+mj-lt"/>
                <a:cs typeface="Carlito"/>
              </a:rPr>
              <a:t>in the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host.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4. It </a:t>
            </a:r>
            <a:r>
              <a:rPr sz="2000" spc="-5" dirty="0">
                <a:latin typeface="+mj-lt"/>
                <a:cs typeface="Carlito"/>
              </a:rPr>
              <a:t>helps us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15" dirty="0">
                <a:latin typeface="+mj-lt"/>
                <a:cs typeface="Carlito"/>
              </a:rPr>
              <a:t>understanding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complexity  </a:t>
            </a:r>
            <a:r>
              <a:rPr sz="2000" spc="-5" dirty="0">
                <a:latin typeface="+mj-lt"/>
                <a:cs typeface="Carlito"/>
              </a:rPr>
              <a:t>of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5">
                <a:latin typeface="+mj-lt"/>
                <a:cs typeface="Carlito"/>
              </a:rPr>
              <a:t>genomes</a:t>
            </a:r>
            <a:r>
              <a:rPr sz="2000" spc="-5" smtClean="0">
                <a:latin typeface="+mj-lt"/>
                <a:cs typeface="Carlito"/>
              </a:rPr>
              <a:t>.</a:t>
            </a:r>
            <a:endParaRPr lang="en-US" sz="2000" spc="-5" dirty="0" smtClean="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cs typeface="Carlito"/>
              </a:rPr>
              <a:t>5. Serving as a </a:t>
            </a:r>
            <a:r>
              <a:rPr lang="en-US" sz="2000" spc="-10" dirty="0" smtClean="0">
                <a:cs typeface="Carlito"/>
              </a:rPr>
              <a:t>source </a:t>
            </a:r>
            <a:r>
              <a:rPr lang="en-US" sz="2000" spc="-5" dirty="0" smtClean="0">
                <a:cs typeface="Carlito"/>
              </a:rPr>
              <a:t>of genomic sequence  </a:t>
            </a:r>
            <a:r>
              <a:rPr lang="en-US" sz="2000" spc="-30" dirty="0" smtClean="0">
                <a:cs typeface="Carlito"/>
              </a:rPr>
              <a:t>for </a:t>
            </a:r>
            <a:r>
              <a:rPr lang="en-US" sz="2000" spc="-15" dirty="0" smtClean="0">
                <a:cs typeface="Carlito"/>
              </a:rPr>
              <a:t>generation </a:t>
            </a:r>
            <a:r>
              <a:rPr lang="en-US" sz="2000" spc="-5" dirty="0" smtClean="0">
                <a:cs typeface="Carlito"/>
              </a:rPr>
              <a:t>of </a:t>
            </a:r>
            <a:r>
              <a:rPr lang="en-US" sz="2000" spc="-10" dirty="0" smtClean="0">
                <a:cs typeface="Carlito"/>
              </a:rPr>
              <a:t>transgenic </a:t>
            </a:r>
            <a:r>
              <a:rPr lang="en-US" sz="2000" spc="-5" dirty="0" smtClean="0">
                <a:cs typeface="Carlito"/>
              </a:rPr>
              <a:t>animals </a:t>
            </a:r>
            <a:r>
              <a:rPr lang="en-US" sz="2000" spc="-10" dirty="0" smtClean="0">
                <a:cs typeface="Carlito"/>
              </a:rPr>
              <a:t>through  </a:t>
            </a:r>
            <a:r>
              <a:rPr lang="en-US" sz="2000" spc="-5" dirty="0" smtClean="0">
                <a:cs typeface="Carlito"/>
              </a:rPr>
              <a:t>genetic </a:t>
            </a:r>
            <a:r>
              <a:rPr lang="en-US" sz="2000" dirty="0" smtClean="0">
                <a:cs typeface="Carlito"/>
              </a:rPr>
              <a:t>engineering</a:t>
            </a:r>
            <a:r>
              <a:rPr lang="en-US" sz="2000" spc="-75" dirty="0" smtClean="0">
                <a:cs typeface="Carlito"/>
              </a:rPr>
              <a:t> </a:t>
            </a:r>
            <a:r>
              <a:rPr lang="en-US" sz="2000" dirty="0" smtClean="0">
                <a:cs typeface="Carlito"/>
              </a:rPr>
              <a:t>.</a:t>
            </a:r>
          </a:p>
          <a:p>
            <a:pPr marL="355600" marR="115887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lang="en-US" sz="2000" dirty="0" smtClean="0"/>
              <a:t>	</a:t>
            </a:r>
            <a:r>
              <a:rPr lang="en-US" sz="2000" dirty="0" smtClean="0">
                <a:cs typeface="Carlito"/>
              </a:rPr>
              <a:t>6. </a:t>
            </a:r>
            <a:r>
              <a:rPr lang="en-US" sz="2000" spc="-5" dirty="0" smtClean="0">
                <a:cs typeface="Carlito"/>
              </a:rPr>
              <a:t>Study of the function of </a:t>
            </a:r>
            <a:r>
              <a:rPr lang="en-US" sz="2000" spc="-10" dirty="0" smtClean="0">
                <a:cs typeface="Carlito"/>
              </a:rPr>
              <a:t>regulatory  </a:t>
            </a:r>
            <a:r>
              <a:rPr lang="en-US" sz="2000" spc="-5" dirty="0" smtClean="0">
                <a:cs typeface="Carlito"/>
              </a:rPr>
              <a:t>sequences </a:t>
            </a:r>
            <a:r>
              <a:rPr lang="en-US" sz="2000" spc="-10" dirty="0" smtClean="0">
                <a:cs typeface="Carlito"/>
              </a:rPr>
              <a:t>in</a:t>
            </a:r>
            <a:r>
              <a:rPr lang="en-US" sz="2000" spc="10" dirty="0" smtClean="0">
                <a:cs typeface="Carlito"/>
              </a:rPr>
              <a:t> </a:t>
            </a:r>
            <a:r>
              <a:rPr lang="en-US" sz="2000" spc="-10" dirty="0" smtClean="0">
                <a:cs typeface="Carlito"/>
              </a:rPr>
              <a:t>vitro.</a:t>
            </a:r>
            <a:endParaRPr lang="en-US" sz="2000" dirty="0" smtClean="0">
              <a:cs typeface="Carlito"/>
            </a:endParaRPr>
          </a:p>
          <a:p>
            <a:pPr marL="355600" marR="25298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cs typeface="Carlito"/>
              </a:rPr>
              <a:t>7. </a:t>
            </a:r>
            <a:r>
              <a:rPr lang="en-US" sz="2000" spc="-5" dirty="0" smtClean="0">
                <a:cs typeface="Carlito"/>
              </a:rPr>
              <a:t>Study </a:t>
            </a:r>
            <a:r>
              <a:rPr lang="en-US" sz="2000" dirty="0" smtClean="0">
                <a:cs typeface="Carlito"/>
              </a:rPr>
              <a:t>of </a:t>
            </a:r>
            <a:r>
              <a:rPr lang="en-US" sz="2000" spc="-10" dirty="0" smtClean="0">
                <a:cs typeface="Carlito"/>
              </a:rPr>
              <a:t>genetic mutations  </a:t>
            </a:r>
            <a:r>
              <a:rPr lang="en-US" sz="2000" spc="-5" dirty="0" smtClean="0">
                <a:cs typeface="Carlito"/>
              </a:rPr>
              <a:t>in cancer</a:t>
            </a:r>
            <a:r>
              <a:rPr lang="en-US" sz="2000" spc="-20" dirty="0" smtClean="0">
                <a:cs typeface="Carlito"/>
              </a:rPr>
              <a:t> </a:t>
            </a:r>
            <a:r>
              <a:rPr lang="en-US" sz="2000" spc="-5" dirty="0" smtClean="0">
                <a:cs typeface="Carlito"/>
              </a:rPr>
              <a:t>tissues.</a:t>
            </a:r>
            <a:endParaRPr lang="en-US" sz="2000" dirty="0" smtClean="0"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3710" y="461899"/>
            <a:ext cx="324548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u="heavy" spc="-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+mj-lt"/>
                <a:hlinkClick r:id="rId2"/>
              </a:rPr>
              <a:t>cDNA</a:t>
            </a:r>
            <a:r>
              <a:rPr sz="2800" spc="-5" dirty="0">
                <a:solidFill>
                  <a:srgbClr val="DB5252"/>
                </a:solidFill>
                <a:latin typeface="+mj-lt"/>
                <a:hlinkClick r:id="rId2"/>
              </a:rPr>
              <a:t> </a:t>
            </a:r>
            <a:r>
              <a:rPr sz="2800" u="heavy" spc="-1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+mj-lt"/>
                <a:hlinkClick r:id="rId3"/>
              </a:rPr>
              <a:t>library</a:t>
            </a:r>
            <a:r>
              <a:rPr sz="2800" spc="-65" dirty="0">
                <a:solidFill>
                  <a:srgbClr val="DB5252"/>
                </a:solidFill>
                <a:latin typeface="+mj-lt"/>
                <a:hlinkClick r:id="rId3"/>
              </a:rPr>
              <a:t> </a:t>
            </a:r>
            <a:r>
              <a:rPr sz="2800" b="0" dirty="0">
                <a:latin typeface="+mj-lt"/>
                <a:cs typeface="Carlito"/>
              </a:rPr>
              <a:t>-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71600"/>
            <a:ext cx="76003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10" dirty="0" smtClean="0">
                <a:latin typeface="+mj-lt"/>
                <a:cs typeface="Carlito"/>
              </a:rPr>
              <a:t>C</a:t>
            </a:r>
            <a:r>
              <a:rPr sz="2000" spc="-10" smtClean="0">
                <a:latin typeface="+mj-lt"/>
                <a:cs typeface="Carlito"/>
              </a:rPr>
              <a:t>omplementary </a:t>
            </a:r>
            <a:r>
              <a:rPr sz="2000" spc="-5" dirty="0">
                <a:latin typeface="+mj-lt"/>
                <a:cs typeface="Carlito"/>
              </a:rPr>
              <a:t>DNA </a:t>
            </a:r>
            <a:r>
              <a:rPr sz="2000" dirty="0">
                <a:latin typeface="+mj-lt"/>
                <a:cs typeface="Carlito"/>
              </a:rPr>
              <a:t>molecules </a:t>
            </a:r>
            <a:r>
              <a:rPr sz="2000" spc="-15" dirty="0">
                <a:latin typeface="+mj-lt"/>
                <a:cs typeface="Carlito"/>
              </a:rPr>
              <a:t>synthesized  from </a:t>
            </a:r>
            <a:r>
              <a:rPr sz="2000" dirty="0">
                <a:latin typeface="+mj-lt"/>
                <a:cs typeface="Carlito"/>
              </a:rPr>
              <a:t>mRNA molecules in a cell.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,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1524000" y="2286000"/>
            <a:ext cx="6019800" cy="3352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143001"/>
            <a:ext cx="8534400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+mj-lt"/>
                <a:cs typeface="Carlito"/>
              </a:rPr>
              <a:t>constitute </a:t>
            </a:r>
            <a:r>
              <a:rPr sz="2000" spc="-5" dirty="0">
                <a:latin typeface="+mj-lt"/>
                <a:cs typeface="Carlito"/>
              </a:rPr>
              <a:t>some </a:t>
            </a:r>
            <a:r>
              <a:rPr sz="2000" spc="-5">
                <a:latin typeface="+mj-lt"/>
                <a:cs typeface="Carlito"/>
              </a:rPr>
              <a:t>portion</a:t>
            </a:r>
            <a:r>
              <a:rPr sz="2000" spc="20">
                <a:latin typeface="+mj-lt"/>
                <a:cs typeface="Carlito"/>
              </a:rPr>
              <a:t> </a:t>
            </a:r>
            <a:r>
              <a:rPr sz="2000" spc="-5" smtClean="0">
                <a:latin typeface="+mj-lt"/>
                <a:cs typeface="Carlito"/>
              </a:rPr>
              <a:t>of</a:t>
            </a:r>
            <a:r>
              <a:rPr lang="en-US" sz="2000" spc="-5" dirty="0" smtClean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the </a:t>
            </a:r>
            <a:r>
              <a:rPr sz="2000" u="heavy" spc="-1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transcriptome</a:t>
            </a:r>
            <a:r>
              <a:rPr sz="2000" spc="-15" dirty="0">
                <a:latin typeface="+mj-lt"/>
                <a:cs typeface="Carlito"/>
                <a:hlinkClick r:id="rId2"/>
              </a:rPr>
              <a:t> </a:t>
            </a:r>
            <a:r>
              <a:rPr sz="2000" spc="-5" dirty="0">
                <a:latin typeface="+mj-lt"/>
                <a:cs typeface="Carlito"/>
              </a:rPr>
              <a:t>of the</a:t>
            </a:r>
            <a:r>
              <a:rPr sz="2000" spc="4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organism.</a:t>
            </a:r>
            <a:endParaRPr sz="2000">
              <a:latin typeface="+mj-lt"/>
              <a:cs typeface="Carlito"/>
            </a:endParaRPr>
          </a:p>
          <a:p>
            <a:pPr marL="355600" marR="90106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dirty="0">
                <a:latin typeface="+mj-lt"/>
                <a:cs typeface="Carlito"/>
              </a:rPr>
              <a:t>cDNA is </a:t>
            </a:r>
            <a:r>
              <a:rPr sz="2000" spc="-10" dirty="0">
                <a:latin typeface="+mj-lt"/>
                <a:cs typeface="Carlito"/>
              </a:rPr>
              <a:t>produced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spc="-10" dirty="0">
                <a:latin typeface="+mj-lt"/>
                <a:cs typeface="Carlito"/>
              </a:rPr>
              <a:t>fully  </a:t>
            </a:r>
            <a:r>
              <a:rPr sz="2000" spc="-5" dirty="0">
                <a:latin typeface="+mj-lt"/>
                <a:cs typeface="Carlito"/>
              </a:rPr>
              <a:t>transcribed </a:t>
            </a:r>
            <a:r>
              <a:rPr sz="2000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mRNA</a:t>
            </a:r>
            <a:r>
              <a:rPr sz="2000" dirty="0">
                <a:latin typeface="+mj-lt"/>
                <a:cs typeface="Carlito"/>
                <a:hlinkClick r:id="rId3"/>
              </a:rPr>
              <a:t> </a:t>
            </a:r>
            <a:r>
              <a:rPr sz="2000" spc="-20" dirty="0">
                <a:latin typeface="+mj-lt"/>
                <a:cs typeface="Carlito"/>
              </a:rPr>
              <a:t>found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the</a:t>
            </a:r>
            <a:r>
              <a:rPr sz="2000" spc="10" dirty="0">
                <a:latin typeface="+mj-lt"/>
                <a:cs typeface="Carlito"/>
                <a:hlinkClick r:id="rId4"/>
              </a:rPr>
              <a:t>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4"/>
              </a:rPr>
              <a:t>nucleus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20" dirty="0">
                <a:latin typeface="+mj-lt"/>
                <a:cs typeface="Carlito"/>
              </a:rPr>
              <a:t>therefore </a:t>
            </a:r>
            <a:r>
              <a:rPr sz="2000" spc="-15" dirty="0">
                <a:latin typeface="+mj-lt"/>
                <a:cs typeface="Carlito"/>
              </a:rPr>
              <a:t>contains </a:t>
            </a:r>
            <a:r>
              <a:rPr sz="2000" spc="-5" dirty="0">
                <a:latin typeface="+mj-lt"/>
                <a:cs typeface="Carlito"/>
              </a:rPr>
              <a:t>only the </a:t>
            </a:r>
            <a:r>
              <a:rPr sz="2000" spc="-10" dirty="0">
                <a:latin typeface="+mj-lt"/>
                <a:cs typeface="Carlito"/>
              </a:rPr>
              <a:t>expressed </a:t>
            </a:r>
            <a:r>
              <a:rPr sz="2000" spc="-5" dirty="0">
                <a:latin typeface="+mj-lt"/>
                <a:cs typeface="Carlito"/>
              </a:rPr>
              <a:t>genes  of </a:t>
            </a:r>
            <a:r>
              <a:rPr sz="2000" dirty="0">
                <a:latin typeface="+mj-lt"/>
                <a:cs typeface="Carlito"/>
              </a:rPr>
              <a:t>an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organism.</a:t>
            </a:r>
            <a:endParaRPr sz="2000">
              <a:latin typeface="+mj-lt"/>
              <a:cs typeface="Carlito"/>
            </a:endParaRPr>
          </a:p>
          <a:p>
            <a:pPr marL="355600" marR="90360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So </a:t>
            </a:r>
            <a:r>
              <a:rPr sz="2000" spc="-15" dirty="0">
                <a:latin typeface="+mj-lt"/>
                <a:cs typeface="Carlito"/>
              </a:rPr>
              <a:t>,tissue </a:t>
            </a:r>
            <a:r>
              <a:rPr sz="2000" spc="-5" dirty="0">
                <a:latin typeface="+mj-lt"/>
                <a:cs typeface="Carlito"/>
              </a:rPr>
              <a:t>specific cDNA </a:t>
            </a:r>
            <a:r>
              <a:rPr sz="2000" spc="-10" dirty="0">
                <a:latin typeface="+mj-lt"/>
                <a:cs typeface="Carlito"/>
              </a:rPr>
              <a:t>libraries </a:t>
            </a:r>
            <a:r>
              <a:rPr sz="2000" spc="-5" dirty="0">
                <a:latin typeface="+mj-lt"/>
                <a:cs typeface="Carlito"/>
              </a:rPr>
              <a:t>can </a:t>
            </a:r>
            <a:r>
              <a:rPr sz="2000" spc="-5">
                <a:latin typeface="+mj-lt"/>
                <a:cs typeface="Carlito"/>
              </a:rPr>
              <a:t>be  </a:t>
            </a:r>
            <a:r>
              <a:rPr sz="2000" spc="-10" smtClean="0">
                <a:latin typeface="+mj-lt"/>
                <a:cs typeface="Carlito"/>
              </a:rPr>
              <a:t>produced</a:t>
            </a:r>
            <a:r>
              <a:rPr lang="en-US" sz="2000" spc="-10" dirty="0" smtClean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85800"/>
            <a:ext cx="7769860" cy="1376018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85725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gene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dirty="0">
                <a:latin typeface="+mj-lt"/>
                <a:cs typeface="Carlito"/>
              </a:rPr>
              <a:t>is a </a:t>
            </a:r>
            <a:r>
              <a:rPr sz="2000" spc="-5" dirty="0">
                <a:latin typeface="+mj-lt"/>
                <a:cs typeface="Carlito"/>
              </a:rPr>
              <a:t>collection  of </a:t>
            </a:r>
            <a:r>
              <a:rPr sz="2000" spc="-25" dirty="0">
                <a:latin typeface="+mj-lt"/>
                <a:cs typeface="Carlito"/>
              </a:rPr>
              <a:t>different </a:t>
            </a:r>
            <a:r>
              <a:rPr sz="2000" spc="-5" dirty="0">
                <a:latin typeface="+mj-lt"/>
                <a:cs typeface="Carlito"/>
              </a:rPr>
              <a:t>DNA sequences 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dirty="0">
                <a:latin typeface="+mj-lt"/>
                <a:cs typeface="Carlito"/>
              </a:rPr>
              <a:t>an</a:t>
            </a:r>
            <a:r>
              <a:rPr sz="2000" spc="1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organism,</a:t>
            </a:r>
            <a:endParaRPr sz="2000">
              <a:latin typeface="+mj-lt"/>
              <a:cs typeface="Carlito"/>
            </a:endParaRPr>
          </a:p>
          <a:p>
            <a:pPr marL="355600" marR="792480" indent="-342900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which </a:t>
            </a:r>
            <a:r>
              <a:rPr sz="2000" spc="-5" dirty="0">
                <a:latin typeface="+mj-lt"/>
                <a:cs typeface="Carlito"/>
              </a:rPr>
              <a:t>has beenAlso  called </a:t>
            </a:r>
            <a:r>
              <a:rPr sz="2000" b="1" spc="-5" dirty="0">
                <a:latin typeface="+mj-lt"/>
                <a:cs typeface="Carlito"/>
              </a:rPr>
              <a:t>genomic  libraries </a:t>
            </a:r>
            <a:r>
              <a:rPr sz="2000" dirty="0">
                <a:latin typeface="+mj-lt"/>
                <a:cs typeface="Carlito"/>
              </a:rPr>
              <a:t>or </a:t>
            </a:r>
            <a:r>
              <a:rPr sz="2000" b="1" spc="-10" dirty="0">
                <a:latin typeface="+mj-lt"/>
                <a:cs typeface="Carlito"/>
              </a:rPr>
              <a:t>gene</a:t>
            </a:r>
            <a:r>
              <a:rPr sz="2000" b="1" spc="-155" dirty="0">
                <a:latin typeface="+mj-lt"/>
                <a:cs typeface="Carlito"/>
              </a:rPr>
              <a:t> </a:t>
            </a:r>
            <a:r>
              <a:rPr sz="2000" b="1" spc="-5" dirty="0">
                <a:latin typeface="+mj-lt"/>
                <a:cs typeface="Carlito"/>
              </a:rPr>
              <a:t>banks</a:t>
            </a:r>
            <a:r>
              <a:rPr sz="2000" spc="-5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cloned </a:t>
            </a:r>
            <a:r>
              <a:rPr sz="2000" spc="-20" dirty="0">
                <a:latin typeface="+mj-lt"/>
                <a:cs typeface="Carlito"/>
              </a:rPr>
              <a:t>into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vector </a:t>
            </a:r>
            <a:r>
              <a:rPr sz="2000" spc="-30" dirty="0">
                <a:latin typeface="+mj-lt"/>
                <a:cs typeface="Carlito"/>
              </a:rPr>
              <a:t>for </a:t>
            </a:r>
            <a:r>
              <a:rPr sz="2000" dirty="0">
                <a:latin typeface="+mj-lt"/>
                <a:cs typeface="Carlito"/>
              </a:rPr>
              <a:t>ease  of </a:t>
            </a:r>
            <a:r>
              <a:rPr sz="2000" spc="-10" dirty="0">
                <a:latin typeface="+mj-lt"/>
                <a:cs typeface="Carlito"/>
              </a:rPr>
              <a:t>purification, </a:t>
            </a:r>
            <a:r>
              <a:rPr sz="2000" spc="-25" dirty="0">
                <a:latin typeface="+mj-lt"/>
                <a:cs typeface="Carlito"/>
              </a:rPr>
              <a:t>storage </a:t>
            </a:r>
            <a:r>
              <a:rPr sz="2000" dirty="0">
                <a:latin typeface="+mj-lt"/>
                <a:cs typeface="Carlito"/>
              </a:rPr>
              <a:t>and  </a:t>
            </a:r>
            <a:r>
              <a:rPr sz="2000" spc="-5" dirty="0">
                <a:latin typeface="+mj-lt"/>
                <a:cs typeface="Carlito"/>
              </a:rPr>
              <a:t>analysis.</a:t>
            </a:r>
            <a:endParaRPr sz="2000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00" y="3200400"/>
            <a:ext cx="52578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ctr"/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07261"/>
            <a:ext cx="7882255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6364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cDNA is </a:t>
            </a:r>
            <a:r>
              <a:rPr sz="2000" spc="-10" dirty="0">
                <a:latin typeface="+mj-lt"/>
                <a:cs typeface="Carlito"/>
              </a:rPr>
              <a:t>created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mature </a:t>
            </a:r>
            <a:r>
              <a:rPr sz="2000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mRNA</a:t>
            </a:r>
            <a:r>
              <a:rPr sz="2000" dirty="0">
                <a:latin typeface="+mj-lt"/>
                <a:cs typeface="Carlito"/>
                <a:hlinkClick r:id="rId2"/>
              </a:rPr>
              <a:t> </a:t>
            </a:r>
            <a:r>
              <a:rPr sz="2000" spc="-15" dirty="0">
                <a:latin typeface="+mj-lt"/>
                <a:cs typeface="Carlito"/>
              </a:rPr>
              <a:t>from</a:t>
            </a:r>
            <a:r>
              <a:rPr sz="2000" spc="-12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a  </a:t>
            </a:r>
            <a:r>
              <a:rPr sz="2000" spc="-10" dirty="0">
                <a:latin typeface="+mj-lt"/>
                <a:cs typeface="Carlito"/>
              </a:rPr>
              <a:t>eukaryotic </a:t>
            </a:r>
            <a:r>
              <a:rPr sz="2000" dirty="0">
                <a:latin typeface="+mj-lt"/>
                <a:cs typeface="Carlito"/>
              </a:rPr>
              <a:t>cell with the </a:t>
            </a:r>
            <a:r>
              <a:rPr sz="2000" spc="-5" dirty="0">
                <a:latin typeface="+mj-lt"/>
                <a:cs typeface="Carlito"/>
              </a:rPr>
              <a:t>use </a:t>
            </a:r>
            <a:r>
              <a:rPr sz="2000" spc="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an </a:t>
            </a:r>
            <a:r>
              <a:rPr sz="2000" spc="-5" dirty="0">
                <a:latin typeface="+mj-lt"/>
                <a:cs typeface="Carlito"/>
              </a:rPr>
              <a:t>enzyme  </a:t>
            </a:r>
            <a:r>
              <a:rPr sz="2000" dirty="0">
                <a:latin typeface="+mj-lt"/>
                <a:cs typeface="Carlito"/>
              </a:rPr>
              <a:t>known as</a:t>
            </a:r>
            <a:r>
              <a:rPr sz="2000" dirty="0">
                <a:latin typeface="+mj-lt"/>
                <a:cs typeface="Carlito"/>
                <a:hlinkClick r:id="rId3"/>
              </a:rPr>
              <a:t> </a:t>
            </a:r>
            <a:r>
              <a:rPr sz="2000" u="heavy" spc="-2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reverse</a:t>
            </a:r>
            <a:r>
              <a:rPr sz="2000" u="heavy" spc="-7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 </a:t>
            </a:r>
            <a:r>
              <a:rPr sz="2000" u="heavy" spc="-1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transcriptase</a:t>
            </a:r>
            <a:r>
              <a:rPr sz="2000" spc="-10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dirty="0">
                <a:latin typeface="+mj-lt"/>
                <a:cs typeface="Carlito"/>
                <a:hlinkClick r:id="rId2"/>
              </a:rPr>
              <a:t>In </a:t>
            </a:r>
            <a:r>
              <a:rPr sz="2000" spc="-15" dirty="0">
                <a:latin typeface="+mj-lt"/>
                <a:cs typeface="Carlito"/>
                <a:hlinkClick r:id="rId2"/>
              </a:rPr>
              <a:t>eukaryotes,</a:t>
            </a:r>
            <a:r>
              <a:rPr sz="2000" spc="-5" dirty="0">
                <a:latin typeface="+mj-lt"/>
                <a:cs typeface="Carlito"/>
                <a:hlinkClick r:id="rId2"/>
              </a:rPr>
              <a:t> a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poly-</a:t>
            </a:r>
            <a:r>
              <a:rPr sz="2000" u="heavy" spc="-5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(</a:t>
            </a:r>
            <a:r>
              <a:rPr sz="2000" u="heavy" spc="-5" smtClean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A)</a:t>
            </a:r>
            <a:r>
              <a:rPr lang="en-US" sz="2000" u="heavy" spc="-5" dirty="0" smtClean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 </a:t>
            </a:r>
            <a:r>
              <a:rPr sz="2000" u="heavy" spc="-10" smtClean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tail</a:t>
            </a:r>
            <a:r>
              <a:rPr sz="2000" spc="-10" smtClean="0">
                <a:latin typeface="+mj-lt"/>
                <a:cs typeface="Carlito"/>
                <a:hlinkClick r:id="rId2"/>
              </a:rPr>
              <a:t> </a:t>
            </a:r>
            <a:r>
              <a:rPr sz="2000" spc="-10" dirty="0">
                <a:latin typeface="+mj-lt"/>
                <a:cs typeface="Carlito"/>
                <a:hlinkClick r:id="rId2"/>
              </a:rPr>
              <a:t>distinguishes </a:t>
            </a:r>
            <a:r>
              <a:rPr sz="2000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mRNA</a:t>
            </a:r>
            <a:r>
              <a:rPr sz="2000" dirty="0">
                <a:latin typeface="+mj-lt"/>
                <a:cs typeface="Carlito"/>
                <a:hlinkClick r:id="rId2"/>
              </a:rPr>
              <a:t>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4"/>
              </a:rPr>
              <a:t>tRNA</a:t>
            </a:r>
            <a:r>
              <a:rPr sz="2000" spc="-5" dirty="0">
                <a:latin typeface="+mj-lt"/>
                <a:cs typeface="Carlito"/>
                <a:hlinkClick r:id="rId4"/>
              </a:rPr>
              <a:t>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5"/>
              </a:rPr>
              <a:t>rRNA </a:t>
            </a:r>
            <a:r>
              <a:rPr sz="2000" dirty="0">
                <a:latin typeface="+mj-lt"/>
                <a:cs typeface="Carlito"/>
              </a:rPr>
              <a:t> and </a:t>
            </a:r>
            <a:r>
              <a:rPr sz="2000" spc="-10" dirty="0">
                <a:latin typeface="+mj-lt"/>
                <a:cs typeface="Carlito"/>
              </a:rPr>
              <a:t>can </a:t>
            </a:r>
            <a:r>
              <a:rPr sz="2000" spc="-20" dirty="0">
                <a:latin typeface="+mj-lt"/>
                <a:cs typeface="Carlito"/>
              </a:rPr>
              <a:t>therefore </a:t>
            </a:r>
            <a:r>
              <a:rPr sz="2000" spc="-5" dirty="0">
                <a:latin typeface="+mj-lt"/>
                <a:cs typeface="Carlito"/>
              </a:rPr>
              <a:t>be used </a:t>
            </a:r>
            <a:r>
              <a:rPr sz="2000" dirty="0">
                <a:latin typeface="+mj-lt"/>
                <a:cs typeface="Carlito"/>
              </a:rPr>
              <a:t>as a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6"/>
              </a:rPr>
              <a:t>primer</a:t>
            </a:r>
            <a:r>
              <a:rPr sz="2000" spc="-5" dirty="0">
                <a:latin typeface="+mj-lt"/>
                <a:cs typeface="Carlito"/>
                <a:hlinkClick r:id="rId6"/>
              </a:rPr>
              <a:t> </a:t>
            </a:r>
            <a:r>
              <a:rPr sz="2000" spc="-15" dirty="0">
                <a:latin typeface="+mj-lt"/>
                <a:cs typeface="Carlito"/>
              </a:rPr>
              <a:t>site </a:t>
            </a:r>
            <a:r>
              <a:rPr sz="2000" spc="-30" dirty="0">
                <a:latin typeface="+mj-lt"/>
                <a:cs typeface="Carlito"/>
              </a:rPr>
              <a:t>for  </a:t>
            </a:r>
            <a:r>
              <a:rPr sz="2000" spc="-20" dirty="0">
                <a:latin typeface="+mj-lt"/>
                <a:cs typeface="Carlito"/>
              </a:rPr>
              <a:t>reverse</a:t>
            </a:r>
            <a:r>
              <a:rPr sz="2000" spc="-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transcription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9804" y="16510"/>
            <a:ext cx="445579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+mj-lt"/>
                <a:cs typeface="Carlito"/>
              </a:rPr>
              <a:t>S</a:t>
            </a:r>
            <a:r>
              <a:rPr sz="2800" spc="-50" dirty="0">
                <a:latin typeface="+mj-lt"/>
                <a:cs typeface="Carlito"/>
              </a:rPr>
              <a:t>t</a:t>
            </a:r>
            <a:r>
              <a:rPr sz="2800" spc="-5" dirty="0">
                <a:latin typeface="+mj-lt"/>
                <a:cs typeface="Carlito"/>
              </a:rPr>
              <a:t>e</a:t>
            </a:r>
            <a:r>
              <a:rPr sz="2800" spc="-25" dirty="0">
                <a:latin typeface="+mj-lt"/>
                <a:cs typeface="Carlito"/>
              </a:rPr>
              <a:t>p</a:t>
            </a:r>
            <a:r>
              <a:rPr sz="2800" spc="-5" dirty="0">
                <a:latin typeface="+mj-lt"/>
                <a:cs typeface="Carlito"/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4542"/>
            <a:ext cx="7780020" cy="3415422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000" b="1" dirty="0">
                <a:latin typeface="+mj-lt"/>
                <a:cs typeface="Carlito"/>
              </a:rPr>
              <a:t>1. mRNA</a:t>
            </a:r>
            <a:r>
              <a:rPr sz="2000" b="1" spc="-35" dirty="0">
                <a:latin typeface="+mj-lt"/>
                <a:cs typeface="Carlito"/>
              </a:rPr>
              <a:t> </a:t>
            </a:r>
            <a:r>
              <a:rPr sz="2000" b="1" spc="-15" dirty="0">
                <a:latin typeface="+mj-lt"/>
                <a:cs typeface="Carlito"/>
              </a:rPr>
              <a:t>extraction</a:t>
            </a:r>
            <a:endParaRPr sz="2000">
              <a:latin typeface="+mj-lt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b="1" dirty="0">
                <a:latin typeface="+mj-lt"/>
                <a:cs typeface="Carlito"/>
              </a:rPr>
              <a:t>2</a:t>
            </a:r>
            <a:r>
              <a:rPr sz="2000" b="1" spc="-5" dirty="0">
                <a:latin typeface="+mj-lt"/>
                <a:cs typeface="Carlito"/>
              </a:rPr>
              <a:t> methods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u="heavy" spc="-1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trizol</a:t>
            </a:r>
            <a:r>
              <a:rPr sz="2000" spc="5" dirty="0">
                <a:latin typeface="+mj-lt"/>
                <a:cs typeface="Carlito"/>
                <a:hlinkClick r:id="rId2"/>
              </a:rPr>
              <a:t> </a:t>
            </a:r>
            <a:r>
              <a:rPr sz="2000" spc="-15" dirty="0">
                <a:latin typeface="+mj-lt"/>
                <a:cs typeface="Carlito"/>
              </a:rPr>
              <a:t>extraction</a:t>
            </a:r>
            <a:endParaRPr sz="2000">
              <a:latin typeface="+mj-lt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u="heavy" spc="-1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column purification</a:t>
            </a:r>
            <a:r>
              <a:rPr sz="2000" spc="-10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Wingdings"/>
              <a:buChar char=""/>
              <a:tabLst>
                <a:tab pos="588645" algn="l"/>
                <a:tab pos="58928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spc="-5" dirty="0">
                <a:latin typeface="+mj-lt"/>
                <a:cs typeface="Carlito"/>
              </a:rPr>
              <a:t>using oligomeric dT nucleotide </a:t>
            </a:r>
            <a:r>
              <a:rPr sz="2000" spc="-15" dirty="0">
                <a:latin typeface="+mj-lt"/>
                <a:cs typeface="Carlito"/>
              </a:rPr>
              <a:t>coated </a:t>
            </a:r>
            <a:r>
              <a:rPr sz="2000" spc="-10" dirty="0">
                <a:latin typeface="+mj-lt"/>
                <a:cs typeface="Carlito"/>
              </a:rPr>
              <a:t>resins  where </a:t>
            </a:r>
            <a:r>
              <a:rPr sz="2000" spc="-5" dirty="0">
                <a:latin typeface="+mj-lt"/>
                <a:cs typeface="Carlito"/>
              </a:rPr>
              <a:t>only </a:t>
            </a:r>
            <a:r>
              <a:rPr sz="2000" dirty="0">
                <a:latin typeface="+mj-lt"/>
                <a:cs typeface="Carlito"/>
              </a:rPr>
              <a:t>the mRNA </a:t>
            </a:r>
            <a:r>
              <a:rPr sz="2000" spc="-10" dirty="0">
                <a:latin typeface="+mj-lt"/>
                <a:cs typeface="Carlito"/>
              </a:rPr>
              <a:t>having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poly-A </a:t>
            </a:r>
            <a:r>
              <a:rPr sz="2000" spc="-15" dirty="0">
                <a:latin typeface="+mj-lt"/>
                <a:cs typeface="Carlito"/>
              </a:rPr>
              <a:t>tail </a:t>
            </a:r>
            <a:r>
              <a:rPr sz="2000" dirty="0">
                <a:latin typeface="+mj-lt"/>
                <a:cs typeface="Carlito"/>
              </a:rPr>
              <a:t>will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bind.</a:t>
            </a:r>
            <a:endParaRPr sz="2000">
              <a:latin typeface="+mj-lt"/>
              <a:cs typeface="Carlito"/>
            </a:endParaRPr>
          </a:p>
          <a:p>
            <a:pPr marL="433070" indent="-421005">
              <a:lnSpc>
                <a:spcPct val="100000"/>
              </a:lnSpc>
              <a:spcBef>
                <a:spcPts val="280"/>
              </a:spcBef>
              <a:buFont typeface="Wingdings"/>
              <a:buChar char=""/>
              <a:tabLst>
                <a:tab pos="433705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spc="-25" dirty="0">
                <a:latin typeface="+mj-lt"/>
                <a:cs typeface="Carlito"/>
              </a:rPr>
              <a:t>rest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RNAs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eluted</a:t>
            </a:r>
            <a:r>
              <a:rPr sz="2000" spc="-4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out</a:t>
            </a:r>
            <a:endParaRPr sz="2000">
              <a:latin typeface="+mj-lt"/>
              <a:cs typeface="Carlito"/>
            </a:endParaRPr>
          </a:p>
          <a:p>
            <a:pPr marL="355600" marR="48260" indent="-342900">
              <a:lnSpc>
                <a:spcPts val="2920"/>
              </a:lnSpc>
              <a:spcBef>
                <a:spcPts val="685"/>
              </a:spcBef>
              <a:buFont typeface="Wingdings"/>
              <a:buChar char=""/>
              <a:tabLst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The </a:t>
            </a:r>
            <a:r>
              <a:rPr sz="2000" dirty="0">
                <a:latin typeface="+mj-lt"/>
                <a:cs typeface="Carlito"/>
              </a:rPr>
              <a:t>mRNA is </a:t>
            </a:r>
            <a:r>
              <a:rPr sz="2000" spc="-5" dirty="0">
                <a:latin typeface="+mj-lt"/>
                <a:cs typeface="Carlito"/>
              </a:rPr>
              <a:t>eluted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spc="-5" dirty="0">
                <a:latin typeface="+mj-lt"/>
                <a:cs typeface="Carlito"/>
              </a:rPr>
              <a:t>using </a:t>
            </a:r>
            <a:r>
              <a:rPr sz="2000" dirty="0">
                <a:latin typeface="+mj-lt"/>
                <a:cs typeface="Carlito"/>
              </a:rPr>
              <a:t>eluting </a:t>
            </a:r>
            <a:r>
              <a:rPr sz="2000" spc="-20" dirty="0">
                <a:latin typeface="+mj-lt"/>
                <a:cs typeface="Carlito"/>
              </a:rPr>
              <a:t>buffer </a:t>
            </a:r>
            <a:r>
              <a:rPr sz="2000" dirty="0">
                <a:latin typeface="+mj-lt"/>
                <a:cs typeface="Carlito"/>
              </a:rPr>
              <a:t>and some  </a:t>
            </a:r>
            <a:r>
              <a:rPr sz="2000" spc="-10" dirty="0">
                <a:latin typeface="+mj-lt"/>
                <a:cs typeface="Carlito"/>
              </a:rPr>
              <a:t>heat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20" dirty="0">
                <a:latin typeface="+mj-lt"/>
                <a:cs typeface="Carlito"/>
              </a:rPr>
              <a:t>separate </a:t>
            </a:r>
            <a:r>
              <a:rPr sz="2000" dirty="0">
                <a:latin typeface="+mj-lt"/>
                <a:cs typeface="Carlito"/>
              </a:rPr>
              <a:t>the mRNA </a:t>
            </a:r>
            <a:r>
              <a:rPr sz="2000" spc="-15" dirty="0">
                <a:latin typeface="+mj-lt"/>
                <a:cs typeface="Carlito"/>
              </a:rPr>
              <a:t>strands from</a:t>
            </a:r>
            <a:r>
              <a:rPr sz="2000" spc="-70" dirty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oligo-dT.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6717" y="461899"/>
            <a:ext cx="52914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+mj-lt"/>
                <a:cs typeface="Carlito"/>
              </a:rPr>
              <a:t>Once mRNA </a:t>
            </a:r>
            <a:r>
              <a:rPr sz="2800" dirty="0">
                <a:latin typeface="+mj-lt"/>
                <a:cs typeface="Carlito"/>
              </a:rPr>
              <a:t>is</a:t>
            </a:r>
            <a:r>
              <a:rPr sz="2800" spc="-40" dirty="0">
                <a:latin typeface="+mj-lt"/>
                <a:cs typeface="Carlito"/>
              </a:rPr>
              <a:t> </a:t>
            </a:r>
            <a:r>
              <a:rPr sz="2800" dirty="0">
                <a:latin typeface="+mj-lt"/>
                <a:cs typeface="Carlito"/>
              </a:rPr>
              <a:t>purified,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7911465" cy="33259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i="1" spc="-5" dirty="0">
                <a:latin typeface="+mj-lt"/>
                <a:cs typeface="Carlito"/>
              </a:rPr>
              <a:t>oligo-dT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tagged </a:t>
            </a:r>
            <a:r>
              <a:rPr sz="2000" dirty="0">
                <a:latin typeface="+mj-lt"/>
                <a:cs typeface="Carlito"/>
              </a:rPr>
              <a:t>as a </a:t>
            </a:r>
            <a:r>
              <a:rPr sz="2000" spc="-10" dirty="0">
                <a:latin typeface="+mj-lt"/>
                <a:cs typeface="Carlito"/>
              </a:rPr>
              <a:t>complementary </a:t>
            </a:r>
            <a:r>
              <a:rPr sz="2000" spc="-5" dirty="0">
                <a:latin typeface="+mj-lt"/>
                <a:cs typeface="Carlito"/>
              </a:rPr>
              <a:t>primer </a:t>
            </a:r>
            <a:r>
              <a:rPr sz="2000" dirty="0">
                <a:latin typeface="+mj-lt"/>
                <a:cs typeface="Carlito"/>
              </a:rPr>
              <a:t>which  </a:t>
            </a:r>
            <a:r>
              <a:rPr sz="2000" spc="-5" dirty="0">
                <a:latin typeface="+mj-lt"/>
                <a:cs typeface="Carlito"/>
              </a:rPr>
              <a:t>binds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poly-A </a:t>
            </a:r>
            <a:r>
              <a:rPr sz="2000" spc="-15" dirty="0">
                <a:latin typeface="+mj-lt"/>
                <a:cs typeface="Carlito"/>
              </a:rPr>
              <a:t>tail providing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5" dirty="0">
                <a:latin typeface="+mj-lt"/>
                <a:cs typeface="Carlito"/>
              </a:rPr>
              <a:t>free </a:t>
            </a:r>
            <a:r>
              <a:rPr sz="2000" dirty="0">
                <a:latin typeface="+mj-lt"/>
                <a:cs typeface="Carlito"/>
              </a:rPr>
              <a:t>3'-OH end </a:t>
            </a:r>
            <a:r>
              <a:rPr sz="2000" spc="-10" dirty="0">
                <a:latin typeface="+mj-lt"/>
                <a:cs typeface="Carlito"/>
              </a:rPr>
              <a:t>that  can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0" dirty="0">
                <a:latin typeface="+mj-lt"/>
                <a:cs typeface="Carlito"/>
              </a:rPr>
              <a:t>extended by </a:t>
            </a:r>
            <a:r>
              <a:rPr sz="2000" spc="-25" dirty="0">
                <a:latin typeface="+mj-lt"/>
                <a:cs typeface="Carlito"/>
              </a:rPr>
              <a:t>reverse </a:t>
            </a:r>
            <a:r>
              <a:rPr sz="2000" spc="-15" dirty="0">
                <a:latin typeface="+mj-lt"/>
                <a:cs typeface="Carlito"/>
              </a:rPr>
              <a:t>transcriptase to </a:t>
            </a:r>
            <a:r>
              <a:rPr sz="2000" spc="-20" dirty="0">
                <a:latin typeface="+mj-lt"/>
                <a:cs typeface="Carlito"/>
              </a:rPr>
              <a:t>create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10" dirty="0">
                <a:latin typeface="+mj-lt"/>
                <a:cs typeface="Carlito"/>
              </a:rPr>
              <a:t>complementary </a:t>
            </a:r>
            <a:r>
              <a:rPr sz="2000" spc="-5" dirty="0">
                <a:latin typeface="+mj-lt"/>
                <a:cs typeface="Carlito"/>
              </a:rPr>
              <a:t>DNA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20" dirty="0">
                <a:latin typeface="+mj-lt"/>
                <a:cs typeface="Carlito"/>
              </a:rPr>
              <a:t>strand.</a:t>
            </a:r>
            <a:endParaRPr sz="2000">
              <a:latin typeface="+mj-lt"/>
              <a:cs typeface="Carlito"/>
            </a:endParaRPr>
          </a:p>
          <a:p>
            <a:pPr marL="355600" marR="127000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60" dirty="0">
                <a:latin typeface="+mj-lt"/>
                <a:cs typeface="Carlito"/>
              </a:rPr>
              <a:t>Now, </a:t>
            </a:r>
            <a:r>
              <a:rPr sz="2000" dirty="0">
                <a:latin typeface="+mj-lt"/>
                <a:cs typeface="Carlito"/>
              </a:rPr>
              <a:t>the mRNA is </a:t>
            </a:r>
            <a:r>
              <a:rPr sz="2000" spc="-10" dirty="0">
                <a:latin typeface="+mj-lt"/>
                <a:cs typeface="Carlito"/>
              </a:rPr>
              <a:t>removed by </a:t>
            </a:r>
            <a:r>
              <a:rPr sz="2000" spc="-5" dirty="0">
                <a:latin typeface="+mj-lt"/>
                <a:cs typeface="Carlito"/>
              </a:rPr>
              <a:t>using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RNAse</a:t>
            </a:r>
            <a:r>
              <a:rPr sz="2000" spc="-5" dirty="0">
                <a:latin typeface="+mj-lt"/>
                <a:cs typeface="Carlito"/>
                <a:hlinkClick r:id="rId2"/>
              </a:rPr>
              <a:t> </a:t>
            </a:r>
            <a:r>
              <a:rPr sz="2000" spc="-5" dirty="0">
                <a:latin typeface="+mj-lt"/>
                <a:cs typeface="Carlito"/>
              </a:rPr>
              <a:t>enzyme  </a:t>
            </a:r>
            <a:r>
              <a:rPr sz="2000" spc="-10" dirty="0">
                <a:latin typeface="+mj-lt"/>
                <a:cs typeface="Carlito"/>
              </a:rPr>
              <a:t>leaving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single </a:t>
            </a:r>
            <a:r>
              <a:rPr sz="2000" spc="-15" dirty="0">
                <a:latin typeface="+mj-lt"/>
                <a:cs typeface="Carlito"/>
              </a:rPr>
              <a:t>stranded </a:t>
            </a:r>
            <a:r>
              <a:rPr sz="2000" dirty="0">
                <a:latin typeface="+mj-lt"/>
                <a:cs typeface="Carlito"/>
              </a:rPr>
              <a:t>cDNA</a:t>
            </a:r>
            <a:r>
              <a:rPr sz="2000" spc="-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(sscDNA).</a:t>
            </a:r>
            <a:endParaRPr sz="2000">
              <a:latin typeface="+mj-lt"/>
              <a:cs typeface="Carlito"/>
            </a:endParaRPr>
          </a:p>
          <a:p>
            <a:pPr marL="355600" marR="178435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spc="-10" dirty="0">
                <a:latin typeface="+mj-lt"/>
                <a:cs typeface="Carlito"/>
              </a:rPr>
              <a:t>sscDNA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converted into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5" dirty="0">
                <a:latin typeface="+mj-lt"/>
                <a:cs typeface="Carlito"/>
              </a:rPr>
              <a:t>double </a:t>
            </a:r>
            <a:r>
              <a:rPr sz="2000" spc="-15" dirty="0">
                <a:latin typeface="+mj-lt"/>
                <a:cs typeface="Carlito"/>
              </a:rPr>
              <a:t>stranded </a:t>
            </a:r>
            <a:r>
              <a:rPr sz="2000" spc="-5" dirty="0">
                <a:latin typeface="+mj-lt"/>
                <a:cs typeface="Carlito"/>
              </a:rPr>
              <a:t>DNA  </a:t>
            </a:r>
            <a:r>
              <a:rPr sz="2000" dirty="0">
                <a:latin typeface="+mj-lt"/>
                <a:cs typeface="Carlito"/>
              </a:rPr>
              <a:t>with </a:t>
            </a:r>
            <a:r>
              <a:rPr sz="2000" spc="-1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help of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DNA</a:t>
            </a:r>
            <a:r>
              <a:rPr sz="2000" u="heavy" spc="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 </a:t>
            </a:r>
            <a:r>
              <a:rPr sz="2000" u="heavy" spc="-1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polymerase</a:t>
            </a:r>
            <a:endParaRPr sz="2000">
              <a:latin typeface="+mj-lt"/>
              <a:cs typeface="Carlito"/>
            </a:endParaRPr>
          </a:p>
          <a:p>
            <a:pPr marL="355600" marR="61404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40" dirty="0">
                <a:latin typeface="+mj-lt"/>
                <a:cs typeface="Carlito"/>
              </a:rPr>
              <a:t>However,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DNA </a:t>
            </a:r>
            <a:r>
              <a:rPr sz="2000" spc="-10" dirty="0">
                <a:latin typeface="+mj-lt"/>
                <a:cs typeface="Carlito"/>
              </a:rPr>
              <a:t>polymerase </a:t>
            </a:r>
            <a:r>
              <a:rPr sz="2000" spc="-15" dirty="0">
                <a:latin typeface="+mj-lt"/>
                <a:cs typeface="Carlito"/>
              </a:rPr>
              <a:t>to synthesize </a:t>
            </a:r>
            <a:r>
              <a:rPr sz="2000" dirty="0">
                <a:latin typeface="+mj-lt"/>
                <a:cs typeface="Carlito"/>
              </a:rPr>
              <a:t>a  </a:t>
            </a:r>
            <a:r>
              <a:rPr sz="2000" spc="-10" dirty="0">
                <a:latin typeface="+mj-lt"/>
                <a:cs typeface="Carlito"/>
              </a:rPr>
              <a:t>complementary </a:t>
            </a:r>
            <a:r>
              <a:rPr sz="2000" spc="-20" dirty="0">
                <a:latin typeface="+mj-lt"/>
                <a:cs typeface="Carlito"/>
              </a:rPr>
              <a:t>strand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5" dirty="0">
                <a:latin typeface="+mj-lt"/>
                <a:cs typeface="Carlito"/>
              </a:rPr>
              <a:t>free </a:t>
            </a:r>
            <a:r>
              <a:rPr sz="2000" spc="-10" dirty="0">
                <a:latin typeface="+mj-lt"/>
                <a:cs typeface="Carlito"/>
              </a:rPr>
              <a:t>3'-OH </a:t>
            </a:r>
            <a:r>
              <a:rPr sz="2000" dirty="0">
                <a:latin typeface="+mj-lt"/>
                <a:cs typeface="Carlito"/>
              </a:rPr>
              <a:t>end is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needed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537461"/>
            <a:ext cx="8187055" cy="32531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 indent="-342900">
              <a:lnSpc>
                <a:spcPts val="2915"/>
              </a:lnSpc>
              <a:spcBef>
                <a:spcPts val="10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000" spc="-5" dirty="0">
                <a:latin typeface="+mj-lt"/>
                <a:cs typeface="Carlito"/>
              </a:rPr>
              <a:t>This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15" dirty="0">
                <a:latin typeface="+mj-lt"/>
                <a:cs typeface="Carlito"/>
              </a:rPr>
              <a:t>provided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sscDNA </a:t>
            </a:r>
            <a:r>
              <a:rPr sz="2000" dirty="0">
                <a:latin typeface="+mj-lt"/>
                <a:cs typeface="Carlito"/>
              </a:rPr>
              <a:t>itself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spc="-15" dirty="0">
                <a:latin typeface="+mj-lt"/>
                <a:cs typeface="Carlito"/>
              </a:rPr>
              <a:t>generating</a:t>
            </a:r>
            <a:r>
              <a:rPr sz="2000" spc="-3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a</a:t>
            </a:r>
            <a:endParaRPr sz="2000">
              <a:latin typeface="+mj-lt"/>
              <a:cs typeface="Carlito"/>
            </a:endParaRPr>
          </a:p>
          <a:p>
            <a:pPr marL="431800">
              <a:lnSpc>
                <a:spcPts val="2915"/>
              </a:lnSpc>
            </a:pPr>
            <a:r>
              <a:rPr sz="2000" i="1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hairpin loop</a:t>
            </a:r>
            <a:r>
              <a:rPr sz="2000" i="1" dirty="0">
                <a:latin typeface="+mj-lt"/>
                <a:cs typeface="Carlito"/>
                <a:hlinkClick r:id="rId2"/>
              </a:rPr>
              <a:t> </a:t>
            </a:r>
            <a:r>
              <a:rPr sz="2000" spc="-15" dirty="0">
                <a:latin typeface="+mj-lt"/>
                <a:cs typeface="Carlito"/>
              </a:rPr>
              <a:t>at </a:t>
            </a:r>
            <a:r>
              <a:rPr sz="2000" dirty="0">
                <a:latin typeface="+mj-lt"/>
                <a:cs typeface="Carlito"/>
              </a:rPr>
              <a:t>the 3' end </a:t>
            </a:r>
            <a:r>
              <a:rPr sz="2000" spc="-10" dirty="0">
                <a:latin typeface="+mj-lt"/>
                <a:cs typeface="Carlito"/>
              </a:rPr>
              <a:t>by </a:t>
            </a:r>
            <a:r>
              <a:rPr sz="2000" spc="-5" dirty="0">
                <a:latin typeface="+mj-lt"/>
                <a:cs typeface="Carlito"/>
              </a:rPr>
              <a:t>coiling on</a:t>
            </a:r>
            <a:r>
              <a:rPr sz="2000" spc="-75" dirty="0">
                <a:latin typeface="+mj-lt"/>
                <a:cs typeface="Carlito"/>
              </a:rPr>
              <a:t> </a:t>
            </a:r>
            <a:r>
              <a:rPr sz="2000" spc="-25" dirty="0">
                <a:latin typeface="+mj-lt"/>
                <a:cs typeface="Carlito"/>
              </a:rPr>
              <a:t>itself.</a:t>
            </a:r>
            <a:endParaRPr sz="2000">
              <a:latin typeface="+mj-lt"/>
              <a:cs typeface="Carlito"/>
            </a:endParaRPr>
          </a:p>
          <a:p>
            <a:pPr marL="431800" marR="38290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000" spc="-10" dirty="0">
                <a:latin typeface="+mj-lt"/>
                <a:cs typeface="Carlito"/>
              </a:rPr>
              <a:t>polymerase extends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3'-OH </a:t>
            </a:r>
            <a:r>
              <a:rPr sz="2000" dirty="0">
                <a:latin typeface="+mj-lt"/>
                <a:cs typeface="Carlito"/>
              </a:rPr>
              <a:t>end and </a:t>
            </a:r>
            <a:r>
              <a:rPr sz="2000" spc="-10" dirty="0">
                <a:latin typeface="+mj-lt"/>
                <a:cs typeface="Carlito"/>
              </a:rPr>
              <a:t>later </a:t>
            </a:r>
            <a:r>
              <a:rPr sz="2000" dirty="0">
                <a:latin typeface="+mj-lt"/>
                <a:cs typeface="Carlito"/>
              </a:rPr>
              <a:t>the</a:t>
            </a:r>
            <a:r>
              <a:rPr sz="2000" spc="-114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loop </a:t>
            </a:r>
            <a:r>
              <a:rPr sz="2000" spc="-5" dirty="0">
                <a:latin typeface="+mj-lt"/>
                <a:cs typeface="Carlito"/>
                <a:hlinkClick r:id="rId3"/>
              </a:rPr>
              <a:t> </a:t>
            </a:r>
            <a:r>
              <a:rPr sz="2000" spc="-10" dirty="0">
                <a:latin typeface="+mj-lt"/>
                <a:cs typeface="Carlito"/>
                <a:hlinkClick r:id="rId3"/>
              </a:rPr>
              <a:t>at </a:t>
            </a:r>
            <a:r>
              <a:rPr sz="2000" dirty="0">
                <a:latin typeface="+mj-lt"/>
                <a:cs typeface="Carlito"/>
                <a:hlinkClick r:id="rId3"/>
              </a:rPr>
              <a:t>3' end is </a:t>
            </a:r>
            <a:r>
              <a:rPr sz="2000" spc="-5" dirty="0">
                <a:latin typeface="+mj-lt"/>
                <a:cs typeface="Carlito"/>
                <a:hlinkClick r:id="rId3"/>
              </a:rPr>
              <a:t>opened </a:t>
            </a:r>
            <a:r>
              <a:rPr sz="2000" spc="-10" dirty="0">
                <a:latin typeface="+mj-lt"/>
                <a:cs typeface="Carlito"/>
                <a:hlinkClick r:id="rId3"/>
              </a:rPr>
              <a:t>by </a:t>
            </a:r>
            <a:r>
              <a:rPr sz="2000" dirty="0">
                <a:latin typeface="+mj-lt"/>
                <a:cs typeface="Carlito"/>
                <a:hlinkClick r:id="rId3"/>
              </a:rPr>
              <a:t>the </a:t>
            </a:r>
            <a:r>
              <a:rPr sz="2000" spc="-5" dirty="0">
                <a:latin typeface="+mj-lt"/>
                <a:cs typeface="Carlito"/>
                <a:hlinkClick r:id="rId3"/>
              </a:rPr>
              <a:t>scissoring </a:t>
            </a:r>
            <a:r>
              <a:rPr sz="2000" dirty="0">
                <a:latin typeface="+mj-lt"/>
                <a:cs typeface="Carlito"/>
                <a:hlinkClick r:id="rId3"/>
              </a:rPr>
              <a:t>action </a:t>
            </a:r>
            <a:r>
              <a:rPr sz="2000" spc="-5" dirty="0">
                <a:latin typeface="+mj-lt"/>
                <a:cs typeface="Carlito"/>
                <a:hlinkClick r:id="rId3"/>
              </a:rPr>
              <a:t>of </a:t>
            </a:r>
            <a:r>
              <a:rPr sz="2000" i="1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S</a:t>
            </a:r>
            <a:r>
              <a:rPr sz="2000" i="1" u="heavy" baseline="-20061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1 </a:t>
            </a:r>
            <a:r>
              <a:rPr sz="2000" i="1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3"/>
              </a:rPr>
              <a:t> nuclease</a:t>
            </a:r>
            <a:r>
              <a:rPr sz="2000" dirty="0">
                <a:latin typeface="+mj-lt"/>
                <a:cs typeface="Carlito"/>
                <a:hlinkClick r:id="rId3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431800" marR="502284" indent="-342900">
              <a:lnSpc>
                <a:spcPts val="2590"/>
              </a:lnSpc>
              <a:spcBef>
                <a:spcPts val="625"/>
              </a:spcBef>
              <a:buClr>
                <a:srgbClr val="000000"/>
              </a:buClr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000" u="heavy" spc="-1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4"/>
              </a:rPr>
              <a:t>Restriction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4"/>
              </a:rPr>
              <a:t>endonucleases</a:t>
            </a:r>
            <a:r>
              <a:rPr sz="2000" spc="-5" dirty="0">
                <a:latin typeface="+mj-lt"/>
                <a:cs typeface="Carlito"/>
                <a:hlinkClick r:id="rId4"/>
              </a:rPr>
              <a:t> </a:t>
            </a:r>
            <a:r>
              <a:rPr sz="2000" dirty="0">
                <a:latin typeface="+mj-lt"/>
                <a:cs typeface="Carlito"/>
              </a:rPr>
              <a:t>and</a:t>
            </a:r>
            <a:r>
              <a:rPr sz="2000" dirty="0">
                <a:latin typeface="+mj-lt"/>
                <a:cs typeface="Carlito"/>
                <a:hlinkClick r:id="rId5"/>
              </a:rPr>
              <a:t> </a:t>
            </a:r>
            <a:r>
              <a:rPr sz="2000" u="heavy" spc="-10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5"/>
              </a:rPr>
              <a:t>DNA ligase</a:t>
            </a:r>
            <a:r>
              <a:rPr sz="2000" spc="-10" dirty="0">
                <a:latin typeface="+mj-lt"/>
                <a:cs typeface="Carlito"/>
                <a:hlinkClick r:id="rId5"/>
              </a:rPr>
              <a:t>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then  used </a:t>
            </a:r>
            <a:r>
              <a:rPr sz="2000" spc="-15" dirty="0">
                <a:latin typeface="+mj-lt"/>
                <a:cs typeface="Carlito"/>
              </a:rPr>
              <a:t>to</a:t>
            </a:r>
            <a:r>
              <a:rPr sz="2000" spc="-15" dirty="0">
                <a:latin typeface="+mj-lt"/>
                <a:cs typeface="Carlito"/>
                <a:hlinkClick r:id="rId6"/>
              </a:rPr>
              <a:t> </a:t>
            </a:r>
            <a:r>
              <a:rPr sz="2000" u="heavy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6"/>
              </a:rPr>
              <a:t>clone</a:t>
            </a:r>
            <a:r>
              <a:rPr sz="2000" dirty="0">
                <a:latin typeface="+mj-lt"/>
                <a:cs typeface="Carlito"/>
                <a:hlinkClick r:id="rId6"/>
              </a:rPr>
              <a:t>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sequences </a:t>
            </a:r>
            <a:r>
              <a:rPr sz="2000" spc="-15" dirty="0">
                <a:latin typeface="+mj-lt"/>
                <a:cs typeface="Carlito"/>
              </a:rPr>
              <a:t>into </a:t>
            </a:r>
            <a:r>
              <a:rPr sz="2000" spc="-5" dirty="0">
                <a:latin typeface="+mj-lt"/>
                <a:cs typeface="Carlito"/>
              </a:rPr>
              <a:t>bacterial</a:t>
            </a:r>
            <a:r>
              <a:rPr sz="2000" spc="-140" dirty="0">
                <a:latin typeface="+mj-lt"/>
                <a:cs typeface="Carlito"/>
                <a:hlinkClick r:id="rId7"/>
              </a:rPr>
              <a:t>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7"/>
              </a:rPr>
              <a:t>plasmids</a:t>
            </a:r>
            <a:r>
              <a:rPr sz="2000" spc="-5" dirty="0">
                <a:latin typeface="+mj-lt"/>
                <a:cs typeface="Carlito"/>
              </a:rPr>
              <a:t>.</a:t>
            </a:r>
            <a:endParaRPr sz="2000">
              <a:latin typeface="+mj-lt"/>
              <a:cs typeface="Carlito"/>
            </a:endParaRPr>
          </a:p>
          <a:p>
            <a:pPr marL="431800" marR="893444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000" spc="-5" dirty="0">
                <a:latin typeface="+mj-lt"/>
                <a:cs typeface="Carlito"/>
              </a:rPr>
              <a:t>The cloned bacteria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dirty="0">
                <a:latin typeface="+mj-lt"/>
                <a:cs typeface="Carlito"/>
              </a:rPr>
              <a:t>then </a:t>
            </a:r>
            <a:r>
              <a:rPr sz="2000" spc="-5" dirty="0">
                <a:latin typeface="+mj-lt"/>
                <a:cs typeface="Carlito"/>
              </a:rPr>
              <a:t>selected,</a:t>
            </a:r>
            <a:r>
              <a:rPr sz="2000" spc="-12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commonly  </a:t>
            </a:r>
            <a:r>
              <a:rPr sz="2000" spc="-10" dirty="0">
                <a:latin typeface="+mj-lt"/>
                <a:cs typeface="Carlito"/>
              </a:rPr>
              <a:t>through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use of antibiotic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selection.</a:t>
            </a:r>
            <a:endParaRPr sz="2000">
              <a:latin typeface="+mj-lt"/>
              <a:cs typeface="Carlito"/>
            </a:endParaRPr>
          </a:p>
          <a:p>
            <a:pPr marL="431800" marR="939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1165" algn="l"/>
                <a:tab pos="431800" algn="l"/>
              </a:tabLst>
            </a:pPr>
            <a:r>
              <a:rPr sz="2000" spc="-5" dirty="0">
                <a:latin typeface="+mj-lt"/>
                <a:cs typeface="Carlito"/>
              </a:rPr>
              <a:t>Once selected, </a:t>
            </a:r>
            <a:r>
              <a:rPr sz="2000" spc="-20" dirty="0">
                <a:latin typeface="+mj-lt"/>
                <a:cs typeface="Carlito"/>
              </a:rPr>
              <a:t>stocks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bacteria </a:t>
            </a:r>
            <a:r>
              <a:rPr sz="2000" spc="-15" dirty="0">
                <a:latin typeface="+mj-lt"/>
                <a:cs typeface="Carlito"/>
              </a:rPr>
              <a:t>are created </a:t>
            </a:r>
            <a:r>
              <a:rPr sz="2000" dirty="0">
                <a:latin typeface="+mj-lt"/>
                <a:cs typeface="Carlito"/>
              </a:rPr>
              <a:t>which  </a:t>
            </a:r>
            <a:r>
              <a:rPr sz="2000" spc="-10" dirty="0">
                <a:latin typeface="+mj-lt"/>
                <a:cs typeface="Carlito"/>
              </a:rPr>
              <a:t>can later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5" dirty="0">
                <a:latin typeface="+mj-lt"/>
                <a:cs typeface="Carlito"/>
              </a:rPr>
              <a:t>grown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5" dirty="0">
                <a:latin typeface="+mj-lt"/>
                <a:cs typeface="Carlito"/>
              </a:rPr>
              <a:t>sequenced </a:t>
            </a:r>
            <a:r>
              <a:rPr sz="2000" spc="-15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compile </a:t>
            </a:r>
            <a:r>
              <a:rPr sz="2000" dirty="0">
                <a:latin typeface="+mj-lt"/>
                <a:cs typeface="Carlito"/>
              </a:rPr>
              <a:t>the  cDNA</a:t>
            </a:r>
            <a:r>
              <a:rPr sz="2000" spc="-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library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1143000"/>
            <a:ext cx="5625352" cy="3730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0142" y="192150"/>
            <a:ext cx="382206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+mj-lt"/>
              </a:rPr>
              <a:t>cDNA </a:t>
            </a:r>
            <a:r>
              <a:rPr sz="2800" spc="-15" dirty="0">
                <a:latin typeface="+mj-lt"/>
              </a:rPr>
              <a:t>Library</a:t>
            </a:r>
            <a:r>
              <a:rPr sz="2800" dirty="0">
                <a:latin typeface="+mj-lt"/>
              </a:rPr>
              <a:t> </a:t>
            </a:r>
            <a:r>
              <a:rPr sz="2800" spc="-5" dirty="0">
                <a:latin typeface="+mj-lt"/>
              </a:rPr>
              <a:t>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855584" cy="2740237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cDNA </a:t>
            </a:r>
            <a:r>
              <a:rPr sz="2000" spc="-10" dirty="0">
                <a:latin typeface="+mj-lt"/>
                <a:cs typeface="Carlito"/>
              </a:rPr>
              <a:t>libraries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commonly used when  </a:t>
            </a:r>
            <a:r>
              <a:rPr sz="2000" spc="-10" dirty="0">
                <a:latin typeface="+mj-lt"/>
                <a:cs typeface="Carlito"/>
              </a:rPr>
              <a:t>reproducing eukaryotic genomes, </a:t>
            </a:r>
            <a:r>
              <a:rPr sz="2000" dirty="0">
                <a:latin typeface="+mj-lt"/>
                <a:cs typeface="Carlito"/>
              </a:rPr>
              <a:t>as the </a:t>
            </a:r>
            <a:r>
              <a:rPr sz="2000" spc="-5" dirty="0">
                <a:latin typeface="+mj-lt"/>
                <a:cs typeface="Carlito"/>
              </a:rPr>
              <a:t>amount  of </a:t>
            </a:r>
            <a:r>
              <a:rPr sz="2000" spc="-10" dirty="0">
                <a:latin typeface="+mj-lt"/>
                <a:cs typeface="Carlito"/>
              </a:rPr>
              <a:t>information </a:t>
            </a:r>
            <a:r>
              <a:rPr sz="2000" spc="-5" dirty="0">
                <a:latin typeface="+mj-lt"/>
                <a:cs typeface="Carlito"/>
              </a:rPr>
              <a:t>is </a:t>
            </a:r>
            <a:r>
              <a:rPr sz="2000" spc="-10" dirty="0">
                <a:latin typeface="+mj-lt"/>
                <a:cs typeface="Carlito"/>
              </a:rPr>
              <a:t>reduced </a:t>
            </a:r>
            <a:r>
              <a:rPr sz="2000" spc="-15" dirty="0">
                <a:latin typeface="+mj-lt"/>
                <a:cs typeface="Carlito"/>
              </a:rPr>
              <a:t>to remove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5" dirty="0">
                <a:latin typeface="+mj-lt"/>
                <a:cs typeface="Carlito"/>
              </a:rPr>
              <a:t>large  numbers </a:t>
            </a:r>
            <a:r>
              <a:rPr sz="2000" spc="-5" dirty="0">
                <a:latin typeface="+mj-lt"/>
                <a:cs typeface="Carlito"/>
              </a:rPr>
              <a:t>of non-coding </a:t>
            </a:r>
            <a:r>
              <a:rPr sz="2000" spc="-10" dirty="0">
                <a:latin typeface="+mj-lt"/>
                <a:cs typeface="Carlito"/>
              </a:rPr>
              <a:t>regions </a:t>
            </a:r>
            <a:r>
              <a:rPr sz="2000" spc="-20" dirty="0">
                <a:latin typeface="+mj-lt"/>
                <a:cs typeface="Carlito"/>
              </a:rPr>
              <a:t>from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35" dirty="0">
                <a:latin typeface="+mj-lt"/>
                <a:cs typeface="Carlito"/>
              </a:rPr>
              <a:t>library.</a:t>
            </a:r>
            <a:endParaRPr sz="2000">
              <a:latin typeface="+mj-lt"/>
              <a:cs typeface="Carlito"/>
            </a:endParaRPr>
          </a:p>
          <a:p>
            <a:pPr marL="355600" marR="52197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cDNA </a:t>
            </a:r>
            <a:r>
              <a:rPr sz="2000" spc="-10" dirty="0">
                <a:latin typeface="+mj-lt"/>
                <a:cs typeface="Carlito"/>
              </a:rPr>
              <a:t>libraries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5" dirty="0">
                <a:latin typeface="+mj-lt"/>
                <a:cs typeface="Carlito"/>
              </a:rPr>
              <a:t>used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spc="-15" dirty="0">
                <a:latin typeface="+mj-lt"/>
                <a:cs typeface="Carlito"/>
              </a:rPr>
              <a:t>express </a:t>
            </a:r>
            <a:r>
              <a:rPr sz="2000" spc="-10" dirty="0">
                <a:latin typeface="+mj-lt"/>
                <a:cs typeface="Carlito"/>
              </a:rPr>
              <a:t>eukaryotic  genes </a:t>
            </a:r>
            <a:r>
              <a:rPr sz="2000" dirty="0">
                <a:latin typeface="+mj-lt"/>
                <a:cs typeface="Carlito"/>
              </a:rPr>
              <a:t>in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prokaryotes.</a:t>
            </a:r>
            <a:endParaRPr sz="2000">
              <a:latin typeface="+mj-lt"/>
              <a:cs typeface="Carlito"/>
            </a:endParaRPr>
          </a:p>
          <a:p>
            <a:pPr marL="355600" marR="1059815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dirty="0">
                <a:latin typeface="+mj-lt"/>
                <a:cs typeface="Carlito"/>
              </a:rPr>
              <a:t>cDNA </a:t>
            </a:r>
            <a:r>
              <a:rPr sz="2000" spc="-15" dirty="0">
                <a:latin typeface="+mj-lt"/>
                <a:cs typeface="Carlito"/>
              </a:rPr>
              <a:t>libraries are </a:t>
            </a:r>
            <a:r>
              <a:rPr sz="2000" spc="-10" dirty="0">
                <a:latin typeface="+mj-lt"/>
                <a:cs typeface="Carlito"/>
              </a:rPr>
              <a:t>most useful in </a:t>
            </a:r>
            <a:r>
              <a:rPr sz="2000" u="heavy" spc="-2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</a:rPr>
              <a:t>reverse </a:t>
            </a:r>
            <a:r>
              <a:rPr sz="2000" u="heavy" spc="-2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 </a:t>
            </a:r>
            <a:r>
              <a:rPr sz="2000" u="heavy" spc="-5" dirty="0"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genetics</a:t>
            </a:r>
            <a:r>
              <a:rPr sz="2000" spc="-5" dirty="0">
                <a:latin typeface="+mj-lt"/>
                <a:cs typeface="Carlito"/>
                <a:hlinkClick r:id="rId2"/>
              </a:rPr>
              <a:t> </a:t>
            </a:r>
            <a:r>
              <a:rPr sz="2000" spc="-10" dirty="0">
                <a:latin typeface="+mj-lt"/>
                <a:cs typeface="Carlito"/>
                <a:hlinkClick r:id="rId2"/>
              </a:rPr>
              <a:t>where </a:t>
            </a:r>
            <a:r>
              <a:rPr sz="2000" dirty="0">
                <a:latin typeface="+mj-lt"/>
                <a:cs typeface="Carlito"/>
                <a:hlinkClick r:id="rId2"/>
              </a:rPr>
              <a:t>the </a:t>
            </a:r>
            <a:r>
              <a:rPr sz="2000" spc="-5" dirty="0">
                <a:latin typeface="+mj-lt"/>
                <a:cs typeface="Carlito"/>
                <a:hlinkClick r:id="rId2"/>
              </a:rPr>
              <a:t>additional </a:t>
            </a:r>
            <a:r>
              <a:rPr sz="2000" spc="-10" dirty="0">
                <a:latin typeface="+mj-lt"/>
                <a:cs typeface="Carlito"/>
                <a:hlinkClick r:id="rId2"/>
              </a:rPr>
              <a:t>genomic </a:t>
            </a:r>
            <a:r>
              <a:rPr sz="2000" spc="-10" dirty="0">
                <a:latin typeface="+mj-lt"/>
                <a:cs typeface="Carlito"/>
              </a:rPr>
              <a:t> information </a:t>
            </a:r>
            <a:r>
              <a:rPr sz="2000" dirty="0">
                <a:latin typeface="+mj-lt"/>
                <a:cs typeface="Carlito"/>
              </a:rPr>
              <a:t>is </a:t>
            </a:r>
            <a:r>
              <a:rPr sz="2000" spc="-5" dirty="0">
                <a:latin typeface="+mj-lt"/>
                <a:cs typeface="Carlito"/>
              </a:rPr>
              <a:t>of less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use.</a:t>
            </a:r>
            <a:endParaRPr sz="2000">
              <a:latin typeface="+mj-lt"/>
              <a:cs typeface="Carlito"/>
            </a:endParaRPr>
          </a:p>
          <a:p>
            <a:pPr marL="355600" marR="349250" indent="-342900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10" dirty="0">
                <a:latin typeface="+mj-lt"/>
                <a:cs typeface="Carlito"/>
              </a:rPr>
              <a:t>Also, </a:t>
            </a:r>
            <a:r>
              <a:rPr sz="2000" dirty="0">
                <a:latin typeface="+mj-lt"/>
                <a:cs typeface="Carlito"/>
              </a:rPr>
              <a:t>it is </a:t>
            </a:r>
            <a:r>
              <a:rPr sz="2000" spc="-10" dirty="0">
                <a:latin typeface="+mj-lt"/>
                <a:cs typeface="Carlito"/>
              </a:rPr>
              <a:t>useful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subsequently </a:t>
            </a:r>
            <a:r>
              <a:rPr sz="2000" spc="-5" dirty="0">
                <a:latin typeface="+mj-lt"/>
                <a:cs typeface="Carlito"/>
              </a:rPr>
              <a:t>isolating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gene that </a:t>
            </a:r>
            <a:r>
              <a:rPr sz="2000" spc="-10" dirty="0">
                <a:latin typeface="+mj-lt"/>
                <a:cs typeface="Carlito"/>
              </a:rPr>
              <a:t>codes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5" dirty="0">
                <a:latin typeface="+mj-lt"/>
                <a:cs typeface="Carlito"/>
              </a:rPr>
              <a:t>that</a:t>
            </a:r>
            <a:r>
              <a:rPr sz="2000" spc="-2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mRNA.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6449" y="228600"/>
            <a:ext cx="653110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8095" marR="5080" indent="-252603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+mj-lt"/>
              </a:rPr>
              <a:t>cDNA </a:t>
            </a:r>
            <a:r>
              <a:rPr sz="2800" spc="-15" dirty="0">
                <a:latin typeface="+mj-lt"/>
              </a:rPr>
              <a:t>Library </a:t>
            </a:r>
            <a:r>
              <a:rPr sz="2800" spc="-5" dirty="0">
                <a:latin typeface="+mj-lt"/>
              </a:rPr>
              <a:t>vs. </a:t>
            </a:r>
            <a:r>
              <a:rPr sz="2800" spc="-10" dirty="0">
                <a:latin typeface="+mj-lt"/>
              </a:rPr>
              <a:t>Genomic DNA  </a:t>
            </a:r>
            <a:r>
              <a:rPr sz="2800" spc="-15" dirty="0">
                <a:latin typeface="+mj-lt"/>
              </a:rPr>
              <a:t>Library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09255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981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+mj-lt"/>
                <a:cs typeface="Carlito"/>
              </a:rPr>
              <a:t>cDNA </a:t>
            </a:r>
            <a:r>
              <a:rPr sz="2000" spc="-10" dirty="0">
                <a:latin typeface="+mj-lt"/>
                <a:cs typeface="Carlito"/>
              </a:rPr>
              <a:t>library </a:t>
            </a:r>
            <a:r>
              <a:rPr sz="2000" spc="-5" dirty="0">
                <a:latin typeface="+mj-lt"/>
                <a:cs typeface="Carlito"/>
              </a:rPr>
              <a:t>lacks the </a:t>
            </a:r>
            <a:r>
              <a:rPr sz="2000" spc="-10" dirty="0">
                <a:latin typeface="+mj-lt"/>
                <a:cs typeface="Carlito"/>
              </a:rPr>
              <a:t>non-coding </a:t>
            </a:r>
            <a:r>
              <a:rPr sz="2000" dirty="0">
                <a:latin typeface="+mj-lt"/>
                <a:cs typeface="Carlito"/>
              </a:rPr>
              <a:t>and  </a:t>
            </a:r>
            <a:r>
              <a:rPr sz="2000" spc="-10" dirty="0">
                <a:latin typeface="+mj-lt"/>
                <a:cs typeface="Carlito"/>
              </a:rPr>
              <a:t>regulatory </a:t>
            </a:r>
            <a:r>
              <a:rPr sz="2000" spc="-5" dirty="0">
                <a:latin typeface="+mj-lt"/>
                <a:cs typeface="Carlito"/>
              </a:rPr>
              <a:t>elements </a:t>
            </a:r>
            <a:r>
              <a:rPr sz="2000" spc="-20" dirty="0">
                <a:latin typeface="+mj-lt"/>
                <a:cs typeface="Carlito"/>
              </a:rPr>
              <a:t>found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5" dirty="0">
                <a:latin typeface="+mj-lt"/>
                <a:cs typeface="Carlito"/>
              </a:rPr>
              <a:t>genomic</a:t>
            </a:r>
            <a:r>
              <a:rPr sz="2000" spc="80" dirty="0">
                <a:latin typeface="+mj-lt"/>
                <a:cs typeface="Carlito"/>
              </a:rPr>
              <a:t> </a:t>
            </a:r>
            <a:r>
              <a:rPr sz="2000" dirty="0">
                <a:latin typeface="+mj-lt"/>
                <a:cs typeface="Carlito"/>
              </a:rPr>
              <a:t>DNA.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u="heavy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Genomic </a:t>
            </a:r>
            <a:r>
              <a:rPr sz="2000" u="heavy" spc="-5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DNA </a:t>
            </a:r>
            <a:r>
              <a:rPr sz="2000" u="heavy" spc="-10" dirty="0">
                <a:solidFill>
                  <a:srgbClr val="DB5252"/>
                </a:solidFill>
                <a:uFill>
                  <a:solidFill>
                    <a:srgbClr val="DB5252"/>
                  </a:solidFill>
                </a:uFill>
                <a:latin typeface="+mj-lt"/>
                <a:cs typeface="Carlito"/>
                <a:hlinkClick r:id="rId2"/>
              </a:rPr>
              <a:t>libraries</a:t>
            </a:r>
            <a:r>
              <a:rPr sz="2000" spc="-10" dirty="0">
                <a:solidFill>
                  <a:srgbClr val="DB5252"/>
                </a:solidFill>
                <a:latin typeface="+mj-lt"/>
                <a:cs typeface="Carlito"/>
                <a:hlinkClick r:id="rId2"/>
              </a:rPr>
              <a:t> </a:t>
            </a:r>
            <a:r>
              <a:rPr sz="2000" spc="-15" dirty="0">
                <a:latin typeface="+mj-lt"/>
                <a:cs typeface="Carlito"/>
              </a:rPr>
              <a:t>provide more </a:t>
            </a:r>
            <a:r>
              <a:rPr sz="2000" spc="-10" dirty="0">
                <a:latin typeface="+mj-lt"/>
                <a:cs typeface="Carlito"/>
              </a:rPr>
              <a:t>detailed  </a:t>
            </a:r>
            <a:r>
              <a:rPr sz="2000" spc="-15" dirty="0">
                <a:latin typeface="+mj-lt"/>
                <a:cs typeface="Carlito"/>
              </a:rPr>
              <a:t>information </a:t>
            </a:r>
            <a:r>
              <a:rPr sz="2000" dirty="0">
                <a:latin typeface="+mj-lt"/>
                <a:cs typeface="Carlito"/>
              </a:rPr>
              <a:t>about the </a:t>
            </a:r>
            <a:r>
              <a:rPr sz="2000" spc="-10" dirty="0">
                <a:latin typeface="+mj-lt"/>
                <a:cs typeface="Carlito"/>
              </a:rPr>
              <a:t>organism, </a:t>
            </a:r>
            <a:r>
              <a:rPr sz="2000" spc="-5" dirty="0">
                <a:latin typeface="+mj-lt"/>
                <a:cs typeface="Carlito"/>
              </a:rPr>
              <a:t>but </a:t>
            </a:r>
            <a:r>
              <a:rPr sz="2000" spc="-15" dirty="0">
                <a:latin typeface="+mj-lt"/>
                <a:cs typeface="Carlito"/>
              </a:rPr>
              <a:t>are </a:t>
            </a:r>
            <a:r>
              <a:rPr sz="2000" spc="-10" dirty="0">
                <a:latin typeface="+mj-lt"/>
                <a:cs typeface="Carlito"/>
              </a:rPr>
              <a:t>more  </a:t>
            </a:r>
            <a:r>
              <a:rPr sz="2000" spc="-15" dirty="0">
                <a:latin typeface="+mj-lt"/>
                <a:cs typeface="Carlito"/>
              </a:rPr>
              <a:t>resource-intensive </a:t>
            </a:r>
            <a:r>
              <a:rPr sz="2000" spc="-25" dirty="0">
                <a:latin typeface="+mj-lt"/>
                <a:cs typeface="Carlito"/>
              </a:rPr>
              <a:t>to </a:t>
            </a:r>
            <a:r>
              <a:rPr sz="2000" spc="-20" dirty="0">
                <a:latin typeface="+mj-lt"/>
                <a:cs typeface="Carlito"/>
              </a:rPr>
              <a:t>generate </a:t>
            </a:r>
            <a:r>
              <a:rPr sz="2000" dirty="0">
                <a:latin typeface="+mj-lt"/>
                <a:cs typeface="Carlito"/>
              </a:rPr>
              <a:t>and</a:t>
            </a:r>
            <a:r>
              <a:rPr sz="2000" spc="40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maintain.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262" y="0"/>
            <a:ext cx="8095183" cy="64727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192150"/>
            <a:ext cx="59436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+mj-lt"/>
              </a:rPr>
              <a:t>Uses of </a:t>
            </a:r>
            <a:r>
              <a:rPr sz="2800" spc="-20" dirty="0">
                <a:latin typeface="+mj-lt"/>
              </a:rPr>
              <a:t>gene </a:t>
            </a:r>
            <a:r>
              <a:rPr sz="2800" spc="-15" dirty="0">
                <a:latin typeface="+mj-lt"/>
              </a:rPr>
              <a:t>libraries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14400"/>
            <a:ext cx="7980680" cy="3845027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56388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30" dirty="0">
                <a:latin typeface="+mj-lt"/>
                <a:cs typeface="Carlito"/>
              </a:rPr>
              <a:t>To </a:t>
            </a:r>
            <a:r>
              <a:rPr sz="2000" spc="-10" dirty="0">
                <a:latin typeface="+mj-lt"/>
                <a:cs typeface="Carlito"/>
              </a:rPr>
              <a:t>obtain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sequences of </a:t>
            </a:r>
            <a:r>
              <a:rPr sz="2000" spc="-10" dirty="0">
                <a:latin typeface="+mj-lt"/>
                <a:cs typeface="Carlito"/>
              </a:rPr>
              <a:t>genes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10" dirty="0">
                <a:latin typeface="+mj-lt"/>
                <a:cs typeface="Carlito"/>
              </a:rPr>
              <a:t>analysis,  amplification, </a:t>
            </a:r>
            <a:r>
              <a:rPr sz="2000" dirty="0">
                <a:latin typeface="+mj-lt"/>
                <a:cs typeface="Carlito"/>
              </a:rPr>
              <a:t>cloning, and</a:t>
            </a:r>
            <a:r>
              <a:rPr sz="2000" spc="5" dirty="0">
                <a:latin typeface="+mj-lt"/>
                <a:cs typeface="Carlito"/>
              </a:rPr>
              <a:t> </a:t>
            </a:r>
            <a:r>
              <a:rPr sz="2000" spc="-15" dirty="0">
                <a:latin typeface="+mj-lt"/>
                <a:cs typeface="Carlito"/>
              </a:rPr>
              <a:t>expression.</a:t>
            </a:r>
            <a:endParaRPr sz="2000">
              <a:latin typeface="+mj-lt"/>
              <a:cs typeface="Carlito"/>
            </a:endParaRPr>
          </a:p>
          <a:p>
            <a:pPr marL="355600" marR="98679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Carlito"/>
              </a:rPr>
              <a:t>Once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5" dirty="0">
                <a:latin typeface="+mj-lt"/>
                <a:cs typeface="Carlito"/>
              </a:rPr>
              <a:t>sequence </a:t>
            </a:r>
            <a:r>
              <a:rPr sz="2000" spc="-10" dirty="0">
                <a:latin typeface="+mj-lt"/>
                <a:cs typeface="Carlito"/>
              </a:rPr>
              <a:t>is </a:t>
            </a:r>
            <a:r>
              <a:rPr sz="2000" dirty="0">
                <a:latin typeface="+mj-lt"/>
                <a:cs typeface="Carlito"/>
              </a:rPr>
              <a:t>known </a:t>
            </a:r>
            <a:r>
              <a:rPr sz="2000" spc="-15" dirty="0">
                <a:latin typeface="+mj-lt"/>
                <a:cs typeface="Carlito"/>
              </a:rPr>
              <a:t>probes,  primers, </a:t>
            </a:r>
            <a:r>
              <a:rPr sz="2000" i="1" spc="-15" dirty="0">
                <a:latin typeface="+mj-lt"/>
                <a:cs typeface="Carlito"/>
              </a:rPr>
              <a:t>etc. </a:t>
            </a:r>
            <a:r>
              <a:rPr sz="2000" spc="-10" dirty="0">
                <a:latin typeface="+mj-lt"/>
                <a:cs typeface="Carlito"/>
              </a:rPr>
              <a:t>can </a:t>
            </a:r>
            <a:r>
              <a:rPr sz="2000" spc="-5" dirty="0">
                <a:latin typeface="+mj-lt"/>
                <a:cs typeface="Carlito"/>
              </a:rPr>
              <a:t>be </a:t>
            </a:r>
            <a:r>
              <a:rPr sz="2000" spc="-15" dirty="0">
                <a:latin typeface="+mj-lt"/>
                <a:cs typeface="Carlito"/>
              </a:rPr>
              <a:t>synthesized </a:t>
            </a:r>
            <a:r>
              <a:rPr sz="2000" spc="-25" dirty="0">
                <a:latin typeface="+mj-lt"/>
                <a:cs typeface="Carlito"/>
              </a:rPr>
              <a:t>for</a:t>
            </a:r>
            <a:r>
              <a:rPr sz="2000" spc="35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further</a:t>
            </a:r>
            <a:endParaRPr sz="2000">
              <a:latin typeface="+mj-lt"/>
              <a:cs typeface="Carlito"/>
            </a:endParaRPr>
          </a:p>
          <a:p>
            <a:pPr marL="355600" marR="69215">
              <a:lnSpc>
                <a:spcPts val="2880"/>
              </a:lnSpc>
            </a:pPr>
            <a:r>
              <a:rPr sz="2000" spc="-10" dirty="0">
                <a:latin typeface="+mj-lt"/>
                <a:cs typeface="Carlito"/>
              </a:rPr>
              <a:t>diagnostic work </a:t>
            </a:r>
            <a:r>
              <a:rPr sz="2000" dirty="0">
                <a:latin typeface="+mj-lt"/>
                <a:cs typeface="Carlito"/>
              </a:rPr>
              <a:t>using, </a:t>
            </a:r>
            <a:r>
              <a:rPr sz="2000" spc="-25" dirty="0">
                <a:latin typeface="+mj-lt"/>
                <a:cs typeface="Carlito"/>
              </a:rPr>
              <a:t>for </a:t>
            </a:r>
            <a:r>
              <a:rPr sz="2000" spc="-15" dirty="0">
                <a:latin typeface="+mj-lt"/>
                <a:cs typeface="Carlito"/>
              </a:rPr>
              <a:t>example, hybridization  </a:t>
            </a:r>
            <a:r>
              <a:rPr sz="2000" spc="-5" dirty="0">
                <a:latin typeface="+mj-lt"/>
                <a:cs typeface="Carlito"/>
              </a:rPr>
              <a:t>reactions, </a:t>
            </a:r>
            <a:r>
              <a:rPr sz="2000" spc="-10" dirty="0">
                <a:latin typeface="+mj-lt"/>
                <a:cs typeface="Carlito"/>
              </a:rPr>
              <a:t>blots </a:t>
            </a:r>
            <a:r>
              <a:rPr sz="2000" dirty="0">
                <a:latin typeface="+mj-lt"/>
                <a:cs typeface="Carlito"/>
              </a:rPr>
              <a:t>and</a:t>
            </a:r>
            <a:r>
              <a:rPr sz="2000" spc="15" dirty="0">
                <a:latin typeface="+mj-lt"/>
                <a:cs typeface="Carlito"/>
              </a:rPr>
              <a:t> </a:t>
            </a:r>
            <a:r>
              <a:rPr sz="2000" spc="-10" dirty="0">
                <a:latin typeface="+mj-lt"/>
                <a:cs typeface="Carlito"/>
              </a:rPr>
              <a:t>PCR.</a:t>
            </a:r>
            <a:endParaRPr sz="2000">
              <a:latin typeface="+mj-lt"/>
              <a:cs typeface="Carlito"/>
            </a:endParaRPr>
          </a:p>
          <a:p>
            <a:pPr marL="355600" marR="469265" indent="-342900">
              <a:lnSpc>
                <a:spcPts val="2880"/>
              </a:lnSpc>
              <a:spcBef>
                <a:spcPts val="72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15" dirty="0">
                <a:latin typeface="+mj-lt"/>
                <a:cs typeface="Carlito"/>
              </a:rPr>
              <a:t>Knowledge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dirty="0">
                <a:latin typeface="+mj-lt"/>
                <a:cs typeface="Carlito"/>
              </a:rPr>
              <a:t>a </a:t>
            </a:r>
            <a:r>
              <a:rPr sz="2000" spc="-10" dirty="0">
                <a:latin typeface="+mj-lt"/>
                <a:cs typeface="Carlito"/>
              </a:rPr>
              <a:t>gene </a:t>
            </a:r>
            <a:r>
              <a:rPr sz="2000" spc="-5" dirty="0">
                <a:latin typeface="+mj-lt"/>
                <a:cs typeface="Carlito"/>
              </a:rPr>
              <a:t>sequence </a:t>
            </a:r>
            <a:r>
              <a:rPr sz="2000" dirty="0">
                <a:latin typeface="+mj-lt"/>
                <a:cs typeface="Carlito"/>
              </a:rPr>
              <a:t>also </a:t>
            </a:r>
            <a:r>
              <a:rPr sz="2000" spc="-30" dirty="0">
                <a:latin typeface="+mj-lt"/>
                <a:cs typeface="Carlito"/>
              </a:rPr>
              <a:t>offers </a:t>
            </a:r>
            <a:r>
              <a:rPr sz="2000" dirty="0">
                <a:latin typeface="+mj-lt"/>
                <a:cs typeface="Carlito"/>
              </a:rPr>
              <a:t>the  </a:t>
            </a:r>
            <a:r>
              <a:rPr sz="2000" spc="-5" dirty="0">
                <a:latin typeface="+mj-lt"/>
                <a:cs typeface="Carlito"/>
              </a:rPr>
              <a:t>possibility of gene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therapy.</a:t>
            </a:r>
            <a:endParaRPr sz="2000">
              <a:latin typeface="+mj-lt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Carlito"/>
              </a:rPr>
              <a:t>Also, gene </a:t>
            </a:r>
            <a:r>
              <a:rPr sz="2000" spc="-15" dirty="0">
                <a:latin typeface="+mj-lt"/>
                <a:cs typeface="Carlito"/>
              </a:rPr>
              <a:t>expression </a:t>
            </a:r>
            <a:r>
              <a:rPr sz="2000" spc="-5" dirty="0">
                <a:latin typeface="+mj-lt"/>
                <a:cs typeface="Carlito"/>
              </a:rPr>
              <a:t>can be used </a:t>
            </a:r>
            <a:r>
              <a:rPr sz="2000" spc="-10" dirty="0">
                <a:latin typeface="+mj-lt"/>
                <a:cs typeface="Carlito"/>
              </a:rPr>
              <a:t>to </a:t>
            </a:r>
            <a:r>
              <a:rPr sz="2000" spc="-20" dirty="0">
                <a:latin typeface="+mj-lt"/>
                <a:cs typeface="Carlito"/>
              </a:rPr>
              <a:t>synthesize </a:t>
            </a:r>
            <a:r>
              <a:rPr sz="2000" dirty="0">
                <a:latin typeface="+mj-lt"/>
                <a:cs typeface="Carlito"/>
              </a:rPr>
              <a:t>a  </a:t>
            </a:r>
            <a:r>
              <a:rPr sz="2000" spc="-10" dirty="0">
                <a:latin typeface="+mj-lt"/>
                <a:cs typeface="Carlito"/>
              </a:rPr>
              <a:t>product </a:t>
            </a:r>
            <a:r>
              <a:rPr sz="2000" spc="-5" dirty="0">
                <a:latin typeface="+mj-lt"/>
                <a:cs typeface="Carlito"/>
              </a:rPr>
              <a:t>in particular </a:t>
            </a:r>
            <a:r>
              <a:rPr sz="2000" spc="-10" dirty="0">
                <a:latin typeface="+mj-lt"/>
                <a:cs typeface="Carlito"/>
              </a:rPr>
              <a:t>host cells, </a:t>
            </a:r>
            <a:r>
              <a:rPr sz="2000" i="1" dirty="0">
                <a:latin typeface="+mj-lt"/>
                <a:cs typeface="Carlito"/>
              </a:rPr>
              <a:t>e.g. </a:t>
            </a:r>
            <a:r>
              <a:rPr sz="2000" spc="-10" dirty="0">
                <a:latin typeface="+mj-lt"/>
                <a:cs typeface="Carlito"/>
              </a:rPr>
              <a:t>synthesis </a:t>
            </a:r>
            <a:r>
              <a:rPr sz="2000" spc="-5" dirty="0">
                <a:latin typeface="+mj-lt"/>
                <a:cs typeface="Carlito"/>
              </a:rPr>
              <a:t>of  human gene </a:t>
            </a:r>
            <a:r>
              <a:rPr sz="2000" spc="-10" dirty="0">
                <a:latin typeface="+mj-lt"/>
                <a:cs typeface="Carlito"/>
              </a:rPr>
              <a:t>products </a:t>
            </a:r>
            <a:r>
              <a:rPr sz="2000" dirty="0">
                <a:latin typeface="+mj-lt"/>
                <a:cs typeface="Carlito"/>
              </a:rPr>
              <a:t>in </a:t>
            </a:r>
            <a:r>
              <a:rPr sz="2000" spc="-15" dirty="0">
                <a:latin typeface="+mj-lt"/>
                <a:cs typeface="Carlito"/>
              </a:rPr>
              <a:t>prokaryotic</a:t>
            </a:r>
            <a:r>
              <a:rPr sz="2000" spc="-1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cells.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461899"/>
            <a:ext cx="6492621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800" spc="-15" dirty="0" smtClean="0">
                <a:latin typeface="+mj-lt"/>
                <a:cs typeface="Carlito"/>
              </a:rPr>
              <a:t>Two </a:t>
            </a:r>
            <a:r>
              <a:rPr lang="en-US" sz="2800" dirty="0" smtClean="0">
                <a:latin typeface="+mj-lt"/>
                <a:cs typeface="Carlito"/>
              </a:rPr>
              <a:t>Types </a:t>
            </a:r>
            <a:r>
              <a:rPr lang="en-US" sz="2800" spc="-5" dirty="0" smtClean="0">
                <a:latin typeface="+mj-lt"/>
                <a:cs typeface="Carlito"/>
              </a:rPr>
              <a:t>Of </a:t>
            </a:r>
            <a:r>
              <a:rPr lang="en-US" sz="2800" spc="-10" dirty="0" smtClean="0">
                <a:latin typeface="+mj-lt"/>
                <a:cs typeface="Carlito"/>
              </a:rPr>
              <a:t>Gene</a:t>
            </a:r>
            <a:r>
              <a:rPr lang="en-US" sz="2800" spc="-50" dirty="0" smtClean="0">
                <a:latin typeface="+mj-lt"/>
                <a:cs typeface="Carlito"/>
              </a:rPr>
              <a:t> </a:t>
            </a:r>
            <a:r>
              <a:rPr lang="en-US" sz="2800" spc="-10" dirty="0" smtClean="0">
                <a:latin typeface="+mj-lt"/>
                <a:cs typeface="Carlito"/>
              </a:rPr>
              <a:t>Library</a:t>
            </a:r>
            <a:endParaRPr lang="en-US" sz="2800" dirty="0">
              <a:latin typeface="+mj-lt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461884" cy="17985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-5" dirty="0" smtClean="0">
                <a:latin typeface="+mj-lt"/>
                <a:cs typeface="Carlito"/>
              </a:rPr>
              <a:t>D</a:t>
            </a:r>
            <a:r>
              <a:rPr sz="2000" spc="-5" smtClean="0">
                <a:latin typeface="+mj-lt"/>
                <a:cs typeface="Carlito"/>
              </a:rPr>
              <a:t>epending </a:t>
            </a:r>
            <a:r>
              <a:rPr sz="2000" spc="-5" dirty="0">
                <a:latin typeface="+mj-lt"/>
                <a:cs typeface="Carlito"/>
              </a:rPr>
              <a:t>upon </a:t>
            </a:r>
            <a:r>
              <a:rPr sz="2000" dirty="0">
                <a:latin typeface="+mj-lt"/>
                <a:cs typeface="Carlito"/>
              </a:rPr>
              <a:t>the </a:t>
            </a:r>
            <a:r>
              <a:rPr sz="2000" spc="-10" dirty="0">
                <a:latin typeface="+mj-lt"/>
                <a:cs typeface="Carlito"/>
              </a:rPr>
              <a:t>source </a:t>
            </a:r>
            <a:r>
              <a:rPr sz="2000" dirty="0">
                <a:latin typeface="+mj-lt"/>
                <a:cs typeface="Carlito"/>
              </a:rPr>
              <a:t>of the DNA</a:t>
            </a:r>
            <a:r>
              <a:rPr sz="2000" spc="-3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used.</a:t>
            </a:r>
            <a:endParaRPr sz="2000">
              <a:latin typeface="+mj-lt"/>
              <a:cs typeface="Carlito"/>
            </a:endParaRPr>
          </a:p>
          <a:p>
            <a:pPr marL="103505" marR="4492625" indent="-91440">
              <a:lnSpc>
                <a:spcPct val="240099"/>
              </a:lnSpc>
            </a:pPr>
            <a:r>
              <a:rPr sz="2000" smtClean="0">
                <a:latin typeface="+mj-lt"/>
                <a:cs typeface="Carlito"/>
              </a:rPr>
              <a:t>1.</a:t>
            </a:r>
            <a:r>
              <a:rPr lang="en-US" sz="2000" dirty="0" smtClean="0">
                <a:latin typeface="+mj-lt"/>
                <a:cs typeface="Carlito"/>
              </a:rPr>
              <a:t>G</a:t>
            </a:r>
            <a:r>
              <a:rPr sz="2000" smtClean="0">
                <a:latin typeface="+mj-lt"/>
                <a:cs typeface="Carlito"/>
              </a:rPr>
              <a:t>enomic</a:t>
            </a:r>
            <a:r>
              <a:rPr sz="2000" spc="-70" smtClean="0">
                <a:latin typeface="+mj-lt"/>
                <a:cs typeface="Carlito"/>
              </a:rPr>
              <a:t> </a:t>
            </a:r>
            <a:r>
              <a:rPr sz="2000" spc="-35" dirty="0">
                <a:latin typeface="+mj-lt"/>
                <a:cs typeface="Carlito"/>
              </a:rPr>
              <a:t>library</a:t>
            </a:r>
            <a:r>
              <a:rPr sz="2000" spc="-35">
                <a:latin typeface="+mj-lt"/>
                <a:cs typeface="Carlito"/>
              </a:rPr>
              <a:t>.  </a:t>
            </a:r>
            <a:endParaRPr lang="en-US" sz="2000" spc="-35" dirty="0" smtClean="0">
              <a:latin typeface="+mj-lt"/>
              <a:cs typeface="Carlito"/>
            </a:endParaRPr>
          </a:p>
          <a:p>
            <a:pPr marL="103505" marR="4492625" indent="-91440">
              <a:lnSpc>
                <a:spcPct val="240099"/>
              </a:lnSpc>
            </a:pPr>
            <a:r>
              <a:rPr sz="2000" spc="-5" smtClean="0">
                <a:latin typeface="+mj-lt"/>
                <a:cs typeface="Carlito"/>
              </a:rPr>
              <a:t>2.cDNA </a:t>
            </a:r>
            <a:r>
              <a:rPr sz="2000" spc="-10" dirty="0">
                <a:latin typeface="+mj-lt"/>
                <a:cs typeface="Carlito"/>
              </a:rPr>
              <a:t>library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632" y="130810"/>
            <a:ext cx="8240167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en-US" sz="2800" spc="-30" dirty="0" smtClean="0"/>
              <a:t>Types </a:t>
            </a:r>
            <a:r>
              <a:rPr lang="en-US" sz="2800" spc="-5" dirty="0" smtClean="0"/>
              <a:t>of </a:t>
            </a:r>
            <a:r>
              <a:rPr lang="en-US" sz="2800" spc="-10" dirty="0" smtClean="0"/>
              <a:t>GENE </a:t>
            </a:r>
            <a:r>
              <a:rPr lang="en-US" sz="2800" spc="-15" dirty="0" smtClean="0"/>
              <a:t>library: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sz="2800" spc="-15" dirty="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413625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0259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mtClean="0">
                <a:latin typeface="+mj-lt"/>
                <a:cs typeface="Carlito"/>
              </a:rPr>
              <a:t>genomic </a:t>
            </a:r>
            <a:r>
              <a:rPr sz="2000" spc="-10" smtClean="0">
                <a:latin typeface="+mj-lt"/>
                <a:cs typeface="Carlito"/>
              </a:rPr>
              <a:t>library </a:t>
            </a:r>
            <a:r>
              <a:rPr sz="2000" spc="-15" smtClean="0">
                <a:latin typeface="+mj-lt"/>
                <a:cs typeface="Carlito"/>
              </a:rPr>
              <a:t>contains </a:t>
            </a:r>
            <a:r>
              <a:rPr sz="2000" spc="-5" smtClean="0">
                <a:latin typeface="+mj-lt"/>
                <a:cs typeface="Carlito"/>
              </a:rPr>
              <a:t>DNA </a:t>
            </a:r>
            <a:r>
              <a:rPr sz="2000" spc="-10" smtClean="0">
                <a:latin typeface="+mj-lt"/>
                <a:cs typeface="Carlito"/>
              </a:rPr>
              <a:t>fragments  representing </a:t>
            </a:r>
            <a:r>
              <a:rPr sz="2000" smtClean="0">
                <a:latin typeface="+mj-lt"/>
                <a:cs typeface="Carlito"/>
              </a:rPr>
              <a:t>the </a:t>
            </a:r>
            <a:r>
              <a:rPr sz="2000" spc="-10" smtClean="0">
                <a:latin typeface="+mj-lt"/>
                <a:cs typeface="Carlito"/>
              </a:rPr>
              <a:t>entire </a:t>
            </a:r>
            <a:r>
              <a:rPr sz="2000" spc="-5" smtClean="0">
                <a:latin typeface="+mj-lt"/>
                <a:cs typeface="Carlito"/>
              </a:rPr>
              <a:t>genome of </a:t>
            </a:r>
            <a:r>
              <a:rPr sz="2000" smtClean="0">
                <a:latin typeface="+mj-lt"/>
                <a:cs typeface="Carlito"/>
              </a:rPr>
              <a:t>an  </a:t>
            </a:r>
            <a:r>
              <a:rPr sz="2000" spc="-10" smtClean="0">
                <a:latin typeface="+mj-lt"/>
                <a:cs typeface="Carlito"/>
              </a:rPr>
              <a:t>organism.</a:t>
            </a:r>
            <a:endParaRPr sz="2000" smtClean="0">
              <a:latin typeface="+mj-lt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mtClean="0">
                <a:latin typeface="+mj-lt"/>
                <a:cs typeface="Carlito"/>
              </a:rPr>
              <a:t>cDNA </a:t>
            </a:r>
            <a:r>
              <a:rPr sz="2000" spc="-10" smtClean="0">
                <a:latin typeface="+mj-lt"/>
                <a:cs typeface="Carlito"/>
              </a:rPr>
              <a:t>library </a:t>
            </a:r>
            <a:r>
              <a:rPr sz="2000" spc="-15" smtClean="0">
                <a:latin typeface="+mj-lt"/>
                <a:cs typeface="Carlito"/>
              </a:rPr>
              <a:t>contains </a:t>
            </a:r>
            <a:r>
              <a:rPr sz="2000" spc="-5" smtClean="0">
                <a:latin typeface="+mj-lt"/>
                <a:cs typeface="Carlito"/>
              </a:rPr>
              <a:t>only </a:t>
            </a:r>
            <a:r>
              <a:rPr sz="2000" spc="-10" smtClean="0">
                <a:latin typeface="+mj-lt"/>
                <a:cs typeface="Carlito"/>
              </a:rPr>
              <a:t>complementary  </a:t>
            </a:r>
            <a:r>
              <a:rPr sz="2000" spc="-5" smtClean="0">
                <a:latin typeface="+mj-lt"/>
                <a:cs typeface="Carlito"/>
              </a:rPr>
              <a:t>DNA </a:t>
            </a:r>
            <a:r>
              <a:rPr sz="2000" smtClean="0">
                <a:latin typeface="+mj-lt"/>
                <a:cs typeface="Carlito"/>
              </a:rPr>
              <a:t>molecules </a:t>
            </a:r>
            <a:r>
              <a:rPr sz="2000" spc="-15" smtClean="0">
                <a:latin typeface="+mj-lt"/>
                <a:cs typeface="Carlito"/>
              </a:rPr>
              <a:t>synthesized from </a:t>
            </a:r>
            <a:r>
              <a:rPr sz="2000" smtClean="0">
                <a:latin typeface="+mj-lt"/>
                <a:cs typeface="Carlito"/>
              </a:rPr>
              <a:t>mRNA  molecules in a</a:t>
            </a:r>
            <a:r>
              <a:rPr sz="2000" spc="5" smtClean="0">
                <a:latin typeface="+mj-lt"/>
                <a:cs typeface="Carlito"/>
              </a:rPr>
              <a:t> </a:t>
            </a:r>
            <a:r>
              <a:rPr sz="2000" smtClean="0">
                <a:latin typeface="+mj-lt"/>
                <a:cs typeface="Carlito"/>
              </a:rPr>
              <a:t>cell.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17" y="461899"/>
            <a:ext cx="4094479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+mj-lt"/>
              </a:rPr>
              <a:t>Genomic </a:t>
            </a:r>
            <a:r>
              <a:rPr sz="2800" spc="-15" dirty="0">
                <a:latin typeface="+mj-lt"/>
              </a:rPr>
              <a:t>Library</a:t>
            </a:r>
            <a:r>
              <a:rPr sz="2800" spc="-85" dirty="0">
                <a:latin typeface="+mj-lt"/>
              </a:rPr>
              <a:t> </a:t>
            </a:r>
            <a:r>
              <a:rPr sz="2800" dirty="0">
                <a:latin typeface="+mj-lt"/>
              </a:rPr>
              <a:t>:</a:t>
            </a:r>
            <a:endParaRPr sz="2800"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1406397"/>
            <a:ext cx="7649209" cy="243848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280670" indent="-343535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latin typeface="+mj-lt"/>
                <a:cs typeface="Carlito"/>
              </a:rPr>
              <a:t>Made </a:t>
            </a:r>
            <a:r>
              <a:rPr sz="2000" spc="-15" dirty="0">
                <a:latin typeface="+mj-lt"/>
                <a:cs typeface="Carlito"/>
              </a:rPr>
              <a:t>from </a:t>
            </a:r>
            <a:r>
              <a:rPr sz="2000" spc="-5" dirty="0">
                <a:latin typeface="+mj-lt"/>
                <a:cs typeface="Carlito"/>
              </a:rPr>
              <a:t>nuclear DNA of </a:t>
            </a:r>
            <a:r>
              <a:rPr sz="2000" dirty="0">
                <a:latin typeface="+mj-lt"/>
                <a:cs typeface="Carlito"/>
              </a:rPr>
              <a:t>an </a:t>
            </a:r>
            <a:r>
              <a:rPr sz="2000" spc="-15" dirty="0">
                <a:latin typeface="+mj-lt"/>
                <a:cs typeface="Carlito"/>
              </a:rPr>
              <a:t>organism </a:t>
            </a:r>
            <a:r>
              <a:rPr sz="2000" spc="-5" dirty="0">
                <a:latin typeface="+mj-lt"/>
                <a:cs typeface="Carlito"/>
              </a:rPr>
              <a:t>or  species.</a:t>
            </a:r>
            <a:endParaRPr sz="2000">
              <a:latin typeface="+mj-lt"/>
              <a:cs typeface="Carlito"/>
            </a:endParaRPr>
          </a:p>
          <a:p>
            <a:pPr marL="355600" marR="1068705" indent="-343535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+mj-lt"/>
                <a:cs typeface="Carlito"/>
              </a:rPr>
              <a:t>DNA </a:t>
            </a:r>
            <a:r>
              <a:rPr sz="2000" dirty="0">
                <a:latin typeface="+mj-lt"/>
                <a:cs typeface="Carlito"/>
              </a:rPr>
              <a:t>is cut </a:t>
            </a:r>
            <a:r>
              <a:rPr sz="2000" spc="-20" dirty="0">
                <a:latin typeface="+mj-lt"/>
                <a:cs typeface="Carlito"/>
              </a:rPr>
              <a:t>into </a:t>
            </a:r>
            <a:r>
              <a:rPr sz="2000" dirty="0">
                <a:latin typeface="+mj-lt"/>
                <a:cs typeface="Carlito"/>
              </a:rPr>
              <a:t>clonable </a:t>
            </a:r>
            <a:r>
              <a:rPr sz="2000" spc="-25" dirty="0">
                <a:latin typeface="+mj-lt"/>
                <a:cs typeface="Carlito"/>
              </a:rPr>
              <a:t>size </a:t>
            </a:r>
            <a:r>
              <a:rPr sz="2000" spc="-5" dirty="0">
                <a:latin typeface="+mj-lt"/>
                <a:cs typeface="Carlito"/>
              </a:rPr>
              <a:t>pieces </a:t>
            </a:r>
            <a:r>
              <a:rPr sz="2000" dirty="0">
                <a:latin typeface="+mj-lt"/>
                <a:cs typeface="Carlito"/>
              </a:rPr>
              <a:t>as  </a:t>
            </a:r>
            <a:r>
              <a:rPr sz="2000" spc="-10" dirty="0">
                <a:latin typeface="+mj-lt"/>
                <a:cs typeface="Carlito"/>
              </a:rPr>
              <a:t>randomly </a:t>
            </a:r>
            <a:r>
              <a:rPr sz="2000" spc="-5" dirty="0">
                <a:latin typeface="+mj-lt"/>
                <a:cs typeface="Carlito"/>
              </a:rPr>
              <a:t>possible using </a:t>
            </a:r>
            <a:r>
              <a:rPr sz="2000" spc="-10" dirty="0">
                <a:latin typeface="+mj-lt"/>
                <a:cs typeface="Carlito"/>
              </a:rPr>
              <a:t>restriction  </a:t>
            </a:r>
            <a:r>
              <a:rPr sz="2000" dirty="0">
                <a:latin typeface="+mj-lt"/>
                <a:cs typeface="Carlito"/>
              </a:rPr>
              <a:t>endonuclease</a:t>
            </a:r>
            <a:endParaRPr sz="2000">
              <a:latin typeface="+mj-lt"/>
              <a:cs typeface="Carlito"/>
            </a:endParaRPr>
          </a:p>
          <a:p>
            <a:pPr marL="355600" marR="5080" indent="-343535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000" dirty="0">
                <a:latin typeface="+mj-lt"/>
              </a:rPr>
              <a:t>	</a:t>
            </a:r>
            <a:r>
              <a:rPr sz="2000" spc="-5" dirty="0">
                <a:latin typeface="+mj-lt"/>
                <a:cs typeface="Carlito"/>
              </a:rPr>
              <a:t>Genomic </a:t>
            </a:r>
            <a:r>
              <a:rPr sz="2000" spc="-10" dirty="0">
                <a:latin typeface="+mj-lt"/>
                <a:cs typeface="Carlito"/>
              </a:rPr>
              <a:t>libraries </a:t>
            </a:r>
            <a:r>
              <a:rPr sz="2000" spc="-15" dirty="0">
                <a:latin typeface="+mj-lt"/>
                <a:cs typeface="Carlito"/>
              </a:rPr>
              <a:t>contain </a:t>
            </a:r>
            <a:r>
              <a:rPr sz="2000" dirty="0">
                <a:latin typeface="+mj-lt"/>
                <a:cs typeface="Carlito"/>
              </a:rPr>
              <a:t>whole </a:t>
            </a:r>
            <a:r>
              <a:rPr sz="2000" spc="-5" dirty="0">
                <a:latin typeface="+mj-lt"/>
                <a:cs typeface="Carlito"/>
              </a:rPr>
              <a:t>genomic  </a:t>
            </a:r>
            <a:r>
              <a:rPr sz="2000" spc="-10" dirty="0">
                <a:latin typeface="+mj-lt"/>
                <a:cs typeface="Carlito"/>
              </a:rPr>
              <a:t>fragments </a:t>
            </a:r>
            <a:r>
              <a:rPr sz="2000" spc="-5" dirty="0">
                <a:latin typeface="+mj-lt"/>
                <a:cs typeface="Carlito"/>
              </a:rPr>
              <a:t>including gene </a:t>
            </a:r>
            <a:r>
              <a:rPr sz="2000" spc="-30" dirty="0">
                <a:latin typeface="+mj-lt"/>
                <a:cs typeface="Carlito"/>
              </a:rPr>
              <a:t>exons </a:t>
            </a:r>
            <a:r>
              <a:rPr sz="2000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introns,  </a:t>
            </a:r>
            <a:r>
              <a:rPr sz="2000" spc="-5" dirty="0">
                <a:latin typeface="+mj-lt"/>
                <a:cs typeface="Carlito"/>
              </a:rPr>
              <a:t>gene </a:t>
            </a:r>
            <a:r>
              <a:rPr sz="2000" spc="-20" dirty="0">
                <a:latin typeface="+mj-lt"/>
                <a:cs typeface="Carlito"/>
              </a:rPr>
              <a:t>promoters, </a:t>
            </a:r>
            <a:r>
              <a:rPr sz="2000" spc="-15" dirty="0">
                <a:latin typeface="+mj-lt"/>
                <a:cs typeface="Carlito"/>
              </a:rPr>
              <a:t>intragenic </a:t>
            </a:r>
            <a:r>
              <a:rPr sz="2000" dirty="0">
                <a:latin typeface="+mj-lt"/>
                <a:cs typeface="Carlito"/>
              </a:rPr>
              <a:t>DNA,origins </a:t>
            </a:r>
            <a:r>
              <a:rPr sz="2000" spc="-5" dirty="0">
                <a:latin typeface="+mj-lt"/>
                <a:cs typeface="Carlito"/>
              </a:rPr>
              <a:t>of  </a:t>
            </a:r>
            <a:r>
              <a:rPr sz="2000" spc="-10" dirty="0">
                <a:latin typeface="+mj-lt"/>
                <a:cs typeface="Carlito"/>
              </a:rPr>
              <a:t>replication, </a:t>
            </a:r>
            <a:r>
              <a:rPr sz="2000" spc="-20" dirty="0">
                <a:latin typeface="+mj-lt"/>
                <a:cs typeface="Carlito"/>
              </a:rPr>
              <a:t>etc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6569" y="461899"/>
            <a:ext cx="77552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800" spc="-5" dirty="0">
                <a:latin typeface="+mj-lt"/>
                <a:cs typeface="Carlito"/>
              </a:rPr>
              <a:t>Construction of </a:t>
            </a:r>
            <a:r>
              <a:rPr sz="2800" spc="5" dirty="0">
                <a:latin typeface="+mj-lt"/>
                <a:cs typeface="Carlito"/>
              </a:rPr>
              <a:t>Genomic</a:t>
            </a:r>
            <a:r>
              <a:rPr sz="2800" spc="-55" dirty="0">
                <a:latin typeface="+mj-lt"/>
                <a:cs typeface="Carlito"/>
              </a:rPr>
              <a:t> </a:t>
            </a:r>
            <a:r>
              <a:rPr sz="2800" spc="-10" dirty="0">
                <a:latin typeface="+mj-lt"/>
                <a:cs typeface="Carlito"/>
              </a:rPr>
              <a:t>Libraries</a:t>
            </a:r>
            <a:endParaRPr sz="2800">
              <a:latin typeface="+mj-lt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1143000"/>
            <a:ext cx="79248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4490" indent="-35242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65125" algn="l"/>
              </a:tabLst>
            </a:pPr>
            <a:r>
              <a:rPr sz="2000" spc="-5" dirty="0">
                <a:latin typeface="+mj-lt"/>
                <a:cs typeface="Carlito"/>
              </a:rPr>
              <a:t>Isolation of </a:t>
            </a:r>
            <a:r>
              <a:rPr sz="2000" spc="-10" dirty="0">
                <a:latin typeface="+mj-lt"/>
                <a:cs typeface="Carlito"/>
              </a:rPr>
              <a:t>genomic DNA </a:t>
            </a:r>
            <a:r>
              <a:rPr sz="2000" spc="-5" dirty="0">
                <a:latin typeface="+mj-lt"/>
                <a:cs typeface="Carlito"/>
              </a:rPr>
              <a:t>and</a:t>
            </a:r>
            <a:r>
              <a:rPr sz="2000" spc="50" dirty="0">
                <a:latin typeface="+mj-lt"/>
                <a:cs typeface="Carlito"/>
              </a:rPr>
              <a:t> </a:t>
            </a:r>
            <a:r>
              <a:rPr sz="2000" spc="-50" dirty="0">
                <a:latin typeface="+mj-lt"/>
                <a:cs typeface="Carlito"/>
              </a:rPr>
              <a:t>vector.</a:t>
            </a:r>
            <a:endParaRPr sz="2000">
              <a:latin typeface="+mj-lt"/>
              <a:cs typeface="Carlito"/>
            </a:endParaRPr>
          </a:p>
          <a:p>
            <a:pPr marL="12700" marR="140970">
              <a:lnSpc>
                <a:spcPct val="100000"/>
              </a:lnSpc>
              <a:buAutoNum type="arabicPeriod"/>
              <a:tabLst>
                <a:tab pos="365125" algn="l"/>
              </a:tabLst>
            </a:pPr>
            <a:r>
              <a:rPr sz="2000" spc="-20" dirty="0">
                <a:latin typeface="+mj-lt"/>
                <a:cs typeface="Carlito"/>
              </a:rPr>
              <a:t>Cleavage </a:t>
            </a:r>
            <a:r>
              <a:rPr sz="2000" spc="-5" dirty="0">
                <a:latin typeface="+mj-lt"/>
                <a:cs typeface="Carlito"/>
              </a:rPr>
              <a:t>of Genomic </a:t>
            </a:r>
            <a:r>
              <a:rPr sz="2000" spc="-10" dirty="0">
                <a:latin typeface="+mj-lt"/>
                <a:cs typeface="Carlito"/>
              </a:rPr>
              <a:t>DNA </a:t>
            </a:r>
            <a:r>
              <a:rPr sz="2000" spc="-5" dirty="0">
                <a:latin typeface="+mj-lt"/>
                <a:cs typeface="Carlito"/>
              </a:rPr>
              <a:t>and </a:t>
            </a:r>
            <a:r>
              <a:rPr sz="2000" spc="-15" dirty="0">
                <a:latin typeface="+mj-lt"/>
                <a:cs typeface="Carlito"/>
              </a:rPr>
              <a:t>vector  by Restriction</a:t>
            </a:r>
            <a:r>
              <a:rPr sz="2000" spc="40" dirty="0">
                <a:latin typeface="+mj-lt"/>
                <a:cs typeface="Carlito"/>
              </a:rPr>
              <a:t> </a:t>
            </a:r>
            <a:r>
              <a:rPr sz="2000" spc="-5" dirty="0">
                <a:latin typeface="+mj-lt"/>
                <a:cs typeface="Carlito"/>
              </a:rPr>
              <a:t>Endonucleases.</a:t>
            </a:r>
            <a:endParaRPr sz="2000">
              <a:latin typeface="+mj-lt"/>
              <a:cs typeface="Carlito"/>
            </a:endParaRPr>
          </a:p>
          <a:p>
            <a:pPr marL="12700" marR="144145" indent="80645">
              <a:lnSpc>
                <a:spcPct val="100000"/>
              </a:lnSpc>
              <a:buAutoNum type="arabicPeriod"/>
              <a:tabLst>
                <a:tab pos="445770" algn="l"/>
              </a:tabLst>
            </a:pPr>
            <a:r>
              <a:rPr sz="2000" spc="-15" dirty="0">
                <a:latin typeface="+mj-lt"/>
                <a:cs typeface="Carlito"/>
              </a:rPr>
              <a:t>Ligation </a:t>
            </a:r>
            <a:r>
              <a:rPr sz="2000" spc="-5" dirty="0">
                <a:latin typeface="+mj-lt"/>
                <a:cs typeface="Carlito"/>
              </a:rPr>
              <a:t>of </a:t>
            </a:r>
            <a:r>
              <a:rPr sz="2000" spc="-15" dirty="0">
                <a:latin typeface="+mj-lt"/>
                <a:cs typeface="Carlito"/>
              </a:rPr>
              <a:t>fragmented </a:t>
            </a:r>
            <a:r>
              <a:rPr sz="2000" spc="-10" dirty="0">
                <a:latin typeface="+mj-lt"/>
                <a:cs typeface="Carlito"/>
              </a:rPr>
              <a:t>DNA </a:t>
            </a:r>
            <a:r>
              <a:rPr sz="2000" spc="-5" dirty="0">
                <a:latin typeface="+mj-lt"/>
                <a:cs typeface="Carlito"/>
              </a:rPr>
              <a:t>with the  </a:t>
            </a:r>
            <a:r>
              <a:rPr sz="2000" spc="-50" dirty="0">
                <a:latin typeface="+mj-lt"/>
                <a:cs typeface="Carlito"/>
              </a:rPr>
              <a:t>vector.</a:t>
            </a:r>
            <a:endParaRPr sz="2000">
              <a:latin typeface="+mj-lt"/>
              <a:cs typeface="Carlito"/>
            </a:endParaRPr>
          </a:p>
          <a:p>
            <a:pPr marL="12700" marR="1061085">
              <a:lnSpc>
                <a:spcPct val="100000"/>
              </a:lnSpc>
              <a:buAutoNum type="arabicPeriod"/>
              <a:tabLst>
                <a:tab pos="365125" algn="l"/>
              </a:tabLst>
            </a:pPr>
            <a:r>
              <a:rPr sz="2000" spc="-30" dirty="0">
                <a:latin typeface="+mj-lt"/>
                <a:cs typeface="Carlito"/>
              </a:rPr>
              <a:t>Transformation </a:t>
            </a:r>
            <a:r>
              <a:rPr sz="2000" spc="-5" dirty="0">
                <a:latin typeface="+mj-lt"/>
                <a:cs typeface="Carlito"/>
              </a:rPr>
              <a:t>of r-DNA in the  </a:t>
            </a:r>
            <a:r>
              <a:rPr sz="2000" spc="-10" dirty="0">
                <a:latin typeface="+mj-lt"/>
                <a:cs typeface="Carlito"/>
              </a:rPr>
              <a:t>bacterial </a:t>
            </a:r>
            <a:r>
              <a:rPr sz="2000" spc="-5" dirty="0">
                <a:latin typeface="+mj-lt"/>
                <a:cs typeface="Carlito"/>
              </a:rPr>
              <a:t>cell.</a:t>
            </a:r>
            <a:endParaRPr sz="2000">
              <a:latin typeface="+mj-lt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65125" algn="l"/>
              </a:tabLst>
            </a:pPr>
            <a:r>
              <a:rPr sz="2000" spc="-10" dirty="0">
                <a:latin typeface="+mj-lt"/>
                <a:cs typeface="Carlito"/>
              </a:rPr>
              <a:t>Amplification </a:t>
            </a:r>
            <a:r>
              <a:rPr sz="2000" spc="-5" dirty="0">
                <a:latin typeface="+mj-lt"/>
                <a:cs typeface="Carlito"/>
              </a:rPr>
              <a:t>of the r-DNA in </a:t>
            </a:r>
            <a:r>
              <a:rPr sz="2000" spc="-10" dirty="0">
                <a:latin typeface="+mj-lt"/>
                <a:cs typeface="Carlito"/>
              </a:rPr>
              <a:t>bacterial  </a:t>
            </a:r>
            <a:r>
              <a:rPr sz="2000" spc="-5" dirty="0">
                <a:latin typeface="+mj-lt"/>
                <a:cs typeface="Carlito"/>
              </a:rPr>
              <a:t>cells.</a:t>
            </a:r>
            <a:endParaRPr sz="20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7200"/>
            <a:ext cx="608012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+mj-lt"/>
                <a:cs typeface="Carlito"/>
              </a:rPr>
              <a:t>Step1:- Extraction </a:t>
            </a:r>
            <a:r>
              <a:rPr sz="2800" b="1" spc="-5" dirty="0">
                <a:latin typeface="+mj-lt"/>
                <a:cs typeface="Carlito"/>
              </a:rPr>
              <a:t>of genomic</a:t>
            </a:r>
            <a:r>
              <a:rPr sz="2800" b="1" spc="35" dirty="0">
                <a:latin typeface="+mj-lt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DNA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1295400"/>
            <a:ext cx="8504296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3400"/>
            <a:ext cx="799846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+mj-lt"/>
                <a:cs typeface="Carlito"/>
              </a:rPr>
              <a:t>Step2:- </a:t>
            </a:r>
            <a:r>
              <a:rPr sz="2800" b="1" spc="-5" dirty="0">
                <a:latin typeface="+mj-lt"/>
                <a:cs typeface="Carlito"/>
              </a:rPr>
              <a:t>Cut with </a:t>
            </a:r>
            <a:r>
              <a:rPr sz="2800" b="1" dirty="0">
                <a:latin typeface="+mj-lt"/>
                <a:cs typeface="Carlito"/>
              </a:rPr>
              <a:t>a </a:t>
            </a:r>
            <a:r>
              <a:rPr sz="2800" b="1" spc="-10" dirty="0">
                <a:latin typeface="+mj-lt"/>
                <a:cs typeface="Carlito"/>
              </a:rPr>
              <a:t>restriction </a:t>
            </a:r>
            <a:r>
              <a:rPr sz="2800" b="1" dirty="0">
                <a:latin typeface="+mj-lt"/>
                <a:cs typeface="Carlito"/>
              </a:rPr>
              <a:t>endonuclease  </a:t>
            </a:r>
            <a:r>
              <a:rPr sz="2800" b="1" spc="-5" dirty="0">
                <a:latin typeface="+mj-lt"/>
                <a:cs typeface="Carlito"/>
              </a:rPr>
              <a:t>enzyme</a:t>
            </a:r>
            <a:endParaRPr sz="2800" b="1">
              <a:latin typeface="+mj-lt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24000" y="1524001"/>
            <a:ext cx="6172199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821</Words>
  <Application>Microsoft Office PowerPoint</Application>
  <PresentationFormat>On-screen Show (4:3)</PresentationFormat>
  <Paragraphs>92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Uses of gene libraries</vt:lpstr>
      <vt:lpstr>Two Types Of Gene Library</vt:lpstr>
      <vt:lpstr>Types of GENE library: </vt:lpstr>
      <vt:lpstr>Genomic Library :</vt:lpstr>
      <vt:lpstr>Construction of Genomic Libraries</vt:lpstr>
      <vt:lpstr>Slide 8</vt:lpstr>
      <vt:lpstr>Slide 9</vt:lpstr>
      <vt:lpstr>Slide 10</vt:lpstr>
      <vt:lpstr>Slide 11</vt:lpstr>
      <vt:lpstr>Step4:-Transformatiom</vt:lpstr>
      <vt:lpstr>Step5:- Amplification</vt:lpstr>
      <vt:lpstr>Screening of genomic library</vt:lpstr>
      <vt:lpstr>Colony Hybridization</vt:lpstr>
      <vt:lpstr>Plaque hybridization :</vt:lpstr>
      <vt:lpstr>Applications of Genomic Library</vt:lpstr>
      <vt:lpstr>cDNA library -</vt:lpstr>
      <vt:lpstr>Slide 19</vt:lpstr>
      <vt:lpstr>Slide 20</vt:lpstr>
      <vt:lpstr>Steps</vt:lpstr>
      <vt:lpstr>Once mRNA is purified,</vt:lpstr>
      <vt:lpstr>Slide 23</vt:lpstr>
      <vt:lpstr>Slide 24</vt:lpstr>
      <vt:lpstr>cDNA Library uses</vt:lpstr>
      <vt:lpstr>cDNA Library vs. Genomic DNA  Library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microtech</cp:lastModifiedBy>
  <cp:revision>11</cp:revision>
  <dcterms:created xsi:type="dcterms:W3CDTF">2021-01-12T06:44:08Z</dcterms:created>
  <dcterms:modified xsi:type="dcterms:W3CDTF">2024-06-25T08:52:56Z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2021-01-12T00:00:00Z</vt:filetime>
  </property>
</Properties>
</file>