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7" r:id="rId2"/>
    <p:sldId id="257" r:id="rId3"/>
    <p:sldId id="258" r:id="rId4"/>
    <p:sldId id="259" r:id="rId5"/>
    <p:sldId id="260" r:id="rId6"/>
    <p:sldId id="261" r:id="rId7"/>
    <p:sldId id="262" r:id="rId8"/>
    <p:sldId id="263" r:id="rId9"/>
    <p:sldId id="264" r:id="rId10"/>
    <p:sldId id="266"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ED06489-1983-41CB-B89C-8FA40AF169AD}" type="datetimeFigureOut">
              <a:rPr lang="en-US" smtClean="0"/>
              <a:pPr/>
              <a:t>6/22/2024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75ACE88-6023-41C3-A970-A77A9D1698D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D06489-1983-41CB-B89C-8FA40AF169AD}" type="datetimeFigureOut">
              <a:rPr lang="en-US" smtClean="0"/>
              <a:pPr/>
              <a:t>6/22/2024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5ACE88-6023-41C3-A970-A77A9D1698D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D06489-1983-41CB-B89C-8FA40AF169AD}" type="datetimeFigureOut">
              <a:rPr lang="en-US" smtClean="0"/>
              <a:pPr/>
              <a:t>6/22/2024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5ACE88-6023-41C3-A970-A77A9D1698D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D06489-1983-41CB-B89C-8FA40AF169AD}" type="datetimeFigureOut">
              <a:rPr lang="en-US" smtClean="0"/>
              <a:pPr/>
              <a:t>6/22/2024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5ACE88-6023-41C3-A970-A77A9D1698D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ED06489-1983-41CB-B89C-8FA40AF169AD}" type="datetimeFigureOut">
              <a:rPr lang="en-US" smtClean="0"/>
              <a:pPr/>
              <a:t>6/22/2024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5ACE88-6023-41C3-A970-A77A9D1698D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ED06489-1983-41CB-B89C-8FA40AF169AD}" type="datetimeFigureOut">
              <a:rPr lang="en-US" smtClean="0"/>
              <a:pPr/>
              <a:t>6/22/2024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5ACE88-6023-41C3-A970-A77A9D1698D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ED06489-1983-41CB-B89C-8FA40AF169AD}" type="datetimeFigureOut">
              <a:rPr lang="en-US" smtClean="0"/>
              <a:pPr/>
              <a:t>6/22/2024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5ACE88-6023-41C3-A970-A77A9D1698D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ED06489-1983-41CB-B89C-8FA40AF169AD}" type="datetimeFigureOut">
              <a:rPr lang="en-US" smtClean="0"/>
              <a:pPr/>
              <a:t>6/22/2024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5ACE88-6023-41C3-A970-A77A9D1698D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D06489-1983-41CB-B89C-8FA40AF169AD}" type="datetimeFigureOut">
              <a:rPr lang="en-US" smtClean="0"/>
              <a:pPr/>
              <a:t>6/22/2024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5ACE88-6023-41C3-A970-A77A9D1698D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ED06489-1983-41CB-B89C-8FA40AF169AD}" type="datetimeFigureOut">
              <a:rPr lang="en-US" smtClean="0"/>
              <a:pPr/>
              <a:t>6/22/2024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5ACE88-6023-41C3-A970-A77A9D1698D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ED06489-1983-41CB-B89C-8FA40AF169AD}" type="datetimeFigureOut">
              <a:rPr lang="en-US" smtClean="0"/>
              <a:pPr/>
              <a:t>6/22/2024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C75ACE88-6023-41C3-A970-A77A9D1698D8}"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ED06489-1983-41CB-B89C-8FA40AF169AD}" type="datetimeFigureOut">
              <a:rPr lang="en-US" smtClean="0"/>
              <a:pPr/>
              <a:t>6/22/2024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75ACE88-6023-41C3-A970-A77A9D1698D8}"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0" y="704850"/>
            <a:ext cx="8229600" cy="1143000"/>
          </a:xfrm>
        </p:spPr>
        <p:txBody>
          <a:bodyPr>
            <a:normAutofit/>
          </a:bodyPr>
          <a:lstStyle/>
          <a:p>
            <a:pPr algn="ctr"/>
            <a:r>
              <a:rPr lang="en-US" sz="3600" b="1" dirty="0" smtClean="0">
                <a:solidFill>
                  <a:schemeClr val="accent3"/>
                </a:solidFill>
                <a:latin typeface="Times New Roman" pitchFamily="18" charset="0"/>
                <a:cs typeface="Times New Roman" pitchFamily="18" charset="0"/>
              </a:rPr>
              <a:t>BIOREMEDIATION</a:t>
            </a:r>
            <a:endParaRPr lang="en-US" sz="3600" b="1" dirty="0">
              <a:solidFill>
                <a:schemeClr val="accent3"/>
              </a:solidFill>
              <a:latin typeface="Times New Roman" pitchFamily="18" charset="0"/>
              <a:cs typeface="Times New Roman" pitchFamily="18" charset="0"/>
            </a:endParaRPr>
          </a:p>
        </p:txBody>
      </p:sp>
      <p:sp>
        <p:nvSpPr>
          <p:cNvPr id="7" name="Rectangle 6"/>
          <p:cNvSpPr/>
          <p:nvPr/>
        </p:nvSpPr>
        <p:spPr>
          <a:xfrm>
            <a:off x="6096000" y="4114800"/>
            <a:ext cx="2590800" cy="22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5029200" y="3886200"/>
            <a:ext cx="3810000" cy="2438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200000"/>
              </a:lnSpc>
              <a:buNone/>
            </a:pPr>
            <a:endParaRPr lang="en-US" sz="1600" b="1" dirty="0" smtClean="0">
              <a:solidFill>
                <a:schemeClr val="tx1"/>
              </a:solidFill>
              <a:latin typeface="Times New Roman" pitchFamily="18" charset="0"/>
              <a:cs typeface="Times New Roman" pitchFamily="18" charset="0"/>
            </a:endParaRPr>
          </a:p>
          <a:p>
            <a:pPr>
              <a:lnSpc>
                <a:spcPct val="200000"/>
              </a:lnSpc>
              <a:buNone/>
            </a:pPr>
            <a:r>
              <a:rPr lang="en-US" sz="1600" b="1" dirty="0" smtClean="0">
                <a:solidFill>
                  <a:schemeClr val="tx1"/>
                </a:solidFill>
                <a:latin typeface="Times New Roman" pitchFamily="18" charset="0"/>
                <a:cs typeface="Times New Roman" pitchFamily="18" charset="0"/>
              </a:rPr>
              <a:t>R.SAKUNTALA</a:t>
            </a:r>
          </a:p>
          <a:p>
            <a:pPr>
              <a:lnSpc>
                <a:spcPct val="200000"/>
              </a:lnSpc>
              <a:buNone/>
            </a:pPr>
            <a:r>
              <a:rPr lang="en-US" sz="1600" b="1" dirty="0" smtClean="0">
                <a:solidFill>
                  <a:schemeClr val="tx1"/>
                </a:solidFill>
              </a:rPr>
              <a:t>DEPARTMENT OF MICROBIOLOGY</a:t>
            </a:r>
          </a:p>
          <a:p>
            <a:pPr>
              <a:lnSpc>
                <a:spcPct val="200000"/>
              </a:lnSpc>
              <a:buNone/>
            </a:pPr>
            <a:r>
              <a:rPr lang="en-US" sz="1600" b="1" dirty="0" smtClean="0">
                <a:solidFill>
                  <a:schemeClr val="tx1"/>
                </a:solidFill>
              </a:rPr>
              <a:t> DNR COLLEGE</a:t>
            </a:r>
            <a:endParaRPr lang="en-US" sz="1600" b="1" dirty="0" smtClean="0">
              <a:solidFill>
                <a:schemeClr val="tx1"/>
              </a:solidFill>
            </a:endParaRPr>
          </a:p>
          <a:p>
            <a:pPr algn="ctr"/>
            <a:endParaRPr lang="en-US" dirty="0"/>
          </a:p>
        </p:txBody>
      </p:sp>
      <p:sp>
        <p:nvSpPr>
          <p:cNvPr id="9" name="Rectangle 8"/>
          <p:cNvSpPr/>
          <p:nvPr/>
        </p:nvSpPr>
        <p:spPr>
          <a:xfrm>
            <a:off x="1600200" y="1905000"/>
            <a:ext cx="5638800" cy="152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200000"/>
              </a:lnSpc>
              <a:buNone/>
            </a:pPr>
            <a:r>
              <a:rPr lang="en-US" b="1" dirty="0" smtClean="0">
                <a:solidFill>
                  <a:schemeClr val="tx1"/>
                </a:solidFill>
              </a:rPr>
              <a:t>DNR COLLEGE</a:t>
            </a:r>
          </a:p>
          <a:p>
            <a:pPr algn="ctr">
              <a:lnSpc>
                <a:spcPct val="200000"/>
              </a:lnSpc>
              <a:buNone/>
            </a:pPr>
            <a:r>
              <a:rPr lang="en-US" b="1" dirty="0" smtClean="0">
                <a:solidFill>
                  <a:schemeClr val="tx1"/>
                </a:solidFill>
              </a:rPr>
              <a:t>DEPARTMENT OF MICROBIOLOGY  </a:t>
            </a:r>
          </a:p>
          <a:p>
            <a:pPr algn="ctr"/>
            <a:endParaRPr lang="en-US" dirty="0">
              <a:solidFill>
                <a:schemeClr val="tx1"/>
              </a:solidFill>
            </a:endParaRPr>
          </a:p>
        </p:txBody>
      </p:sp>
      <p:sp>
        <p:nvSpPr>
          <p:cNvPr id="11266" name="AutoShape 2" descr="DNR Student - Apps on Google Pla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1268" name="Picture 4" descr="DNR Student - Apps on Google Play"/>
          <p:cNvPicPr>
            <a:picLocks noChangeAspect="1" noChangeArrowheads="1"/>
          </p:cNvPicPr>
          <p:nvPr/>
        </p:nvPicPr>
        <p:blipFill>
          <a:blip r:embed="rId2" cstate="print"/>
          <a:srcRect/>
          <a:stretch>
            <a:fillRect/>
          </a:stretch>
        </p:blipFill>
        <p:spPr bwMode="auto">
          <a:xfrm>
            <a:off x="3200400" y="3200400"/>
            <a:ext cx="2120900" cy="16002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443841"/>
            <a:ext cx="7315200" cy="3970318"/>
          </a:xfrm>
          <a:prstGeom prst="rect">
            <a:avLst/>
          </a:prstGeom>
        </p:spPr>
        <p:txBody>
          <a:bodyPr wrap="square">
            <a:spAutoFit/>
          </a:bodyPr>
          <a:lstStyle/>
          <a:p>
            <a:pPr algn="ctr"/>
            <a:r>
              <a:rPr lang="en-US" b="1" dirty="0" smtClean="0"/>
              <a:t>SUMMARY</a:t>
            </a:r>
          </a:p>
          <a:p>
            <a:endParaRPr lang="en-US" dirty="0" smtClean="0"/>
          </a:p>
          <a:p>
            <a:pPr>
              <a:lnSpc>
                <a:spcPct val="150000"/>
              </a:lnSpc>
            </a:pPr>
            <a:r>
              <a:rPr lang="en-US" dirty="0" smtClean="0"/>
              <a:t> </a:t>
            </a:r>
            <a:r>
              <a:rPr lang="en-US" dirty="0"/>
              <a:t>Bioremediation is a waste management technique which involves the use of biological organisms to remove or neutralize pollutants from the contaminated site. Bioremediation is a treatment that uses naturally occurring organisms to breakdown hazardous substance into less toxic or non toxic substance. Technology generally classified as in situ and ex situ Bioremediation. In situ Bioremediation involves removal contaminated material at the site. And Ex situ bioremediation involves the removal of the contaminated material to be treated elsewhere.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676400"/>
            <a:ext cx="6248400" cy="3970318"/>
          </a:xfrm>
          <a:prstGeom prst="rect">
            <a:avLst/>
          </a:prstGeom>
        </p:spPr>
        <p:txBody>
          <a:bodyPr wrap="square">
            <a:spAutoFit/>
          </a:bodyPr>
          <a:lstStyle/>
          <a:p>
            <a:pPr algn="ctr"/>
            <a:r>
              <a:rPr lang="en-US" b="1" dirty="0" smtClean="0"/>
              <a:t>CONCLUSION</a:t>
            </a:r>
          </a:p>
          <a:p>
            <a:endParaRPr lang="en-US" dirty="0" smtClean="0"/>
          </a:p>
          <a:p>
            <a:pPr>
              <a:lnSpc>
                <a:spcPct val="200000"/>
              </a:lnSpc>
              <a:buFont typeface="Wingdings" pitchFamily="2" charset="2"/>
              <a:buChar char="v"/>
            </a:pPr>
            <a:r>
              <a:rPr lang="en-US" dirty="0" smtClean="0"/>
              <a:t> Bioremediation is a eco - friendly technology.</a:t>
            </a:r>
          </a:p>
          <a:p>
            <a:pPr>
              <a:lnSpc>
                <a:spcPct val="200000"/>
              </a:lnSpc>
              <a:buFont typeface="Wingdings" pitchFamily="2" charset="2"/>
              <a:buChar char="v"/>
            </a:pPr>
            <a:r>
              <a:rPr lang="en-US" dirty="0" smtClean="0"/>
              <a:t> </a:t>
            </a:r>
            <a:r>
              <a:rPr lang="en-US" dirty="0"/>
              <a:t>It is effective process</a:t>
            </a:r>
            <a:r>
              <a:rPr lang="en-US" dirty="0" smtClean="0"/>
              <a:t>.</a:t>
            </a:r>
          </a:p>
          <a:p>
            <a:pPr>
              <a:lnSpc>
                <a:spcPct val="200000"/>
              </a:lnSpc>
              <a:buFont typeface="Wingdings" pitchFamily="2" charset="2"/>
              <a:buChar char="v"/>
            </a:pPr>
            <a:r>
              <a:rPr lang="en-US" dirty="0" smtClean="0"/>
              <a:t> </a:t>
            </a:r>
            <a:r>
              <a:rPr lang="en-US" dirty="0"/>
              <a:t>Recovery of a contaminated medium by using living microorganisms. </a:t>
            </a:r>
            <a:endParaRPr lang="en-US" dirty="0" smtClean="0"/>
          </a:p>
          <a:p>
            <a:pPr>
              <a:lnSpc>
                <a:spcPct val="200000"/>
              </a:lnSpc>
              <a:buFont typeface="Wingdings" pitchFamily="2" charset="2"/>
              <a:buChar char="v"/>
            </a:pPr>
            <a:r>
              <a:rPr lang="en-US" dirty="0" smtClean="0"/>
              <a:t>Approach to enhance the degrading capability. </a:t>
            </a:r>
          </a:p>
          <a:p>
            <a:pPr>
              <a:lnSpc>
                <a:spcPct val="200000"/>
              </a:lnSpc>
              <a:buFont typeface="Wingdings" pitchFamily="2" charset="2"/>
              <a:buChar char="v"/>
            </a:pPr>
            <a:r>
              <a:rPr lang="en-US" dirty="0" smtClean="0"/>
              <a:t>Application </a:t>
            </a:r>
            <a:r>
              <a:rPr lang="en-US" dirty="0"/>
              <a:t>in all types of contaminated fields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14400" y="1371600"/>
            <a:ext cx="4572000" cy="4708981"/>
          </a:xfrm>
          <a:prstGeom prst="rect">
            <a:avLst/>
          </a:prstGeom>
        </p:spPr>
        <p:txBody>
          <a:bodyPr wrap="square">
            <a:spAutoFit/>
          </a:bodyPr>
          <a:lstStyle/>
          <a:p>
            <a:pPr>
              <a:lnSpc>
                <a:spcPct val="150000"/>
              </a:lnSpc>
            </a:pPr>
            <a:r>
              <a:rPr lang="en-US" sz="2000" b="1" u="sng" dirty="0" smtClean="0"/>
              <a:t>CONTENTS</a:t>
            </a:r>
          </a:p>
          <a:p>
            <a:pPr>
              <a:lnSpc>
                <a:spcPct val="150000"/>
              </a:lnSpc>
              <a:buFont typeface="Arial" pitchFamily="34" charset="0"/>
              <a:buChar char="•"/>
            </a:pPr>
            <a:r>
              <a:rPr lang="en-US" sz="2000" dirty="0" smtClean="0"/>
              <a:t>  </a:t>
            </a:r>
            <a:r>
              <a:rPr lang="en-US" sz="2000" dirty="0"/>
              <a:t>Introduction. </a:t>
            </a:r>
            <a:endParaRPr lang="en-US" sz="2000" dirty="0" smtClean="0"/>
          </a:p>
          <a:p>
            <a:pPr>
              <a:lnSpc>
                <a:spcPct val="150000"/>
              </a:lnSpc>
              <a:buFont typeface="Arial" pitchFamily="34" charset="0"/>
              <a:buChar char="•"/>
            </a:pPr>
            <a:r>
              <a:rPr lang="en-US" sz="2000" dirty="0" smtClean="0"/>
              <a:t> </a:t>
            </a:r>
            <a:r>
              <a:rPr lang="en-US" sz="2000" dirty="0"/>
              <a:t>Types of bioremediation. </a:t>
            </a:r>
            <a:endParaRPr lang="en-US" sz="2000" dirty="0" smtClean="0"/>
          </a:p>
          <a:p>
            <a:pPr>
              <a:lnSpc>
                <a:spcPct val="150000"/>
              </a:lnSpc>
              <a:buFont typeface="Arial" pitchFamily="34" charset="0"/>
              <a:buChar char="•"/>
            </a:pPr>
            <a:r>
              <a:rPr lang="en-US" sz="2000" dirty="0" smtClean="0"/>
              <a:t>Microorganisms </a:t>
            </a:r>
            <a:r>
              <a:rPr lang="en-US" sz="2000" dirty="0"/>
              <a:t>in Bioremediation</a:t>
            </a:r>
            <a:r>
              <a:rPr lang="en-US" sz="2000" dirty="0" smtClean="0"/>
              <a:t>.</a:t>
            </a:r>
          </a:p>
          <a:p>
            <a:pPr>
              <a:lnSpc>
                <a:spcPct val="150000"/>
              </a:lnSpc>
              <a:buFont typeface="Arial" pitchFamily="34" charset="0"/>
              <a:buChar char="•"/>
            </a:pPr>
            <a:r>
              <a:rPr lang="en-US" sz="2000" dirty="0" smtClean="0"/>
              <a:t> Factors </a:t>
            </a:r>
            <a:r>
              <a:rPr lang="en-US" sz="2000" dirty="0"/>
              <a:t>affecting Bioremediation</a:t>
            </a:r>
            <a:r>
              <a:rPr lang="en-US" sz="2000" dirty="0" smtClean="0"/>
              <a:t>.</a:t>
            </a:r>
          </a:p>
          <a:p>
            <a:pPr>
              <a:lnSpc>
                <a:spcPct val="150000"/>
              </a:lnSpc>
              <a:buFont typeface="Arial" pitchFamily="34" charset="0"/>
              <a:buChar char="•"/>
            </a:pPr>
            <a:r>
              <a:rPr lang="en-US" sz="2000" dirty="0" smtClean="0"/>
              <a:t> Advantages </a:t>
            </a:r>
            <a:r>
              <a:rPr lang="en-US" sz="2000" dirty="0"/>
              <a:t>and Disadvantages of </a:t>
            </a:r>
            <a:r>
              <a:rPr lang="en-US" sz="2000" dirty="0" smtClean="0"/>
              <a:t>          Bioremediation</a:t>
            </a:r>
            <a:r>
              <a:rPr lang="en-US" sz="2000" dirty="0"/>
              <a:t>. </a:t>
            </a:r>
            <a:endParaRPr lang="en-US" sz="2000" dirty="0" smtClean="0"/>
          </a:p>
          <a:p>
            <a:pPr>
              <a:lnSpc>
                <a:spcPct val="150000"/>
              </a:lnSpc>
              <a:buFont typeface="Arial" pitchFamily="34" charset="0"/>
              <a:buChar char="•"/>
            </a:pPr>
            <a:r>
              <a:rPr lang="en-US" sz="2000" dirty="0" smtClean="0"/>
              <a:t>Summary</a:t>
            </a:r>
            <a:r>
              <a:rPr lang="en-US" sz="2000" dirty="0"/>
              <a:t>. </a:t>
            </a:r>
          </a:p>
          <a:p>
            <a:pPr>
              <a:lnSpc>
                <a:spcPct val="150000"/>
              </a:lnSpc>
              <a:buFont typeface="Arial" pitchFamily="34" charset="0"/>
              <a:buChar char="•"/>
            </a:pPr>
            <a:r>
              <a:rPr lang="en-US" sz="2000" dirty="0" smtClean="0"/>
              <a:t> Conclusion</a:t>
            </a:r>
          </a:p>
          <a:p>
            <a:pPr>
              <a:lnSpc>
                <a:spcPct val="150000"/>
              </a:lnSpc>
              <a:buFont typeface="Arial" pitchFamily="34" charset="0"/>
              <a:buChar char="•"/>
            </a:pPr>
            <a:r>
              <a:rPr lang="en-US" sz="2000" dirty="0" smtClean="0"/>
              <a:t>References</a:t>
            </a:r>
            <a:r>
              <a:rPr lang="en-US" dirty="0"/>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0" y="2209800"/>
            <a:ext cx="7086600" cy="3831818"/>
          </a:xfrm>
          <a:prstGeom prst="rect">
            <a:avLst/>
          </a:prstGeom>
        </p:spPr>
        <p:txBody>
          <a:bodyPr wrap="square">
            <a:spAutoFit/>
          </a:bodyPr>
          <a:lstStyle/>
          <a:p>
            <a:pPr algn="just">
              <a:lnSpc>
                <a:spcPct val="150000"/>
              </a:lnSpc>
              <a:buFont typeface="Wingdings" pitchFamily="2" charset="2"/>
              <a:buChar char="§"/>
            </a:pPr>
            <a:r>
              <a:rPr lang="en-US" dirty="0" smtClean="0"/>
              <a:t> </a:t>
            </a:r>
            <a:r>
              <a:rPr lang="en-US" dirty="0"/>
              <a:t>The removal of organic wastes by microbes for environmental clean-up the essence of bioremediation. </a:t>
            </a:r>
            <a:endParaRPr lang="en-US" dirty="0" smtClean="0"/>
          </a:p>
          <a:p>
            <a:pPr algn="just">
              <a:lnSpc>
                <a:spcPct val="150000"/>
              </a:lnSpc>
              <a:buFont typeface="Wingdings" pitchFamily="2" charset="2"/>
              <a:buChar char="§"/>
            </a:pPr>
            <a:r>
              <a:rPr lang="en-US" dirty="0" smtClean="0"/>
              <a:t>Bioremediation </a:t>
            </a:r>
            <a:r>
              <a:rPr lang="en-US" dirty="0"/>
              <a:t>is a combination of two words bio" means living and " remediate" means to solve a problem or to bring the sites and affairs into the original state</a:t>
            </a:r>
            <a:r>
              <a:rPr lang="en-US" dirty="0" smtClean="0"/>
              <a:t>.</a:t>
            </a:r>
          </a:p>
          <a:p>
            <a:pPr algn="just">
              <a:lnSpc>
                <a:spcPct val="150000"/>
              </a:lnSpc>
              <a:buFont typeface="Wingdings" pitchFamily="2" charset="2"/>
              <a:buChar char="§"/>
            </a:pPr>
            <a:r>
              <a:rPr lang="en-US" dirty="0" smtClean="0"/>
              <a:t> </a:t>
            </a:r>
            <a:r>
              <a:rPr lang="en-US" dirty="0"/>
              <a:t>Bioremediation technology using microorganisms was reportedly invented by George M. Robinson</a:t>
            </a:r>
          </a:p>
          <a:p>
            <a:pPr algn="just">
              <a:lnSpc>
                <a:spcPct val="150000"/>
              </a:lnSpc>
              <a:buFont typeface="Wingdings" pitchFamily="2" charset="2"/>
              <a:buChar char="§"/>
            </a:pPr>
            <a:r>
              <a:rPr lang="en-US" dirty="0" smtClean="0"/>
              <a:t>Bioremediation refers to the process of using living microorganisms to remove the environmental pollutants or prevent pollution.</a:t>
            </a:r>
          </a:p>
        </p:txBody>
      </p:sp>
      <p:sp>
        <p:nvSpPr>
          <p:cNvPr id="4" name="Title 3"/>
          <p:cNvSpPr>
            <a:spLocks noGrp="1"/>
          </p:cNvSpPr>
          <p:nvPr>
            <p:ph type="title" idx="4294967295"/>
          </p:nvPr>
        </p:nvSpPr>
        <p:spPr>
          <a:xfrm>
            <a:off x="0" y="704850"/>
            <a:ext cx="8229600" cy="1143000"/>
          </a:xfrm>
        </p:spPr>
        <p:txBody>
          <a:bodyPr/>
          <a:lstStyle/>
          <a:p>
            <a:pPr algn="ctr"/>
            <a:r>
              <a:rPr lang="en-US" sz="2000" b="1" u="sng" dirty="0" smtClean="0"/>
              <a:t>Introduction</a:t>
            </a:r>
            <a:r>
              <a:rPr lang="en-US" u="sng" dirty="0" smtClean="0"/>
              <a:t> </a:t>
            </a:r>
            <a:endParaRPr lang="en-US" u="sn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0" y="1143000"/>
            <a:ext cx="6934200" cy="5355312"/>
          </a:xfrm>
          <a:prstGeom prst="rect">
            <a:avLst/>
          </a:prstGeom>
        </p:spPr>
        <p:txBody>
          <a:bodyPr wrap="square">
            <a:spAutoFit/>
          </a:bodyPr>
          <a:lstStyle/>
          <a:p>
            <a:r>
              <a:rPr lang="en-US" b="1" u="sng" dirty="0"/>
              <a:t>Types of </a:t>
            </a:r>
            <a:r>
              <a:rPr lang="en-US" b="1" u="sng" dirty="0" smtClean="0"/>
              <a:t>Bioremediation</a:t>
            </a:r>
          </a:p>
          <a:p>
            <a:pPr>
              <a:lnSpc>
                <a:spcPct val="150000"/>
              </a:lnSpc>
            </a:pPr>
            <a:endParaRPr lang="en-US" dirty="0" smtClean="0"/>
          </a:p>
          <a:p>
            <a:pPr>
              <a:lnSpc>
                <a:spcPct val="150000"/>
              </a:lnSpc>
            </a:pPr>
            <a:r>
              <a:rPr lang="en-US" dirty="0" smtClean="0"/>
              <a:t> </a:t>
            </a:r>
            <a:r>
              <a:rPr lang="en-US" dirty="0"/>
              <a:t>1</a:t>
            </a:r>
            <a:r>
              <a:rPr lang="en-US" b="1" dirty="0" smtClean="0"/>
              <a:t>. </a:t>
            </a:r>
            <a:r>
              <a:rPr lang="en-US" b="1" dirty="0"/>
              <a:t>In situ Bioremediation</a:t>
            </a:r>
            <a:r>
              <a:rPr lang="en-US" dirty="0"/>
              <a:t>: </a:t>
            </a:r>
            <a:endParaRPr lang="en-US" dirty="0" smtClean="0"/>
          </a:p>
          <a:p>
            <a:pPr>
              <a:lnSpc>
                <a:spcPct val="150000"/>
              </a:lnSpc>
              <a:buFont typeface="Wingdings" pitchFamily="2" charset="2"/>
              <a:buChar char="v"/>
            </a:pPr>
            <a:r>
              <a:rPr lang="en-US" dirty="0" smtClean="0"/>
              <a:t>In </a:t>
            </a:r>
            <a:r>
              <a:rPr lang="en-US" dirty="0"/>
              <a:t>situ bioremediation means there is no need to excavate or remove soils or water in order to accomplish remediation. </a:t>
            </a:r>
            <a:endParaRPr lang="en-US" dirty="0" smtClean="0"/>
          </a:p>
          <a:p>
            <a:pPr>
              <a:lnSpc>
                <a:spcPct val="150000"/>
              </a:lnSpc>
              <a:buFont typeface="Wingdings" pitchFamily="2" charset="2"/>
              <a:buChar char="v"/>
            </a:pPr>
            <a:r>
              <a:rPr lang="en-US" dirty="0" smtClean="0"/>
              <a:t>It </a:t>
            </a:r>
            <a:r>
              <a:rPr lang="en-US" dirty="0"/>
              <a:t>is superior method to cleaning contaminated environments since it is cheaper and uses harmless microbial organisms to degrade the chemicals</a:t>
            </a:r>
            <a:r>
              <a:rPr lang="en-US" dirty="0" smtClean="0"/>
              <a:t>.</a:t>
            </a:r>
          </a:p>
          <a:p>
            <a:pPr>
              <a:lnSpc>
                <a:spcPct val="150000"/>
              </a:lnSpc>
              <a:buFont typeface="Wingdings" pitchFamily="2" charset="2"/>
              <a:buChar char="v"/>
            </a:pPr>
            <a:r>
              <a:rPr lang="en-US" dirty="0" smtClean="0"/>
              <a:t> </a:t>
            </a:r>
            <a:r>
              <a:rPr lang="en-US" dirty="0"/>
              <a:t>It involves the supplying oxygen and nutrition by circulating aqueous solution through naturally occurring bacteria to degrade organic compounds. </a:t>
            </a:r>
            <a:endParaRPr lang="en-US" dirty="0" smtClean="0"/>
          </a:p>
          <a:p>
            <a:pPr>
              <a:lnSpc>
                <a:spcPct val="150000"/>
              </a:lnSpc>
              <a:buFont typeface="Wingdings" pitchFamily="2" charset="2"/>
              <a:buChar char="v"/>
            </a:pPr>
            <a:r>
              <a:rPr lang="en-US" dirty="0" smtClean="0"/>
              <a:t>In </a:t>
            </a:r>
            <a:r>
              <a:rPr lang="en-US" dirty="0"/>
              <a:t>situ bioremediation is applied to the degradation of contaminants in saturated soils and ground water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90600" y="1676400"/>
            <a:ext cx="6858000" cy="4204356"/>
          </a:xfrm>
          <a:prstGeom prst="rect">
            <a:avLst/>
          </a:prstGeom>
        </p:spPr>
        <p:txBody>
          <a:bodyPr wrap="square">
            <a:spAutoFit/>
          </a:bodyPr>
          <a:lstStyle/>
          <a:p>
            <a:pPr>
              <a:lnSpc>
                <a:spcPct val="150000"/>
              </a:lnSpc>
            </a:pPr>
            <a:r>
              <a:rPr lang="en-US" b="1" u="sng" dirty="0"/>
              <a:t>Types of In situ Bioremediation </a:t>
            </a:r>
            <a:endParaRPr lang="en-US" b="1" u="sng" dirty="0" smtClean="0"/>
          </a:p>
          <a:p>
            <a:pPr>
              <a:lnSpc>
                <a:spcPct val="150000"/>
              </a:lnSpc>
            </a:pPr>
            <a:endParaRPr lang="en-US" dirty="0" smtClean="0"/>
          </a:p>
          <a:p>
            <a:pPr>
              <a:lnSpc>
                <a:spcPct val="150000"/>
              </a:lnSpc>
            </a:pPr>
            <a:r>
              <a:rPr lang="en-US" dirty="0" smtClean="0"/>
              <a:t>There </a:t>
            </a:r>
            <a:r>
              <a:rPr lang="en-US" dirty="0"/>
              <a:t>are two types of in situ bioremediation</a:t>
            </a:r>
            <a:r>
              <a:rPr lang="en-US" dirty="0" smtClean="0"/>
              <a:t>.</a:t>
            </a:r>
          </a:p>
          <a:p>
            <a:pPr>
              <a:lnSpc>
                <a:spcPct val="150000"/>
              </a:lnSpc>
            </a:pPr>
            <a:r>
              <a:rPr lang="en-US" dirty="0" smtClean="0"/>
              <a:t> </a:t>
            </a:r>
            <a:r>
              <a:rPr lang="en-US" dirty="0"/>
              <a:t>1</a:t>
            </a:r>
            <a:r>
              <a:rPr lang="en-US" b="1" dirty="0"/>
              <a:t>. Intrinsic In situ Bioremediation</a:t>
            </a:r>
            <a:r>
              <a:rPr lang="en-US" dirty="0"/>
              <a:t>: Conversion of environmental pollutants into the harmless forms through the innate capabilities of naturally occurring microbial population is called Intrinsic In situ Bioremediation. </a:t>
            </a:r>
            <a:endParaRPr lang="en-US" dirty="0" smtClean="0"/>
          </a:p>
          <a:p>
            <a:pPr>
              <a:lnSpc>
                <a:spcPct val="150000"/>
              </a:lnSpc>
            </a:pPr>
            <a:r>
              <a:rPr lang="en-US" dirty="0" smtClean="0"/>
              <a:t>2</a:t>
            </a:r>
            <a:r>
              <a:rPr lang="en-US" dirty="0"/>
              <a:t>. </a:t>
            </a:r>
            <a:r>
              <a:rPr lang="en-US" b="1" dirty="0"/>
              <a:t>Engineered In situ bioremediation</a:t>
            </a:r>
            <a:r>
              <a:rPr lang="en-US" dirty="0"/>
              <a:t>: Its accelerates the degradation process by enhancing the physicochemical conditions to encourage the growth of microorganisms.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1905000"/>
            <a:ext cx="6477000" cy="3000821"/>
          </a:xfrm>
          <a:prstGeom prst="rect">
            <a:avLst/>
          </a:prstGeom>
        </p:spPr>
        <p:txBody>
          <a:bodyPr wrap="square">
            <a:spAutoFit/>
          </a:bodyPr>
          <a:lstStyle/>
          <a:p>
            <a:pPr>
              <a:lnSpc>
                <a:spcPct val="150000"/>
              </a:lnSpc>
            </a:pPr>
            <a:r>
              <a:rPr lang="en-US" b="1" dirty="0"/>
              <a:t>Advantages of In situ Bioremediation</a:t>
            </a:r>
            <a:r>
              <a:rPr lang="en-US" dirty="0"/>
              <a:t>: </a:t>
            </a:r>
            <a:endParaRPr lang="en-US" dirty="0" smtClean="0"/>
          </a:p>
          <a:p>
            <a:pPr>
              <a:lnSpc>
                <a:spcPct val="150000"/>
              </a:lnSpc>
              <a:buFont typeface="Wingdings" pitchFamily="2" charset="2"/>
              <a:buChar char="v"/>
            </a:pPr>
            <a:r>
              <a:rPr lang="en-US" dirty="0" smtClean="0"/>
              <a:t>❖</a:t>
            </a:r>
            <a:r>
              <a:rPr lang="en-US" dirty="0"/>
              <a:t>Don't require excavation of contaminated soils. Less expensive, less chance of contaminated other sites. </a:t>
            </a:r>
            <a:endParaRPr lang="en-US" dirty="0" smtClean="0"/>
          </a:p>
          <a:p>
            <a:pPr>
              <a:lnSpc>
                <a:spcPct val="150000"/>
              </a:lnSpc>
              <a:buFont typeface="Wingdings" pitchFamily="2" charset="2"/>
              <a:buChar char="v"/>
            </a:pPr>
            <a:r>
              <a:rPr lang="en-US" dirty="0" smtClean="0"/>
              <a:t>Possible </a:t>
            </a:r>
            <a:r>
              <a:rPr lang="en-US" dirty="0"/>
              <a:t>to treat a large volume of soil at once</a:t>
            </a:r>
            <a:r>
              <a:rPr lang="en-US" dirty="0" smtClean="0"/>
              <a:t>.</a:t>
            </a:r>
          </a:p>
          <a:p>
            <a:pPr>
              <a:lnSpc>
                <a:spcPct val="150000"/>
              </a:lnSpc>
            </a:pPr>
            <a:r>
              <a:rPr lang="en-US" dirty="0" smtClean="0"/>
              <a:t> </a:t>
            </a:r>
            <a:r>
              <a:rPr lang="en-US" b="1" dirty="0"/>
              <a:t>Disadvantages of In situ Bioremediation</a:t>
            </a:r>
            <a:r>
              <a:rPr lang="en-US" dirty="0" smtClean="0"/>
              <a:t>:</a:t>
            </a:r>
          </a:p>
          <a:p>
            <a:pPr>
              <a:lnSpc>
                <a:spcPct val="150000"/>
              </a:lnSpc>
              <a:buFont typeface="Wingdings" pitchFamily="2" charset="2"/>
              <a:buChar char="v"/>
            </a:pPr>
            <a:r>
              <a:rPr lang="en-US" dirty="0" smtClean="0"/>
              <a:t> </a:t>
            </a:r>
            <a:r>
              <a:rPr lang="en-US" dirty="0"/>
              <a:t>it is slow process and difficult to manage. </a:t>
            </a:r>
            <a:endParaRPr lang="en-US" dirty="0" smtClean="0"/>
          </a:p>
          <a:p>
            <a:pPr>
              <a:lnSpc>
                <a:spcPct val="150000"/>
              </a:lnSpc>
              <a:buFont typeface="Wingdings" pitchFamily="2" charset="2"/>
              <a:buChar char="v"/>
            </a:pPr>
            <a:r>
              <a:rPr lang="en-US" dirty="0" smtClean="0"/>
              <a:t>Require </a:t>
            </a:r>
            <a:r>
              <a:rPr lang="en-US" dirty="0" err="1"/>
              <a:t>uncompacted</a:t>
            </a:r>
            <a:r>
              <a:rPr lang="en-US" dirty="0"/>
              <a:t> soil.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1676400"/>
            <a:ext cx="6248400" cy="4619854"/>
          </a:xfrm>
          <a:prstGeom prst="rect">
            <a:avLst/>
          </a:prstGeom>
        </p:spPr>
        <p:txBody>
          <a:bodyPr wrap="square">
            <a:spAutoFit/>
          </a:bodyPr>
          <a:lstStyle/>
          <a:p>
            <a:pPr>
              <a:lnSpc>
                <a:spcPct val="150000"/>
              </a:lnSpc>
              <a:buFont typeface="Arial" pitchFamily="34" charset="0"/>
              <a:buChar char="•"/>
            </a:pPr>
            <a:r>
              <a:rPr lang="en-US" dirty="0"/>
              <a:t>Soil and water pumped up from a contaminated plume and processed through an engineered containment system. </a:t>
            </a:r>
            <a:r>
              <a:rPr lang="en-US" dirty="0" smtClean="0"/>
              <a:t>•Degradation </a:t>
            </a:r>
            <a:r>
              <a:rPr lang="en-US" dirty="0"/>
              <a:t>in a bioreactor is generally greater than in situ because the contained environment is more controllable and predictable. </a:t>
            </a:r>
            <a:endParaRPr lang="en-US" dirty="0" smtClean="0"/>
          </a:p>
          <a:p>
            <a:pPr>
              <a:lnSpc>
                <a:spcPct val="150000"/>
              </a:lnSpc>
            </a:pPr>
            <a:r>
              <a:rPr lang="en-US" b="1" dirty="0" err="1" smtClean="0"/>
              <a:t>Bioventing</a:t>
            </a:r>
            <a:r>
              <a:rPr lang="en-US" b="1" dirty="0" smtClean="0"/>
              <a:t> </a:t>
            </a:r>
            <a:r>
              <a:rPr lang="en-US" b="1" dirty="0"/>
              <a:t>: </a:t>
            </a:r>
            <a:r>
              <a:rPr lang="en-US" b="1" dirty="0" smtClean="0"/>
              <a:t>•</a:t>
            </a:r>
          </a:p>
          <a:p>
            <a:pPr>
              <a:lnSpc>
                <a:spcPct val="150000"/>
              </a:lnSpc>
            </a:pPr>
            <a:r>
              <a:rPr lang="en-US" dirty="0" smtClean="0"/>
              <a:t> </a:t>
            </a:r>
            <a:r>
              <a:rPr lang="en-US" dirty="0" err="1"/>
              <a:t>Bioventing</a:t>
            </a:r>
            <a:r>
              <a:rPr lang="en-US" dirty="0"/>
              <a:t> employs low air flow rates. • involves the amount of oxygen necessary for the degradation and nutrients through wells to contaminated soil to stimulate the indigenous bacteria. </a:t>
            </a:r>
            <a:r>
              <a:rPr lang="en-US" dirty="0" err="1"/>
              <a:t>Bioreactoг</a:t>
            </a:r>
            <a:r>
              <a:rPr lang="en-US" dirty="0"/>
              <a:t> INJECTION BLOWER INTER SALE MICROBAL</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676400"/>
            <a:ext cx="4572000" cy="3416320"/>
          </a:xfrm>
          <a:prstGeom prst="rect">
            <a:avLst/>
          </a:prstGeom>
        </p:spPr>
        <p:txBody>
          <a:bodyPr>
            <a:spAutoFit/>
          </a:bodyPr>
          <a:lstStyle/>
          <a:p>
            <a:r>
              <a:rPr lang="en-US" b="1" dirty="0" err="1"/>
              <a:t>Biosparging</a:t>
            </a:r>
            <a:r>
              <a:rPr lang="en-US" b="1" dirty="0"/>
              <a:t>: </a:t>
            </a:r>
            <a:endParaRPr lang="en-US" b="1" dirty="0" smtClean="0"/>
          </a:p>
          <a:p>
            <a:r>
              <a:rPr lang="en-US" dirty="0" smtClean="0"/>
              <a:t>Involves </a:t>
            </a:r>
            <a:r>
              <a:rPr lang="en-US" dirty="0"/>
              <a:t>the injection of air under pressure below the water table to increase groundwater oxygen concentrations and enhance the rate of biological degradation of contaminants by naturally occurring bacteria. </a:t>
            </a:r>
            <a:endParaRPr lang="en-US" dirty="0" smtClean="0"/>
          </a:p>
          <a:p>
            <a:r>
              <a:rPr lang="en-US" b="1" dirty="0" err="1" smtClean="0"/>
              <a:t>Bioagumentation</a:t>
            </a:r>
            <a:r>
              <a:rPr lang="en-US" b="1" dirty="0" smtClean="0"/>
              <a:t> :</a:t>
            </a:r>
          </a:p>
          <a:p>
            <a:r>
              <a:rPr lang="en-US" dirty="0" smtClean="0"/>
              <a:t> </a:t>
            </a:r>
            <a:r>
              <a:rPr lang="en-US" dirty="0"/>
              <a:t>Bioremediation frequently involves the adding microbes and organisms to strengthen the same in waste to allow them take over and decontaminate the area.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371600"/>
            <a:ext cx="7391400" cy="5078313"/>
          </a:xfrm>
          <a:prstGeom prst="rect">
            <a:avLst/>
          </a:prstGeom>
        </p:spPr>
        <p:txBody>
          <a:bodyPr wrap="square">
            <a:spAutoFit/>
          </a:bodyPr>
          <a:lstStyle/>
          <a:p>
            <a:r>
              <a:rPr lang="en-US" b="1" dirty="0"/>
              <a:t>Microorganisms in Bioremediation Living </a:t>
            </a:r>
            <a:endParaRPr lang="en-US" b="1" dirty="0" smtClean="0"/>
          </a:p>
          <a:p>
            <a:r>
              <a:rPr lang="en-US" dirty="0" smtClean="0"/>
              <a:t>microorganisms </a:t>
            </a:r>
            <a:r>
              <a:rPr lang="en-US" dirty="0"/>
              <a:t>are used in Bioremediation, to convert the complex toxic compounds into harmless by products of cellular metabolism such as CO2 and H2O. The successful use of microorganisms in Bioremediation depends on the development of a basic understanding of the genetics of a broad spectrum of microorganisms and Biotechnological innovation. Pure, mixed, enriched, and genetically engineered microorganisms have been used for degradation of the complex compounds. We can subdivide these microorganisms into the following groups</a:t>
            </a:r>
            <a:r>
              <a:rPr lang="en-US" dirty="0" smtClean="0"/>
              <a:t>:</a:t>
            </a:r>
          </a:p>
          <a:p>
            <a:pPr>
              <a:lnSpc>
                <a:spcPct val="150000"/>
              </a:lnSpc>
            </a:pPr>
            <a:r>
              <a:rPr lang="en-US" dirty="0" smtClean="0"/>
              <a:t> </a:t>
            </a:r>
            <a:r>
              <a:rPr lang="en-US" b="1" dirty="0"/>
              <a:t>Aerobic: </a:t>
            </a:r>
            <a:r>
              <a:rPr lang="en-US" dirty="0" err="1" smtClean="0"/>
              <a:t>Alcaligenes</a:t>
            </a:r>
            <a:r>
              <a:rPr lang="en-US" dirty="0"/>
              <a:t>, </a:t>
            </a:r>
            <a:r>
              <a:rPr lang="en-US" dirty="0" err="1"/>
              <a:t>Sphingomonas</a:t>
            </a:r>
            <a:r>
              <a:rPr lang="en-US" dirty="0"/>
              <a:t>, </a:t>
            </a:r>
            <a:r>
              <a:rPr lang="en-US" dirty="0" err="1"/>
              <a:t>Rhodococcus</a:t>
            </a:r>
            <a:r>
              <a:rPr lang="en-US" dirty="0"/>
              <a:t>, and Mycobacterium. </a:t>
            </a:r>
            <a:endParaRPr lang="en-US" dirty="0" smtClean="0"/>
          </a:p>
          <a:p>
            <a:pPr>
              <a:lnSpc>
                <a:spcPct val="150000"/>
              </a:lnSpc>
            </a:pPr>
            <a:r>
              <a:rPr lang="en-US" b="1" dirty="0" smtClean="0"/>
              <a:t>Anaerobic</a:t>
            </a:r>
            <a:r>
              <a:rPr lang="en-US" b="1" dirty="0"/>
              <a:t>: </a:t>
            </a:r>
            <a:r>
              <a:rPr lang="en-US" dirty="0"/>
              <a:t>Anaerobic bacteria are used for bioremediation of polychlorinated biphenyls (PCBs) in river sediments, </a:t>
            </a:r>
            <a:r>
              <a:rPr lang="en-US" dirty="0" err="1"/>
              <a:t>dechlorination</a:t>
            </a:r>
            <a:r>
              <a:rPr lang="en-US" dirty="0"/>
              <a:t> of the solvent trichloroethylene(TCE) and chloroform. </a:t>
            </a:r>
            <a:endParaRPr lang="en-US" dirty="0" smtClean="0"/>
          </a:p>
          <a:p>
            <a:pPr>
              <a:lnSpc>
                <a:spcPct val="150000"/>
              </a:lnSpc>
            </a:pPr>
            <a:r>
              <a:rPr lang="en-US" b="1" dirty="0" err="1" smtClean="0"/>
              <a:t>Ligninolytic</a:t>
            </a:r>
            <a:r>
              <a:rPr lang="en-US" b="1" dirty="0" smtClean="0"/>
              <a:t> </a:t>
            </a:r>
            <a:r>
              <a:rPr lang="en-US" b="1" dirty="0"/>
              <a:t>fungi: </a:t>
            </a:r>
            <a:r>
              <a:rPr lang="en-US" dirty="0" err="1" smtClean="0"/>
              <a:t>Phanaerochaete</a:t>
            </a:r>
            <a:r>
              <a:rPr lang="en-US" dirty="0" smtClean="0"/>
              <a:t> </a:t>
            </a:r>
            <a:r>
              <a:rPr lang="en-US" dirty="0" err="1"/>
              <a:t>chrysosporium</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58</TotalTime>
  <Words>733</Words>
  <Application>Microsoft Office PowerPoint</Application>
  <PresentationFormat>On-screen Show (4:3)</PresentationFormat>
  <Paragraphs>61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BIOREMEDIATION</vt:lpstr>
      <vt:lpstr>Slide 2</vt:lpstr>
      <vt:lpstr>Introduction </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microtech</cp:lastModifiedBy>
  <cp:revision>11</cp:revision>
  <dcterms:created xsi:type="dcterms:W3CDTF">2024-06-20T09:05:56Z</dcterms:created>
  <dcterms:modified xsi:type="dcterms:W3CDTF">2024-06-22T06:51:32Z</dcterms:modified>
</cp:coreProperties>
</file>