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4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70" r:id="rId8"/>
    <p:sldId id="272" r:id="rId9"/>
    <p:sldId id="278" r:id="rId10"/>
    <p:sldId id="279" r:id="rId11"/>
    <p:sldId id="280" r:id="rId12"/>
    <p:sldId id="281" r:id="rId13"/>
    <p:sldId id="283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481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936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881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270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713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750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940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545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930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0997" y="592328"/>
            <a:ext cx="8522004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5940" y="3601592"/>
            <a:ext cx="8072119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003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25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633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26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01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1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342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238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5088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97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8.png"/><Relationship Id="rId7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3520" y="860806"/>
            <a:ext cx="869061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5000" b="0" spc="-20" dirty="0">
                <a:solidFill>
                  <a:srgbClr val="04607A"/>
                </a:solidFill>
                <a:latin typeface="Carlito"/>
                <a:cs typeface="Carlito"/>
              </a:rPr>
              <a:t>       FOOD </a:t>
            </a:r>
            <a:r>
              <a:rPr lang="en-IN" sz="5000" b="0" spc="-5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lang="en-IN" sz="5000" b="0" spc="-15" dirty="0">
                <a:solidFill>
                  <a:srgbClr val="04607A"/>
                </a:solidFill>
                <a:latin typeface="Carlito"/>
                <a:cs typeface="Carlito"/>
              </a:rPr>
              <a:t>PRESERVATION</a:t>
            </a:r>
            <a:endParaRPr sz="50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8083" y="3010636"/>
            <a:ext cx="5151120" cy="122854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40"/>
              </a:spcBef>
            </a:pPr>
            <a:r>
              <a:rPr lang="en-IN" sz="2400" dirty="0">
                <a:latin typeface="Times New Roman"/>
                <a:cs typeface="Times New Roman"/>
              </a:rPr>
              <a:t>R.SAKUNTALA</a:t>
            </a:r>
          </a:p>
          <a:p>
            <a:pPr marR="5080" algn="ctr">
              <a:lnSpc>
                <a:spcPct val="100000"/>
              </a:lnSpc>
              <a:spcBef>
                <a:spcPts val="340"/>
              </a:spcBef>
            </a:pPr>
            <a:r>
              <a:rPr lang="en-IN" sz="2400" dirty="0">
                <a:latin typeface="Times New Roman"/>
                <a:cs typeface="Times New Roman"/>
              </a:rPr>
              <a:t>DEPARTMENT OF MICROBIOLOGY</a:t>
            </a:r>
          </a:p>
          <a:p>
            <a:pPr marR="5080" algn="ctr">
              <a:lnSpc>
                <a:spcPct val="100000"/>
              </a:lnSpc>
              <a:spcBef>
                <a:spcPts val="340"/>
              </a:spcBef>
            </a:pPr>
            <a:r>
              <a:rPr lang="en-IN" sz="2400" dirty="0">
                <a:latin typeface="Times New Roman"/>
                <a:cs typeface="Times New Roman"/>
              </a:rPr>
              <a:t>DNR COLLEGE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12901"/>
            <a:ext cx="63792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8429" algn="l"/>
              </a:tabLst>
            </a:pPr>
            <a:r>
              <a:rPr sz="2800" b="0" spc="-15">
                <a:solidFill>
                  <a:srgbClr val="04607A"/>
                </a:solidFill>
                <a:latin typeface="Carlito"/>
                <a:cs typeface="Carlito"/>
              </a:rPr>
              <a:t>Bottling</a:t>
            </a:r>
            <a:r>
              <a:rPr sz="2800" b="0" spc="2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800" b="0" smtClean="0">
                <a:solidFill>
                  <a:srgbClr val="04607A"/>
                </a:solidFill>
                <a:latin typeface="Carlito"/>
                <a:cs typeface="Carlito"/>
              </a:rPr>
              <a:t>and</a:t>
            </a:r>
            <a:r>
              <a:rPr sz="2800" b="0" spc="-10" smtClean="0">
                <a:solidFill>
                  <a:srgbClr val="04607A"/>
                </a:solidFill>
                <a:latin typeface="Carlito"/>
                <a:cs typeface="Carlito"/>
              </a:rPr>
              <a:t>canning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428189"/>
            <a:ext cx="6745605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tabLst>
                <a:tab pos="2338705" algn="l"/>
              </a:tabLst>
            </a:pPr>
            <a:r>
              <a:rPr sz="3200" spc="75" dirty="0">
                <a:latin typeface="Times New Roman"/>
                <a:cs typeface="Times New Roman"/>
              </a:rPr>
              <a:t>Bottling </a:t>
            </a:r>
            <a:r>
              <a:rPr sz="3200" spc="200" dirty="0">
                <a:latin typeface="Times New Roman"/>
                <a:cs typeface="Times New Roman"/>
              </a:rPr>
              <a:t>and </a:t>
            </a:r>
            <a:r>
              <a:rPr sz="3200" spc="140" dirty="0">
                <a:latin typeface="Times New Roman"/>
                <a:cs typeface="Times New Roman"/>
              </a:rPr>
              <a:t>canning </a:t>
            </a:r>
            <a:r>
              <a:rPr sz="3200" spc="110" dirty="0">
                <a:latin typeface="Times New Roman"/>
                <a:cs typeface="Times New Roman"/>
              </a:rPr>
              <a:t>are </a:t>
            </a:r>
            <a:r>
              <a:rPr sz="3200" spc="85" dirty="0">
                <a:latin typeface="Times New Roman"/>
                <a:cs typeface="Times New Roman"/>
              </a:rPr>
              <a:t>processes </a:t>
            </a:r>
            <a:r>
              <a:rPr sz="3200" spc="30" dirty="0">
                <a:latin typeface="Times New Roman"/>
                <a:cs typeface="Times New Roman"/>
              </a:rPr>
              <a:t>of  </a:t>
            </a:r>
            <a:r>
              <a:rPr sz="3200" spc="100" dirty="0">
                <a:latin typeface="Times New Roman"/>
                <a:cs typeface="Times New Roman"/>
              </a:rPr>
              <a:t>preserving	</a:t>
            </a:r>
            <a:r>
              <a:rPr sz="3200" spc="90" dirty="0">
                <a:latin typeface="Times New Roman"/>
                <a:cs typeface="Times New Roman"/>
              </a:rPr>
              <a:t>food </a:t>
            </a:r>
            <a:r>
              <a:rPr sz="3200" spc="45" dirty="0">
                <a:latin typeface="Times New Roman"/>
                <a:cs typeface="Times New Roman"/>
              </a:rPr>
              <a:t>by </a:t>
            </a:r>
            <a:r>
              <a:rPr sz="3200" spc="145" dirty="0">
                <a:latin typeface="Times New Roman"/>
                <a:cs typeface="Times New Roman"/>
              </a:rPr>
              <a:t>heating </a:t>
            </a:r>
            <a:r>
              <a:rPr sz="3200" spc="200" dirty="0">
                <a:latin typeface="Times New Roman"/>
                <a:cs typeface="Times New Roman"/>
              </a:rPr>
              <a:t>and</a:t>
            </a:r>
            <a:r>
              <a:rPr sz="3200" spc="-560" dirty="0">
                <a:latin typeface="Times New Roman"/>
                <a:cs typeface="Times New Roman"/>
              </a:rPr>
              <a:t> </a:t>
            </a:r>
            <a:r>
              <a:rPr sz="3200" spc="210" dirty="0">
                <a:latin typeface="Times New Roman"/>
                <a:cs typeface="Times New Roman"/>
              </a:rPr>
              <a:t>then  </a:t>
            </a:r>
            <a:r>
              <a:rPr sz="3200" spc="85" dirty="0">
                <a:latin typeface="Times New Roman"/>
                <a:cs typeface="Times New Roman"/>
              </a:rPr>
              <a:t>sealing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125" dirty="0">
                <a:latin typeface="Times New Roman"/>
                <a:cs typeface="Times New Roman"/>
              </a:rPr>
              <a:t>it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135" dirty="0">
                <a:latin typeface="Times New Roman"/>
                <a:cs typeface="Times New Roman"/>
              </a:rPr>
              <a:t>in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190" dirty="0">
                <a:latin typeface="Times New Roman"/>
                <a:cs typeface="Times New Roman"/>
              </a:rPr>
              <a:t>an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30" dirty="0">
                <a:latin typeface="Times New Roman"/>
                <a:cs typeface="Times New Roman"/>
              </a:rPr>
              <a:t>airtight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100" dirty="0">
                <a:latin typeface="Times New Roman"/>
                <a:cs typeface="Times New Roman"/>
              </a:rPr>
              <a:t>container.</a:t>
            </a:r>
            <a:endParaRPr sz="3200">
              <a:latin typeface="Times New Roman"/>
              <a:cs typeface="Times New Roman"/>
            </a:endParaRPr>
          </a:p>
          <a:p>
            <a:pPr marL="286385" marR="226695" indent="-181610">
              <a:lnSpc>
                <a:spcPct val="100000"/>
              </a:lnSpc>
              <a:spcBef>
                <a:spcPts val="770"/>
              </a:spcBef>
            </a:pPr>
            <a:r>
              <a:rPr sz="3200" spc="125" dirty="0">
                <a:latin typeface="Times New Roman"/>
                <a:cs typeface="Times New Roman"/>
              </a:rPr>
              <a:t>The </a:t>
            </a:r>
            <a:r>
              <a:rPr sz="3200" spc="90" dirty="0">
                <a:latin typeface="Times New Roman"/>
                <a:cs typeface="Times New Roman"/>
              </a:rPr>
              <a:t>food </a:t>
            </a:r>
            <a:r>
              <a:rPr sz="3200" spc="30" dirty="0">
                <a:latin typeface="Times New Roman"/>
                <a:cs typeface="Times New Roman"/>
              </a:rPr>
              <a:t>is </a:t>
            </a:r>
            <a:r>
              <a:rPr sz="3200" spc="105" dirty="0">
                <a:latin typeface="Times New Roman"/>
                <a:cs typeface="Times New Roman"/>
              </a:rPr>
              <a:t>boiled </a:t>
            </a:r>
            <a:r>
              <a:rPr sz="3200" spc="160" dirty="0">
                <a:latin typeface="Times New Roman"/>
                <a:cs typeface="Times New Roman"/>
              </a:rPr>
              <a:t>to </a:t>
            </a:r>
            <a:r>
              <a:rPr sz="3200" spc="35" dirty="0">
                <a:latin typeface="Times New Roman"/>
                <a:cs typeface="Times New Roman"/>
              </a:rPr>
              <a:t>kill  </a:t>
            </a:r>
            <a:r>
              <a:rPr sz="3200" spc="114" dirty="0">
                <a:latin typeface="Times New Roman"/>
                <a:cs typeface="Times New Roman"/>
              </a:rPr>
              <a:t>microorganisms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200" dirty="0">
                <a:latin typeface="Times New Roman"/>
                <a:cs typeface="Times New Roman"/>
              </a:rPr>
              <a:t>and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215" dirty="0">
                <a:latin typeface="Times New Roman"/>
                <a:cs typeface="Times New Roman"/>
              </a:rPr>
              <a:t>then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00" dirty="0">
                <a:latin typeface="Times New Roman"/>
                <a:cs typeface="Times New Roman"/>
              </a:rPr>
              <a:t>sealed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155" dirty="0">
                <a:latin typeface="Times New Roman"/>
                <a:cs typeface="Times New Roman"/>
              </a:rPr>
              <a:t>to  </a:t>
            </a:r>
            <a:r>
              <a:rPr sz="3200" spc="125" dirty="0">
                <a:latin typeface="Times New Roman"/>
                <a:cs typeface="Times New Roman"/>
              </a:rPr>
              <a:t>prevent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spc="180" dirty="0">
                <a:latin typeface="Times New Roman"/>
                <a:cs typeface="Times New Roman"/>
              </a:rPr>
              <a:t>other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114" dirty="0">
                <a:latin typeface="Times New Roman"/>
                <a:cs typeface="Times New Roman"/>
              </a:rPr>
              <a:t>microorganisms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110" dirty="0">
                <a:latin typeface="Times New Roman"/>
                <a:cs typeface="Times New Roman"/>
              </a:rPr>
              <a:t>from  getting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95" dirty="0">
                <a:latin typeface="Times New Roman"/>
                <a:cs typeface="Times New Roman"/>
              </a:rPr>
              <a:t>in.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0219" y="1970023"/>
            <a:ext cx="120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04607A"/>
                </a:solidFill>
                <a:latin typeface="Times New Roman"/>
                <a:cs typeface="Times New Roman"/>
              </a:rPr>
              <a:t>Bo</a:t>
            </a:r>
            <a:r>
              <a:rPr sz="2400" b="1" spc="35" dirty="0">
                <a:solidFill>
                  <a:srgbClr val="04607A"/>
                </a:solidFill>
                <a:latin typeface="Times New Roman"/>
                <a:cs typeface="Times New Roman"/>
              </a:rPr>
              <a:t>t</a:t>
            </a:r>
            <a:r>
              <a:rPr sz="2400" b="1" spc="135" dirty="0">
                <a:solidFill>
                  <a:srgbClr val="04607A"/>
                </a:solidFill>
                <a:latin typeface="Times New Roman"/>
                <a:cs typeface="Times New Roman"/>
              </a:rPr>
              <a:t>tling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78807" y="1972183"/>
            <a:ext cx="1242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04607A"/>
                </a:solidFill>
                <a:latin typeface="Times New Roman"/>
                <a:cs typeface="Times New Roman"/>
              </a:rPr>
              <a:t>Canning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2514600"/>
            <a:ext cx="3505200" cy="3581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2590800"/>
            <a:ext cx="3429000" cy="3276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27368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4607A"/>
                </a:solidFill>
                <a:latin typeface="Carlito"/>
                <a:cs typeface="Carlito"/>
              </a:rPr>
              <a:t>PICKLIN</a:t>
            </a:r>
            <a:r>
              <a:rPr sz="3600" b="0" dirty="0">
                <a:solidFill>
                  <a:srgbClr val="04607A"/>
                </a:solidFill>
                <a:latin typeface="Carlito"/>
                <a:cs typeface="Carlito"/>
              </a:rPr>
              <a:t>G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535940" y="1381439"/>
            <a:ext cx="8060690" cy="4233020"/>
          </a:xfrm>
          <a:prstGeom prst="rect">
            <a:avLst/>
          </a:prstGeom>
        </p:spPr>
        <p:txBody>
          <a:bodyPr vert="horz" wrap="square" lIns="0" tIns="575122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3200" spc="70" dirty="0"/>
              <a:t>Pickling</a:t>
            </a:r>
            <a:r>
              <a:rPr sz="3200" spc="-15" dirty="0"/>
              <a:t> </a:t>
            </a:r>
            <a:r>
              <a:rPr sz="3200" spc="90" dirty="0"/>
              <a:t>food</a:t>
            </a:r>
            <a:r>
              <a:rPr sz="3200" spc="-30" dirty="0"/>
              <a:t> </a:t>
            </a:r>
            <a:r>
              <a:rPr sz="3200" spc="135" dirty="0"/>
              <a:t>in</a:t>
            </a:r>
            <a:r>
              <a:rPr sz="3200" spc="-125" dirty="0"/>
              <a:t> </a:t>
            </a:r>
            <a:r>
              <a:rPr sz="3200" spc="90" dirty="0"/>
              <a:t>vinegar</a:t>
            </a:r>
            <a:r>
              <a:rPr sz="3200" spc="-185" dirty="0"/>
              <a:t> </a:t>
            </a:r>
            <a:r>
              <a:rPr sz="3200" spc="145" dirty="0"/>
              <a:t>or</a:t>
            </a:r>
            <a:r>
              <a:rPr sz="3200" spc="-190" dirty="0"/>
              <a:t> </a:t>
            </a:r>
            <a:r>
              <a:rPr sz="3200" spc="180" dirty="0"/>
              <a:t>other</a:t>
            </a:r>
            <a:r>
              <a:rPr sz="3200" spc="-210" dirty="0"/>
              <a:t> </a:t>
            </a:r>
            <a:r>
              <a:rPr sz="3200" spc="70" dirty="0"/>
              <a:t>acids,</a:t>
            </a:r>
            <a:r>
              <a:rPr sz="3200" spc="5" dirty="0"/>
              <a:t> </a:t>
            </a:r>
            <a:r>
              <a:rPr sz="3200" spc="120" dirty="0"/>
              <a:t>makes  </a:t>
            </a:r>
            <a:r>
              <a:rPr sz="3200" spc="125" dirty="0"/>
              <a:t>it</a:t>
            </a:r>
            <a:r>
              <a:rPr sz="3200" spc="-170" dirty="0"/>
              <a:t> </a:t>
            </a:r>
            <a:r>
              <a:rPr sz="3200" spc="75" dirty="0"/>
              <a:t>difficult</a:t>
            </a:r>
            <a:r>
              <a:rPr sz="3200" spc="-110" dirty="0"/>
              <a:t> </a:t>
            </a:r>
            <a:r>
              <a:rPr sz="3200" spc="65" dirty="0"/>
              <a:t>for</a:t>
            </a:r>
            <a:r>
              <a:rPr sz="3200" spc="-125" dirty="0"/>
              <a:t> </a:t>
            </a:r>
            <a:r>
              <a:rPr sz="3200" spc="114" dirty="0"/>
              <a:t>microorganisms</a:t>
            </a:r>
            <a:r>
              <a:rPr sz="3200" spc="-90" dirty="0"/>
              <a:t> </a:t>
            </a:r>
            <a:r>
              <a:rPr sz="3200" spc="155" dirty="0"/>
              <a:t>to</a:t>
            </a:r>
            <a:r>
              <a:rPr sz="3200" spc="-100" dirty="0"/>
              <a:t> </a:t>
            </a:r>
            <a:r>
              <a:rPr sz="3200" dirty="0"/>
              <a:t>live.</a:t>
            </a:r>
          </a:p>
          <a:p>
            <a:pPr marL="286385" marR="132715" indent="-274320">
              <a:lnSpc>
                <a:spcPct val="100000"/>
              </a:lnSpc>
              <a:spcBef>
                <a:spcPts val="770"/>
              </a:spcBef>
            </a:pPr>
            <a:r>
              <a:rPr sz="3200" spc="75" dirty="0"/>
              <a:t>Sugar</a:t>
            </a:r>
            <a:r>
              <a:rPr sz="3200" spc="-190" dirty="0"/>
              <a:t> </a:t>
            </a:r>
            <a:r>
              <a:rPr sz="3200" spc="140" dirty="0"/>
              <a:t>can</a:t>
            </a:r>
            <a:r>
              <a:rPr sz="3200" spc="-130" dirty="0"/>
              <a:t> </a:t>
            </a:r>
            <a:r>
              <a:rPr sz="3200" spc="75" dirty="0"/>
              <a:t>also</a:t>
            </a:r>
            <a:r>
              <a:rPr sz="3200" spc="-85" dirty="0"/>
              <a:t> </a:t>
            </a:r>
            <a:r>
              <a:rPr sz="3200" spc="145" dirty="0"/>
              <a:t>be</a:t>
            </a:r>
            <a:r>
              <a:rPr sz="3200" spc="-125" dirty="0"/>
              <a:t> </a:t>
            </a:r>
            <a:r>
              <a:rPr sz="3200" spc="145" dirty="0"/>
              <a:t>used</a:t>
            </a:r>
            <a:r>
              <a:rPr sz="3200" dirty="0"/>
              <a:t> </a:t>
            </a:r>
            <a:r>
              <a:rPr sz="3200" spc="140" dirty="0"/>
              <a:t>in</a:t>
            </a:r>
            <a:r>
              <a:rPr sz="3200" spc="-95" dirty="0"/>
              <a:t> </a:t>
            </a:r>
            <a:r>
              <a:rPr sz="3200" spc="85" dirty="0"/>
              <a:t>pickling</a:t>
            </a:r>
            <a:r>
              <a:rPr sz="3200" spc="-30" dirty="0"/>
              <a:t> </a:t>
            </a:r>
            <a:r>
              <a:rPr sz="3200" spc="100" dirty="0"/>
              <a:t>fruits</a:t>
            </a:r>
            <a:r>
              <a:rPr sz="3200" spc="-125" dirty="0"/>
              <a:t> </a:t>
            </a:r>
            <a:r>
              <a:rPr sz="3200" spc="145" dirty="0"/>
              <a:t>such  </a:t>
            </a:r>
            <a:r>
              <a:rPr sz="3200" spc="80" dirty="0"/>
              <a:t>as</a:t>
            </a:r>
            <a:r>
              <a:rPr sz="3200" spc="-65" dirty="0"/>
              <a:t> </a:t>
            </a:r>
            <a:r>
              <a:rPr sz="3200" spc="5" dirty="0"/>
              <a:t> </a:t>
            </a:r>
            <a:r>
              <a:rPr sz="3200" spc="125" dirty="0"/>
              <a:t>mangoes</a:t>
            </a:r>
            <a:r>
              <a:rPr sz="3200" spc="-150" dirty="0"/>
              <a:t> </a:t>
            </a:r>
            <a:r>
              <a:rPr sz="3200" spc="200" dirty="0"/>
              <a:t>and</a:t>
            </a:r>
            <a:r>
              <a:rPr sz="3200" spc="-95" dirty="0"/>
              <a:t> </a:t>
            </a:r>
            <a:r>
              <a:rPr sz="3200" spc="95" dirty="0"/>
              <a:t>cherries.</a:t>
            </a:r>
            <a:endParaRPr lang="en-IN" sz="3200" spc="95" dirty="0"/>
          </a:p>
          <a:p>
            <a:pPr marL="286385" marR="132715" indent="-274320">
              <a:lnSpc>
                <a:spcPct val="100000"/>
              </a:lnSpc>
              <a:spcBef>
                <a:spcPts val="770"/>
              </a:spcBef>
            </a:pPr>
            <a:r>
              <a:rPr lang="en-US" sz="3200" b="0" spc="120" dirty="0">
                <a:latin typeface="Times New Roman"/>
                <a:cs typeface="Times New Roman"/>
              </a:rPr>
              <a:t>The</a:t>
            </a:r>
            <a:r>
              <a:rPr lang="en-US" sz="3200" b="0" spc="-170" dirty="0">
                <a:latin typeface="Times New Roman"/>
                <a:cs typeface="Times New Roman"/>
              </a:rPr>
              <a:t> </a:t>
            </a:r>
            <a:r>
              <a:rPr lang="en-US" sz="3200" b="0" spc="140" dirty="0">
                <a:latin typeface="Times New Roman"/>
                <a:cs typeface="Times New Roman"/>
              </a:rPr>
              <a:t>concentrated</a:t>
            </a:r>
            <a:r>
              <a:rPr lang="en-US" sz="3200" b="0" spc="-55" dirty="0">
                <a:latin typeface="Times New Roman"/>
                <a:cs typeface="Times New Roman"/>
              </a:rPr>
              <a:t> </a:t>
            </a:r>
            <a:r>
              <a:rPr lang="en-US" sz="3200" b="0" spc="114" dirty="0">
                <a:latin typeface="Times New Roman"/>
                <a:cs typeface="Times New Roman"/>
              </a:rPr>
              <a:t>sugar</a:t>
            </a:r>
            <a:r>
              <a:rPr lang="en-US" sz="3200" b="0" spc="-175" dirty="0">
                <a:latin typeface="Times New Roman"/>
                <a:cs typeface="Times New Roman"/>
              </a:rPr>
              <a:t> </a:t>
            </a:r>
            <a:r>
              <a:rPr lang="en-US" sz="3200" b="0" spc="130" dirty="0">
                <a:latin typeface="Times New Roman"/>
                <a:cs typeface="Times New Roman"/>
              </a:rPr>
              <a:t>solution</a:t>
            </a:r>
            <a:r>
              <a:rPr lang="en-US" sz="3200" b="0" spc="-100" dirty="0">
                <a:latin typeface="Times New Roman"/>
                <a:cs typeface="Times New Roman"/>
              </a:rPr>
              <a:t> </a:t>
            </a:r>
            <a:r>
              <a:rPr lang="en-US" sz="3200" b="0" spc="145" dirty="0">
                <a:latin typeface="Times New Roman"/>
                <a:cs typeface="Times New Roman"/>
              </a:rPr>
              <a:t>used</a:t>
            </a:r>
            <a:r>
              <a:rPr lang="en-US" sz="3200" b="0" spc="-70" dirty="0">
                <a:latin typeface="Times New Roman"/>
                <a:cs typeface="Times New Roman"/>
              </a:rPr>
              <a:t> </a:t>
            </a:r>
            <a:r>
              <a:rPr lang="en-US" sz="3200" b="0" spc="85" dirty="0">
                <a:latin typeface="Times New Roman"/>
                <a:cs typeface="Times New Roman"/>
              </a:rPr>
              <a:t>draws  </a:t>
            </a:r>
            <a:r>
              <a:rPr lang="en-US" sz="3200" b="0" spc="114" dirty="0">
                <a:latin typeface="Times New Roman"/>
                <a:cs typeface="Times New Roman"/>
              </a:rPr>
              <a:t>water </a:t>
            </a:r>
            <a:r>
              <a:rPr lang="en-US" sz="3200" b="0" spc="110" dirty="0">
                <a:latin typeface="Times New Roman"/>
                <a:cs typeface="Times New Roman"/>
              </a:rPr>
              <a:t>from </a:t>
            </a:r>
            <a:r>
              <a:rPr lang="en-US" sz="3200" b="0" spc="200" dirty="0">
                <a:latin typeface="Times New Roman"/>
                <a:cs typeface="Times New Roman"/>
              </a:rPr>
              <a:t>the </a:t>
            </a:r>
            <a:r>
              <a:rPr lang="en-US" sz="3200" b="0" spc="110" dirty="0">
                <a:latin typeface="Times New Roman"/>
                <a:cs typeface="Times New Roman"/>
              </a:rPr>
              <a:t>fruit </a:t>
            </a:r>
            <a:r>
              <a:rPr lang="en-US" sz="3200" b="0" spc="190" dirty="0">
                <a:latin typeface="Times New Roman"/>
                <a:cs typeface="Times New Roman"/>
              </a:rPr>
              <a:t>thus </a:t>
            </a:r>
            <a:r>
              <a:rPr lang="en-US" sz="3200" b="0" spc="120" dirty="0">
                <a:latin typeface="Times New Roman"/>
                <a:cs typeface="Times New Roman"/>
              </a:rPr>
              <a:t>preventing </a:t>
            </a:r>
            <a:r>
              <a:rPr lang="en-US" sz="3200" b="0" spc="195" dirty="0">
                <a:latin typeface="Times New Roman"/>
                <a:cs typeface="Times New Roman"/>
              </a:rPr>
              <a:t>the  </a:t>
            </a:r>
            <a:r>
              <a:rPr lang="en-US" sz="3200" b="0" spc="120" dirty="0">
                <a:latin typeface="Times New Roman"/>
                <a:cs typeface="Times New Roman"/>
              </a:rPr>
              <a:t>growth </a:t>
            </a:r>
            <a:r>
              <a:rPr lang="en-US" sz="3200" b="0" spc="30" dirty="0">
                <a:latin typeface="Times New Roman"/>
                <a:cs typeface="Times New Roman"/>
              </a:rPr>
              <a:t>of</a:t>
            </a:r>
            <a:r>
              <a:rPr lang="en-US" sz="3200" b="0" spc="-235" dirty="0">
                <a:latin typeface="Times New Roman"/>
                <a:cs typeface="Times New Roman"/>
              </a:rPr>
              <a:t> </a:t>
            </a:r>
            <a:r>
              <a:rPr lang="en-US" sz="3200" b="0" spc="105" dirty="0">
                <a:latin typeface="Times New Roman"/>
                <a:cs typeface="Times New Roman"/>
              </a:rPr>
              <a:t>microorganisms.</a:t>
            </a:r>
            <a:endParaRPr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576497"/>
            <a:ext cx="8017509" cy="2368550"/>
          </a:xfrm>
          <a:prstGeom prst="rect">
            <a:avLst/>
          </a:prstGeom>
        </p:spPr>
        <p:txBody>
          <a:bodyPr vert="horz" wrap="square" lIns="0" tIns="307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20"/>
              </a:spcBef>
            </a:pPr>
            <a:r>
              <a:rPr sz="6000" dirty="0">
                <a:solidFill>
                  <a:srgbClr val="04607A"/>
                </a:solidFill>
                <a:latin typeface="Carlito"/>
                <a:cs typeface="Carlito"/>
              </a:rPr>
              <a:t>Drying</a:t>
            </a:r>
            <a:endParaRPr sz="6000">
              <a:latin typeface="Carlito"/>
              <a:cs typeface="Carlito"/>
            </a:endParaRPr>
          </a:p>
          <a:p>
            <a:pPr marL="377825" marR="5080" indent="-274320">
              <a:lnSpc>
                <a:spcPct val="100000"/>
              </a:lnSpc>
              <a:spcBef>
                <a:spcPts val="1245"/>
              </a:spcBef>
            </a:pPr>
            <a:r>
              <a:rPr sz="3200" spc="-155" dirty="0">
                <a:latin typeface="Times New Roman"/>
                <a:cs typeface="Times New Roman"/>
              </a:rPr>
              <a:t>A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125" dirty="0">
                <a:latin typeface="Times New Roman"/>
                <a:cs typeface="Times New Roman"/>
              </a:rPr>
              <a:t>lot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25" dirty="0">
                <a:latin typeface="Times New Roman"/>
                <a:cs typeface="Times New Roman"/>
              </a:rPr>
              <a:t>of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90" dirty="0">
                <a:latin typeface="Times New Roman"/>
                <a:cs typeface="Times New Roman"/>
              </a:rPr>
              <a:t>food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30" dirty="0">
                <a:latin typeface="Times New Roman"/>
                <a:cs typeface="Times New Roman"/>
              </a:rPr>
              <a:t>is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110" dirty="0">
                <a:latin typeface="Times New Roman"/>
                <a:cs typeface="Times New Roman"/>
              </a:rPr>
              <a:t>preserved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40" dirty="0">
                <a:latin typeface="Times New Roman"/>
                <a:cs typeface="Times New Roman"/>
              </a:rPr>
              <a:t>by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spc="105" dirty="0">
                <a:latin typeface="Times New Roman"/>
                <a:cs typeface="Times New Roman"/>
              </a:rPr>
              <a:t>drying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190" dirty="0">
                <a:latin typeface="Times New Roman"/>
                <a:cs typeface="Times New Roman"/>
              </a:rPr>
              <a:t>under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195" dirty="0">
                <a:latin typeface="Times New Roman"/>
                <a:cs typeface="Times New Roman"/>
              </a:rPr>
              <a:t>the  </a:t>
            </a:r>
            <a:r>
              <a:rPr sz="3200" spc="140" dirty="0">
                <a:latin typeface="Times New Roman"/>
                <a:cs typeface="Times New Roman"/>
              </a:rPr>
              <a:t>sun.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200" spc="90" dirty="0"/>
              <a:t>Drying</a:t>
            </a:r>
            <a:r>
              <a:rPr sz="3200" spc="-75" dirty="0"/>
              <a:t> </a:t>
            </a:r>
            <a:r>
              <a:rPr sz="3200" spc="85" dirty="0"/>
              <a:t>removes</a:t>
            </a:r>
            <a:r>
              <a:rPr sz="3200" spc="-60" dirty="0"/>
              <a:t> </a:t>
            </a:r>
            <a:r>
              <a:rPr sz="3200" spc="170" dirty="0"/>
              <a:t>most</a:t>
            </a:r>
            <a:r>
              <a:rPr sz="3200" spc="-170" dirty="0"/>
              <a:t> </a:t>
            </a:r>
            <a:r>
              <a:rPr sz="3200" spc="110" dirty="0"/>
              <a:t>water</a:t>
            </a:r>
            <a:r>
              <a:rPr sz="3200" spc="-120" dirty="0"/>
              <a:t> </a:t>
            </a:r>
            <a:r>
              <a:rPr sz="3200" spc="110" dirty="0"/>
              <a:t>from</a:t>
            </a:r>
            <a:r>
              <a:rPr sz="3200" spc="-75" dirty="0"/>
              <a:t> </a:t>
            </a:r>
            <a:r>
              <a:rPr sz="3200" spc="75" dirty="0"/>
              <a:t>food.</a:t>
            </a:r>
            <a:r>
              <a:rPr sz="3200" spc="-25" dirty="0"/>
              <a:t> </a:t>
            </a:r>
            <a:r>
              <a:rPr sz="3200" spc="105" dirty="0"/>
              <a:t>Most  </a:t>
            </a:r>
            <a:r>
              <a:rPr sz="3200" spc="114" dirty="0"/>
              <a:t>bacteria </a:t>
            </a:r>
            <a:r>
              <a:rPr sz="3200" spc="110" dirty="0"/>
              <a:t>die </a:t>
            </a:r>
            <a:r>
              <a:rPr sz="3200" spc="145" dirty="0"/>
              <a:t>or </a:t>
            </a:r>
            <a:r>
              <a:rPr sz="3200" spc="135" dirty="0"/>
              <a:t>become </a:t>
            </a:r>
            <a:r>
              <a:rPr sz="3200" spc="80" dirty="0"/>
              <a:t>inactive </a:t>
            </a:r>
            <a:r>
              <a:rPr sz="3200" spc="155" dirty="0"/>
              <a:t>when </a:t>
            </a:r>
            <a:r>
              <a:rPr sz="3200" spc="195" dirty="0"/>
              <a:t>the  </a:t>
            </a:r>
            <a:r>
              <a:rPr sz="3200" spc="90" dirty="0"/>
              <a:t>food </a:t>
            </a:r>
            <a:r>
              <a:rPr sz="3200" spc="30" dirty="0"/>
              <a:t>is</a:t>
            </a:r>
            <a:r>
              <a:rPr sz="3200" spc="-250" dirty="0"/>
              <a:t> </a:t>
            </a:r>
            <a:r>
              <a:rPr sz="3200" spc="120" dirty="0"/>
              <a:t>dried.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548383" y="908303"/>
            <a:ext cx="4895088" cy="3816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2375" y="5096383"/>
            <a:ext cx="55137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latin typeface="Times New Roman"/>
                <a:cs typeface="Times New Roman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lot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fruits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such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as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raisins,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guavas  </a:t>
            </a:r>
            <a:r>
              <a:rPr sz="2800" spc="170" dirty="0">
                <a:latin typeface="Times New Roman"/>
                <a:cs typeface="Times New Roman"/>
              </a:rPr>
              <a:t>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papayas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can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be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eaten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dried.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381001"/>
            <a:ext cx="22980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4607A"/>
                </a:solidFill>
                <a:latin typeface="Carlito"/>
                <a:cs typeface="Carlito"/>
              </a:rPr>
              <a:t>Salting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990600" y="1752601"/>
            <a:ext cx="6985001" cy="2423679"/>
          </a:xfrm>
          <a:prstGeom prst="rect">
            <a:avLst/>
          </a:prstGeom>
        </p:spPr>
        <p:txBody>
          <a:bodyPr vert="horz" wrap="square" lIns="0" tIns="571439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Salting </a:t>
            </a:r>
            <a:r>
              <a:rPr spc="35" dirty="0"/>
              <a:t>is </a:t>
            </a:r>
            <a:r>
              <a:rPr spc="210" dirty="0"/>
              <a:t>an </a:t>
            </a:r>
            <a:r>
              <a:rPr spc="95" dirty="0"/>
              <a:t>age-old </a:t>
            </a:r>
            <a:r>
              <a:rPr spc="-5" dirty="0"/>
              <a:t>way </a:t>
            </a:r>
            <a:r>
              <a:rPr spc="30" dirty="0"/>
              <a:t>of </a:t>
            </a:r>
            <a:r>
              <a:rPr spc="114" dirty="0"/>
              <a:t>preserving  </a:t>
            </a:r>
            <a:r>
              <a:rPr spc="85" dirty="0"/>
              <a:t>food.</a:t>
            </a:r>
            <a:r>
              <a:rPr spc="-85" dirty="0"/>
              <a:t> </a:t>
            </a:r>
            <a:r>
              <a:rPr spc="135" dirty="0"/>
              <a:t>The</a:t>
            </a:r>
            <a:r>
              <a:rPr spc="-155" dirty="0"/>
              <a:t> </a:t>
            </a:r>
            <a:r>
              <a:rPr spc="114" dirty="0"/>
              <a:t>salt</a:t>
            </a:r>
            <a:r>
              <a:rPr spc="-170" dirty="0"/>
              <a:t> </a:t>
            </a:r>
            <a:r>
              <a:rPr spc="100" dirty="0"/>
              <a:t>draws</a:t>
            </a:r>
            <a:r>
              <a:rPr spc="-160" dirty="0"/>
              <a:t> </a:t>
            </a:r>
            <a:r>
              <a:rPr spc="220" dirty="0"/>
              <a:t>out</a:t>
            </a:r>
            <a:r>
              <a:rPr spc="-85" dirty="0"/>
              <a:t> </a:t>
            </a:r>
            <a:r>
              <a:rPr spc="160" dirty="0"/>
              <a:t>moisture</a:t>
            </a:r>
            <a:r>
              <a:rPr spc="-185" dirty="0"/>
              <a:t> </a:t>
            </a:r>
            <a:r>
              <a:rPr spc="220" dirty="0"/>
              <a:t>and  </a:t>
            </a:r>
            <a:r>
              <a:rPr spc="135" dirty="0"/>
              <a:t>prevents </a:t>
            </a:r>
            <a:r>
              <a:rPr spc="130" dirty="0"/>
              <a:t>microorganisms </a:t>
            </a:r>
            <a:r>
              <a:rPr spc="125" dirty="0"/>
              <a:t>from  </a:t>
            </a:r>
            <a:r>
              <a:rPr spc="65" dirty="0"/>
              <a:t>growing.</a:t>
            </a:r>
            <a:r>
              <a:rPr spc="-5" dirty="0"/>
              <a:t> </a:t>
            </a:r>
            <a:r>
              <a:rPr spc="160" dirty="0"/>
              <a:t>In</a:t>
            </a:r>
            <a:r>
              <a:rPr spc="-80" dirty="0"/>
              <a:t> </a:t>
            </a:r>
            <a:r>
              <a:rPr spc="150" dirty="0"/>
              <a:t>this</a:t>
            </a:r>
            <a:r>
              <a:rPr spc="-114" dirty="0"/>
              <a:t> </a:t>
            </a:r>
            <a:r>
              <a:rPr spc="85" dirty="0"/>
              <a:t>process,</a:t>
            </a:r>
            <a:r>
              <a:rPr dirty="0"/>
              <a:t> </a:t>
            </a:r>
            <a:r>
              <a:rPr spc="105" dirty="0"/>
              <a:t>food</a:t>
            </a:r>
            <a:r>
              <a:rPr spc="-70" dirty="0"/>
              <a:t> </a:t>
            </a:r>
            <a:r>
              <a:rPr spc="160" dirty="0"/>
              <a:t>such</a:t>
            </a:r>
            <a:r>
              <a:rPr spc="-135" dirty="0"/>
              <a:t> </a:t>
            </a:r>
            <a:r>
              <a:rPr spc="90" dirty="0"/>
              <a:t>as  </a:t>
            </a:r>
            <a:r>
              <a:rPr spc="100" dirty="0"/>
              <a:t>fresh </a:t>
            </a:r>
            <a:r>
              <a:rPr spc="85" dirty="0"/>
              <a:t>fish </a:t>
            </a:r>
            <a:r>
              <a:rPr spc="125" dirty="0"/>
              <a:t>are </a:t>
            </a:r>
            <a:r>
              <a:rPr spc="155" dirty="0"/>
              <a:t>gutted, </a:t>
            </a:r>
            <a:r>
              <a:rPr spc="140" dirty="0"/>
              <a:t>washed </a:t>
            </a:r>
            <a:r>
              <a:rPr spc="220" dirty="0"/>
              <a:t>and  </a:t>
            </a:r>
            <a:r>
              <a:rPr spc="100" dirty="0"/>
              <a:t>coarse</a:t>
            </a:r>
            <a:r>
              <a:rPr spc="-150" dirty="0"/>
              <a:t> </a:t>
            </a:r>
            <a:r>
              <a:rPr spc="114" dirty="0"/>
              <a:t>salt</a:t>
            </a:r>
            <a:r>
              <a:rPr spc="-80" dirty="0"/>
              <a:t> </a:t>
            </a:r>
            <a:r>
              <a:rPr spc="35" dirty="0"/>
              <a:t>is</a:t>
            </a:r>
            <a:r>
              <a:rPr spc="-114" dirty="0"/>
              <a:t> </a:t>
            </a:r>
            <a:r>
              <a:rPr spc="195" dirty="0"/>
              <a:t>rubbed</a:t>
            </a:r>
            <a:r>
              <a:rPr spc="-25" dirty="0"/>
              <a:t> </a:t>
            </a:r>
            <a:r>
              <a:rPr spc="170" dirty="0"/>
              <a:t>into</a:t>
            </a:r>
            <a:r>
              <a:rPr spc="-85" dirty="0"/>
              <a:t> </a:t>
            </a:r>
            <a:r>
              <a:rPr spc="95" dirty="0"/>
              <a:t>it.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769111"/>
            <a:ext cx="5903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600" b="0" spc="-175" dirty="0">
                <a:latin typeface="Times New Roman"/>
                <a:cs typeface="Times New Roman"/>
              </a:rPr>
              <a:t>A </a:t>
            </a:r>
            <a:r>
              <a:rPr sz="3600" b="0" spc="135" dirty="0">
                <a:latin typeface="Times New Roman"/>
                <a:cs typeface="Times New Roman"/>
              </a:rPr>
              <a:t>lot </a:t>
            </a:r>
            <a:r>
              <a:rPr sz="3600" b="0" spc="30" dirty="0">
                <a:latin typeface="Times New Roman"/>
                <a:cs typeface="Times New Roman"/>
              </a:rPr>
              <a:t>of </a:t>
            </a:r>
            <a:r>
              <a:rPr sz="3600" b="0" spc="190" dirty="0">
                <a:latin typeface="Times New Roman"/>
                <a:cs typeface="Times New Roman"/>
              </a:rPr>
              <a:t>our </a:t>
            </a:r>
            <a:r>
              <a:rPr sz="3600" b="0" spc="65" dirty="0">
                <a:latin typeface="Times New Roman"/>
                <a:cs typeface="Times New Roman"/>
              </a:rPr>
              <a:t>local </a:t>
            </a:r>
            <a:r>
              <a:rPr sz="3600" b="0" spc="95" dirty="0">
                <a:latin typeface="Times New Roman"/>
                <a:cs typeface="Times New Roman"/>
              </a:rPr>
              <a:t>foods </a:t>
            </a:r>
            <a:r>
              <a:rPr sz="3600" b="0" spc="125" dirty="0">
                <a:latin typeface="Times New Roman"/>
                <a:cs typeface="Times New Roman"/>
              </a:rPr>
              <a:t>are  preserved </a:t>
            </a:r>
            <a:r>
              <a:rPr sz="3600" b="0" spc="45" dirty="0">
                <a:latin typeface="Times New Roman"/>
                <a:cs typeface="Times New Roman"/>
              </a:rPr>
              <a:t>by </a:t>
            </a:r>
            <a:r>
              <a:rPr sz="3600" b="0" spc="114" dirty="0">
                <a:latin typeface="Times New Roman"/>
                <a:cs typeface="Times New Roman"/>
              </a:rPr>
              <a:t>salting</a:t>
            </a:r>
            <a:r>
              <a:rPr sz="3600" b="0" spc="-440" dirty="0">
                <a:latin typeface="Times New Roman"/>
                <a:cs typeface="Times New Roman"/>
              </a:rPr>
              <a:t> </a:t>
            </a:r>
            <a:r>
              <a:rPr sz="3600" b="0" spc="80" dirty="0">
                <a:latin typeface="Times New Roman"/>
                <a:cs typeface="Times New Roman"/>
              </a:rPr>
              <a:t>process.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904" y="2493264"/>
            <a:ext cx="3569208" cy="2735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628" y="3500628"/>
            <a:ext cx="3157728" cy="2737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483888"/>
            <a:ext cx="7830820" cy="2579370"/>
          </a:xfrm>
          <a:prstGeom prst="rect">
            <a:avLst/>
          </a:prstGeom>
        </p:spPr>
        <p:txBody>
          <a:bodyPr vert="horz" wrap="square" lIns="0" tIns="304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95"/>
              </a:spcBef>
              <a:tabLst>
                <a:tab pos="2937510" algn="l"/>
              </a:tabLst>
            </a:pPr>
            <a:r>
              <a:rPr sz="6600" spc="-65" dirty="0">
                <a:solidFill>
                  <a:srgbClr val="04607A"/>
                </a:solidFill>
                <a:latin typeface="Carlito"/>
                <a:cs typeface="Carlito"/>
              </a:rPr>
              <a:t>Vacuum	</a:t>
            </a:r>
            <a:r>
              <a:rPr sz="6600" spc="-25" dirty="0">
                <a:solidFill>
                  <a:srgbClr val="04607A"/>
                </a:solidFill>
                <a:latin typeface="Carlito"/>
                <a:cs typeface="Carlito"/>
              </a:rPr>
              <a:t>Packing</a:t>
            </a:r>
            <a:endParaRPr sz="6600">
              <a:latin typeface="Carlito"/>
              <a:cs typeface="Carlito"/>
            </a:endParaRPr>
          </a:p>
          <a:p>
            <a:pPr marL="377825" marR="5080" indent="-274320">
              <a:lnSpc>
                <a:spcPct val="100000"/>
              </a:lnSpc>
              <a:spcBef>
                <a:spcPts val="1250"/>
              </a:spcBef>
            </a:pPr>
            <a:r>
              <a:rPr sz="3600" spc="95" dirty="0">
                <a:latin typeface="Times New Roman"/>
                <a:cs typeface="Times New Roman"/>
              </a:rPr>
              <a:t>Vacuum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packing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110" dirty="0">
                <a:latin typeface="Times New Roman"/>
                <a:cs typeface="Times New Roman"/>
              </a:rPr>
              <a:t>keeps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food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by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114" dirty="0">
                <a:latin typeface="Times New Roman"/>
                <a:cs typeface="Times New Roman"/>
              </a:rPr>
              <a:t>sucking  </a:t>
            </a:r>
            <a:r>
              <a:rPr sz="3600" spc="110" dirty="0">
                <a:latin typeface="Times New Roman"/>
                <a:cs typeface="Times New Roman"/>
              </a:rPr>
              <a:t>air</a:t>
            </a:r>
            <a:r>
              <a:rPr sz="3600" spc="-225" dirty="0">
                <a:latin typeface="Times New Roman"/>
                <a:cs typeface="Times New Roman"/>
              </a:rPr>
              <a:t> </a:t>
            </a:r>
            <a:r>
              <a:rPr sz="3600" spc="220" dirty="0">
                <a:latin typeface="Times New Roman"/>
                <a:cs typeface="Times New Roman"/>
              </a:rPr>
              <a:t>out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from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110" dirty="0">
                <a:latin typeface="Times New Roman"/>
                <a:cs typeface="Times New Roman"/>
              </a:rPr>
              <a:t>its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95" dirty="0">
                <a:latin typeface="Times New Roman"/>
                <a:cs typeface="Times New Roman"/>
              </a:rPr>
              <a:t>packaging.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1691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Food</a:t>
            </a:r>
            <a:r>
              <a:rPr spc="-20" dirty="0"/>
              <a:t> </a:t>
            </a:r>
            <a:r>
              <a:rPr spc="35" dirty="0"/>
              <a:t>is</a:t>
            </a:r>
            <a:r>
              <a:rPr spc="-114" dirty="0"/>
              <a:t> </a:t>
            </a:r>
            <a:r>
              <a:rPr spc="210" dirty="0"/>
              <a:t>thus</a:t>
            </a:r>
            <a:r>
              <a:rPr spc="-125" dirty="0"/>
              <a:t> </a:t>
            </a:r>
            <a:r>
              <a:rPr spc="150" dirty="0"/>
              <a:t>prevented</a:t>
            </a:r>
            <a:r>
              <a:rPr spc="-60" dirty="0"/>
              <a:t> </a:t>
            </a:r>
            <a:r>
              <a:rPr spc="125" dirty="0"/>
              <a:t>from</a:t>
            </a:r>
            <a:r>
              <a:rPr spc="-145" dirty="0"/>
              <a:t> </a:t>
            </a:r>
            <a:r>
              <a:rPr spc="95" dirty="0"/>
              <a:t>spoiling  </a:t>
            </a:r>
            <a:r>
              <a:rPr spc="130" dirty="0"/>
              <a:t>because</a:t>
            </a:r>
            <a:r>
              <a:rPr spc="-125" dirty="0"/>
              <a:t> </a:t>
            </a:r>
            <a:r>
              <a:rPr spc="185" dirty="0"/>
              <a:t>there</a:t>
            </a:r>
            <a:r>
              <a:rPr spc="-90" dirty="0"/>
              <a:t> </a:t>
            </a:r>
            <a:r>
              <a:rPr spc="35" dirty="0"/>
              <a:t>is</a:t>
            </a:r>
            <a:r>
              <a:rPr spc="-80" dirty="0"/>
              <a:t> </a:t>
            </a:r>
            <a:r>
              <a:rPr spc="225" dirty="0"/>
              <a:t>no</a:t>
            </a:r>
            <a:r>
              <a:rPr spc="-170" dirty="0"/>
              <a:t> </a:t>
            </a:r>
            <a:r>
              <a:rPr spc="10" dirty="0"/>
              <a:t>air.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704164"/>
            <a:ext cx="6577965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600" b="0" spc="70" dirty="0">
                <a:latin typeface="Times New Roman"/>
                <a:cs typeface="Times New Roman"/>
              </a:rPr>
              <a:t>Vacuum</a:t>
            </a:r>
            <a:r>
              <a:rPr sz="2600" b="0" spc="-114" dirty="0">
                <a:latin typeface="Times New Roman"/>
                <a:cs typeface="Times New Roman"/>
              </a:rPr>
              <a:t> </a:t>
            </a:r>
            <a:r>
              <a:rPr sz="2600" b="0" spc="85" dirty="0">
                <a:latin typeface="Times New Roman"/>
                <a:cs typeface="Times New Roman"/>
              </a:rPr>
              <a:t>packing</a:t>
            </a:r>
            <a:r>
              <a:rPr sz="2600" b="0" spc="-10" dirty="0">
                <a:latin typeface="Times New Roman"/>
                <a:cs typeface="Times New Roman"/>
              </a:rPr>
              <a:t> </a:t>
            </a:r>
            <a:r>
              <a:rPr sz="2600" b="0" spc="25" dirty="0">
                <a:latin typeface="Times New Roman"/>
                <a:cs typeface="Times New Roman"/>
              </a:rPr>
              <a:t>is</a:t>
            </a:r>
            <a:r>
              <a:rPr sz="2600" b="0" spc="-114" dirty="0">
                <a:latin typeface="Times New Roman"/>
                <a:cs typeface="Times New Roman"/>
              </a:rPr>
              <a:t> </a:t>
            </a:r>
            <a:r>
              <a:rPr sz="2600" b="0" spc="100" dirty="0">
                <a:latin typeface="Times New Roman"/>
                <a:cs typeface="Times New Roman"/>
              </a:rPr>
              <a:t>commonly</a:t>
            </a:r>
            <a:r>
              <a:rPr sz="2600" b="0" spc="-145" dirty="0">
                <a:latin typeface="Times New Roman"/>
                <a:cs typeface="Times New Roman"/>
              </a:rPr>
              <a:t> </a:t>
            </a:r>
            <a:r>
              <a:rPr sz="2600" b="0" spc="120" dirty="0">
                <a:latin typeface="Times New Roman"/>
                <a:cs typeface="Times New Roman"/>
              </a:rPr>
              <a:t>used</a:t>
            </a:r>
            <a:r>
              <a:rPr sz="2600" b="0" spc="-30" dirty="0">
                <a:latin typeface="Times New Roman"/>
                <a:cs typeface="Times New Roman"/>
              </a:rPr>
              <a:t> </a:t>
            </a:r>
            <a:r>
              <a:rPr sz="2600" b="0" spc="50" dirty="0">
                <a:latin typeface="Times New Roman"/>
                <a:cs typeface="Times New Roman"/>
              </a:rPr>
              <a:t>for</a:t>
            </a:r>
            <a:r>
              <a:rPr sz="2600" b="0" spc="-160" dirty="0">
                <a:latin typeface="Times New Roman"/>
                <a:cs typeface="Times New Roman"/>
              </a:rPr>
              <a:t> </a:t>
            </a:r>
            <a:r>
              <a:rPr sz="2600" b="0" spc="95" dirty="0">
                <a:latin typeface="Times New Roman"/>
                <a:cs typeface="Times New Roman"/>
              </a:rPr>
              <a:t>storing  </a:t>
            </a:r>
            <a:r>
              <a:rPr sz="2600" b="0" spc="120" dirty="0">
                <a:latin typeface="Times New Roman"/>
                <a:cs typeface="Times New Roman"/>
              </a:rPr>
              <a:t>nuts,</a:t>
            </a:r>
            <a:r>
              <a:rPr sz="2600" b="0" spc="-100" dirty="0">
                <a:latin typeface="Times New Roman"/>
                <a:cs typeface="Times New Roman"/>
              </a:rPr>
              <a:t> </a:t>
            </a:r>
            <a:r>
              <a:rPr sz="2600" b="0" spc="50" dirty="0">
                <a:latin typeface="Times New Roman"/>
                <a:cs typeface="Times New Roman"/>
              </a:rPr>
              <a:t>sliced</a:t>
            </a:r>
            <a:r>
              <a:rPr sz="2600" b="0" spc="-15" dirty="0">
                <a:latin typeface="Times New Roman"/>
                <a:cs typeface="Times New Roman"/>
              </a:rPr>
              <a:t> </a:t>
            </a:r>
            <a:r>
              <a:rPr sz="2600" b="0" spc="50" dirty="0">
                <a:latin typeface="Times New Roman"/>
                <a:cs typeface="Times New Roman"/>
              </a:rPr>
              <a:t>fish,</a:t>
            </a:r>
            <a:r>
              <a:rPr sz="2600" b="0" spc="-50" dirty="0">
                <a:latin typeface="Times New Roman"/>
                <a:cs typeface="Times New Roman"/>
              </a:rPr>
              <a:t> </a:t>
            </a:r>
            <a:r>
              <a:rPr sz="2600" b="0" spc="80" dirty="0">
                <a:latin typeface="Times New Roman"/>
                <a:cs typeface="Times New Roman"/>
              </a:rPr>
              <a:t>pickled</a:t>
            </a:r>
            <a:r>
              <a:rPr sz="2600" b="0" spc="-85" dirty="0">
                <a:latin typeface="Times New Roman"/>
                <a:cs typeface="Times New Roman"/>
              </a:rPr>
              <a:t> </a:t>
            </a:r>
            <a:r>
              <a:rPr sz="2600" b="0" spc="160" dirty="0">
                <a:latin typeface="Times New Roman"/>
                <a:cs typeface="Times New Roman"/>
              </a:rPr>
              <a:t>and</a:t>
            </a:r>
            <a:r>
              <a:rPr sz="2600" b="0" spc="-70" dirty="0">
                <a:latin typeface="Times New Roman"/>
                <a:cs typeface="Times New Roman"/>
              </a:rPr>
              <a:t> </a:t>
            </a:r>
            <a:r>
              <a:rPr sz="2600" b="0" spc="114" dirty="0">
                <a:latin typeface="Times New Roman"/>
                <a:cs typeface="Times New Roman"/>
              </a:rPr>
              <a:t>dried</a:t>
            </a:r>
            <a:r>
              <a:rPr sz="2600" b="0" spc="-15" dirty="0">
                <a:latin typeface="Times New Roman"/>
                <a:cs typeface="Times New Roman"/>
              </a:rPr>
              <a:t> </a:t>
            </a:r>
            <a:r>
              <a:rPr sz="2600" b="0" spc="80" dirty="0">
                <a:latin typeface="Times New Roman"/>
                <a:cs typeface="Times New Roman"/>
              </a:rPr>
              <a:t>fruit.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904" y="1845564"/>
            <a:ext cx="2951987" cy="259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2335" y="3069335"/>
            <a:ext cx="2447543" cy="2619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7840" y="914222"/>
            <a:ext cx="6936105" cy="5888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43180" indent="-274320">
              <a:spcBef>
                <a:spcPts val="100"/>
              </a:spcBef>
            </a:pPr>
            <a:r>
              <a:rPr lang="en-IN" sz="3600" spc="-10" dirty="0">
                <a:solidFill>
                  <a:srgbClr val="04607A"/>
                </a:solidFill>
                <a:latin typeface="Carlito"/>
                <a:cs typeface="Carlito"/>
              </a:rPr>
              <a:t>Cooling </a:t>
            </a:r>
            <a:r>
              <a:rPr lang="en-IN" sz="3600" spc="-5" dirty="0">
                <a:solidFill>
                  <a:srgbClr val="04607A"/>
                </a:solidFill>
                <a:latin typeface="Carlito"/>
                <a:cs typeface="Carlito"/>
              </a:rPr>
              <a:t>and</a:t>
            </a:r>
            <a:r>
              <a:rPr lang="en-IN" sz="3600" spc="1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lang="en-IN" sz="3600" spc="-25" dirty="0">
                <a:solidFill>
                  <a:srgbClr val="04607A"/>
                </a:solidFill>
                <a:latin typeface="Carlito"/>
                <a:cs typeface="Carlito"/>
              </a:rPr>
              <a:t>Freezing</a:t>
            </a:r>
            <a:endParaRPr lang="en-IN" sz="3300" spc="70" dirty="0">
              <a:latin typeface="Times New Roman"/>
              <a:cs typeface="Times New Roman"/>
            </a:endParaRPr>
          </a:p>
          <a:p>
            <a:pPr marL="324485" marR="43180" indent="-274320">
              <a:lnSpc>
                <a:spcPct val="100000"/>
              </a:lnSpc>
              <a:spcBef>
                <a:spcPts val="100"/>
              </a:spcBef>
            </a:pPr>
            <a:r>
              <a:rPr sz="3300" spc="70" dirty="0">
                <a:latin typeface="Times New Roman"/>
                <a:cs typeface="Times New Roman"/>
              </a:rPr>
              <a:t>Cooling </a:t>
            </a:r>
            <a:r>
              <a:rPr sz="3300" spc="40" dirty="0">
                <a:latin typeface="Times New Roman"/>
                <a:cs typeface="Times New Roman"/>
              </a:rPr>
              <a:t>slows </a:t>
            </a:r>
            <a:r>
              <a:rPr sz="3300" spc="145" dirty="0">
                <a:latin typeface="Times New Roman"/>
                <a:cs typeface="Times New Roman"/>
              </a:rPr>
              <a:t>down </a:t>
            </a:r>
            <a:r>
              <a:rPr sz="3300" spc="204" dirty="0">
                <a:latin typeface="Times New Roman"/>
                <a:cs typeface="Times New Roman"/>
              </a:rPr>
              <a:t>the </a:t>
            </a:r>
            <a:r>
              <a:rPr sz="3300" spc="140" dirty="0">
                <a:latin typeface="Times New Roman"/>
                <a:cs typeface="Times New Roman"/>
              </a:rPr>
              <a:t>action </a:t>
            </a:r>
            <a:r>
              <a:rPr sz="3300" spc="25" dirty="0">
                <a:latin typeface="Times New Roman"/>
                <a:cs typeface="Times New Roman"/>
              </a:rPr>
              <a:t>of  </a:t>
            </a:r>
            <a:r>
              <a:rPr sz="3300" spc="110" dirty="0">
                <a:latin typeface="Times New Roman"/>
                <a:cs typeface="Times New Roman"/>
              </a:rPr>
              <a:t>microorganisms,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spc="190" dirty="0">
                <a:latin typeface="Times New Roman"/>
                <a:cs typeface="Times New Roman"/>
              </a:rPr>
              <a:t>thus</a:t>
            </a:r>
            <a:r>
              <a:rPr sz="3300" spc="-85" dirty="0">
                <a:latin typeface="Times New Roman"/>
                <a:cs typeface="Times New Roman"/>
              </a:rPr>
              <a:t> </a:t>
            </a:r>
            <a:r>
              <a:rPr sz="3300" spc="130" dirty="0">
                <a:latin typeface="Times New Roman"/>
                <a:cs typeface="Times New Roman"/>
              </a:rPr>
              <a:t>it</a:t>
            </a:r>
            <a:r>
              <a:rPr sz="3300" spc="-114" dirty="0">
                <a:latin typeface="Times New Roman"/>
                <a:cs typeface="Times New Roman"/>
              </a:rPr>
              <a:t> </a:t>
            </a:r>
            <a:r>
              <a:rPr sz="3300" spc="110" dirty="0">
                <a:latin typeface="Times New Roman"/>
                <a:cs typeface="Times New Roman"/>
              </a:rPr>
              <a:t>takes</a:t>
            </a:r>
            <a:r>
              <a:rPr sz="3300" spc="-90" dirty="0">
                <a:latin typeface="Times New Roman"/>
                <a:cs typeface="Times New Roman"/>
              </a:rPr>
              <a:t> </a:t>
            </a:r>
            <a:r>
              <a:rPr sz="3300" spc="105" dirty="0">
                <a:latin typeface="Times New Roman"/>
                <a:cs typeface="Times New Roman"/>
              </a:rPr>
              <a:t>longer  </a:t>
            </a:r>
            <a:r>
              <a:rPr sz="3300" spc="165" dirty="0">
                <a:latin typeface="Times New Roman"/>
                <a:cs typeface="Times New Roman"/>
              </a:rPr>
              <a:t>to</a:t>
            </a:r>
            <a:r>
              <a:rPr sz="3300" spc="-160" dirty="0">
                <a:latin typeface="Times New Roman"/>
                <a:cs typeface="Times New Roman"/>
              </a:rPr>
              <a:t> </a:t>
            </a:r>
            <a:r>
              <a:rPr sz="3300" spc="70" dirty="0">
                <a:latin typeface="Times New Roman"/>
                <a:cs typeface="Times New Roman"/>
              </a:rPr>
              <a:t>spoil.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300" spc="90" dirty="0">
                <a:latin typeface="Times New Roman"/>
                <a:cs typeface="Times New Roman"/>
              </a:rPr>
              <a:t>It</a:t>
            </a:r>
            <a:r>
              <a:rPr sz="3300" spc="-165" dirty="0">
                <a:latin typeface="Times New Roman"/>
                <a:cs typeface="Times New Roman"/>
              </a:rPr>
              <a:t> </a:t>
            </a:r>
            <a:r>
              <a:rPr sz="3300" spc="45" dirty="0">
                <a:latin typeface="Times New Roman"/>
                <a:cs typeface="Times New Roman"/>
              </a:rPr>
              <a:t>allows</a:t>
            </a:r>
            <a:r>
              <a:rPr sz="3300" spc="-85" dirty="0">
                <a:latin typeface="Times New Roman"/>
                <a:cs typeface="Times New Roman"/>
              </a:rPr>
              <a:t> </a:t>
            </a:r>
            <a:r>
              <a:rPr sz="3300" spc="114" dirty="0">
                <a:latin typeface="Times New Roman"/>
                <a:cs typeface="Times New Roman"/>
              </a:rPr>
              <a:t>fruit</a:t>
            </a:r>
            <a:r>
              <a:rPr sz="3300" spc="-110" dirty="0">
                <a:latin typeface="Times New Roman"/>
                <a:cs typeface="Times New Roman"/>
              </a:rPr>
              <a:t> </a:t>
            </a:r>
            <a:r>
              <a:rPr sz="3300" spc="110" dirty="0">
                <a:latin typeface="Times New Roman"/>
                <a:cs typeface="Times New Roman"/>
              </a:rPr>
              <a:t>from</a:t>
            </a:r>
            <a:r>
              <a:rPr sz="3300" spc="-120" dirty="0">
                <a:latin typeface="Times New Roman"/>
                <a:cs typeface="Times New Roman"/>
              </a:rPr>
              <a:t> </a:t>
            </a:r>
            <a:r>
              <a:rPr sz="3300" spc="100" dirty="0">
                <a:latin typeface="Times New Roman"/>
                <a:cs typeface="Times New Roman"/>
              </a:rPr>
              <a:t>different  </a:t>
            </a:r>
            <a:r>
              <a:rPr sz="3300" spc="155" dirty="0">
                <a:latin typeface="Times New Roman"/>
                <a:cs typeface="Times New Roman"/>
              </a:rPr>
              <a:t>parts </a:t>
            </a:r>
            <a:r>
              <a:rPr sz="3300" spc="25" dirty="0">
                <a:latin typeface="Times New Roman"/>
                <a:cs typeface="Times New Roman"/>
              </a:rPr>
              <a:t>of </a:t>
            </a:r>
            <a:r>
              <a:rPr sz="3300" spc="204" dirty="0">
                <a:latin typeface="Times New Roman"/>
                <a:cs typeface="Times New Roman"/>
              </a:rPr>
              <a:t>the </a:t>
            </a:r>
            <a:r>
              <a:rPr sz="3300" spc="85" dirty="0">
                <a:latin typeface="Times New Roman"/>
                <a:cs typeface="Times New Roman"/>
              </a:rPr>
              <a:t>world </a:t>
            </a:r>
            <a:r>
              <a:rPr sz="3300" spc="165" dirty="0">
                <a:latin typeface="Times New Roman"/>
                <a:cs typeface="Times New Roman"/>
              </a:rPr>
              <a:t>to </a:t>
            </a:r>
            <a:r>
              <a:rPr sz="3300" spc="150" dirty="0">
                <a:latin typeface="Times New Roman"/>
                <a:cs typeface="Times New Roman"/>
              </a:rPr>
              <a:t>appear </a:t>
            </a:r>
            <a:r>
              <a:rPr sz="3300" spc="200" dirty="0">
                <a:latin typeface="Times New Roman"/>
                <a:cs typeface="Times New Roman"/>
              </a:rPr>
              <a:t>on </a:t>
            </a:r>
            <a:r>
              <a:rPr sz="3300" spc="175" dirty="0">
                <a:latin typeface="Times New Roman"/>
                <a:cs typeface="Times New Roman"/>
              </a:rPr>
              <a:t>our  </a:t>
            </a:r>
            <a:r>
              <a:rPr sz="3300" spc="150" dirty="0">
                <a:latin typeface="Times New Roman"/>
                <a:cs typeface="Times New Roman"/>
              </a:rPr>
              <a:t>supermarket</a:t>
            </a:r>
            <a:r>
              <a:rPr sz="3300" spc="-160" dirty="0">
                <a:latin typeface="Times New Roman"/>
                <a:cs typeface="Times New Roman"/>
              </a:rPr>
              <a:t> </a:t>
            </a:r>
            <a:r>
              <a:rPr sz="3300" spc="60" dirty="0">
                <a:latin typeface="Times New Roman"/>
                <a:cs typeface="Times New Roman"/>
              </a:rPr>
              <a:t>shelves.(0</a:t>
            </a:r>
            <a:r>
              <a:rPr sz="3300" spc="-25" dirty="0">
                <a:latin typeface="Times New Roman"/>
                <a:cs typeface="Times New Roman"/>
              </a:rPr>
              <a:t> </a:t>
            </a:r>
            <a:r>
              <a:rPr sz="3300" spc="165" dirty="0">
                <a:latin typeface="Times New Roman"/>
                <a:cs typeface="Times New Roman"/>
              </a:rPr>
              <a:t>to</a:t>
            </a:r>
            <a:r>
              <a:rPr sz="3300" spc="-80" dirty="0">
                <a:latin typeface="Times New Roman"/>
                <a:cs typeface="Times New Roman"/>
              </a:rPr>
              <a:t> </a:t>
            </a:r>
            <a:r>
              <a:rPr sz="3300" spc="185" dirty="0">
                <a:latin typeface="Times New Roman"/>
                <a:cs typeface="Times New Roman"/>
              </a:rPr>
              <a:t>-4</a:t>
            </a:r>
            <a:r>
              <a:rPr sz="2775" spc="277" baseline="25525" dirty="0">
                <a:latin typeface="Times New Roman"/>
                <a:cs typeface="Times New Roman"/>
              </a:rPr>
              <a:t>0</a:t>
            </a:r>
            <a:r>
              <a:rPr sz="2775" spc="-37" baseline="25525" dirty="0">
                <a:latin typeface="Times New Roman"/>
                <a:cs typeface="Times New Roman"/>
              </a:rPr>
              <a:t> </a:t>
            </a:r>
            <a:r>
              <a:rPr sz="3300" spc="25" dirty="0">
                <a:latin typeface="Times New Roman"/>
                <a:cs typeface="Times New Roman"/>
              </a:rPr>
              <a:t>C)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00" dirty="0">
              <a:latin typeface="Times New Roman"/>
              <a:cs typeface="Times New Roman"/>
            </a:endParaRPr>
          </a:p>
          <a:p>
            <a:pPr marL="324485" marR="561340" indent="-274320">
              <a:lnSpc>
                <a:spcPct val="100000"/>
              </a:lnSpc>
            </a:pPr>
            <a:r>
              <a:rPr sz="3300" spc="40" dirty="0">
                <a:latin typeface="Times New Roman"/>
                <a:cs typeface="Times New Roman"/>
              </a:rPr>
              <a:t>At </a:t>
            </a:r>
            <a:r>
              <a:rPr sz="3300" spc="85" dirty="0">
                <a:latin typeface="Times New Roman"/>
                <a:cs typeface="Times New Roman"/>
              </a:rPr>
              <a:t>freezing </a:t>
            </a:r>
            <a:r>
              <a:rPr sz="3300" spc="155" dirty="0">
                <a:latin typeface="Times New Roman"/>
                <a:cs typeface="Times New Roman"/>
              </a:rPr>
              <a:t>temperature,  </a:t>
            </a:r>
            <a:r>
              <a:rPr sz="3300" spc="120" dirty="0">
                <a:latin typeface="Times New Roman"/>
                <a:cs typeface="Times New Roman"/>
              </a:rPr>
              <a:t>microorganisms </a:t>
            </a:r>
            <a:r>
              <a:rPr sz="3300" spc="135" dirty="0">
                <a:latin typeface="Times New Roman"/>
                <a:cs typeface="Times New Roman"/>
              </a:rPr>
              <a:t>become</a:t>
            </a:r>
            <a:r>
              <a:rPr sz="3300" spc="-280" dirty="0">
                <a:latin typeface="Times New Roman"/>
                <a:cs typeface="Times New Roman"/>
              </a:rPr>
              <a:t> </a:t>
            </a:r>
            <a:r>
              <a:rPr sz="3300" spc="70" dirty="0">
                <a:latin typeface="Times New Roman"/>
                <a:cs typeface="Times New Roman"/>
              </a:rPr>
              <a:t>inactive,  </a:t>
            </a:r>
            <a:r>
              <a:rPr sz="3300" spc="190" dirty="0">
                <a:latin typeface="Times New Roman"/>
                <a:cs typeface="Times New Roman"/>
              </a:rPr>
              <a:t>thus </a:t>
            </a:r>
            <a:r>
              <a:rPr sz="3300" spc="95" dirty="0">
                <a:latin typeface="Times New Roman"/>
                <a:cs typeface="Times New Roman"/>
              </a:rPr>
              <a:t>food </a:t>
            </a:r>
            <a:r>
              <a:rPr sz="3300" spc="175" dirty="0">
                <a:latin typeface="Times New Roman"/>
                <a:cs typeface="Times New Roman"/>
              </a:rPr>
              <a:t>cannot </a:t>
            </a:r>
            <a:r>
              <a:rPr sz="3300" spc="80" dirty="0">
                <a:latin typeface="Times New Roman"/>
                <a:cs typeface="Times New Roman"/>
              </a:rPr>
              <a:t>spoil </a:t>
            </a:r>
            <a:r>
              <a:rPr sz="3300" spc="160" dirty="0">
                <a:latin typeface="Times New Roman"/>
                <a:cs typeface="Times New Roman"/>
              </a:rPr>
              <a:t>when </a:t>
            </a:r>
            <a:r>
              <a:rPr sz="3300" spc="130" dirty="0">
                <a:latin typeface="Times New Roman"/>
                <a:cs typeface="Times New Roman"/>
              </a:rPr>
              <a:t>it </a:t>
            </a:r>
            <a:r>
              <a:rPr sz="3300" spc="25" dirty="0">
                <a:latin typeface="Times New Roman"/>
                <a:cs typeface="Times New Roman"/>
              </a:rPr>
              <a:t>is  </a:t>
            </a:r>
            <a:r>
              <a:rPr sz="3300" spc="85" dirty="0">
                <a:latin typeface="Times New Roman"/>
                <a:cs typeface="Times New Roman"/>
              </a:rPr>
              <a:t>frozen. </a:t>
            </a:r>
            <a:r>
              <a:rPr sz="3300" spc="-75" dirty="0">
                <a:latin typeface="Times New Roman"/>
                <a:cs typeface="Times New Roman"/>
              </a:rPr>
              <a:t>(-18 </a:t>
            </a:r>
            <a:r>
              <a:rPr sz="3000" spc="112" baseline="25000" dirty="0">
                <a:latin typeface="Times New Roman"/>
                <a:cs typeface="Times New Roman"/>
              </a:rPr>
              <a:t>0</a:t>
            </a:r>
            <a:r>
              <a:rPr sz="3000" spc="-509" baseline="25000" dirty="0">
                <a:latin typeface="Times New Roman"/>
                <a:cs typeface="Times New Roman"/>
              </a:rPr>
              <a:t> </a:t>
            </a:r>
            <a:r>
              <a:rPr sz="3300" spc="25" dirty="0">
                <a:latin typeface="Times New Roman"/>
                <a:cs typeface="Times New Roman"/>
              </a:rPr>
              <a:t>C)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7053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20" dirty="0">
                <a:solidFill>
                  <a:srgbClr val="04607A"/>
                </a:solidFill>
                <a:latin typeface="Carlito"/>
                <a:cs typeface="Carlito"/>
              </a:rPr>
              <a:t>Food</a:t>
            </a:r>
            <a:r>
              <a:rPr sz="5000" b="0" spc="-8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b="0" spc="-15" dirty="0">
                <a:solidFill>
                  <a:srgbClr val="04607A"/>
                </a:solidFill>
                <a:latin typeface="Carlito"/>
                <a:cs typeface="Carlito"/>
              </a:rPr>
              <a:t>Preservation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974330" cy="355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i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Food</a:t>
            </a:r>
            <a:r>
              <a:rPr sz="26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i="1" u="heavy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Preservation</a:t>
            </a:r>
            <a:r>
              <a:rPr sz="26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i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6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i="1" u="heavy" spc="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6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i="1" u="heavy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</a:t>
            </a:r>
            <a:r>
              <a:rPr sz="26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i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6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i="1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which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286385" marR="33401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i="1" spc="65" dirty="0">
                <a:latin typeface="Times New Roman"/>
                <a:cs typeface="Times New Roman"/>
              </a:rPr>
              <a:t>Food</a:t>
            </a:r>
            <a:r>
              <a:rPr sz="2600" b="1" i="1" spc="-55" dirty="0">
                <a:latin typeface="Times New Roman"/>
                <a:cs typeface="Times New Roman"/>
              </a:rPr>
              <a:t> </a:t>
            </a:r>
            <a:r>
              <a:rPr sz="2600" b="1" i="1" spc="190" dirty="0">
                <a:latin typeface="Times New Roman"/>
                <a:cs typeface="Times New Roman"/>
              </a:rPr>
              <a:t>and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185" dirty="0">
                <a:latin typeface="Times New Roman"/>
                <a:cs typeface="Times New Roman"/>
              </a:rPr>
              <a:t>vegetables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160" dirty="0">
                <a:latin typeface="Times New Roman"/>
                <a:cs typeface="Times New Roman"/>
              </a:rPr>
              <a:t>are</a:t>
            </a:r>
            <a:r>
              <a:rPr sz="2600" b="1" i="1" spc="-50" dirty="0">
                <a:latin typeface="Times New Roman"/>
                <a:cs typeface="Times New Roman"/>
              </a:rPr>
              <a:t> </a:t>
            </a:r>
            <a:r>
              <a:rPr sz="2600" b="1" i="1" spc="180" dirty="0">
                <a:solidFill>
                  <a:srgbClr val="FF0000"/>
                </a:solidFill>
                <a:latin typeface="Times New Roman"/>
                <a:cs typeface="Times New Roman"/>
              </a:rPr>
              <a:t>prevented</a:t>
            </a:r>
            <a:r>
              <a:rPr sz="2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75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210" dirty="0">
                <a:solidFill>
                  <a:srgbClr val="FF0000"/>
                </a:solidFill>
                <a:latin typeface="Times New Roman"/>
                <a:cs typeface="Times New Roman"/>
              </a:rPr>
              <a:t>getting  </a:t>
            </a:r>
            <a:r>
              <a:rPr sz="2600" b="1" i="1" spc="195" dirty="0">
                <a:solidFill>
                  <a:srgbClr val="FF0000"/>
                </a:solidFill>
                <a:latin typeface="Times New Roman"/>
                <a:cs typeface="Times New Roman"/>
              </a:rPr>
              <a:t>spoil</a:t>
            </a:r>
            <a:r>
              <a:rPr lang="en-IN" sz="2600" b="1" i="1" spc="195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endParaRPr sz="260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i="1" spc="110" dirty="0">
                <a:latin typeface="Times New Roman"/>
                <a:cs typeface="Times New Roman"/>
              </a:rPr>
              <a:t>The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114" dirty="0">
                <a:solidFill>
                  <a:srgbClr val="FF0000"/>
                </a:solidFill>
                <a:latin typeface="Times New Roman"/>
                <a:cs typeface="Times New Roman"/>
              </a:rPr>
              <a:t>color,</a:t>
            </a:r>
            <a:r>
              <a:rPr sz="26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220" dirty="0" err="1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lang="en-IN" sz="2600" b="1" i="1" spc="220" dirty="0" err="1">
                <a:solidFill>
                  <a:srgbClr val="FF0000"/>
                </a:solidFill>
                <a:latin typeface="Times New Roman"/>
                <a:cs typeface="Times New Roman"/>
              </a:rPr>
              <a:t>xture</a:t>
            </a:r>
            <a:r>
              <a:rPr sz="2600" b="1" i="1" spc="22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nutritive</a:t>
            </a:r>
            <a:r>
              <a:rPr sz="26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60" dirty="0">
                <a:solidFill>
                  <a:srgbClr val="FF0000"/>
                </a:solidFill>
                <a:latin typeface="Times New Roman"/>
                <a:cs typeface="Times New Roman"/>
              </a:rPr>
              <a:t>values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40" dirty="0">
                <a:latin typeface="Times New Roman"/>
                <a:cs typeface="Times New Roman"/>
              </a:rPr>
              <a:t>of</a:t>
            </a:r>
            <a:r>
              <a:rPr sz="2600" b="1" i="1" spc="-55" dirty="0">
                <a:latin typeface="Times New Roman"/>
                <a:cs typeface="Times New Roman"/>
              </a:rPr>
              <a:t> </a:t>
            </a:r>
            <a:r>
              <a:rPr sz="2600" b="1" i="1" spc="175" dirty="0">
                <a:latin typeface="Times New Roman"/>
                <a:cs typeface="Times New Roman"/>
              </a:rPr>
              <a:t>food</a:t>
            </a:r>
            <a:r>
              <a:rPr sz="2600" b="1" i="1" spc="-55" dirty="0">
                <a:latin typeface="Times New Roman"/>
                <a:cs typeface="Times New Roman"/>
              </a:rPr>
              <a:t> </a:t>
            </a:r>
            <a:r>
              <a:rPr sz="2600" b="1" i="1" spc="145" dirty="0">
                <a:latin typeface="Times New Roman"/>
                <a:cs typeface="Times New Roman"/>
              </a:rPr>
              <a:t>is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175" dirty="0">
                <a:latin typeface="Times New Roman"/>
                <a:cs typeface="Times New Roman"/>
              </a:rPr>
              <a:t>also </a:t>
            </a:r>
            <a:r>
              <a:rPr sz="2600" b="1" i="1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preserved</a:t>
            </a:r>
            <a:endParaRPr sz="2600" dirty="0">
              <a:latin typeface="Times New Roman"/>
              <a:cs typeface="Times New Roman"/>
            </a:endParaRPr>
          </a:p>
          <a:p>
            <a:pPr marL="286385" marR="74485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i="1" spc="65" dirty="0">
                <a:latin typeface="Times New Roman"/>
                <a:cs typeface="Times New Roman"/>
              </a:rPr>
              <a:t>Food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190" dirty="0">
                <a:latin typeface="Times New Roman"/>
                <a:cs typeface="Times New Roman"/>
              </a:rPr>
              <a:t>products</a:t>
            </a:r>
            <a:r>
              <a:rPr sz="2600" b="1" i="1" spc="-25" dirty="0">
                <a:latin typeface="Times New Roman"/>
                <a:cs typeface="Times New Roman"/>
              </a:rPr>
              <a:t> </a:t>
            </a:r>
            <a:r>
              <a:rPr sz="2600" b="1" i="1" spc="200" dirty="0">
                <a:solidFill>
                  <a:srgbClr val="FF0000"/>
                </a:solidFill>
                <a:latin typeface="Times New Roman"/>
                <a:cs typeface="Times New Roman"/>
              </a:rPr>
              <a:t>lasts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4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6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20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long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75" dirty="0">
                <a:solidFill>
                  <a:srgbClr val="FF0000"/>
                </a:solidFill>
                <a:latin typeface="Times New Roman"/>
                <a:cs typeface="Times New Roman"/>
              </a:rPr>
              <a:t>period</a:t>
            </a:r>
            <a:r>
              <a:rPr sz="26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40" dirty="0">
                <a:latin typeface="Times New Roman"/>
                <a:cs typeface="Times New Roman"/>
              </a:rPr>
              <a:t>of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170" dirty="0">
                <a:latin typeface="Times New Roman"/>
                <a:cs typeface="Times New Roman"/>
              </a:rPr>
              <a:t>time: </a:t>
            </a:r>
            <a:r>
              <a:rPr sz="2600" b="1" i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90" dirty="0">
                <a:solidFill>
                  <a:srgbClr val="FF0000"/>
                </a:solidFill>
                <a:latin typeface="Times New Roman"/>
                <a:cs typeface="Times New Roman"/>
              </a:rPr>
              <a:t>Shelf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10" dirty="0">
                <a:solidFill>
                  <a:srgbClr val="FF0000"/>
                </a:solidFill>
                <a:latin typeface="Times New Roman"/>
                <a:cs typeface="Times New Roman"/>
              </a:rPr>
              <a:t>life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140" dirty="0">
                <a:latin typeface="Times New Roman"/>
                <a:cs typeface="Times New Roman"/>
              </a:rPr>
              <a:t>of</a:t>
            </a:r>
            <a:r>
              <a:rPr sz="2600" b="1" i="1" spc="-55" dirty="0">
                <a:latin typeface="Times New Roman"/>
                <a:cs typeface="Times New Roman"/>
              </a:rPr>
              <a:t> </a:t>
            </a:r>
            <a:r>
              <a:rPr sz="2600" b="1" i="1" spc="180" dirty="0">
                <a:latin typeface="Times New Roman"/>
                <a:cs typeface="Times New Roman"/>
              </a:rPr>
              <a:t>food</a:t>
            </a:r>
            <a:r>
              <a:rPr sz="2600" b="1" i="1" spc="-55" dirty="0">
                <a:latin typeface="Times New Roman"/>
                <a:cs typeface="Times New Roman"/>
              </a:rPr>
              <a:t> </a:t>
            </a:r>
            <a:r>
              <a:rPr sz="2600" b="1" i="1" spc="190" dirty="0">
                <a:latin typeface="Times New Roman"/>
                <a:cs typeface="Times New Roman"/>
              </a:rPr>
              <a:t>product</a:t>
            </a:r>
            <a:r>
              <a:rPr sz="2600" b="1" i="1" spc="-45" dirty="0">
                <a:latin typeface="Times New Roman"/>
                <a:cs typeface="Times New Roman"/>
              </a:rPr>
              <a:t> </a:t>
            </a:r>
            <a:r>
              <a:rPr sz="2600" b="1" i="1" spc="145" dirty="0">
                <a:latin typeface="Times New Roman"/>
                <a:cs typeface="Times New Roman"/>
              </a:rPr>
              <a:t>is</a:t>
            </a:r>
            <a:r>
              <a:rPr sz="2600" b="1" i="1" spc="-55" dirty="0">
                <a:latin typeface="Times New Roman"/>
                <a:cs typeface="Times New Roman"/>
              </a:rPr>
              <a:t> </a:t>
            </a:r>
            <a:r>
              <a:rPr sz="2600" b="1" i="1" spc="160" dirty="0">
                <a:latin typeface="Times New Roman"/>
                <a:cs typeface="Times New Roman"/>
              </a:rPr>
              <a:t>increased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848613"/>
            <a:ext cx="663511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600" b="0" spc="60" dirty="0">
                <a:latin typeface="Times New Roman"/>
                <a:cs typeface="Times New Roman"/>
              </a:rPr>
              <a:t>Food</a:t>
            </a:r>
            <a:r>
              <a:rPr sz="2600" b="0" spc="-20" dirty="0">
                <a:latin typeface="Times New Roman"/>
                <a:cs typeface="Times New Roman"/>
              </a:rPr>
              <a:t> </a:t>
            </a:r>
            <a:r>
              <a:rPr sz="2600" b="0" spc="35" dirty="0">
                <a:latin typeface="Times New Roman"/>
                <a:cs typeface="Times New Roman"/>
              </a:rPr>
              <a:t>like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spc="120" dirty="0">
                <a:latin typeface="Times New Roman"/>
                <a:cs typeface="Times New Roman"/>
              </a:rPr>
              <a:t>meat,</a:t>
            </a:r>
            <a:r>
              <a:rPr sz="2600" b="0" spc="-20" dirty="0">
                <a:latin typeface="Times New Roman"/>
                <a:cs typeface="Times New Roman"/>
              </a:rPr>
              <a:t> </a:t>
            </a:r>
            <a:r>
              <a:rPr sz="2600" b="0" spc="90" dirty="0">
                <a:latin typeface="Times New Roman"/>
                <a:cs typeface="Times New Roman"/>
              </a:rPr>
              <a:t>fruit</a:t>
            </a:r>
            <a:r>
              <a:rPr sz="2600" b="0" spc="-140" dirty="0">
                <a:latin typeface="Times New Roman"/>
                <a:cs typeface="Times New Roman"/>
              </a:rPr>
              <a:t> </a:t>
            </a:r>
            <a:r>
              <a:rPr sz="2600" b="0" spc="160" dirty="0">
                <a:latin typeface="Times New Roman"/>
                <a:cs typeface="Times New Roman"/>
              </a:rPr>
              <a:t>and</a:t>
            </a:r>
            <a:r>
              <a:rPr sz="2600" b="0" spc="-80" dirty="0">
                <a:latin typeface="Times New Roman"/>
                <a:cs typeface="Times New Roman"/>
              </a:rPr>
              <a:t> </a:t>
            </a:r>
            <a:r>
              <a:rPr sz="2600" b="0" spc="60" dirty="0">
                <a:latin typeface="Times New Roman"/>
                <a:cs typeface="Times New Roman"/>
              </a:rPr>
              <a:t>vegetables</a:t>
            </a:r>
            <a:r>
              <a:rPr sz="2600" b="0" spc="-140" dirty="0">
                <a:latin typeface="Times New Roman"/>
                <a:cs typeface="Times New Roman"/>
              </a:rPr>
              <a:t> </a:t>
            </a:r>
            <a:r>
              <a:rPr sz="2600" b="0" spc="90" dirty="0">
                <a:latin typeface="Times New Roman"/>
                <a:cs typeface="Times New Roman"/>
              </a:rPr>
              <a:t>are</a:t>
            </a:r>
            <a:r>
              <a:rPr sz="2600" b="0" spc="-55" dirty="0">
                <a:latin typeface="Times New Roman"/>
                <a:cs typeface="Times New Roman"/>
              </a:rPr>
              <a:t> </a:t>
            </a:r>
            <a:r>
              <a:rPr sz="2600" b="0" spc="114" dirty="0">
                <a:latin typeface="Times New Roman"/>
                <a:cs typeface="Times New Roman"/>
              </a:rPr>
              <a:t>kept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spc="110" dirty="0">
                <a:latin typeface="Times New Roman"/>
                <a:cs typeface="Times New Roman"/>
              </a:rPr>
              <a:t>in  </a:t>
            </a:r>
            <a:r>
              <a:rPr sz="2600" b="0" spc="160" dirty="0">
                <a:latin typeface="Times New Roman"/>
                <a:cs typeface="Times New Roman"/>
              </a:rPr>
              <a:t>the</a:t>
            </a:r>
            <a:r>
              <a:rPr sz="2600" b="0" spc="-110" dirty="0">
                <a:latin typeface="Times New Roman"/>
                <a:cs typeface="Times New Roman"/>
              </a:rPr>
              <a:t> </a:t>
            </a:r>
            <a:r>
              <a:rPr sz="2600" b="0" spc="50" dirty="0">
                <a:latin typeface="Times New Roman"/>
                <a:cs typeface="Times New Roman"/>
              </a:rPr>
              <a:t>refrigerator.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7891" y="3140964"/>
            <a:ext cx="3819144" cy="194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3939" y="1917192"/>
            <a:ext cx="2087880" cy="3887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23025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0" dirty="0">
                <a:solidFill>
                  <a:srgbClr val="04607A"/>
                </a:solidFill>
                <a:latin typeface="Carlito"/>
                <a:cs typeface="Carlito"/>
              </a:rPr>
              <a:t>Waxing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806894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600" spc="50" dirty="0">
                <a:latin typeface="Times New Roman"/>
                <a:cs typeface="Times New Roman"/>
              </a:rPr>
              <a:t>Waxing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90" dirty="0">
                <a:latin typeface="Times New Roman"/>
                <a:cs typeface="Times New Roman"/>
              </a:rPr>
              <a:t>fruit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60" dirty="0">
                <a:latin typeface="Times New Roman"/>
                <a:cs typeface="Times New Roman"/>
              </a:rPr>
              <a:t>vegetables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60" dirty="0">
                <a:latin typeface="Times New Roman"/>
                <a:cs typeface="Times New Roman"/>
              </a:rPr>
              <a:t>also </a:t>
            </a:r>
            <a:r>
              <a:rPr sz="2600" spc="125" dirty="0">
                <a:latin typeface="Times New Roman"/>
                <a:cs typeface="Times New Roman"/>
              </a:rPr>
              <a:t>common. </a:t>
            </a:r>
            <a:r>
              <a:rPr sz="2600" spc="40" dirty="0">
                <a:latin typeface="Times New Roman"/>
                <a:cs typeface="Times New Roman"/>
              </a:rPr>
              <a:t>Apples,  </a:t>
            </a:r>
            <a:r>
              <a:rPr sz="2600" spc="70" dirty="0">
                <a:latin typeface="Times New Roman"/>
                <a:cs typeface="Times New Roman"/>
              </a:rPr>
              <a:t>oranges,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tomatoes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dipped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into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liqiud  </a:t>
            </a:r>
            <a:r>
              <a:rPr sz="2600" spc="15" dirty="0">
                <a:latin typeface="Times New Roman"/>
                <a:cs typeface="Times New Roman"/>
              </a:rPr>
              <a:t>wax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prevent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growth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75" dirty="0">
                <a:latin typeface="Times New Roman"/>
                <a:cs typeface="Times New Roman"/>
              </a:rPr>
              <a:t>fungi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loss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moisture.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406338"/>
            <a:ext cx="77730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FFC000"/>
                </a:solidFill>
                <a:latin typeface="Times New Roman"/>
                <a:cs typeface="Times New Roman"/>
              </a:rPr>
              <a:t>Waxed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C000"/>
                </a:solidFill>
                <a:latin typeface="Times New Roman"/>
                <a:cs typeface="Times New Roman"/>
              </a:rPr>
              <a:t>fruit</a:t>
            </a:r>
            <a:r>
              <a:rPr sz="2400" spc="-8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C000"/>
                </a:solidFill>
                <a:latin typeface="Times New Roman"/>
                <a:cs typeface="Times New Roman"/>
              </a:rPr>
              <a:t>need</a:t>
            </a:r>
            <a:r>
              <a:rPr sz="2400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C000"/>
                </a:solidFill>
                <a:latin typeface="Times New Roman"/>
                <a:cs typeface="Times New Roman"/>
              </a:rPr>
              <a:t>to</a:t>
            </a:r>
            <a:r>
              <a:rPr sz="2400" spc="-6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C000"/>
                </a:solidFill>
                <a:latin typeface="Times New Roman"/>
                <a:cs typeface="Times New Roman"/>
              </a:rPr>
              <a:t>be</a:t>
            </a:r>
            <a:r>
              <a:rPr sz="2400" spc="-1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C000"/>
                </a:solidFill>
                <a:latin typeface="Times New Roman"/>
                <a:cs typeface="Times New Roman"/>
              </a:rPr>
              <a:t>washed</a:t>
            </a:r>
            <a:r>
              <a:rPr sz="2400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C000"/>
                </a:solidFill>
                <a:latin typeface="Times New Roman"/>
                <a:cs typeface="Times New Roman"/>
              </a:rPr>
              <a:t>thoroughly</a:t>
            </a:r>
            <a:r>
              <a:rPr sz="2400" spc="-1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C000"/>
                </a:solidFill>
                <a:latin typeface="Times New Roman"/>
                <a:cs typeface="Times New Roman"/>
              </a:rPr>
              <a:t>or</a:t>
            </a:r>
            <a:r>
              <a:rPr sz="2400" spc="-114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C000"/>
                </a:solidFill>
                <a:latin typeface="Times New Roman"/>
                <a:cs typeface="Times New Roman"/>
              </a:rPr>
              <a:t>peeled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C000"/>
                </a:solidFill>
                <a:latin typeface="Times New Roman"/>
                <a:cs typeface="Times New Roman"/>
              </a:rPr>
              <a:t>before  </a:t>
            </a:r>
            <a:r>
              <a:rPr sz="2400" spc="75" dirty="0">
                <a:solidFill>
                  <a:srgbClr val="FFC000"/>
                </a:solidFill>
                <a:latin typeface="Times New Roman"/>
                <a:cs typeface="Times New Roman"/>
              </a:rPr>
              <a:t>eating.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79676" y="3429000"/>
            <a:ext cx="3599688" cy="1799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48285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solidFill>
                  <a:srgbClr val="04607A"/>
                </a:solidFill>
                <a:latin typeface="Carlito"/>
                <a:cs typeface="Carlito"/>
              </a:rPr>
              <a:t>P</a:t>
            </a:r>
            <a:r>
              <a:rPr b="0" dirty="0">
                <a:solidFill>
                  <a:srgbClr val="04607A"/>
                </a:solidFill>
                <a:latin typeface="Carlito"/>
                <a:cs typeface="Carlito"/>
              </a:rPr>
              <a:t>a</a:t>
            </a:r>
            <a:r>
              <a:rPr b="0" spc="-80" dirty="0">
                <a:solidFill>
                  <a:srgbClr val="04607A"/>
                </a:solidFill>
                <a:latin typeface="Carlito"/>
                <a:cs typeface="Carlito"/>
              </a:rPr>
              <a:t>s</a:t>
            </a:r>
            <a:r>
              <a:rPr b="0" spc="-75" dirty="0">
                <a:solidFill>
                  <a:srgbClr val="04607A"/>
                </a:solidFill>
                <a:latin typeface="Carlito"/>
                <a:cs typeface="Carlito"/>
              </a:rPr>
              <a:t>t</a:t>
            </a:r>
            <a:r>
              <a:rPr b="0" dirty="0">
                <a:solidFill>
                  <a:srgbClr val="04607A"/>
                </a:solidFill>
                <a:latin typeface="Carlito"/>
                <a:cs typeface="Carlito"/>
              </a:rPr>
              <a:t>euri</a:t>
            </a:r>
            <a:r>
              <a:rPr b="0" spc="-120" dirty="0">
                <a:solidFill>
                  <a:srgbClr val="04607A"/>
                </a:solidFill>
                <a:latin typeface="Carlito"/>
                <a:cs typeface="Carlito"/>
              </a:rPr>
              <a:t>z</a:t>
            </a:r>
            <a:r>
              <a:rPr b="0" spc="-70" dirty="0">
                <a:solidFill>
                  <a:srgbClr val="04607A"/>
                </a:solidFill>
                <a:latin typeface="Carlito"/>
                <a:cs typeface="Carlito"/>
              </a:rPr>
              <a:t>a</a:t>
            </a:r>
            <a:r>
              <a:rPr b="0" dirty="0">
                <a:solidFill>
                  <a:srgbClr val="04607A"/>
                </a:solidFill>
                <a:latin typeface="Carlito"/>
                <a:cs typeface="Carlito"/>
              </a:rPr>
              <a:t>tion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96567"/>
            <a:ext cx="705104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3200" spc="125" dirty="0">
                <a:latin typeface="Times New Roman"/>
                <a:cs typeface="Times New Roman"/>
              </a:rPr>
              <a:t>Pasteurization </a:t>
            </a:r>
            <a:r>
              <a:rPr sz="3200" spc="160" dirty="0">
                <a:latin typeface="Times New Roman"/>
                <a:cs typeface="Times New Roman"/>
              </a:rPr>
              <a:t>means </a:t>
            </a:r>
            <a:r>
              <a:rPr sz="3200" spc="145" dirty="0">
                <a:latin typeface="Times New Roman"/>
                <a:cs typeface="Times New Roman"/>
              </a:rPr>
              <a:t>heating </a:t>
            </a:r>
            <a:r>
              <a:rPr sz="3200" spc="90" dirty="0">
                <a:latin typeface="Times New Roman"/>
                <a:cs typeface="Times New Roman"/>
              </a:rPr>
              <a:t>food </a:t>
            </a:r>
            <a:r>
              <a:rPr sz="3200" spc="155" dirty="0">
                <a:latin typeface="Times New Roman"/>
                <a:cs typeface="Times New Roman"/>
              </a:rPr>
              <a:t>to </a:t>
            </a:r>
            <a:r>
              <a:rPr sz="3200" spc="114" dirty="0">
                <a:latin typeface="Times New Roman"/>
                <a:cs typeface="Times New Roman"/>
              </a:rPr>
              <a:t>a  </a:t>
            </a:r>
            <a:r>
              <a:rPr sz="3200" spc="130" dirty="0">
                <a:latin typeface="Times New Roman"/>
                <a:cs typeface="Times New Roman"/>
              </a:rPr>
              <a:t>certain </a:t>
            </a:r>
            <a:r>
              <a:rPr sz="3200" spc="160" dirty="0">
                <a:latin typeface="Times New Roman"/>
                <a:cs typeface="Times New Roman"/>
              </a:rPr>
              <a:t>temperature </a:t>
            </a:r>
            <a:r>
              <a:rPr sz="3200" spc="65" dirty="0">
                <a:latin typeface="Times New Roman"/>
                <a:cs typeface="Times New Roman"/>
              </a:rPr>
              <a:t>for </a:t>
            </a:r>
            <a:r>
              <a:rPr sz="3200" spc="145" dirty="0">
                <a:latin typeface="Times New Roman"/>
                <a:cs typeface="Times New Roman"/>
              </a:rPr>
              <a:t>some </a:t>
            </a:r>
            <a:r>
              <a:rPr sz="3200" spc="160" dirty="0">
                <a:latin typeface="Times New Roman"/>
                <a:cs typeface="Times New Roman"/>
              </a:rPr>
              <a:t>time  </a:t>
            </a:r>
            <a:r>
              <a:rPr sz="3200" spc="50" dirty="0">
                <a:latin typeface="Times New Roman"/>
                <a:cs typeface="Times New Roman"/>
              </a:rPr>
              <a:t>followed </a:t>
            </a:r>
            <a:r>
              <a:rPr sz="3200" spc="45" dirty="0">
                <a:latin typeface="Times New Roman"/>
                <a:cs typeface="Times New Roman"/>
              </a:rPr>
              <a:t>by </a:t>
            </a:r>
            <a:r>
              <a:rPr sz="3200" spc="125" dirty="0">
                <a:latin typeface="Times New Roman"/>
                <a:cs typeface="Times New Roman"/>
              </a:rPr>
              <a:t>rapid </a:t>
            </a:r>
            <a:r>
              <a:rPr sz="3200" spc="65" dirty="0">
                <a:latin typeface="Times New Roman"/>
                <a:cs typeface="Times New Roman"/>
              </a:rPr>
              <a:t>cooling. </a:t>
            </a:r>
            <a:r>
              <a:rPr sz="3200" spc="135" dirty="0">
                <a:latin typeface="Times New Roman"/>
                <a:cs typeface="Times New Roman"/>
              </a:rPr>
              <a:t>Heating </a:t>
            </a:r>
            <a:r>
              <a:rPr sz="3200" spc="180" dirty="0">
                <a:latin typeface="Times New Roman"/>
                <a:cs typeface="Times New Roman"/>
              </a:rPr>
              <a:t>at  </a:t>
            </a:r>
            <a:r>
              <a:rPr sz="3200" spc="145" dirty="0">
                <a:latin typeface="Times New Roman"/>
                <a:cs typeface="Times New Roman"/>
              </a:rPr>
              <a:t>such </a:t>
            </a:r>
            <a:r>
              <a:rPr sz="3200" spc="130" dirty="0">
                <a:latin typeface="Times New Roman"/>
                <a:cs typeface="Times New Roman"/>
              </a:rPr>
              <a:t>high </a:t>
            </a:r>
            <a:r>
              <a:rPr sz="3200" spc="160" dirty="0">
                <a:latin typeface="Times New Roman"/>
                <a:cs typeface="Times New Roman"/>
              </a:rPr>
              <a:t>enough temperature </a:t>
            </a:r>
            <a:r>
              <a:rPr sz="3200" spc="40" dirty="0">
                <a:latin typeface="Times New Roman"/>
                <a:cs typeface="Times New Roman"/>
              </a:rPr>
              <a:t>kills  </a:t>
            </a:r>
            <a:r>
              <a:rPr sz="3200" spc="170" dirty="0">
                <a:latin typeface="Times New Roman"/>
                <a:cs typeface="Times New Roman"/>
              </a:rPr>
              <a:t>most </a:t>
            </a:r>
            <a:r>
              <a:rPr sz="3200" spc="105" dirty="0">
                <a:latin typeface="Times New Roman"/>
                <a:cs typeface="Times New Roman"/>
              </a:rPr>
              <a:t>bacteria. </a:t>
            </a:r>
            <a:r>
              <a:rPr sz="3200" spc="25" dirty="0">
                <a:latin typeface="Times New Roman"/>
                <a:cs typeface="Times New Roman"/>
              </a:rPr>
              <a:t>However, </a:t>
            </a:r>
            <a:r>
              <a:rPr sz="3200" spc="125" dirty="0">
                <a:latin typeface="Times New Roman"/>
                <a:cs typeface="Times New Roman"/>
              </a:rPr>
              <a:t>it </a:t>
            </a:r>
            <a:r>
              <a:rPr sz="3200" spc="120" dirty="0">
                <a:latin typeface="Times New Roman"/>
                <a:cs typeface="Times New Roman"/>
              </a:rPr>
              <a:t>does </a:t>
            </a:r>
            <a:r>
              <a:rPr sz="3200" spc="204" dirty="0">
                <a:latin typeface="Times New Roman"/>
                <a:cs typeface="Times New Roman"/>
              </a:rPr>
              <a:t>not  </a:t>
            </a:r>
            <a:r>
              <a:rPr sz="3200" spc="60" dirty="0">
                <a:latin typeface="Times New Roman"/>
                <a:cs typeface="Times New Roman"/>
              </a:rPr>
              <a:t>affect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200" dirty="0">
                <a:latin typeface="Times New Roman"/>
                <a:cs typeface="Times New Roman"/>
              </a:rPr>
              <a:t>the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135" dirty="0">
                <a:latin typeface="Times New Roman"/>
                <a:cs typeface="Times New Roman"/>
              </a:rPr>
              <a:t>taste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145" dirty="0">
                <a:latin typeface="Times New Roman"/>
                <a:cs typeface="Times New Roman"/>
              </a:rPr>
              <a:t>nutritional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value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25" dirty="0">
                <a:latin typeface="Times New Roman"/>
                <a:cs typeface="Times New Roman"/>
              </a:rPr>
              <a:t>of  </a:t>
            </a:r>
            <a:r>
              <a:rPr sz="3200" spc="200" dirty="0">
                <a:latin typeface="Times New Roman"/>
                <a:cs typeface="Times New Roman"/>
              </a:rPr>
              <a:t>the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food.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5200903"/>
            <a:ext cx="564959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600" spc="65" dirty="0">
                <a:latin typeface="Times New Roman"/>
                <a:cs typeface="Times New Roman"/>
              </a:rPr>
              <a:t>Fresh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milk,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yoghurt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drink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juices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  </a:t>
            </a:r>
            <a:r>
              <a:rPr sz="2600" spc="110" dirty="0">
                <a:latin typeface="Times New Roman"/>
                <a:cs typeface="Times New Roman"/>
              </a:rPr>
              <a:t>pasteurized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make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them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last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longer.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276" y="1053083"/>
            <a:ext cx="4175760" cy="3168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6444" y="3212592"/>
            <a:ext cx="2656331" cy="1725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4479" y="981455"/>
            <a:ext cx="2016252" cy="1728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19615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4607A"/>
                </a:solidFill>
                <a:latin typeface="Carlito"/>
                <a:cs typeface="Carlito"/>
              </a:rPr>
              <a:t>Boiling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12061"/>
            <a:ext cx="760920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spc="-40" dirty="0">
                <a:latin typeface="Times New Roman"/>
                <a:cs typeface="Times New Roman"/>
              </a:rPr>
              <a:t>As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food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heated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cooked,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heat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kills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40"/>
              </a:lnSpc>
            </a:pPr>
            <a:r>
              <a:rPr sz="2400" spc="80" dirty="0">
                <a:latin typeface="Times New Roman"/>
                <a:cs typeface="Times New Roman"/>
              </a:rPr>
              <a:t>microorganisms,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90"/>
              </a:lnSpc>
              <a:spcBef>
                <a:spcPts val="5"/>
              </a:spcBef>
            </a:pPr>
            <a:r>
              <a:rPr sz="2400" spc="20" dirty="0">
                <a:latin typeface="Times New Roman"/>
                <a:cs typeface="Times New Roman"/>
              </a:rPr>
              <a:t>Boiling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kills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most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bacteria.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However,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those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not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affected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by  </a:t>
            </a:r>
            <a:r>
              <a:rPr sz="2400" spc="135" dirty="0">
                <a:latin typeface="Times New Roman"/>
                <a:cs typeface="Times New Roman"/>
              </a:rPr>
              <a:t>heat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will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grow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when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conditions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are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suitable.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719" y="5703519"/>
            <a:ext cx="21494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0" dirty="0">
                <a:latin typeface="Times New Roman"/>
                <a:cs typeface="Times New Roman"/>
              </a:rPr>
              <a:t>Boiling </a:t>
            </a:r>
            <a:r>
              <a:rPr sz="1900" spc="15" dirty="0">
                <a:latin typeface="Times New Roman"/>
                <a:cs typeface="Times New Roman"/>
              </a:rPr>
              <a:t>kills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imes New Roman"/>
                <a:cs typeface="Times New Roman"/>
              </a:rPr>
              <a:t>bacteria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31664" y="3717035"/>
            <a:ext cx="2534412" cy="201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2388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4607A"/>
                </a:solidFill>
                <a:latin typeface="Carlito"/>
                <a:cs typeface="Carlito"/>
              </a:rPr>
              <a:t>Smoking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351279"/>
            <a:ext cx="7058659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29590" indent="-274320">
              <a:lnSpc>
                <a:spcPct val="100000"/>
              </a:lnSpc>
              <a:spcBef>
                <a:spcPts val="95"/>
              </a:spcBef>
            </a:pPr>
            <a:r>
              <a:rPr sz="2800" spc="80" dirty="0">
                <a:latin typeface="Times New Roman"/>
                <a:cs typeface="Times New Roman"/>
              </a:rPr>
              <a:t>Smoking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the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process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drying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food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with  </a:t>
            </a:r>
            <a:r>
              <a:rPr sz="2800" spc="105" dirty="0">
                <a:latin typeface="Times New Roman"/>
                <a:cs typeface="Times New Roman"/>
              </a:rPr>
              <a:t>smoke </a:t>
            </a:r>
            <a:r>
              <a:rPr sz="2800" spc="45" dirty="0">
                <a:latin typeface="Times New Roman"/>
                <a:cs typeface="Times New Roman"/>
              </a:rPr>
              <a:t>for </a:t>
            </a:r>
            <a:r>
              <a:rPr sz="2800" spc="95" dirty="0">
                <a:latin typeface="Times New Roman"/>
                <a:cs typeface="Times New Roman"/>
              </a:rPr>
              <a:t>a </a:t>
            </a:r>
            <a:r>
              <a:rPr sz="2800" spc="90" dirty="0">
                <a:latin typeface="Times New Roman"/>
                <a:cs typeface="Times New Roman"/>
              </a:rPr>
              <a:t>long </a:t>
            </a:r>
            <a:r>
              <a:rPr sz="2800" spc="114" dirty="0">
                <a:latin typeface="Times New Roman"/>
                <a:cs typeface="Times New Roman"/>
              </a:rPr>
              <a:t>period </a:t>
            </a:r>
            <a:r>
              <a:rPr sz="2800" spc="20" dirty="0">
                <a:latin typeface="Times New Roman"/>
                <a:cs typeface="Times New Roman"/>
              </a:rPr>
              <a:t>of </a:t>
            </a:r>
            <a:r>
              <a:rPr sz="2800" spc="110" dirty="0">
                <a:latin typeface="Times New Roman"/>
                <a:cs typeface="Times New Roman"/>
              </a:rPr>
              <a:t>time. </a:t>
            </a:r>
            <a:r>
              <a:rPr sz="2800" spc="65" dirty="0">
                <a:latin typeface="Times New Roman"/>
                <a:cs typeface="Times New Roman"/>
              </a:rPr>
              <a:t>This  </a:t>
            </a:r>
            <a:r>
              <a:rPr sz="2800" spc="175" dirty="0">
                <a:latin typeface="Times New Roman"/>
                <a:cs typeface="Times New Roman"/>
              </a:rPr>
              <a:t>method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mainly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used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for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fish,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meat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and  </a:t>
            </a:r>
            <a:r>
              <a:rPr sz="2800" spc="95" dirty="0">
                <a:latin typeface="Times New Roman"/>
                <a:cs typeface="Times New Roman"/>
              </a:rPr>
              <a:t>fruit </a:t>
            </a:r>
            <a:r>
              <a:rPr sz="2800" spc="125" dirty="0">
                <a:latin typeface="Times New Roman"/>
                <a:cs typeface="Times New Roman"/>
              </a:rPr>
              <a:t>such </a:t>
            </a:r>
            <a:r>
              <a:rPr sz="2800" spc="70" dirty="0">
                <a:latin typeface="Times New Roman"/>
                <a:cs typeface="Times New Roman"/>
              </a:rPr>
              <a:t>as</a:t>
            </a:r>
            <a:r>
              <a:rPr sz="2800" spc="-484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banana.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</a:pPr>
            <a:r>
              <a:rPr sz="2800" spc="100" dirty="0">
                <a:latin typeface="Times New Roman"/>
                <a:cs typeface="Times New Roman"/>
              </a:rPr>
              <a:t>The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drying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effects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smoke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chemicals  </a:t>
            </a:r>
            <a:r>
              <a:rPr sz="2800" spc="125" dirty="0">
                <a:latin typeface="Times New Roman"/>
                <a:cs typeface="Times New Roman"/>
              </a:rPr>
              <a:t>produced </a:t>
            </a:r>
            <a:r>
              <a:rPr sz="2800" spc="95" dirty="0">
                <a:latin typeface="Times New Roman"/>
                <a:cs typeface="Times New Roman"/>
              </a:rPr>
              <a:t>from </a:t>
            </a:r>
            <a:r>
              <a:rPr sz="2800" spc="170" dirty="0">
                <a:latin typeface="Times New Roman"/>
                <a:cs typeface="Times New Roman"/>
              </a:rPr>
              <a:t>the </a:t>
            </a:r>
            <a:r>
              <a:rPr sz="2800" spc="105" dirty="0">
                <a:latin typeface="Times New Roman"/>
                <a:cs typeface="Times New Roman"/>
              </a:rPr>
              <a:t>smoke </a:t>
            </a:r>
            <a:r>
              <a:rPr sz="2800" spc="120" dirty="0">
                <a:latin typeface="Times New Roman"/>
                <a:cs typeface="Times New Roman"/>
              </a:rPr>
              <a:t>help </a:t>
            </a:r>
            <a:r>
              <a:rPr sz="2800" spc="140" dirty="0">
                <a:latin typeface="Times New Roman"/>
                <a:cs typeface="Times New Roman"/>
              </a:rPr>
              <a:t>to </a:t>
            </a:r>
            <a:r>
              <a:rPr sz="2800" spc="80" dirty="0">
                <a:latin typeface="Times New Roman"/>
                <a:cs typeface="Times New Roman"/>
              </a:rPr>
              <a:t>preserve  </a:t>
            </a:r>
            <a:r>
              <a:rPr sz="2800" spc="17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food.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6027826"/>
            <a:ext cx="17773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latin typeface="Times New Roman"/>
                <a:cs typeface="Times New Roman"/>
              </a:rPr>
              <a:t>Smoked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banana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828" y="6027826"/>
            <a:ext cx="1502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latin typeface="Times New Roman"/>
                <a:cs typeface="Times New Roman"/>
              </a:rPr>
              <a:t>smoked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20" dirty="0">
                <a:latin typeface="Times New Roman"/>
                <a:cs typeface="Times New Roman"/>
              </a:rPr>
              <a:t>meat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3939" y="4509515"/>
            <a:ext cx="2159508" cy="1456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4293108"/>
            <a:ext cx="2581655" cy="1770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644397"/>
            <a:ext cx="3033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0" dirty="0"/>
              <a:t>Irradiation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535940" y="1946274"/>
            <a:ext cx="7703184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tabLst>
                <a:tab pos="5852795" algn="l"/>
              </a:tabLst>
            </a:pPr>
            <a:r>
              <a:rPr sz="2650" spc="-685" dirty="0">
                <a:solidFill>
                  <a:srgbClr val="0AD0D9"/>
                </a:solidFill>
                <a:latin typeface="Arial"/>
                <a:cs typeface="Arial"/>
              </a:rPr>
              <a:t>             </a:t>
            </a:r>
            <a:r>
              <a:rPr sz="2800" spc="75" dirty="0">
                <a:latin typeface="Times New Roman"/>
                <a:cs typeface="Times New Roman"/>
              </a:rPr>
              <a:t>Ionising </a:t>
            </a:r>
            <a:r>
              <a:rPr sz="2800" spc="114" dirty="0">
                <a:latin typeface="Times New Roman"/>
                <a:cs typeface="Times New Roman"/>
              </a:rPr>
              <a:t>radiation </a:t>
            </a:r>
            <a:r>
              <a:rPr sz="2800" spc="90" dirty="0">
                <a:latin typeface="Times New Roman"/>
                <a:cs typeface="Times New Roman"/>
              </a:rPr>
              <a:t>takes </a:t>
            </a:r>
            <a:r>
              <a:rPr sz="2800" spc="170" dirty="0">
                <a:latin typeface="Times New Roman"/>
                <a:cs typeface="Times New Roman"/>
              </a:rPr>
              <a:t>the</a:t>
            </a:r>
            <a:r>
              <a:rPr sz="2800" spc="-47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form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	</a:t>
            </a:r>
            <a:r>
              <a:rPr sz="2800" spc="55" dirty="0">
                <a:latin typeface="Times New Roman"/>
                <a:cs typeface="Times New Roman"/>
              </a:rPr>
              <a:t>Gama-rays  </a:t>
            </a:r>
            <a:r>
              <a:rPr sz="2800" spc="95" dirty="0">
                <a:latin typeface="Times New Roman"/>
                <a:cs typeface="Times New Roman"/>
              </a:rPr>
              <a:t>from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isotopes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or,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commercially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to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lesser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extent,  </a:t>
            </a:r>
            <a:r>
              <a:rPr sz="2800" spc="95" dirty="0">
                <a:latin typeface="Times New Roman"/>
                <a:cs typeface="Times New Roman"/>
              </a:rPr>
              <a:t>from </a:t>
            </a:r>
            <a:r>
              <a:rPr sz="2800" spc="-10" dirty="0">
                <a:latin typeface="Times New Roman"/>
                <a:cs typeface="Times New Roman"/>
              </a:rPr>
              <a:t>X-rays </a:t>
            </a:r>
            <a:r>
              <a:rPr sz="2800" spc="170" dirty="0">
                <a:latin typeface="Times New Roman"/>
                <a:cs typeface="Times New Roman"/>
              </a:rPr>
              <a:t>and </a:t>
            </a:r>
            <a:r>
              <a:rPr sz="2800" spc="90" dirty="0">
                <a:latin typeface="Times New Roman"/>
                <a:cs typeface="Times New Roman"/>
              </a:rPr>
              <a:t>electrons. </a:t>
            </a:r>
            <a:r>
              <a:rPr sz="2800" spc="70" dirty="0">
                <a:latin typeface="Times New Roman"/>
                <a:cs typeface="Times New Roman"/>
              </a:rPr>
              <a:t>It </a:t>
            </a:r>
            <a:r>
              <a:rPr sz="2800" spc="25" dirty="0">
                <a:latin typeface="Times New Roman"/>
                <a:cs typeface="Times New Roman"/>
              </a:rPr>
              <a:t>is </a:t>
            </a:r>
            <a:r>
              <a:rPr sz="2800" spc="140" dirty="0">
                <a:latin typeface="Times New Roman"/>
                <a:cs typeface="Times New Roman"/>
              </a:rPr>
              <a:t>permitted </a:t>
            </a:r>
            <a:r>
              <a:rPr sz="2800" spc="114" dirty="0">
                <a:latin typeface="Times New Roman"/>
                <a:cs typeface="Times New Roman"/>
              </a:rPr>
              <a:t>in </a:t>
            </a:r>
            <a:r>
              <a:rPr sz="2800" spc="-15" dirty="0">
                <a:latin typeface="Times New Roman"/>
                <a:cs typeface="Times New Roman"/>
              </a:rPr>
              <a:t>38  </a:t>
            </a:r>
            <a:r>
              <a:rPr sz="2800" spc="110" dirty="0">
                <a:latin typeface="Times New Roman"/>
                <a:cs typeface="Times New Roman"/>
              </a:rPr>
              <a:t>countries </a:t>
            </a:r>
            <a:r>
              <a:rPr sz="2800" spc="140" dirty="0">
                <a:latin typeface="Times New Roman"/>
                <a:cs typeface="Times New Roman"/>
              </a:rPr>
              <a:t>to </a:t>
            </a:r>
            <a:r>
              <a:rPr sz="2800" spc="80" dirty="0">
                <a:latin typeface="Times New Roman"/>
                <a:cs typeface="Times New Roman"/>
              </a:rPr>
              <a:t>preserve </a:t>
            </a:r>
            <a:r>
              <a:rPr sz="2800" spc="70" dirty="0">
                <a:latin typeface="Times New Roman"/>
                <a:cs typeface="Times New Roman"/>
              </a:rPr>
              <a:t>foods </a:t>
            </a:r>
            <a:r>
              <a:rPr sz="2800" spc="40" dirty="0">
                <a:latin typeface="Times New Roman"/>
                <a:cs typeface="Times New Roman"/>
              </a:rPr>
              <a:t>by </a:t>
            </a:r>
            <a:r>
              <a:rPr sz="2800" spc="130" dirty="0">
                <a:latin typeface="Times New Roman"/>
                <a:cs typeface="Times New Roman"/>
              </a:rPr>
              <a:t>destruction </a:t>
            </a:r>
            <a:r>
              <a:rPr sz="2800" spc="20" dirty="0">
                <a:latin typeface="Times New Roman"/>
                <a:cs typeface="Times New Roman"/>
              </a:rPr>
              <a:t>of  </a:t>
            </a:r>
            <a:r>
              <a:rPr sz="2800" spc="95" dirty="0">
                <a:latin typeface="Times New Roman"/>
                <a:cs typeface="Times New Roman"/>
              </a:rPr>
              <a:t>micro-organisms </a:t>
            </a:r>
            <a:r>
              <a:rPr sz="2800" spc="125" dirty="0">
                <a:latin typeface="Times New Roman"/>
                <a:cs typeface="Times New Roman"/>
              </a:rPr>
              <a:t>or </a:t>
            </a:r>
            <a:r>
              <a:rPr sz="2800" spc="120" dirty="0">
                <a:latin typeface="Times New Roman"/>
                <a:cs typeface="Times New Roman"/>
              </a:rPr>
              <a:t>inhibition </a:t>
            </a:r>
            <a:r>
              <a:rPr sz="2800" spc="20" dirty="0">
                <a:latin typeface="Times New Roman"/>
                <a:cs typeface="Times New Roman"/>
              </a:rPr>
              <a:t>of </a:t>
            </a:r>
            <a:r>
              <a:rPr sz="2800" spc="90" dirty="0">
                <a:latin typeface="Times New Roman"/>
                <a:cs typeface="Times New Roman"/>
              </a:rPr>
              <a:t>biochemical  </a:t>
            </a:r>
            <a:r>
              <a:rPr sz="2800" spc="80" dirty="0">
                <a:latin typeface="Times New Roman"/>
                <a:cs typeface="Times New Roman"/>
              </a:rPr>
              <a:t>changes.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90549"/>
            <a:ext cx="7172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rlito"/>
                <a:cs typeface="Carlito"/>
              </a:rPr>
              <a:t>The </a:t>
            </a:r>
            <a:r>
              <a:rPr b="0" spc="-5" dirty="0">
                <a:latin typeface="Carlito"/>
                <a:cs typeface="Carlito"/>
              </a:rPr>
              <a:t>main </a:t>
            </a:r>
            <a:r>
              <a:rPr b="0" spc="-15" dirty="0">
                <a:latin typeface="Carlito"/>
                <a:cs typeface="Carlito"/>
              </a:rPr>
              <a:t>advantages </a:t>
            </a:r>
            <a:r>
              <a:rPr b="0" spc="-5" dirty="0">
                <a:latin typeface="Carlito"/>
                <a:cs typeface="Carlito"/>
              </a:rPr>
              <a:t>of </a:t>
            </a:r>
            <a:r>
              <a:rPr b="0" spc="-15" dirty="0">
                <a:latin typeface="Carlito"/>
                <a:cs typeface="Carlito"/>
              </a:rPr>
              <a:t>irradiation </a:t>
            </a:r>
            <a:r>
              <a:rPr b="0" spc="-20" dirty="0">
                <a:latin typeface="Carlito"/>
                <a:cs typeface="Carlito"/>
              </a:rPr>
              <a:t>are </a:t>
            </a:r>
            <a:r>
              <a:rPr b="0" spc="-5" dirty="0">
                <a:latin typeface="Carlito"/>
                <a:cs typeface="Carlito"/>
              </a:rPr>
              <a:t>as</a:t>
            </a:r>
            <a:r>
              <a:rPr b="0" spc="100" dirty="0">
                <a:latin typeface="Carlito"/>
                <a:cs typeface="Carlito"/>
              </a:rPr>
              <a:t> </a:t>
            </a:r>
            <a:r>
              <a:rPr b="0" spc="-20" dirty="0">
                <a:latin typeface="Carlito"/>
                <a:cs typeface="Carlito"/>
              </a:rPr>
              <a:t>follows: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9600" y="1295400"/>
            <a:ext cx="7728585" cy="482266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86385" marR="692785" indent="-274320">
              <a:lnSpc>
                <a:spcPct val="70000"/>
              </a:lnSpc>
              <a:spcBef>
                <a:spcPts val="960"/>
              </a:spcBef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120" dirty="0">
                <a:latin typeface="Times New Roman"/>
                <a:cs typeface="Times New Roman"/>
              </a:rPr>
              <a:t>there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little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no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heating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food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therefore  </a:t>
            </a:r>
            <a:r>
              <a:rPr sz="2400" spc="50" dirty="0">
                <a:latin typeface="Times New Roman"/>
                <a:cs typeface="Times New Roman"/>
              </a:rPr>
              <a:t>negligible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change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sensory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characteristics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0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80" dirty="0">
                <a:latin typeface="Times New Roman"/>
                <a:cs typeface="Times New Roman"/>
              </a:rPr>
              <a:t>packaged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frozen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foods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may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be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treated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750" dirty="0">
              <a:latin typeface="Times New Roman"/>
              <a:cs typeface="Times New Roman"/>
            </a:endParaRPr>
          </a:p>
          <a:p>
            <a:pPr marL="286385" marR="349250" indent="-274320">
              <a:lnSpc>
                <a:spcPct val="70000"/>
              </a:lnSpc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65" dirty="0">
                <a:latin typeface="Times New Roman"/>
                <a:cs typeface="Times New Roman"/>
              </a:rPr>
              <a:t>fresh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foods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may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be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preserved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single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operation,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and  </a:t>
            </a:r>
            <a:r>
              <a:rPr sz="2400" spc="120" dirty="0">
                <a:latin typeface="Times New Roman"/>
                <a:cs typeface="Times New Roman"/>
              </a:rPr>
              <a:t>without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use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chemical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preservatives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0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75" dirty="0">
                <a:latin typeface="Times New Roman"/>
                <a:cs typeface="Times New Roman"/>
              </a:rPr>
              <a:t>energy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requirements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are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very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low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75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70000"/>
              </a:lnSpc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80" dirty="0">
                <a:latin typeface="Times New Roman"/>
                <a:cs typeface="Times New Roman"/>
              </a:rPr>
              <a:t>changes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nutritional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value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foods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are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comparable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with  </a:t>
            </a:r>
            <a:r>
              <a:rPr sz="2400" spc="130" dirty="0">
                <a:latin typeface="Times New Roman"/>
                <a:cs typeface="Times New Roman"/>
              </a:rPr>
              <a:t>other methods</a:t>
            </a:r>
            <a:r>
              <a:rPr sz="2400" spc="-4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 </a:t>
            </a:r>
            <a:r>
              <a:rPr sz="2400" spc="70" dirty="0">
                <a:latin typeface="Times New Roman"/>
                <a:cs typeface="Times New Roman"/>
              </a:rPr>
              <a:t>food </a:t>
            </a:r>
            <a:r>
              <a:rPr sz="2400" spc="90" dirty="0">
                <a:latin typeface="Times New Roman"/>
                <a:cs typeface="Times New Roman"/>
              </a:rPr>
              <a:t>preservation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750" dirty="0">
              <a:latin typeface="Times New Roman"/>
              <a:cs typeface="Times New Roman"/>
            </a:endParaRPr>
          </a:p>
          <a:p>
            <a:pPr marL="12065" marR="848360">
              <a:lnSpc>
                <a:spcPct val="70000"/>
              </a:lnSpc>
              <a:buSzPct val="93750"/>
              <a:tabLst>
                <a:tab pos="35877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BFB85-33CD-4DB1-B70F-93FDE0B4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492443"/>
          </a:xfrm>
        </p:spPr>
        <p:txBody>
          <a:bodyPr>
            <a:normAutofit fontScale="90000"/>
          </a:bodyPr>
          <a:lstStyle/>
          <a:p>
            <a:r>
              <a:rPr lang="en-IN" sz="3200" b="0" dirty="0"/>
              <a:t>Chemical methods of preservation</a:t>
            </a:r>
            <a:endParaRPr lang="en-IN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77543-D1C6-42F8-A221-A90308F4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1"/>
            <a:ext cx="7834630" cy="5410199"/>
          </a:xfrm>
        </p:spPr>
        <p:txBody>
          <a:bodyPr>
            <a:normAutofit fontScale="92500" lnSpcReduction="10000"/>
          </a:bodyPr>
          <a:lstStyle/>
          <a:p>
            <a:pPr marL="355600" marR="5080" indent="-343535">
              <a:lnSpc>
                <a:spcPct val="9000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15" dirty="0">
                <a:latin typeface="Carlito"/>
                <a:cs typeface="Carlito"/>
              </a:rPr>
              <a:t>are substances </a:t>
            </a:r>
            <a:r>
              <a:rPr lang="en-US" sz="2800" spc="-5" dirty="0">
                <a:latin typeface="Carlito"/>
                <a:cs typeface="Carlito"/>
              </a:rPr>
              <a:t>which, under </a:t>
            </a:r>
            <a:r>
              <a:rPr lang="en-US" sz="2800" spc="-10" dirty="0">
                <a:latin typeface="Carlito"/>
                <a:cs typeface="Carlito"/>
              </a:rPr>
              <a:t>certain conditions,  </a:t>
            </a:r>
            <a:r>
              <a:rPr lang="en-US" sz="2800" spc="-5" dirty="0">
                <a:latin typeface="Carlito"/>
                <a:cs typeface="Carlito"/>
              </a:rPr>
              <a:t>either </a:t>
            </a:r>
            <a:r>
              <a:rPr lang="en-US" sz="2800" spc="-20" dirty="0">
                <a:latin typeface="Carlito"/>
                <a:cs typeface="Carlito"/>
              </a:rPr>
              <a:t>delay </a:t>
            </a:r>
            <a:r>
              <a:rPr lang="en-US" sz="2800" spc="-5" dirty="0">
                <a:latin typeface="Carlito"/>
                <a:cs typeface="Carlito"/>
              </a:rPr>
              <a:t>the </a:t>
            </a:r>
            <a:r>
              <a:rPr lang="en-US" sz="2800" spc="-20" dirty="0">
                <a:latin typeface="Carlito"/>
                <a:cs typeface="Carlito"/>
              </a:rPr>
              <a:t>growth </a:t>
            </a:r>
            <a:r>
              <a:rPr lang="en-US" sz="2800" spc="-5" dirty="0">
                <a:latin typeface="Carlito"/>
                <a:cs typeface="Carlito"/>
              </a:rPr>
              <a:t>of </a:t>
            </a:r>
            <a:r>
              <a:rPr lang="en-US" sz="2800" spc="-15" dirty="0">
                <a:latin typeface="Carlito"/>
                <a:cs typeface="Carlito"/>
              </a:rPr>
              <a:t>microorganisms  </a:t>
            </a:r>
            <a:r>
              <a:rPr lang="en-US" sz="2800" spc="-5" dirty="0">
                <a:latin typeface="Carlito"/>
                <a:cs typeface="Carlito"/>
              </a:rPr>
              <a:t>without </a:t>
            </a:r>
            <a:r>
              <a:rPr lang="en-US" sz="2800" spc="-10" dirty="0">
                <a:latin typeface="Carlito"/>
                <a:cs typeface="Carlito"/>
              </a:rPr>
              <a:t>necessarily </a:t>
            </a:r>
            <a:r>
              <a:rPr lang="en-US" sz="2800" spc="-15" dirty="0">
                <a:latin typeface="Carlito"/>
                <a:cs typeface="Carlito"/>
              </a:rPr>
              <a:t>destroying </a:t>
            </a:r>
            <a:r>
              <a:rPr lang="en-US" sz="2800" spc="-10" dirty="0">
                <a:latin typeface="Carlito"/>
                <a:cs typeface="Carlito"/>
              </a:rPr>
              <a:t>them </a:t>
            </a:r>
            <a:r>
              <a:rPr lang="en-US" sz="2800" spc="-5" dirty="0">
                <a:latin typeface="Carlito"/>
                <a:cs typeface="Carlito"/>
              </a:rPr>
              <a:t>or </a:t>
            </a:r>
            <a:r>
              <a:rPr lang="en-US" sz="2800" spc="-20" dirty="0">
                <a:latin typeface="Carlito"/>
                <a:cs typeface="Carlito"/>
              </a:rPr>
              <a:t>prevent  </a:t>
            </a:r>
            <a:r>
              <a:rPr lang="en-US" sz="2800" spc="-15" dirty="0">
                <a:latin typeface="Carlito"/>
                <a:cs typeface="Carlito"/>
              </a:rPr>
              <a:t>deterioration </a:t>
            </a:r>
            <a:r>
              <a:rPr lang="en-US" sz="2800" spc="-5" dirty="0">
                <a:latin typeface="Carlito"/>
                <a:cs typeface="Carlito"/>
              </a:rPr>
              <a:t>of quality during </a:t>
            </a:r>
            <a:r>
              <a:rPr lang="en-US" sz="2800" spc="-15" dirty="0">
                <a:latin typeface="Carlito"/>
                <a:cs typeface="Carlito"/>
              </a:rPr>
              <a:t>manufacture </a:t>
            </a:r>
            <a:r>
              <a:rPr lang="en-US" sz="2800" spc="-5" dirty="0">
                <a:latin typeface="Carlito"/>
                <a:cs typeface="Carlito"/>
              </a:rPr>
              <a:t>and  </a:t>
            </a:r>
            <a:r>
              <a:rPr lang="en-US" sz="2800" spc="-10" dirty="0">
                <a:latin typeface="Carlito"/>
                <a:cs typeface="Carlito"/>
              </a:rPr>
              <a:t>distribution.</a:t>
            </a:r>
            <a:endParaRPr lang="en-US" sz="2800" dirty="0">
              <a:latin typeface="Carlito"/>
              <a:cs typeface="Carlito"/>
            </a:endParaRPr>
          </a:p>
          <a:p>
            <a:pPr marL="355600" marR="113664" indent="-343535">
              <a:lnSpc>
                <a:spcPct val="9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  <a:tab pos="4709160" algn="l"/>
              </a:tabLst>
            </a:pPr>
            <a:r>
              <a:rPr lang="en-US" sz="2800" spc="-5" dirty="0">
                <a:latin typeface="Carlito"/>
                <a:cs typeface="Carlito"/>
              </a:rPr>
              <a:t>Can be</a:t>
            </a:r>
            <a:r>
              <a:rPr lang="en-US" sz="2800" spc="15" dirty="0">
                <a:latin typeface="Carlito"/>
                <a:cs typeface="Carlito"/>
              </a:rPr>
              <a:t> </a:t>
            </a:r>
            <a:r>
              <a:rPr lang="en-US" sz="2800" spc="-15" dirty="0">
                <a:latin typeface="Carlito"/>
                <a:cs typeface="Carlito"/>
              </a:rPr>
              <a:t>naturally</a:t>
            </a:r>
            <a:r>
              <a:rPr lang="en-US" sz="2800" spc="5" dirty="0">
                <a:latin typeface="Carlito"/>
                <a:cs typeface="Carlito"/>
              </a:rPr>
              <a:t> </a:t>
            </a:r>
            <a:r>
              <a:rPr lang="en-US" sz="2800" spc="-10" dirty="0">
                <a:latin typeface="Carlito"/>
                <a:cs typeface="Carlito"/>
              </a:rPr>
              <a:t>occurring </a:t>
            </a:r>
            <a:r>
              <a:rPr lang="en-US" sz="2800" spc="-5" dirty="0">
                <a:latin typeface="Carlito"/>
                <a:cs typeface="Carlito"/>
              </a:rPr>
              <a:t>or </a:t>
            </a:r>
            <a:r>
              <a:rPr lang="en-US" sz="2800" spc="-15" dirty="0">
                <a:latin typeface="Carlito"/>
                <a:cs typeface="Carlito"/>
              </a:rPr>
              <a:t>synthetic  substance </a:t>
            </a:r>
            <a:r>
              <a:rPr lang="en-US" sz="2800" spc="-10" dirty="0">
                <a:latin typeface="Carlito"/>
                <a:cs typeface="Carlito"/>
              </a:rPr>
              <a:t>that is </a:t>
            </a:r>
            <a:r>
              <a:rPr lang="en-US" sz="2800" spc="-5" dirty="0">
                <a:latin typeface="Carlito"/>
                <a:cs typeface="Carlito"/>
              </a:rPr>
              <a:t>added </a:t>
            </a:r>
            <a:r>
              <a:rPr lang="en-US" sz="2800" spc="-30" dirty="0">
                <a:latin typeface="Carlito"/>
                <a:cs typeface="Carlito"/>
              </a:rPr>
              <a:t>to </a:t>
            </a:r>
            <a:r>
              <a:rPr lang="en-US" sz="2800" spc="-10" dirty="0">
                <a:latin typeface="Carlito"/>
                <a:cs typeface="Carlito"/>
              </a:rPr>
              <a:t>products such </a:t>
            </a:r>
            <a:r>
              <a:rPr lang="en-US" sz="2800" spc="-5" dirty="0">
                <a:latin typeface="Carlito"/>
                <a:cs typeface="Carlito"/>
              </a:rPr>
              <a:t>as  </a:t>
            </a:r>
            <a:r>
              <a:rPr lang="en-US" sz="2800" spc="-15" dirty="0">
                <a:latin typeface="Carlito"/>
                <a:cs typeface="Carlito"/>
              </a:rPr>
              <a:t>foods, </a:t>
            </a:r>
            <a:r>
              <a:rPr lang="en-US" sz="2800" spc="-10" dirty="0">
                <a:latin typeface="Carlito"/>
                <a:cs typeface="Carlito"/>
              </a:rPr>
              <a:t>pharmaceuticals, </a:t>
            </a:r>
            <a:r>
              <a:rPr lang="en-US" sz="2800" spc="-5" dirty="0">
                <a:latin typeface="Carlito"/>
                <a:cs typeface="Carlito"/>
              </a:rPr>
              <a:t>paints, </a:t>
            </a:r>
            <a:r>
              <a:rPr lang="en-US" sz="2800" spc="-10" dirty="0">
                <a:latin typeface="Carlito"/>
                <a:cs typeface="Carlito"/>
              </a:rPr>
              <a:t>biological  </a:t>
            </a:r>
            <a:r>
              <a:rPr lang="en-US" sz="2800" spc="-5" dirty="0">
                <a:latin typeface="Carlito"/>
                <a:cs typeface="Carlito"/>
              </a:rPr>
              <a:t>samples, </a:t>
            </a:r>
            <a:r>
              <a:rPr lang="en-US" sz="2800" spc="-15" dirty="0">
                <a:latin typeface="Carlito"/>
                <a:cs typeface="Carlito"/>
              </a:rPr>
              <a:t>wood, </a:t>
            </a:r>
            <a:r>
              <a:rPr lang="en-US" sz="2800" spc="-20" dirty="0">
                <a:latin typeface="Carlito"/>
                <a:cs typeface="Carlito"/>
              </a:rPr>
              <a:t>etc. </a:t>
            </a:r>
            <a:r>
              <a:rPr lang="en-US" sz="2800" spc="-25" dirty="0">
                <a:latin typeface="Carlito"/>
                <a:cs typeface="Carlito"/>
              </a:rPr>
              <a:t>to </a:t>
            </a:r>
            <a:r>
              <a:rPr lang="en-US" sz="2800" spc="-20" dirty="0">
                <a:latin typeface="Carlito"/>
                <a:cs typeface="Carlito"/>
              </a:rPr>
              <a:t>prevent </a:t>
            </a:r>
            <a:r>
              <a:rPr lang="en-US" sz="2800" spc="-10" dirty="0">
                <a:latin typeface="Carlito"/>
                <a:cs typeface="Carlito"/>
              </a:rPr>
              <a:t>decomposition  </a:t>
            </a:r>
            <a:r>
              <a:rPr lang="en-US" sz="2800" spc="-5" dirty="0">
                <a:latin typeface="Carlito"/>
                <a:cs typeface="Carlito"/>
              </a:rPr>
              <a:t>by </a:t>
            </a:r>
            <a:r>
              <a:rPr lang="en-US" sz="2800" spc="-15" dirty="0">
                <a:latin typeface="Carlito"/>
                <a:cs typeface="Carlito"/>
              </a:rPr>
              <a:t>microbial </a:t>
            </a:r>
            <a:r>
              <a:rPr lang="en-US" sz="2800" spc="-20" dirty="0">
                <a:latin typeface="Carlito"/>
                <a:cs typeface="Carlito"/>
              </a:rPr>
              <a:t>growth </a:t>
            </a:r>
            <a:r>
              <a:rPr lang="en-US" sz="2800" spc="-5" dirty="0">
                <a:latin typeface="Carlito"/>
                <a:cs typeface="Carlito"/>
              </a:rPr>
              <a:t>or by </a:t>
            </a:r>
            <a:r>
              <a:rPr lang="en-US" sz="2800" spc="-10" dirty="0">
                <a:latin typeface="Carlito"/>
                <a:cs typeface="Carlito"/>
              </a:rPr>
              <a:t>undesirable chemical  changes.</a:t>
            </a:r>
          </a:p>
          <a:p>
            <a:pPr marL="355600" marR="113664" indent="-343535">
              <a:lnSpc>
                <a:spcPct val="9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  <a:tab pos="4709160" algn="l"/>
              </a:tabLst>
            </a:pPr>
            <a:r>
              <a:rPr lang="en-US" sz="2800" spc="-5" dirty="0">
                <a:latin typeface="Carlito"/>
                <a:cs typeface="Carlito"/>
              </a:rPr>
              <a:t>these </a:t>
            </a:r>
            <a:r>
              <a:rPr lang="en-US" sz="2800" spc="-15" dirty="0">
                <a:latin typeface="Carlito"/>
                <a:cs typeface="Carlito"/>
              </a:rPr>
              <a:t>substances are </a:t>
            </a:r>
            <a:r>
              <a:rPr lang="en-US" sz="2800" dirty="0">
                <a:latin typeface="Carlito"/>
                <a:cs typeface="Carlito"/>
              </a:rPr>
              <a:t>added </a:t>
            </a:r>
            <a:r>
              <a:rPr lang="en-US" sz="2800" b="1" dirty="0">
                <a:latin typeface="Carlito"/>
                <a:cs typeface="Carlito"/>
              </a:rPr>
              <a:t>in </a:t>
            </a:r>
            <a:r>
              <a:rPr lang="en-US" sz="2800" b="1" spc="-10" dirty="0">
                <a:latin typeface="Carlito"/>
                <a:cs typeface="Carlito"/>
              </a:rPr>
              <a:t>very low  </a:t>
            </a:r>
            <a:r>
              <a:rPr lang="en-US" sz="2800" b="1" spc="-5" dirty="0">
                <a:latin typeface="Carlito"/>
                <a:cs typeface="Carlito"/>
              </a:rPr>
              <a:t>quantities </a:t>
            </a:r>
            <a:r>
              <a:rPr lang="en-US" sz="2800" spc="-5" dirty="0">
                <a:latin typeface="Carlito"/>
                <a:cs typeface="Carlito"/>
              </a:rPr>
              <a:t>(up </a:t>
            </a:r>
            <a:r>
              <a:rPr lang="en-US" sz="2800" spc="-25" dirty="0">
                <a:latin typeface="Carlito"/>
                <a:cs typeface="Carlito"/>
              </a:rPr>
              <a:t>to </a:t>
            </a:r>
            <a:r>
              <a:rPr lang="en-US" sz="2800" dirty="0">
                <a:latin typeface="Carlito"/>
                <a:cs typeface="Carlito"/>
              </a:rPr>
              <a:t>0.2%) which </a:t>
            </a:r>
            <a:r>
              <a:rPr lang="en-US" sz="2800" spc="-5" dirty="0">
                <a:latin typeface="Carlito"/>
                <a:cs typeface="Carlito"/>
              </a:rPr>
              <a:t>do not  </a:t>
            </a:r>
            <a:r>
              <a:rPr lang="en-US" sz="2800" spc="-10" dirty="0">
                <a:latin typeface="Carlito"/>
                <a:cs typeface="Carlito"/>
              </a:rPr>
              <a:t>alter </a:t>
            </a:r>
            <a:r>
              <a:rPr lang="en-US" sz="2800" dirty="0">
                <a:latin typeface="Carlito"/>
                <a:cs typeface="Carlito"/>
              </a:rPr>
              <a:t>the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dirty="0">
                <a:latin typeface="Carlito"/>
                <a:cs typeface="Carlito"/>
              </a:rPr>
              <a:t>and </a:t>
            </a:r>
            <a:r>
              <a:rPr lang="en-US" sz="2800" spc="-20" dirty="0" err="1">
                <a:latin typeface="Carlito"/>
                <a:cs typeface="Carlito"/>
              </a:rPr>
              <a:t>physico</a:t>
            </a:r>
            <a:r>
              <a:rPr lang="en-US" sz="2800" spc="-20" dirty="0">
                <a:latin typeface="Carlito"/>
                <a:cs typeface="Carlito"/>
              </a:rPr>
              <a:t>-  </a:t>
            </a:r>
            <a:r>
              <a:rPr lang="en-US" sz="2800" spc="-5" dirty="0">
                <a:latin typeface="Carlito"/>
                <a:cs typeface="Carlito"/>
              </a:rPr>
              <a:t>chemical </a:t>
            </a:r>
            <a:r>
              <a:rPr lang="en-US" sz="2800" spc="-15" dirty="0">
                <a:latin typeface="Carlito"/>
                <a:cs typeface="Carlito"/>
              </a:rPr>
              <a:t>properties </a:t>
            </a:r>
            <a:r>
              <a:rPr lang="en-US" sz="2800" spc="-5" dirty="0">
                <a:latin typeface="Carlito"/>
                <a:cs typeface="Carlito"/>
              </a:rPr>
              <a:t>of </a:t>
            </a:r>
            <a:r>
              <a:rPr lang="en-US" sz="2800" dirty="0">
                <a:latin typeface="Carlito"/>
                <a:cs typeface="Carlito"/>
              </a:rPr>
              <a:t>the </a:t>
            </a:r>
            <a:r>
              <a:rPr lang="en-US" sz="2800" spc="-20" dirty="0">
                <a:latin typeface="Carlito"/>
                <a:cs typeface="Carlito"/>
              </a:rPr>
              <a:t>foods at </a:t>
            </a:r>
            <a:r>
              <a:rPr lang="en-US" sz="2800" spc="-5" dirty="0">
                <a:latin typeface="Carlito"/>
                <a:cs typeface="Carlito"/>
              </a:rPr>
              <a:t>or  only </a:t>
            </a:r>
            <a:r>
              <a:rPr lang="en-US" sz="2800" spc="-10" dirty="0">
                <a:latin typeface="Carlito"/>
                <a:cs typeface="Carlito"/>
              </a:rPr>
              <a:t>very</a:t>
            </a:r>
            <a:r>
              <a:rPr lang="en-US" sz="2800" spc="-30" dirty="0">
                <a:latin typeface="Carlito"/>
                <a:cs typeface="Carlito"/>
              </a:rPr>
              <a:t> </a:t>
            </a:r>
            <a:r>
              <a:rPr lang="en-US" sz="2800" spc="-15" dirty="0">
                <a:latin typeface="Carlito"/>
                <a:cs typeface="Carlito"/>
              </a:rPr>
              <a:t>little.</a:t>
            </a:r>
            <a:endParaRPr lang="en-US" sz="2800" dirty="0">
              <a:latin typeface="Carlito"/>
              <a:cs typeface="Carlito"/>
            </a:endParaRPr>
          </a:p>
          <a:p>
            <a:pPr marL="355600" marR="113664" indent="-343535">
              <a:lnSpc>
                <a:spcPct val="9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  <a:tab pos="4709160" algn="l"/>
              </a:tabLst>
            </a:pPr>
            <a:endParaRPr lang="en-US" sz="2800" dirty="0">
              <a:latin typeface="Carlito"/>
              <a:cs typeface="Carlito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75864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714BE-8ACD-49CC-86D2-FB4E5C43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430887"/>
          </a:xfrm>
        </p:spPr>
        <p:txBody>
          <a:bodyPr>
            <a:noAutofit/>
          </a:bodyPr>
          <a:lstStyle/>
          <a:p>
            <a:r>
              <a:rPr lang="en-IN" sz="2800" spc="-5" dirty="0"/>
              <a:t>Chemical</a:t>
            </a:r>
            <a:r>
              <a:rPr lang="en-IN" sz="2800" spc="-60" dirty="0"/>
              <a:t> </a:t>
            </a:r>
            <a:r>
              <a:rPr lang="en-IN" sz="2800" spc="-15" dirty="0"/>
              <a:t>Preservatives</a:t>
            </a:r>
            <a:endParaRPr lang="en-IN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E775C1-934A-414A-AC2C-4A7DA0807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40" y="1066800"/>
            <a:ext cx="8060690" cy="5050100"/>
          </a:xfrm>
        </p:spPr>
        <p:txBody>
          <a:bodyPr>
            <a:normAutofit lnSpcReduction="10000"/>
          </a:bodyPr>
          <a:lstStyle/>
          <a:p>
            <a:pPr marL="355600" marR="5080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US" sz="2800" spc="-5" dirty="0">
              <a:latin typeface="Carlito"/>
              <a:cs typeface="Carlito"/>
            </a:endParaRPr>
          </a:p>
          <a:p>
            <a:pPr marL="355600" marR="5080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rlito"/>
                <a:cs typeface="Carlito"/>
              </a:rPr>
              <a:t>The purpose of using </a:t>
            </a:r>
            <a:r>
              <a:rPr lang="en-US" sz="2800" dirty="0">
                <a:latin typeface="Carlito"/>
                <a:cs typeface="Carlito"/>
              </a:rPr>
              <a:t>a </a:t>
            </a:r>
            <a:r>
              <a:rPr lang="en-US" sz="2800" spc="-5" dirty="0">
                <a:latin typeface="Carlito"/>
                <a:cs typeface="Carlito"/>
              </a:rPr>
              <a:t>chemical </a:t>
            </a:r>
            <a:r>
              <a:rPr lang="en-US" sz="2800" spc="-10" dirty="0">
                <a:latin typeface="Carlito"/>
                <a:cs typeface="Carlito"/>
              </a:rPr>
              <a:t>agent </a:t>
            </a:r>
            <a:r>
              <a:rPr lang="en-US" sz="2800" dirty="0">
                <a:latin typeface="Carlito"/>
                <a:cs typeface="Carlito"/>
              </a:rPr>
              <a:t>as a  </a:t>
            </a:r>
            <a:r>
              <a:rPr lang="en-US" sz="2800" spc="-15" dirty="0">
                <a:latin typeface="Carlito"/>
                <a:cs typeface="Carlito"/>
              </a:rPr>
              <a:t>preservative </a:t>
            </a:r>
            <a:r>
              <a:rPr lang="en-US" sz="2800" b="1" dirty="0">
                <a:latin typeface="Carlito"/>
                <a:cs typeface="Carlito"/>
              </a:rPr>
              <a:t>is </a:t>
            </a:r>
            <a:r>
              <a:rPr lang="en-US" sz="2800" b="1" spc="-15" dirty="0">
                <a:latin typeface="Carlito"/>
                <a:cs typeface="Carlito"/>
              </a:rPr>
              <a:t>to </a:t>
            </a:r>
            <a:r>
              <a:rPr lang="en-US" sz="2800" b="1" spc="-25" dirty="0">
                <a:latin typeface="Carlito"/>
                <a:cs typeface="Carlito"/>
              </a:rPr>
              <a:t>retard </a:t>
            </a:r>
            <a:r>
              <a:rPr lang="en-US" sz="2800" b="1" spc="-15" dirty="0">
                <a:latin typeface="Carlito"/>
                <a:cs typeface="Carlito"/>
              </a:rPr>
              <a:t>food </a:t>
            </a:r>
            <a:r>
              <a:rPr lang="en-US" sz="2800" b="1" spc="-5" dirty="0">
                <a:latin typeface="Carlito"/>
                <a:cs typeface="Carlito"/>
              </a:rPr>
              <a:t>spoilage </a:t>
            </a:r>
            <a:r>
              <a:rPr lang="en-US" sz="2800" spc="-5" dirty="0">
                <a:latin typeface="Carlito"/>
                <a:cs typeface="Carlito"/>
              </a:rPr>
              <a:t>caused  </a:t>
            </a:r>
            <a:r>
              <a:rPr lang="en-US" sz="2800" spc="-10" dirty="0">
                <a:latin typeface="Carlito"/>
                <a:cs typeface="Carlito"/>
              </a:rPr>
              <a:t>by </a:t>
            </a:r>
            <a:r>
              <a:rPr lang="en-US" sz="2800" spc="-15" dirty="0">
                <a:latin typeface="Carlito"/>
                <a:cs typeface="Carlito"/>
              </a:rPr>
              <a:t>microorganisms.</a:t>
            </a:r>
          </a:p>
          <a:p>
            <a:pPr marL="355600" marR="5080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US" sz="2800" dirty="0">
              <a:latin typeface="Carlito"/>
              <a:cs typeface="Carlito"/>
            </a:endParaRPr>
          </a:p>
          <a:p>
            <a:pPr marL="355600" marR="325120" indent="-343535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rlito"/>
                <a:cs typeface="Carlito"/>
              </a:rPr>
              <a:t>The use of chemical  </a:t>
            </a:r>
            <a:r>
              <a:rPr lang="en-US" sz="2800" spc="-10" dirty="0">
                <a:latin typeface="Carlito"/>
                <a:cs typeface="Carlito"/>
              </a:rPr>
              <a:t>preservatives  </a:t>
            </a:r>
            <a:r>
              <a:rPr lang="en-US" sz="2800" dirty="0">
                <a:latin typeface="Carlito"/>
                <a:cs typeface="Carlito"/>
              </a:rPr>
              <a:t>will </a:t>
            </a:r>
            <a:r>
              <a:rPr lang="en-US" sz="2800" spc="-15" dirty="0">
                <a:latin typeface="Carlito"/>
                <a:cs typeface="Carlito"/>
              </a:rPr>
              <a:t>prolong </a:t>
            </a:r>
            <a:r>
              <a:rPr lang="en-US" sz="2800" dirty="0">
                <a:latin typeface="Carlito"/>
                <a:cs typeface="Carlito"/>
              </a:rPr>
              <a:t>the </a:t>
            </a:r>
            <a:r>
              <a:rPr lang="en-US" sz="2800" spc="-5" dirty="0">
                <a:latin typeface="Carlito"/>
                <a:cs typeface="Carlito"/>
              </a:rPr>
              <a:t>shelf </a:t>
            </a:r>
            <a:r>
              <a:rPr lang="en-US" sz="2800" spc="-25" dirty="0">
                <a:latin typeface="Carlito"/>
                <a:cs typeface="Carlito"/>
              </a:rPr>
              <a:t>life </a:t>
            </a:r>
            <a:r>
              <a:rPr lang="en-US" sz="2800" spc="-5" dirty="0">
                <a:latin typeface="Carlito"/>
                <a:cs typeface="Carlito"/>
              </a:rPr>
              <a:t>of the </a:t>
            </a:r>
            <a:r>
              <a:rPr lang="en-US" sz="2800" spc="-20" dirty="0">
                <a:latin typeface="Carlito"/>
                <a:cs typeface="Carlito"/>
              </a:rPr>
              <a:t>food </a:t>
            </a:r>
            <a:r>
              <a:rPr lang="en-US" sz="2800" spc="-15" dirty="0">
                <a:latin typeface="Carlito"/>
                <a:cs typeface="Carlito"/>
              </a:rPr>
              <a:t>even  </a:t>
            </a:r>
            <a:r>
              <a:rPr lang="en-US" sz="2800" spc="-5" dirty="0">
                <a:latin typeface="Carlito"/>
                <a:cs typeface="Carlito"/>
              </a:rPr>
              <a:t>further</a:t>
            </a:r>
          </a:p>
          <a:p>
            <a:pPr marL="12065" marR="325120">
              <a:lnSpc>
                <a:spcPts val="3460"/>
              </a:lnSpc>
              <a:spcBef>
                <a:spcPts val="755"/>
              </a:spcBef>
              <a:tabLst>
                <a:tab pos="355600" algn="l"/>
                <a:tab pos="356235" algn="l"/>
              </a:tabLst>
            </a:pPr>
            <a:endParaRPr lang="en-US" sz="2800" spc="-5" dirty="0">
              <a:latin typeface="Carlito"/>
              <a:cs typeface="Carlito"/>
            </a:endParaRPr>
          </a:p>
          <a:p>
            <a:pPr marL="355600" marR="325120" indent="-343535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rlito"/>
                <a:cs typeface="Carlito"/>
              </a:rPr>
              <a:t>They may be incorporated into the </a:t>
            </a:r>
            <a:r>
              <a:rPr lang="en-US" sz="2800" spc="-5" dirty="0" err="1">
                <a:latin typeface="Carlito"/>
                <a:cs typeface="Carlito"/>
              </a:rPr>
              <a:t>foods,or</a:t>
            </a:r>
            <a:r>
              <a:rPr lang="en-US" sz="2800" spc="-5" dirty="0">
                <a:latin typeface="Carlito"/>
                <a:cs typeface="Carlito"/>
              </a:rPr>
              <a:t> only on their surface.</a:t>
            </a:r>
            <a:endParaRPr lang="en-US" sz="2800" dirty="0">
              <a:latin typeface="Carlito"/>
              <a:cs typeface="Carlito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3244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56584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70860" algn="l"/>
              </a:tabLst>
            </a:pPr>
            <a:r>
              <a:rPr sz="4500" b="0" spc="-30" dirty="0">
                <a:solidFill>
                  <a:srgbClr val="04607A"/>
                </a:solidFill>
                <a:latin typeface="Carlito"/>
                <a:cs typeface="Carlito"/>
              </a:rPr>
              <a:t>So, </a:t>
            </a:r>
            <a:r>
              <a:rPr sz="4500" b="0" spc="-25" dirty="0">
                <a:solidFill>
                  <a:srgbClr val="04607A"/>
                </a:solidFill>
                <a:latin typeface="Carlito"/>
                <a:cs typeface="Carlito"/>
              </a:rPr>
              <a:t>we </a:t>
            </a:r>
            <a:r>
              <a:rPr sz="4500" b="0" spc="-15" dirty="0">
                <a:solidFill>
                  <a:srgbClr val="04607A"/>
                </a:solidFill>
                <a:latin typeface="Carlito"/>
                <a:cs typeface="Carlito"/>
              </a:rPr>
              <a:t>can </a:t>
            </a:r>
            <a:r>
              <a:rPr sz="4500" b="0" spc="-10" dirty="0">
                <a:solidFill>
                  <a:srgbClr val="04607A"/>
                </a:solidFill>
                <a:latin typeface="Carlito"/>
                <a:cs typeface="Carlito"/>
              </a:rPr>
              <a:t>defined </a:t>
            </a:r>
            <a:r>
              <a:rPr sz="4500" b="0" spc="-25" dirty="0">
                <a:solidFill>
                  <a:srgbClr val="04607A"/>
                </a:solidFill>
                <a:latin typeface="Carlito"/>
                <a:cs typeface="Carlito"/>
              </a:rPr>
              <a:t>Food  </a:t>
            </a:r>
            <a:r>
              <a:rPr sz="4500" b="0" spc="-10" dirty="0">
                <a:solidFill>
                  <a:srgbClr val="04607A"/>
                </a:solidFill>
                <a:latin typeface="Carlito"/>
                <a:cs typeface="Carlito"/>
              </a:rPr>
              <a:t>Preservation	</a:t>
            </a:r>
            <a:r>
              <a:rPr sz="4500" b="0" dirty="0">
                <a:solidFill>
                  <a:srgbClr val="04607A"/>
                </a:solidFill>
                <a:latin typeface="Carlito"/>
                <a:cs typeface="Carlito"/>
              </a:rPr>
              <a:t>as: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6274"/>
            <a:ext cx="8085455" cy="352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1430" indent="-274320" algn="just">
              <a:lnSpc>
                <a:spcPct val="100000"/>
              </a:lnSpc>
              <a:spcBef>
                <a:spcPts val="95"/>
              </a:spcBef>
            </a:pPr>
            <a:r>
              <a:rPr sz="2800" b="1" spc="140" dirty="0">
                <a:solidFill>
                  <a:srgbClr val="00090C"/>
                </a:solidFill>
                <a:latin typeface="Times New Roman"/>
                <a:cs typeface="Times New Roman"/>
              </a:rPr>
              <a:t>Retaining </a:t>
            </a:r>
            <a:r>
              <a:rPr sz="2800" b="1" spc="185" dirty="0">
                <a:solidFill>
                  <a:srgbClr val="00090C"/>
                </a:solidFill>
                <a:latin typeface="Times New Roman"/>
                <a:cs typeface="Times New Roman"/>
              </a:rPr>
              <a:t>food </a:t>
            </a:r>
            <a:r>
              <a:rPr sz="2800" b="1" spc="105" dirty="0">
                <a:solidFill>
                  <a:srgbClr val="00090C"/>
                </a:solidFill>
                <a:latin typeface="Times New Roman"/>
                <a:cs typeface="Times New Roman"/>
              </a:rPr>
              <a:t>over </a:t>
            </a:r>
            <a:r>
              <a:rPr sz="2800" b="1" spc="95" dirty="0">
                <a:solidFill>
                  <a:srgbClr val="00090C"/>
                </a:solidFill>
                <a:latin typeface="Times New Roman"/>
                <a:cs typeface="Times New Roman"/>
              </a:rPr>
              <a:t>a </a:t>
            </a:r>
            <a:r>
              <a:rPr sz="2800" b="1" spc="155" dirty="0">
                <a:solidFill>
                  <a:srgbClr val="00090C"/>
                </a:solidFill>
                <a:latin typeface="Times New Roman"/>
                <a:cs typeface="Times New Roman"/>
              </a:rPr>
              <a:t>period </a:t>
            </a:r>
            <a:r>
              <a:rPr sz="2800" b="1" spc="160" dirty="0">
                <a:solidFill>
                  <a:srgbClr val="00090C"/>
                </a:solidFill>
                <a:latin typeface="Times New Roman"/>
                <a:cs typeface="Times New Roman"/>
              </a:rPr>
              <a:t>of </a:t>
            </a:r>
            <a:r>
              <a:rPr sz="2800" b="1" spc="210" dirty="0">
                <a:solidFill>
                  <a:srgbClr val="00090C"/>
                </a:solidFill>
                <a:latin typeface="Times New Roman"/>
                <a:cs typeface="Times New Roman"/>
              </a:rPr>
              <a:t>time </a:t>
            </a:r>
            <a:r>
              <a:rPr sz="2800" b="1" spc="175" dirty="0">
                <a:solidFill>
                  <a:srgbClr val="00090C"/>
                </a:solidFill>
                <a:latin typeface="Times New Roman"/>
                <a:cs typeface="Times New Roman"/>
              </a:rPr>
              <a:t>without  </a:t>
            </a:r>
            <a:r>
              <a:rPr sz="2800" b="1" spc="180" dirty="0">
                <a:solidFill>
                  <a:srgbClr val="00090C"/>
                </a:solidFill>
                <a:latin typeface="Times New Roman"/>
                <a:cs typeface="Times New Roman"/>
              </a:rPr>
              <a:t>being </a:t>
            </a:r>
            <a:r>
              <a:rPr sz="2800" b="1" spc="175" dirty="0">
                <a:solidFill>
                  <a:srgbClr val="00090C"/>
                </a:solidFill>
                <a:latin typeface="Times New Roman"/>
                <a:cs typeface="Times New Roman"/>
              </a:rPr>
              <a:t>contaminated </a:t>
            </a:r>
            <a:r>
              <a:rPr sz="2800" b="1" spc="80" dirty="0">
                <a:solidFill>
                  <a:srgbClr val="00090C"/>
                </a:solidFill>
                <a:latin typeface="Times New Roman"/>
                <a:cs typeface="Times New Roman"/>
              </a:rPr>
              <a:t>by </a:t>
            </a:r>
            <a:r>
              <a:rPr sz="2800" b="1" spc="170" dirty="0">
                <a:solidFill>
                  <a:srgbClr val="00090C"/>
                </a:solidFill>
                <a:latin typeface="Times New Roman"/>
                <a:cs typeface="Times New Roman"/>
              </a:rPr>
              <a:t>pathogenic </a:t>
            </a:r>
            <a:r>
              <a:rPr sz="2800" b="1" spc="155" dirty="0">
                <a:solidFill>
                  <a:srgbClr val="00090C"/>
                </a:solidFill>
                <a:latin typeface="Times New Roman"/>
                <a:cs typeface="Times New Roman"/>
              </a:rPr>
              <a:t>organisms  </a:t>
            </a:r>
            <a:r>
              <a:rPr sz="2800" b="1" spc="114" dirty="0">
                <a:solidFill>
                  <a:srgbClr val="00090C"/>
                </a:solidFill>
                <a:latin typeface="Times New Roman"/>
                <a:cs typeface="Times New Roman"/>
              </a:rPr>
              <a:t>or </a:t>
            </a:r>
            <a:r>
              <a:rPr sz="2800" b="1" spc="170" dirty="0">
                <a:solidFill>
                  <a:srgbClr val="00090C"/>
                </a:solidFill>
                <a:latin typeface="Times New Roman"/>
                <a:cs typeface="Times New Roman"/>
              </a:rPr>
              <a:t>chemicals and </a:t>
            </a:r>
            <a:r>
              <a:rPr sz="2800" b="1" spc="180" dirty="0">
                <a:solidFill>
                  <a:srgbClr val="00090C"/>
                </a:solidFill>
                <a:latin typeface="Times New Roman"/>
                <a:cs typeface="Times New Roman"/>
              </a:rPr>
              <a:t>without losing </a:t>
            </a:r>
            <a:r>
              <a:rPr sz="2800" b="1" spc="160" dirty="0">
                <a:solidFill>
                  <a:srgbClr val="00090C"/>
                </a:solidFill>
                <a:latin typeface="Times New Roman"/>
                <a:cs typeface="Times New Roman"/>
              </a:rPr>
              <a:t>its </a:t>
            </a:r>
            <a:r>
              <a:rPr sz="2800" b="1" spc="110" dirty="0">
                <a:solidFill>
                  <a:srgbClr val="00090C"/>
                </a:solidFill>
                <a:latin typeface="Times New Roman"/>
                <a:cs typeface="Times New Roman"/>
              </a:rPr>
              <a:t>colour,  </a:t>
            </a:r>
            <a:r>
              <a:rPr sz="2800" b="1" spc="135" dirty="0">
                <a:solidFill>
                  <a:srgbClr val="00090C"/>
                </a:solidFill>
                <a:latin typeface="Times New Roman"/>
                <a:cs typeface="Times New Roman"/>
              </a:rPr>
              <a:t>texture,</a:t>
            </a:r>
            <a:r>
              <a:rPr sz="2800" b="1" spc="-3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14" dirty="0">
                <a:solidFill>
                  <a:srgbClr val="00090C"/>
                </a:solidFill>
                <a:latin typeface="Times New Roman"/>
                <a:cs typeface="Times New Roman"/>
              </a:rPr>
              <a:t>flavour</a:t>
            </a:r>
            <a:r>
              <a:rPr sz="2800" b="1" spc="-17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and</a:t>
            </a:r>
            <a:r>
              <a:rPr sz="2800" b="1" spc="-3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60" dirty="0">
                <a:solidFill>
                  <a:srgbClr val="00090C"/>
                </a:solidFill>
                <a:latin typeface="Times New Roman"/>
                <a:cs typeface="Times New Roman"/>
              </a:rPr>
              <a:t>nutritious</a:t>
            </a:r>
            <a:r>
              <a:rPr sz="2800" b="1" spc="-17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35" dirty="0">
                <a:solidFill>
                  <a:srgbClr val="00090C"/>
                </a:solidFill>
                <a:latin typeface="Times New Roman"/>
                <a:cs typeface="Times New Roman"/>
              </a:rPr>
              <a:t>value.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5"/>
              </a:spcBef>
            </a:pPr>
            <a:r>
              <a:rPr sz="2800" b="1" spc="120" dirty="0">
                <a:solidFill>
                  <a:srgbClr val="00090C"/>
                </a:solidFill>
                <a:latin typeface="Times New Roman"/>
                <a:cs typeface="Times New Roman"/>
              </a:rPr>
              <a:t>Food </a:t>
            </a:r>
            <a:r>
              <a:rPr sz="2800" b="1" spc="135" dirty="0">
                <a:solidFill>
                  <a:srgbClr val="00090C"/>
                </a:solidFill>
                <a:latin typeface="Times New Roman"/>
                <a:cs typeface="Times New Roman"/>
              </a:rPr>
              <a:t>Preservation usually involves </a:t>
            </a:r>
            <a:r>
              <a:rPr sz="2800" b="1" spc="145" dirty="0">
                <a:solidFill>
                  <a:srgbClr val="00090C"/>
                </a:solidFill>
                <a:latin typeface="Times New Roman"/>
                <a:cs typeface="Times New Roman"/>
              </a:rPr>
              <a:t>preventing  </a:t>
            </a:r>
            <a:r>
              <a:rPr sz="2800" b="1" spc="210" dirty="0">
                <a:solidFill>
                  <a:srgbClr val="00090C"/>
                </a:solidFill>
                <a:latin typeface="Times New Roman"/>
                <a:cs typeface="Times New Roman"/>
              </a:rPr>
              <a:t>the </a:t>
            </a:r>
            <a:r>
              <a:rPr sz="2800" b="1" spc="125" dirty="0">
                <a:solidFill>
                  <a:srgbClr val="00090C"/>
                </a:solidFill>
                <a:latin typeface="Times New Roman"/>
                <a:cs typeface="Times New Roman"/>
              </a:rPr>
              <a:t>growth </a:t>
            </a:r>
            <a:r>
              <a:rPr sz="2800" b="1" spc="160" dirty="0">
                <a:solidFill>
                  <a:srgbClr val="00090C"/>
                </a:solidFill>
                <a:latin typeface="Times New Roman"/>
                <a:cs typeface="Times New Roman"/>
              </a:rPr>
              <a:t>of </a:t>
            </a:r>
            <a:r>
              <a:rPr sz="2800" b="1" spc="114" dirty="0">
                <a:solidFill>
                  <a:srgbClr val="00090C"/>
                </a:solidFill>
                <a:latin typeface="Times New Roman"/>
                <a:cs typeface="Times New Roman"/>
              </a:rPr>
              <a:t>bacteria, </a:t>
            </a:r>
            <a:r>
              <a:rPr sz="2800" b="1" spc="150" dirty="0">
                <a:solidFill>
                  <a:srgbClr val="00090C"/>
                </a:solidFill>
                <a:latin typeface="Times New Roman"/>
                <a:cs typeface="Times New Roman"/>
              </a:rPr>
              <a:t>fungi </a:t>
            </a:r>
            <a:r>
              <a:rPr sz="28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and </a:t>
            </a:r>
            <a:r>
              <a:rPr sz="2800" b="1" spc="175" dirty="0">
                <a:solidFill>
                  <a:srgbClr val="00090C"/>
                </a:solidFill>
                <a:latin typeface="Times New Roman"/>
                <a:cs typeface="Times New Roman"/>
              </a:rPr>
              <a:t>other  </a:t>
            </a:r>
            <a:r>
              <a:rPr sz="2800" b="1" spc="145" dirty="0">
                <a:solidFill>
                  <a:srgbClr val="00090C"/>
                </a:solidFill>
                <a:latin typeface="Times New Roman"/>
                <a:cs typeface="Times New Roman"/>
              </a:rPr>
              <a:t>microorganisms, </a:t>
            </a:r>
            <a:r>
              <a:rPr sz="2800" b="1" spc="140" dirty="0">
                <a:solidFill>
                  <a:srgbClr val="00090C"/>
                </a:solidFill>
                <a:latin typeface="Times New Roman"/>
                <a:cs typeface="Times New Roman"/>
              </a:rPr>
              <a:t>as </a:t>
            </a:r>
            <a:r>
              <a:rPr sz="2800" b="1" spc="145" dirty="0">
                <a:solidFill>
                  <a:srgbClr val="00090C"/>
                </a:solidFill>
                <a:latin typeface="Times New Roman"/>
                <a:cs typeface="Times New Roman"/>
              </a:rPr>
              <a:t>well </a:t>
            </a:r>
            <a:r>
              <a:rPr sz="2800" b="1" spc="140" dirty="0">
                <a:solidFill>
                  <a:srgbClr val="00090C"/>
                </a:solidFill>
                <a:latin typeface="Times New Roman"/>
                <a:cs typeface="Times New Roman"/>
              </a:rPr>
              <a:t>as </a:t>
            </a:r>
            <a:r>
              <a:rPr sz="2800" b="1" spc="110" dirty="0">
                <a:solidFill>
                  <a:srgbClr val="00090C"/>
                </a:solidFill>
                <a:latin typeface="Times New Roman"/>
                <a:cs typeface="Times New Roman"/>
              </a:rPr>
              <a:t>retarding </a:t>
            </a:r>
            <a:r>
              <a:rPr sz="2800" b="1" spc="210" dirty="0">
                <a:solidFill>
                  <a:srgbClr val="00090C"/>
                </a:solidFill>
                <a:latin typeface="Times New Roman"/>
                <a:cs typeface="Times New Roman"/>
              </a:rPr>
              <a:t>the  </a:t>
            </a:r>
            <a:r>
              <a:rPr sz="2800" b="1" spc="160" dirty="0">
                <a:solidFill>
                  <a:srgbClr val="00090C"/>
                </a:solidFill>
                <a:latin typeface="Times New Roman"/>
                <a:cs typeface="Times New Roman"/>
              </a:rPr>
              <a:t>oxidation</a:t>
            </a:r>
            <a:r>
              <a:rPr sz="2800" b="1" spc="-11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60" dirty="0">
                <a:solidFill>
                  <a:srgbClr val="00090C"/>
                </a:solidFill>
                <a:latin typeface="Times New Roman"/>
                <a:cs typeface="Times New Roman"/>
              </a:rPr>
              <a:t>of</a:t>
            </a:r>
            <a:r>
              <a:rPr sz="2800" b="1" spc="3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25" dirty="0">
                <a:solidFill>
                  <a:srgbClr val="00090C"/>
                </a:solidFill>
                <a:latin typeface="Times New Roman"/>
                <a:cs typeface="Times New Roman"/>
              </a:rPr>
              <a:t>fats</a:t>
            </a:r>
            <a:r>
              <a:rPr sz="2800" b="1" spc="-15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>
                <a:solidFill>
                  <a:srgbClr val="00090C"/>
                </a:solidFill>
                <a:latin typeface="Times New Roman"/>
                <a:cs typeface="Times New Roman"/>
              </a:rPr>
              <a:t>which</a:t>
            </a:r>
            <a:r>
              <a:rPr sz="2800" b="1" spc="-12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causes</a:t>
            </a:r>
            <a:r>
              <a:rPr sz="2800" b="1" spc="-11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800" b="1" spc="80" dirty="0">
                <a:solidFill>
                  <a:srgbClr val="00090C"/>
                </a:solidFill>
                <a:latin typeface="Times New Roman"/>
                <a:cs typeface="Times New Roman"/>
              </a:rPr>
              <a:t>rancidity.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013402-B2CB-4485-9B6F-8DB2A40E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911"/>
            <a:ext cx="7910830" cy="5912289"/>
          </a:xfrm>
        </p:spPr>
        <p:txBody>
          <a:bodyPr>
            <a:normAutofit fontScale="92500" lnSpcReduction="10000"/>
          </a:bodyPr>
          <a:lstStyle/>
          <a:p>
            <a:endParaRPr lang="en-IN" spc="-10" dirty="0"/>
          </a:p>
          <a:p>
            <a:r>
              <a:rPr lang="en-IN" sz="2800" spc="-10" dirty="0"/>
              <a:t>Chemical</a:t>
            </a:r>
            <a:r>
              <a:rPr lang="en-IN" sz="2800" spc="-25" dirty="0"/>
              <a:t> </a:t>
            </a:r>
            <a:r>
              <a:rPr lang="en-IN" sz="2800" spc="-20" dirty="0"/>
              <a:t>Preservatives</a:t>
            </a:r>
          </a:p>
          <a:p>
            <a:endParaRPr lang="en-IN" sz="2800" spc="-2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Benzoic acid and benzoate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 err="1"/>
              <a:t>Scorbic</a:t>
            </a:r>
            <a:r>
              <a:rPr lang="en-IN" sz="2800" spc="-20" dirty="0"/>
              <a:t> acid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 err="1"/>
              <a:t>Lactic,acetic,propionic</a:t>
            </a:r>
            <a:r>
              <a:rPr lang="en-IN" sz="2800" spc="-20" dirty="0"/>
              <a:t> acid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Sodium chloride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Sulphurous acids and sulphites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Sulphur dioxide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Nitrates and Nitrites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Antibiotics</a:t>
            </a:r>
          </a:p>
          <a:p>
            <a:endParaRPr lang="en-IN" spc="-20" dirty="0"/>
          </a:p>
          <a:p>
            <a:endParaRPr lang="en-IN" spc="-2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99490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1FACC7-14A9-49C7-BF87-81942CF8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1"/>
            <a:ext cx="8063230" cy="560153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Benzoic acid and benzoate are used for the preservation of vegetables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latin typeface="Carlito"/>
                <a:cs typeface="Carlito"/>
              </a:rPr>
              <a:t>Sodium </a:t>
            </a:r>
            <a:r>
              <a:rPr lang="en-US" sz="2800" spc="-20" dirty="0">
                <a:latin typeface="Carlito"/>
                <a:cs typeface="Carlito"/>
              </a:rPr>
              <a:t>benzoate </a:t>
            </a:r>
            <a:r>
              <a:rPr lang="en-US" sz="2800" dirty="0">
                <a:latin typeface="Carlito"/>
                <a:cs typeface="Carlito"/>
              </a:rPr>
              <a:t>is a </a:t>
            </a:r>
            <a:r>
              <a:rPr lang="en-US" sz="2800" spc="-10" dirty="0">
                <a:latin typeface="Carlito"/>
                <a:cs typeface="Carlito"/>
              </a:rPr>
              <a:t>common </a:t>
            </a:r>
            <a:r>
              <a:rPr lang="en-US" sz="2800" spc="-15" dirty="0">
                <a:latin typeface="Carlito"/>
                <a:cs typeface="Carlito"/>
              </a:rPr>
              <a:t>preservative </a:t>
            </a:r>
            <a:r>
              <a:rPr lang="en-US" sz="2800" dirty="0">
                <a:latin typeface="Carlito"/>
                <a:cs typeface="Carlito"/>
              </a:rPr>
              <a:t>in  acid </a:t>
            </a:r>
            <a:r>
              <a:rPr lang="en-US" sz="2800" spc="-5" dirty="0">
                <a:latin typeface="Carlito"/>
                <a:cs typeface="Carlito"/>
              </a:rPr>
              <a:t>or acidified </a:t>
            </a:r>
            <a:r>
              <a:rPr lang="en-US" sz="2800" spc="-20" dirty="0">
                <a:latin typeface="Carlito"/>
                <a:cs typeface="Carlito"/>
              </a:rPr>
              <a:t>foods </a:t>
            </a:r>
            <a:r>
              <a:rPr lang="en-US" sz="2800" spc="-5" dirty="0">
                <a:latin typeface="Carlito"/>
                <a:cs typeface="Carlito"/>
              </a:rPr>
              <a:t>such </a:t>
            </a:r>
            <a:r>
              <a:rPr lang="en-US" sz="2800" dirty="0">
                <a:latin typeface="Carlito"/>
                <a:cs typeface="Carlito"/>
              </a:rPr>
              <a:t>as </a:t>
            </a:r>
            <a:r>
              <a:rPr lang="en-US" sz="2800" spc="-5" dirty="0">
                <a:latin typeface="Carlito"/>
                <a:cs typeface="Carlito"/>
              </a:rPr>
              <a:t>fruit juices,  </a:t>
            </a:r>
            <a:r>
              <a:rPr lang="en-US" sz="2800" spc="-15" dirty="0">
                <a:latin typeface="Carlito"/>
                <a:cs typeface="Carlito"/>
              </a:rPr>
              <a:t>syrups, </a:t>
            </a:r>
            <a:r>
              <a:rPr lang="en-US" sz="2800" spc="-5" dirty="0">
                <a:latin typeface="Carlito"/>
                <a:cs typeface="Carlito"/>
              </a:rPr>
              <a:t>jams </a:t>
            </a:r>
            <a:r>
              <a:rPr lang="en-US" sz="2800" dirty="0">
                <a:latin typeface="Carlito"/>
                <a:cs typeface="Carlito"/>
              </a:rPr>
              <a:t>and </a:t>
            </a:r>
            <a:r>
              <a:rPr lang="en-US" sz="2800" spc="-5" dirty="0">
                <a:latin typeface="Carlito"/>
                <a:cs typeface="Carlito"/>
              </a:rPr>
              <a:t>jellies, 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lang="en-US" sz="2800" spc="-5" dirty="0">
                <a:latin typeface="Carlito"/>
                <a:cs typeface="Carlito"/>
              </a:rPr>
              <a:t>pickles,  preserves, fruit </a:t>
            </a:r>
            <a:r>
              <a:rPr lang="en-US" sz="2800" spc="-10" dirty="0">
                <a:latin typeface="Carlito"/>
                <a:cs typeface="Carlito"/>
              </a:rPr>
              <a:t>cocktails,</a:t>
            </a:r>
            <a:r>
              <a:rPr lang="en-US" sz="2800" spc="-45" dirty="0">
                <a:latin typeface="Carlito"/>
                <a:cs typeface="Carlito"/>
              </a:rPr>
              <a:t> </a:t>
            </a:r>
            <a:r>
              <a:rPr lang="en-US" sz="2800" spc="-15" dirty="0">
                <a:latin typeface="Carlito"/>
                <a:cs typeface="Carlito"/>
              </a:rPr>
              <a:t>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spc="-15" dirty="0">
              <a:latin typeface="Carlito"/>
              <a:cs typeface="Carli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5" dirty="0" err="1">
                <a:latin typeface="Carlito"/>
              </a:rPr>
              <a:t>Scorbic</a:t>
            </a:r>
            <a:r>
              <a:rPr lang="en-US" sz="2800" spc="-15" dirty="0">
                <a:latin typeface="Carlito"/>
              </a:rPr>
              <a:t> acid  is recommended for foods susceptible for fungi </a:t>
            </a:r>
            <a:r>
              <a:rPr lang="en-US" sz="2800" spc="-15" dirty="0" err="1">
                <a:latin typeface="Carlito"/>
              </a:rPr>
              <a:t>e.g</a:t>
            </a:r>
            <a:r>
              <a:rPr lang="en-US" sz="2800" spc="-15" dirty="0">
                <a:latin typeface="Carlito"/>
              </a:rPr>
              <a:t> it inhibits </a:t>
            </a:r>
            <a:r>
              <a:rPr lang="en-US" sz="2800" spc="-15" dirty="0" err="1">
                <a:latin typeface="Carlito"/>
              </a:rPr>
              <a:t>mould</a:t>
            </a:r>
            <a:r>
              <a:rPr lang="en-US" sz="2800" spc="-15" dirty="0">
                <a:latin typeface="Carlito"/>
              </a:rPr>
              <a:t> growth in bread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spc="-15" dirty="0">
              <a:latin typeface="Carli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5" dirty="0">
                <a:latin typeface="Carlito"/>
              </a:rPr>
              <a:t>Sodium chloride causes dehydration of food as well as microorganisms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900330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9E5137-A4DE-40EF-9BC0-5992C0E70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063230" cy="83831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Sulphurous acids and sulphites are added to wines as preservatives.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Sulphurous acid is used in preservation of dry </a:t>
            </a:r>
            <a:r>
              <a:rPr lang="en-IN" sz="2800" dirty="0" err="1"/>
              <a:t>fruites</a:t>
            </a: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Sulphur dioxide suppresses the growth of yeast and moulds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Nitrates and Nitrites are used together in meat and fish preservation and for </a:t>
            </a:r>
            <a:r>
              <a:rPr lang="en-IN" sz="2800" spc="-20" dirty="0" err="1"/>
              <a:t>retension</a:t>
            </a:r>
            <a:r>
              <a:rPr lang="en-IN" sz="2800" spc="-20" dirty="0"/>
              <a:t> of red colour of the meat.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spc="-2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spc="-20" dirty="0"/>
              <a:t>Aureomycin is the most commonly used antibiotic for the preservation of animal products under chilling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26473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132D61-45FB-4BC5-93AF-61B5DEF76FF7}"/>
              </a:ext>
            </a:extLst>
          </p:cNvPr>
          <p:cNvSpPr/>
          <p:nvPr/>
        </p:nvSpPr>
        <p:spPr>
          <a:xfrm>
            <a:off x="2756630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91844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388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0" dirty="0">
                <a:solidFill>
                  <a:srgbClr val="04607A"/>
                </a:solidFill>
                <a:latin typeface="Carlito"/>
                <a:cs typeface="Carlito"/>
              </a:rPr>
              <a:t>Types </a:t>
            </a:r>
            <a:r>
              <a:rPr sz="5000" b="0" spc="-5" dirty="0">
                <a:solidFill>
                  <a:srgbClr val="04607A"/>
                </a:solidFill>
                <a:latin typeface="Carlito"/>
                <a:cs typeface="Carlito"/>
              </a:rPr>
              <a:t>of</a:t>
            </a:r>
            <a:r>
              <a:rPr sz="5000" b="0" spc="-2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b="0" spc="-30" dirty="0">
                <a:solidFill>
                  <a:srgbClr val="04607A"/>
                </a:solidFill>
                <a:latin typeface="Carlito"/>
                <a:cs typeface="Carlito"/>
              </a:rPr>
              <a:t>foods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97544" y="2121344"/>
            <a:ext cx="3912235" cy="635635"/>
            <a:chOff x="2197544" y="2121344"/>
            <a:chExt cx="3912235" cy="635635"/>
          </a:xfrm>
        </p:grpSpPr>
        <p:sp>
          <p:nvSpPr>
            <p:cNvPr id="10" name="object 10"/>
            <p:cNvSpPr/>
            <p:nvPr/>
          </p:nvSpPr>
          <p:spPr>
            <a:xfrm>
              <a:off x="2210562" y="2134362"/>
              <a:ext cx="3886200" cy="609600"/>
            </a:xfrm>
            <a:custGeom>
              <a:avLst/>
              <a:gdLst/>
              <a:ahLst/>
              <a:cxnLst/>
              <a:rect l="l" t="t" r="r" b="b"/>
              <a:pathLst>
                <a:path w="3886200" h="609600">
                  <a:moveTo>
                    <a:pt x="388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886200" y="609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0562" y="2134362"/>
              <a:ext cx="3886200" cy="609600"/>
            </a:xfrm>
            <a:custGeom>
              <a:avLst/>
              <a:gdLst/>
              <a:ahLst/>
              <a:cxnLst/>
              <a:rect l="l" t="t" r="r" b="b"/>
              <a:pathLst>
                <a:path w="3886200" h="609600">
                  <a:moveTo>
                    <a:pt x="0" y="609600"/>
                  </a:moveTo>
                  <a:lnTo>
                    <a:pt x="3886200" y="609600"/>
                  </a:lnTo>
                  <a:lnTo>
                    <a:pt x="38862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85209" y="2273934"/>
            <a:ext cx="1134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761" y="3582161"/>
            <a:ext cx="2667000" cy="609600"/>
          </a:xfrm>
          <a:prstGeom prst="rect">
            <a:avLst/>
          </a:prstGeom>
          <a:solidFill>
            <a:srgbClr val="0E6EC5"/>
          </a:solidFill>
          <a:ln w="25908">
            <a:solidFill>
              <a:srgbClr val="085091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591185">
              <a:lnSpc>
                <a:spcPct val="100000"/>
              </a:lnSpc>
              <a:spcBef>
                <a:spcPts val="675"/>
              </a:spcBef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Perishable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561" y="3582161"/>
            <a:ext cx="2667000" cy="609600"/>
          </a:xfrm>
          <a:prstGeom prst="rect">
            <a:avLst/>
          </a:prstGeom>
          <a:solidFill>
            <a:srgbClr val="0E6EC5"/>
          </a:solidFill>
          <a:ln w="25907">
            <a:solidFill>
              <a:srgbClr val="085091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675"/>
              </a:spcBef>
            </a:pP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Semi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Perishable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9161" y="3582161"/>
            <a:ext cx="2667000" cy="486672"/>
          </a:xfrm>
          <a:prstGeom prst="rect">
            <a:avLst/>
          </a:prstGeom>
          <a:solidFill>
            <a:srgbClr val="0E6EC5"/>
          </a:solidFill>
          <a:ln w="25907">
            <a:solidFill>
              <a:srgbClr val="085091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675"/>
              </a:spcBef>
            </a:pP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IN"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Non perishable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9361" y="5029961"/>
            <a:ext cx="1676400" cy="533400"/>
          </a:xfrm>
          <a:prstGeom prst="rect">
            <a:avLst/>
          </a:prstGeom>
          <a:solidFill>
            <a:srgbClr val="0E6EC5"/>
          </a:solidFill>
          <a:ln w="25908">
            <a:solidFill>
              <a:srgbClr val="085091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380"/>
              </a:spcBef>
            </a:pP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Fruits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58161" y="5029961"/>
            <a:ext cx="1447800" cy="533400"/>
          </a:xfrm>
          <a:prstGeom prst="rect">
            <a:avLst/>
          </a:prstGeom>
          <a:solidFill>
            <a:srgbClr val="0E6EC5"/>
          </a:solidFill>
          <a:ln w="25907">
            <a:solidFill>
              <a:srgbClr val="085091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380"/>
              </a:spcBef>
            </a:pP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Milk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3161" y="5029961"/>
            <a:ext cx="2057400" cy="685800"/>
          </a:xfrm>
          <a:prstGeom prst="rect">
            <a:avLst/>
          </a:prstGeom>
          <a:solidFill>
            <a:srgbClr val="0E6EC5"/>
          </a:solidFill>
          <a:ln w="25907">
            <a:solidFill>
              <a:srgbClr val="08509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86690" algn="r">
              <a:lnSpc>
                <a:spcPts val="2350"/>
              </a:lnSpc>
            </a:pP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Cheese,</a:t>
            </a:r>
            <a:r>
              <a:rPr sz="2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endParaRPr sz="2200">
              <a:latin typeface="Times New Roman"/>
              <a:cs typeface="Times New Roman"/>
            </a:endParaRPr>
          </a:p>
          <a:p>
            <a:pPr marR="194310" algn="r">
              <a:lnSpc>
                <a:spcPts val="2380"/>
              </a:lnSpc>
            </a:pP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22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0161" y="4953761"/>
            <a:ext cx="1447800" cy="533400"/>
          </a:xfrm>
          <a:prstGeom prst="rect">
            <a:avLst/>
          </a:prstGeom>
          <a:solidFill>
            <a:srgbClr val="0E6EC5"/>
          </a:solidFill>
          <a:ln w="25907">
            <a:solidFill>
              <a:srgbClr val="085091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375"/>
              </a:spcBef>
            </a:pP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Grains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55008" y="2807207"/>
            <a:ext cx="330835" cy="788035"/>
            <a:chOff x="4255008" y="2807207"/>
            <a:chExt cx="330835" cy="788035"/>
          </a:xfrm>
        </p:grpSpPr>
        <p:sp>
          <p:nvSpPr>
            <p:cNvPr id="21" name="object 21"/>
            <p:cNvSpPr/>
            <p:nvPr/>
          </p:nvSpPr>
          <p:spPr>
            <a:xfrm>
              <a:off x="4267962" y="2820161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22860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152400" y="762000"/>
                  </a:lnTo>
                  <a:lnTo>
                    <a:pt x="304800" y="609600"/>
                  </a:lnTo>
                  <a:lnTo>
                    <a:pt x="228600" y="609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67962" y="2820161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609600"/>
                  </a:moveTo>
                  <a:lnTo>
                    <a:pt x="76200" y="609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609600"/>
                  </a:lnTo>
                  <a:lnTo>
                    <a:pt x="304800" y="609600"/>
                  </a:lnTo>
                  <a:lnTo>
                    <a:pt x="152400" y="76200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583308" y="2533904"/>
            <a:ext cx="5579745" cy="1034415"/>
            <a:chOff x="1583308" y="2533904"/>
            <a:chExt cx="5579745" cy="1034415"/>
          </a:xfrm>
        </p:grpSpPr>
        <p:sp>
          <p:nvSpPr>
            <p:cNvPr id="24" name="object 24"/>
            <p:cNvSpPr/>
            <p:nvPr/>
          </p:nvSpPr>
          <p:spPr>
            <a:xfrm>
              <a:off x="1596008" y="2635250"/>
              <a:ext cx="1042669" cy="876935"/>
            </a:xfrm>
            <a:custGeom>
              <a:avLst/>
              <a:gdLst/>
              <a:ahLst/>
              <a:cxnLst/>
              <a:rect l="l" t="t" r="r" b="b"/>
              <a:pathLst>
                <a:path w="1042669" h="876935">
                  <a:moveTo>
                    <a:pt x="970279" y="0"/>
                  </a:moveTo>
                  <a:lnTo>
                    <a:pt x="52832" y="743712"/>
                  </a:lnTo>
                  <a:lnTo>
                    <a:pt x="16763" y="699262"/>
                  </a:lnTo>
                  <a:lnTo>
                    <a:pt x="0" y="860044"/>
                  </a:lnTo>
                  <a:lnTo>
                    <a:pt x="160782" y="876935"/>
                  </a:lnTo>
                  <a:lnTo>
                    <a:pt x="124714" y="832485"/>
                  </a:lnTo>
                  <a:lnTo>
                    <a:pt x="1042289" y="88773"/>
                  </a:lnTo>
                  <a:lnTo>
                    <a:pt x="97027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96008" y="2635250"/>
              <a:ext cx="1042669" cy="876935"/>
            </a:xfrm>
            <a:custGeom>
              <a:avLst/>
              <a:gdLst/>
              <a:ahLst/>
              <a:cxnLst/>
              <a:rect l="l" t="t" r="r" b="b"/>
              <a:pathLst>
                <a:path w="1042669" h="876935">
                  <a:moveTo>
                    <a:pt x="0" y="860044"/>
                  </a:moveTo>
                  <a:lnTo>
                    <a:pt x="16763" y="699262"/>
                  </a:lnTo>
                  <a:lnTo>
                    <a:pt x="52832" y="743712"/>
                  </a:lnTo>
                  <a:lnTo>
                    <a:pt x="970279" y="0"/>
                  </a:lnTo>
                  <a:lnTo>
                    <a:pt x="1042289" y="88773"/>
                  </a:lnTo>
                  <a:lnTo>
                    <a:pt x="124714" y="832485"/>
                  </a:lnTo>
                  <a:lnTo>
                    <a:pt x="160782" y="876935"/>
                  </a:lnTo>
                  <a:lnTo>
                    <a:pt x="0" y="860044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59500" y="2546604"/>
              <a:ext cx="1490980" cy="1009015"/>
            </a:xfrm>
            <a:custGeom>
              <a:avLst/>
              <a:gdLst/>
              <a:ahLst/>
              <a:cxnLst/>
              <a:rect l="l" t="t" r="r" b="b"/>
              <a:pathLst>
                <a:path w="1490979" h="1009014">
                  <a:moveTo>
                    <a:pt x="41528" y="0"/>
                  </a:moveTo>
                  <a:lnTo>
                    <a:pt x="0" y="63881"/>
                  </a:lnTo>
                  <a:lnTo>
                    <a:pt x="1405890" y="977138"/>
                  </a:lnTo>
                  <a:lnTo>
                    <a:pt x="1385062" y="1009015"/>
                  </a:lnTo>
                  <a:lnTo>
                    <a:pt x="1490472" y="986663"/>
                  </a:lnTo>
                  <a:lnTo>
                    <a:pt x="1468120" y="881253"/>
                  </a:lnTo>
                  <a:lnTo>
                    <a:pt x="1447419" y="913257"/>
                  </a:lnTo>
                  <a:lnTo>
                    <a:pt x="4152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9500" y="2546604"/>
              <a:ext cx="1490980" cy="1009015"/>
            </a:xfrm>
            <a:custGeom>
              <a:avLst/>
              <a:gdLst/>
              <a:ahLst/>
              <a:cxnLst/>
              <a:rect l="l" t="t" r="r" b="b"/>
              <a:pathLst>
                <a:path w="1490979" h="1009014">
                  <a:moveTo>
                    <a:pt x="41528" y="0"/>
                  </a:moveTo>
                  <a:lnTo>
                    <a:pt x="1447419" y="913257"/>
                  </a:lnTo>
                  <a:lnTo>
                    <a:pt x="1468120" y="881253"/>
                  </a:lnTo>
                  <a:lnTo>
                    <a:pt x="1490472" y="986663"/>
                  </a:lnTo>
                  <a:lnTo>
                    <a:pt x="1385062" y="1009015"/>
                  </a:lnTo>
                  <a:lnTo>
                    <a:pt x="1405890" y="977138"/>
                  </a:lnTo>
                  <a:lnTo>
                    <a:pt x="0" y="63881"/>
                  </a:lnTo>
                  <a:lnTo>
                    <a:pt x="41528" y="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91146" y="4221734"/>
            <a:ext cx="807720" cy="690880"/>
            <a:chOff x="591146" y="4221734"/>
            <a:chExt cx="807720" cy="690880"/>
          </a:xfrm>
        </p:grpSpPr>
        <p:sp>
          <p:nvSpPr>
            <p:cNvPr id="29" name="object 29"/>
            <p:cNvSpPr/>
            <p:nvPr/>
          </p:nvSpPr>
          <p:spPr>
            <a:xfrm>
              <a:off x="603846" y="4234434"/>
              <a:ext cx="782320" cy="665480"/>
            </a:xfrm>
            <a:custGeom>
              <a:avLst/>
              <a:gdLst/>
              <a:ahLst/>
              <a:cxnLst/>
              <a:rect l="l" t="t" r="r" b="b"/>
              <a:pathLst>
                <a:path w="782319" h="665479">
                  <a:moveTo>
                    <a:pt x="711873" y="0"/>
                  </a:moveTo>
                  <a:lnTo>
                    <a:pt x="51689" y="535178"/>
                  </a:lnTo>
                  <a:lnTo>
                    <a:pt x="16459" y="491617"/>
                  </a:lnTo>
                  <a:lnTo>
                    <a:pt x="0" y="649097"/>
                  </a:lnTo>
                  <a:lnTo>
                    <a:pt x="157353" y="665480"/>
                  </a:lnTo>
                  <a:lnTo>
                    <a:pt x="122135" y="622046"/>
                  </a:lnTo>
                  <a:lnTo>
                    <a:pt x="782231" y="86868"/>
                  </a:lnTo>
                  <a:lnTo>
                    <a:pt x="71187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3846" y="4234434"/>
              <a:ext cx="782320" cy="665480"/>
            </a:xfrm>
            <a:custGeom>
              <a:avLst/>
              <a:gdLst/>
              <a:ahLst/>
              <a:cxnLst/>
              <a:rect l="l" t="t" r="r" b="b"/>
              <a:pathLst>
                <a:path w="782319" h="665479">
                  <a:moveTo>
                    <a:pt x="0" y="649097"/>
                  </a:moveTo>
                  <a:lnTo>
                    <a:pt x="16459" y="491617"/>
                  </a:lnTo>
                  <a:lnTo>
                    <a:pt x="51689" y="535178"/>
                  </a:lnTo>
                  <a:lnTo>
                    <a:pt x="711873" y="0"/>
                  </a:lnTo>
                  <a:lnTo>
                    <a:pt x="782231" y="86868"/>
                  </a:lnTo>
                  <a:lnTo>
                    <a:pt x="122135" y="622046"/>
                  </a:lnTo>
                  <a:lnTo>
                    <a:pt x="157353" y="665480"/>
                  </a:lnTo>
                  <a:lnTo>
                    <a:pt x="0" y="649097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921891" y="4223892"/>
            <a:ext cx="1113790" cy="790575"/>
            <a:chOff x="1921891" y="4223892"/>
            <a:chExt cx="1113790" cy="790575"/>
          </a:xfrm>
        </p:grpSpPr>
        <p:sp>
          <p:nvSpPr>
            <p:cNvPr id="32" name="object 32"/>
            <p:cNvSpPr/>
            <p:nvPr/>
          </p:nvSpPr>
          <p:spPr>
            <a:xfrm>
              <a:off x="1934591" y="4236592"/>
              <a:ext cx="1088390" cy="765175"/>
            </a:xfrm>
            <a:custGeom>
              <a:avLst/>
              <a:gdLst/>
              <a:ahLst/>
              <a:cxnLst/>
              <a:rect l="l" t="t" r="r" b="b"/>
              <a:pathLst>
                <a:path w="1088389" h="765175">
                  <a:moveTo>
                    <a:pt x="59181" y="0"/>
                  </a:moveTo>
                  <a:lnTo>
                    <a:pt x="0" y="91058"/>
                  </a:lnTo>
                  <a:lnTo>
                    <a:pt x="967613" y="719708"/>
                  </a:lnTo>
                  <a:lnTo>
                    <a:pt x="938021" y="765174"/>
                  </a:lnTo>
                  <a:lnTo>
                    <a:pt x="1088263" y="733297"/>
                  </a:lnTo>
                  <a:lnTo>
                    <a:pt x="1056385" y="582929"/>
                  </a:lnTo>
                  <a:lnTo>
                    <a:pt x="1026794" y="628522"/>
                  </a:lnTo>
                  <a:lnTo>
                    <a:pt x="5918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34591" y="4236592"/>
              <a:ext cx="1088390" cy="765175"/>
            </a:xfrm>
            <a:custGeom>
              <a:avLst/>
              <a:gdLst/>
              <a:ahLst/>
              <a:cxnLst/>
              <a:rect l="l" t="t" r="r" b="b"/>
              <a:pathLst>
                <a:path w="1088389" h="765175">
                  <a:moveTo>
                    <a:pt x="59181" y="0"/>
                  </a:moveTo>
                  <a:lnTo>
                    <a:pt x="1026794" y="628522"/>
                  </a:lnTo>
                  <a:lnTo>
                    <a:pt x="1056385" y="582929"/>
                  </a:lnTo>
                  <a:lnTo>
                    <a:pt x="1088263" y="733297"/>
                  </a:lnTo>
                  <a:lnTo>
                    <a:pt x="938021" y="765174"/>
                  </a:lnTo>
                  <a:lnTo>
                    <a:pt x="967613" y="719708"/>
                  </a:lnTo>
                  <a:lnTo>
                    <a:pt x="0" y="91058"/>
                  </a:lnTo>
                  <a:lnTo>
                    <a:pt x="59181" y="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483608" y="4255008"/>
            <a:ext cx="254635" cy="711835"/>
            <a:chOff x="4483608" y="4255008"/>
            <a:chExt cx="254635" cy="711835"/>
          </a:xfrm>
        </p:grpSpPr>
        <p:sp>
          <p:nvSpPr>
            <p:cNvPr id="35" name="object 35"/>
            <p:cNvSpPr/>
            <p:nvPr/>
          </p:nvSpPr>
          <p:spPr>
            <a:xfrm>
              <a:off x="4496562" y="4267962"/>
              <a:ext cx="228600" cy="685800"/>
            </a:xfrm>
            <a:custGeom>
              <a:avLst/>
              <a:gdLst/>
              <a:ahLst/>
              <a:cxnLst/>
              <a:rect l="l" t="t" r="r" b="b"/>
              <a:pathLst>
                <a:path w="228600" h="685800">
                  <a:moveTo>
                    <a:pt x="171450" y="0"/>
                  </a:moveTo>
                  <a:lnTo>
                    <a:pt x="57150" y="0"/>
                  </a:lnTo>
                  <a:lnTo>
                    <a:pt x="57150" y="571500"/>
                  </a:lnTo>
                  <a:lnTo>
                    <a:pt x="0" y="571500"/>
                  </a:lnTo>
                  <a:lnTo>
                    <a:pt x="114300" y="685800"/>
                  </a:lnTo>
                  <a:lnTo>
                    <a:pt x="228600" y="571500"/>
                  </a:lnTo>
                  <a:lnTo>
                    <a:pt x="171450" y="571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96562" y="4267962"/>
              <a:ext cx="228600" cy="685800"/>
            </a:xfrm>
            <a:custGeom>
              <a:avLst/>
              <a:gdLst/>
              <a:ahLst/>
              <a:cxnLst/>
              <a:rect l="l" t="t" r="r" b="b"/>
              <a:pathLst>
                <a:path w="228600" h="685800">
                  <a:moveTo>
                    <a:pt x="0" y="571500"/>
                  </a:moveTo>
                  <a:lnTo>
                    <a:pt x="57150" y="571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571500"/>
                  </a:lnTo>
                  <a:lnTo>
                    <a:pt x="228600" y="571500"/>
                  </a:lnTo>
                  <a:lnTo>
                    <a:pt x="114300" y="685800"/>
                  </a:lnTo>
                  <a:lnTo>
                    <a:pt x="0" y="5715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303007" y="4255008"/>
            <a:ext cx="254635" cy="711835"/>
            <a:chOff x="7303007" y="4255008"/>
            <a:chExt cx="254635" cy="711835"/>
          </a:xfrm>
        </p:grpSpPr>
        <p:sp>
          <p:nvSpPr>
            <p:cNvPr id="38" name="object 38"/>
            <p:cNvSpPr/>
            <p:nvPr/>
          </p:nvSpPr>
          <p:spPr>
            <a:xfrm>
              <a:off x="7315961" y="4267962"/>
              <a:ext cx="228600" cy="685800"/>
            </a:xfrm>
            <a:custGeom>
              <a:avLst/>
              <a:gdLst/>
              <a:ahLst/>
              <a:cxnLst/>
              <a:rect l="l" t="t" r="r" b="b"/>
              <a:pathLst>
                <a:path w="228600" h="685800">
                  <a:moveTo>
                    <a:pt x="171450" y="0"/>
                  </a:moveTo>
                  <a:lnTo>
                    <a:pt x="57150" y="0"/>
                  </a:lnTo>
                  <a:lnTo>
                    <a:pt x="57150" y="571500"/>
                  </a:lnTo>
                  <a:lnTo>
                    <a:pt x="0" y="571500"/>
                  </a:lnTo>
                  <a:lnTo>
                    <a:pt x="114300" y="685800"/>
                  </a:lnTo>
                  <a:lnTo>
                    <a:pt x="228600" y="571500"/>
                  </a:lnTo>
                  <a:lnTo>
                    <a:pt x="171450" y="571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15961" y="4267962"/>
              <a:ext cx="228600" cy="685800"/>
            </a:xfrm>
            <a:custGeom>
              <a:avLst/>
              <a:gdLst/>
              <a:ahLst/>
              <a:cxnLst/>
              <a:rect l="l" t="t" r="r" b="b"/>
              <a:pathLst>
                <a:path w="228600" h="685800">
                  <a:moveTo>
                    <a:pt x="0" y="571500"/>
                  </a:moveTo>
                  <a:lnTo>
                    <a:pt x="57150" y="571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571500"/>
                  </a:lnTo>
                  <a:lnTo>
                    <a:pt x="228600" y="571500"/>
                  </a:lnTo>
                  <a:lnTo>
                    <a:pt x="114300" y="685800"/>
                  </a:lnTo>
                  <a:lnTo>
                    <a:pt x="0" y="5715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27660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04607A"/>
                </a:solidFill>
                <a:latin typeface="Carlito"/>
                <a:cs typeface="Carlito"/>
              </a:rPr>
              <a:t>Food</a:t>
            </a:r>
            <a:r>
              <a:rPr b="0" spc="-8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b="0" dirty="0">
                <a:solidFill>
                  <a:srgbClr val="04607A"/>
                </a:solidFill>
                <a:latin typeface="Carlito"/>
                <a:cs typeface="Carlito"/>
              </a:rPr>
              <a:t>types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69160"/>
            <a:ext cx="7846059" cy="43059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135" dirty="0">
                <a:latin typeface="Times New Roman"/>
                <a:cs typeface="Times New Roman"/>
              </a:rPr>
              <a:t>Perishable</a:t>
            </a:r>
            <a:endParaRPr sz="2600" dirty="0">
              <a:latin typeface="Times New Roman"/>
              <a:cs typeface="Times New Roman"/>
            </a:endParaRPr>
          </a:p>
          <a:p>
            <a:pPr marL="957580" lvl="1" indent="-203200">
              <a:lnSpc>
                <a:spcPct val="100000"/>
              </a:lnSpc>
              <a:spcBef>
                <a:spcPts val="625"/>
              </a:spcBef>
              <a:buChar char="-"/>
              <a:tabLst>
                <a:tab pos="958215" algn="l"/>
              </a:tabLst>
            </a:pPr>
            <a:r>
              <a:rPr sz="2600" spc="55" dirty="0">
                <a:latin typeface="Times New Roman"/>
                <a:cs typeface="Times New Roman"/>
              </a:rPr>
              <a:t>Lasts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less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time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2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days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84" dirty="0">
                <a:latin typeface="Times New Roman"/>
                <a:cs typeface="Times New Roman"/>
              </a:rPr>
              <a:t>1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lang="en-IN" sz="2600" spc="-40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week</a:t>
            </a:r>
            <a:endParaRPr sz="2600" dirty="0">
              <a:latin typeface="Times New Roman"/>
              <a:cs typeface="Times New Roman"/>
            </a:endParaRPr>
          </a:p>
          <a:p>
            <a:pPr marL="957580" lvl="1" indent="-203200">
              <a:lnSpc>
                <a:spcPct val="100000"/>
              </a:lnSpc>
              <a:spcBef>
                <a:spcPts val="625"/>
              </a:spcBef>
              <a:buChar char="-"/>
              <a:tabLst>
                <a:tab pos="958215" algn="l"/>
              </a:tabLst>
            </a:pPr>
            <a:r>
              <a:rPr sz="2600" spc="45" dirty="0">
                <a:latin typeface="Times New Roman"/>
                <a:cs typeface="Times New Roman"/>
              </a:rPr>
              <a:t>Example: </a:t>
            </a:r>
            <a:r>
              <a:rPr sz="2600" spc="60" dirty="0">
                <a:latin typeface="Times New Roman"/>
                <a:cs typeface="Times New Roman"/>
              </a:rPr>
              <a:t>Fruits, </a:t>
            </a:r>
            <a:r>
              <a:rPr sz="2600" spc="65" dirty="0">
                <a:latin typeface="Times New Roman"/>
                <a:cs typeface="Times New Roman"/>
              </a:rPr>
              <a:t>milk, </a:t>
            </a:r>
            <a:r>
              <a:rPr sz="2600" spc="55" dirty="0">
                <a:latin typeface="Times New Roman"/>
                <a:cs typeface="Times New Roman"/>
              </a:rPr>
              <a:t>vegetables,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meat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140" dirty="0">
                <a:latin typeface="Times New Roman"/>
                <a:cs typeface="Times New Roman"/>
              </a:rPr>
              <a:t>Semi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45" dirty="0">
                <a:latin typeface="Times New Roman"/>
                <a:cs typeface="Times New Roman"/>
              </a:rPr>
              <a:t>perishable</a:t>
            </a:r>
            <a:endParaRPr sz="2600" dirty="0">
              <a:latin typeface="Times New Roman"/>
              <a:cs typeface="Times New Roman"/>
            </a:endParaRPr>
          </a:p>
          <a:p>
            <a:pPr marL="875030" lvl="1" indent="-203200">
              <a:lnSpc>
                <a:spcPct val="100000"/>
              </a:lnSpc>
              <a:spcBef>
                <a:spcPts val="625"/>
              </a:spcBef>
              <a:buChar char="-"/>
              <a:tabLst>
                <a:tab pos="875665" algn="l"/>
              </a:tabLst>
            </a:pPr>
            <a:r>
              <a:rPr sz="2600" spc="55" dirty="0">
                <a:latin typeface="Times New Roman"/>
                <a:cs typeface="Times New Roman"/>
              </a:rPr>
              <a:t>Lasts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around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months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processed</a:t>
            </a:r>
            <a:endParaRPr sz="2600" dirty="0">
              <a:latin typeface="Times New Roman"/>
              <a:cs typeface="Times New Roman"/>
            </a:endParaRPr>
          </a:p>
          <a:p>
            <a:pPr marL="875030" lvl="1" indent="-203200">
              <a:lnSpc>
                <a:spcPct val="100000"/>
              </a:lnSpc>
              <a:spcBef>
                <a:spcPts val="625"/>
              </a:spcBef>
              <a:buChar char="-"/>
              <a:tabLst>
                <a:tab pos="875665" algn="l"/>
              </a:tabLst>
            </a:pPr>
            <a:r>
              <a:rPr sz="2600" spc="45" dirty="0">
                <a:latin typeface="Times New Roman"/>
                <a:cs typeface="Times New Roman"/>
              </a:rPr>
              <a:t>Example: </a:t>
            </a:r>
            <a:r>
              <a:rPr sz="2600" spc="65" dirty="0">
                <a:latin typeface="Times New Roman"/>
                <a:cs typeface="Times New Roman"/>
              </a:rPr>
              <a:t>Ice-cream, </a:t>
            </a:r>
            <a:r>
              <a:rPr sz="2600" spc="80" dirty="0">
                <a:latin typeface="Times New Roman"/>
                <a:cs typeface="Times New Roman"/>
              </a:rPr>
              <a:t>cheese, </a:t>
            </a:r>
            <a:r>
              <a:rPr sz="2600" spc="100" dirty="0">
                <a:latin typeface="Times New Roman"/>
                <a:cs typeface="Times New Roman"/>
              </a:rPr>
              <a:t>bread,</a:t>
            </a:r>
            <a:r>
              <a:rPr sz="2600" spc="-42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cake, </a:t>
            </a:r>
            <a:r>
              <a:rPr sz="2600" spc="95" dirty="0">
                <a:latin typeface="Times New Roman"/>
                <a:cs typeface="Times New Roman"/>
              </a:rPr>
              <a:t>pastries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lang="en-IN" sz="2600" b="1" spc="110" dirty="0">
                <a:latin typeface="Times New Roman"/>
                <a:cs typeface="Times New Roman"/>
              </a:rPr>
              <a:t>Non perishable</a:t>
            </a:r>
            <a:endParaRPr sz="2600" dirty="0">
              <a:latin typeface="Times New Roman"/>
              <a:cs typeface="Times New Roman"/>
            </a:endParaRPr>
          </a:p>
          <a:p>
            <a:pPr marL="875030" lvl="1" indent="-203200">
              <a:lnSpc>
                <a:spcPct val="100000"/>
              </a:lnSpc>
              <a:spcBef>
                <a:spcPts val="625"/>
              </a:spcBef>
              <a:buChar char="-"/>
              <a:tabLst>
                <a:tab pos="875665" algn="l"/>
              </a:tabLst>
            </a:pPr>
            <a:r>
              <a:rPr sz="2600" spc="95" dirty="0">
                <a:latin typeface="Times New Roman"/>
                <a:cs typeface="Times New Roman"/>
              </a:rPr>
              <a:t>Has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longer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shelf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Life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more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than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6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months</a:t>
            </a:r>
            <a:endParaRPr sz="2600" dirty="0">
              <a:latin typeface="Times New Roman"/>
              <a:cs typeface="Times New Roman"/>
            </a:endParaRPr>
          </a:p>
          <a:p>
            <a:pPr marL="875030" lvl="1" indent="-203200">
              <a:lnSpc>
                <a:spcPct val="100000"/>
              </a:lnSpc>
              <a:spcBef>
                <a:spcPts val="625"/>
              </a:spcBef>
              <a:buChar char="-"/>
              <a:tabLst>
                <a:tab pos="875665" algn="l"/>
              </a:tabLst>
            </a:pPr>
            <a:r>
              <a:rPr sz="2600" spc="45" dirty="0">
                <a:latin typeface="Times New Roman"/>
                <a:cs typeface="Times New Roman"/>
              </a:rPr>
              <a:t>Example: </a:t>
            </a:r>
            <a:r>
              <a:rPr sz="2600" spc="60" dirty="0">
                <a:latin typeface="Times New Roman"/>
                <a:cs typeface="Times New Roman"/>
              </a:rPr>
              <a:t>Food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grains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8953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30" dirty="0">
                <a:solidFill>
                  <a:srgbClr val="04607A"/>
                </a:solidFill>
                <a:latin typeface="Carlito"/>
                <a:cs typeface="Carlito"/>
              </a:rPr>
              <a:t>Why to </a:t>
            </a:r>
            <a:r>
              <a:rPr sz="5000" b="0" spc="-15" dirty="0">
                <a:solidFill>
                  <a:srgbClr val="04607A"/>
                </a:solidFill>
                <a:latin typeface="Carlito"/>
                <a:cs typeface="Carlito"/>
              </a:rPr>
              <a:t>preserve</a:t>
            </a:r>
            <a:r>
              <a:rPr sz="5000" b="0" spc="-2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b="0" spc="-30" dirty="0">
                <a:solidFill>
                  <a:srgbClr val="04607A"/>
                </a:solidFill>
                <a:latin typeface="Carlito"/>
                <a:cs typeface="Carlito"/>
              </a:rPr>
              <a:t>food?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77847" y="1981962"/>
            <a:ext cx="6576695" cy="1753108"/>
            <a:chOff x="1577847" y="1981962"/>
            <a:chExt cx="6576695" cy="1753108"/>
          </a:xfrm>
        </p:grpSpPr>
        <p:sp>
          <p:nvSpPr>
            <p:cNvPr id="11" name="object 11"/>
            <p:cNvSpPr/>
            <p:nvPr/>
          </p:nvSpPr>
          <p:spPr>
            <a:xfrm>
              <a:off x="1577847" y="1981962"/>
              <a:ext cx="6576695" cy="762000"/>
            </a:xfrm>
            <a:custGeom>
              <a:avLst/>
              <a:gdLst/>
              <a:ahLst/>
              <a:cxnLst/>
              <a:rect l="l" t="t" r="r" b="b"/>
              <a:pathLst>
                <a:path w="6576695" h="762000">
                  <a:moveTo>
                    <a:pt x="6576313" y="0"/>
                  </a:moveTo>
                  <a:lnTo>
                    <a:pt x="2156714" y="0"/>
                  </a:lnTo>
                  <a:lnTo>
                    <a:pt x="2156714" y="444500"/>
                  </a:lnTo>
                  <a:lnTo>
                    <a:pt x="0" y="481584"/>
                  </a:lnTo>
                  <a:lnTo>
                    <a:pt x="2156714" y="635000"/>
                  </a:lnTo>
                  <a:lnTo>
                    <a:pt x="2156714" y="762000"/>
                  </a:lnTo>
                  <a:lnTo>
                    <a:pt x="6576313" y="762000"/>
                  </a:lnTo>
                  <a:lnTo>
                    <a:pt x="657631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7847" y="1981962"/>
              <a:ext cx="6576695" cy="762000"/>
            </a:xfrm>
            <a:custGeom>
              <a:avLst/>
              <a:gdLst/>
              <a:ahLst/>
              <a:cxnLst/>
              <a:rect l="l" t="t" r="r" b="b"/>
              <a:pathLst>
                <a:path w="6576695" h="762000">
                  <a:moveTo>
                    <a:pt x="2156714" y="0"/>
                  </a:moveTo>
                  <a:lnTo>
                    <a:pt x="2893314" y="0"/>
                  </a:lnTo>
                  <a:lnTo>
                    <a:pt x="3998214" y="0"/>
                  </a:lnTo>
                  <a:lnTo>
                    <a:pt x="6576313" y="0"/>
                  </a:lnTo>
                  <a:lnTo>
                    <a:pt x="6576313" y="444500"/>
                  </a:lnTo>
                  <a:lnTo>
                    <a:pt x="6576313" y="635000"/>
                  </a:lnTo>
                  <a:lnTo>
                    <a:pt x="6576313" y="762000"/>
                  </a:lnTo>
                  <a:lnTo>
                    <a:pt x="3998214" y="762000"/>
                  </a:lnTo>
                  <a:lnTo>
                    <a:pt x="2893314" y="762000"/>
                  </a:lnTo>
                  <a:lnTo>
                    <a:pt x="2156714" y="762000"/>
                  </a:lnTo>
                  <a:lnTo>
                    <a:pt x="2156714" y="635000"/>
                  </a:lnTo>
                  <a:lnTo>
                    <a:pt x="0" y="481584"/>
                  </a:lnTo>
                  <a:lnTo>
                    <a:pt x="2156714" y="444500"/>
                  </a:lnTo>
                  <a:lnTo>
                    <a:pt x="2156714" y="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6732" y="2853055"/>
              <a:ext cx="6107430" cy="882015"/>
            </a:xfrm>
            <a:custGeom>
              <a:avLst/>
              <a:gdLst/>
              <a:ahLst/>
              <a:cxnLst/>
              <a:rect l="l" t="t" r="r" b="b"/>
              <a:pathLst>
                <a:path w="6107430" h="882014">
                  <a:moveTo>
                    <a:pt x="0" y="0"/>
                  </a:moveTo>
                  <a:lnTo>
                    <a:pt x="1687830" y="481457"/>
                  </a:lnTo>
                  <a:lnTo>
                    <a:pt x="1687830" y="881507"/>
                  </a:lnTo>
                  <a:lnTo>
                    <a:pt x="6107430" y="881507"/>
                  </a:lnTo>
                  <a:lnTo>
                    <a:pt x="6107430" y="195707"/>
                  </a:lnTo>
                  <a:lnTo>
                    <a:pt x="1687830" y="195707"/>
                  </a:lnTo>
                  <a:lnTo>
                    <a:pt x="1687830" y="310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6732" y="2853055"/>
              <a:ext cx="6107430" cy="882015"/>
            </a:xfrm>
            <a:custGeom>
              <a:avLst/>
              <a:gdLst/>
              <a:ahLst/>
              <a:cxnLst/>
              <a:rect l="l" t="t" r="r" b="b"/>
              <a:pathLst>
                <a:path w="6107430" h="882014">
                  <a:moveTo>
                    <a:pt x="1687830" y="195707"/>
                  </a:moveTo>
                  <a:lnTo>
                    <a:pt x="2424430" y="195707"/>
                  </a:lnTo>
                  <a:lnTo>
                    <a:pt x="3529329" y="195707"/>
                  </a:lnTo>
                  <a:lnTo>
                    <a:pt x="6107430" y="195707"/>
                  </a:lnTo>
                  <a:lnTo>
                    <a:pt x="6107430" y="310007"/>
                  </a:lnTo>
                  <a:lnTo>
                    <a:pt x="6107430" y="481457"/>
                  </a:lnTo>
                  <a:lnTo>
                    <a:pt x="6107430" y="881507"/>
                  </a:lnTo>
                  <a:lnTo>
                    <a:pt x="3529329" y="881507"/>
                  </a:lnTo>
                  <a:lnTo>
                    <a:pt x="2424430" y="881507"/>
                  </a:lnTo>
                  <a:lnTo>
                    <a:pt x="1687830" y="881507"/>
                  </a:lnTo>
                  <a:lnTo>
                    <a:pt x="1687830" y="481457"/>
                  </a:lnTo>
                  <a:lnTo>
                    <a:pt x="0" y="0"/>
                  </a:lnTo>
                  <a:lnTo>
                    <a:pt x="1687830" y="310007"/>
                  </a:lnTo>
                  <a:lnTo>
                    <a:pt x="1687830" y="195707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54017" y="2060575"/>
            <a:ext cx="3984625" cy="162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5080" indent="-448309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15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6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9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FFFFFF"/>
                </a:solidFill>
                <a:latin typeface="Times New Roman"/>
                <a:cs typeface="Times New Roman"/>
              </a:rPr>
              <a:t>preserve</a:t>
            </a:r>
            <a:r>
              <a:rPr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35" dirty="0">
                <a:solidFill>
                  <a:srgbClr val="FFFFFF"/>
                </a:solidFill>
                <a:latin typeface="Times New Roman"/>
                <a:cs typeface="Times New Roman"/>
              </a:rPr>
              <a:t>foods,</a:t>
            </a:r>
            <a:r>
              <a:rPr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15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35" dirty="0">
                <a:solidFill>
                  <a:srgbClr val="FFFFFF"/>
                </a:solidFill>
                <a:latin typeface="Times New Roman"/>
                <a:cs typeface="Times New Roman"/>
              </a:rPr>
              <a:t>enjoy  </a:t>
            </a:r>
            <a:r>
              <a:rPr spc="45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80" dirty="0">
                <a:solidFill>
                  <a:srgbClr val="FFFFFF"/>
                </a:solidFill>
                <a:latin typeface="Times New Roman"/>
                <a:cs typeface="Times New Roman"/>
              </a:rPr>
              <a:t>kind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1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45" dirty="0">
                <a:solidFill>
                  <a:srgbClr val="FFFFFF"/>
                </a:solidFill>
                <a:latin typeface="Times New Roman"/>
                <a:cs typeface="Times New Roman"/>
              </a:rPr>
              <a:t>foods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45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65" dirty="0">
                <a:solidFill>
                  <a:srgbClr val="FFFFFF"/>
                </a:solidFill>
                <a:latin typeface="Times New Roman"/>
                <a:cs typeface="Times New Roman"/>
              </a:rPr>
              <a:t>season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759460" marR="332740" indent="-416559">
              <a:lnSpc>
                <a:spcPct val="80000"/>
              </a:lnSpc>
              <a:spcBef>
                <a:spcPts val="1590"/>
              </a:spcBef>
            </a:pP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eat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not  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6300" y="3180079"/>
            <a:ext cx="6021070" cy="2244090"/>
            <a:chOff x="2146300" y="3180079"/>
            <a:chExt cx="6021070" cy="2244090"/>
          </a:xfrm>
        </p:grpSpPr>
        <p:sp>
          <p:nvSpPr>
            <p:cNvPr id="17" name="object 17"/>
            <p:cNvSpPr/>
            <p:nvPr/>
          </p:nvSpPr>
          <p:spPr>
            <a:xfrm>
              <a:off x="2159253" y="3193033"/>
              <a:ext cx="5995035" cy="2218055"/>
            </a:xfrm>
            <a:custGeom>
              <a:avLst/>
              <a:gdLst/>
              <a:ahLst/>
              <a:cxnLst/>
              <a:rect l="l" t="t" r="r" b="b"/>
              <a:pathLst>
                <a:path w="5995034" h="2218054">
                  <a:moveTo>
                    <a:pt x="0" y="0"/>
                  </a:moveTo>
                  <a:lnTo>
                    <a:pt x="2311908" y="1532127"/>
                  </a:lnTo>
                  <a:lnTo>
                    <a:pt x="1575308" y="1532127"/>
                  </a:lnTo>
                  <a:lnTo>
                    <a:pt x="1575308" y="2217928"/>
                  </a:lnTo>
                  <a:lnTo>
                    <a:pt x="5994908" y="2217928"/>
                  </a:lnTo>
                  <a:lnTo>
                    <a:pt x="5994908" y="1532127"/>
                  </a:lnTo>
                  <a:lnTo>
                    <a:pt x="3416807" y="1532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59253" y="3193033"/>
              <a:ext cx="5995035" cy="2218055"/>
            </a:xfrm>
            <a:custGeom>
              <a:avLst/>
              <a:gdLst/>
              <a:ahLst/>
              <a:cxnLst/>
              <a:rect l="l" t="t" r="r" b="b"/>
              <a:pathLst>
                <a:path w="5995034" h="2218054">
                  <a:moveTo>
                    <a:pt x="1575308" y="1532127"/>
                  </a:moveTo>
                  <a:lnTo>
                    <a:pt x="2311908" y="1532127"/>
                  </a:lnTo>
                  <a:lnTo>
                    <a:pt x="0" y="0"/>
                  </a:lnTo>
                  <a:lnTo>
                    <a:pt x="3416807" y="1532127"/>
                  </a:lnTo>
                  <a:lnTo>
                    <a:pt x="5994908" y="1532127"/>
                  </a:lnTo>
                  <a:lnTo>
                    <a:pt x="5994908" y="1646427"/>
                  </a:lnTo>
                  <a:lnTo>
                    <a:pt x="5994908" y="1817877"/>
                  </a:lnTo>
                  <a:lnTo>
                    <a:pt x="5994908" y="2217928"/>
                  </a:lnTo>
                  <a:lnTo>
                    <a:pt x="3416807" y="2217928"/>
                  </a:lnTo>
                  <a:lnTo>
                    <a:pt x="2311908" y="2217928"/>
                  </a:lnTo>
                  <a:lnTo>
                    <a:pt x="1575308" y="2217928"/>
                  </a:lnTo>
                  <a:lnTo>
                    <a:pt x="1575308" y="1817877"/>
                  </a:lnTo>
                  <a:lnTo>
                    <a:pt x="1575308" y="1646427"/>
                  </a:lnTo>
                  <a:lnTo>
                    <a:pt x="1575308" y="1532127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26002" y="4677536"/>
            <a:ext cx="4237990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17930" marR="5080" indent="-1205865">
              <a:lnSpc>
                <a:spcPts val="2300"/>
              </a:lnSpc>
              <a:spcBef>
                <a:spcPts val="660"/>
              </a:spcBef>
            </a:pP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store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easily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worries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60806"/>
            <a:ext cx="80098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rlito"/>
                <a:cs typeface="Carlito"/>
              </a:rPr>
              <a:t>Principles </a:t>
            </a:r>
            <a:r>
              <a:rPr sz="5000" b="0" spc="-5" dirty="0">
                <a:solidFill>
                  <a:srgbClr val="04607A"/>
                </a:solidFill>
                <a:latin typeface="Carlito"/>
                <a:cs typeface="Carlito"/>
              </a:rPr>
              <a:t>of </a:t>
            </a:r>
            <a:r>
              <a:rPr sz="5000" b="0" spc="-20" dirty="0">
                <a:solidFill>
                  <a:srgbClr val="04607A"/>
                </a:solidFill>
                <a:latin typeface="Carlito"/>
                <a:cs typeface="Carlito"/>
              </a:rPr>
              <a:t>Food</a:t>
            </a:r>
            <a:r>
              <a:rPr sz="5000" b="0" spc="-7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b="0" spc="-15" dirty="0">
                <a:solidFill>
                  <a:srgbClr val="04607A"/>
                </a:solidFill>
                <a:latin typeface="Carlito"/>
                <a:cs typeface="Carlito"/>
              </a:rPr>
              <a:t>Preservation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69160"/>
            <a:ext cx="8004809" cy="553484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527685" algn="l"/>
              </a:tabLst>
            </a:pPr>
            <a:r>
              <a:rPr sz="2450" spc="-225" dirty="0">
                <a:solidFill>
                  <a:srgbClr val="0AD0D9"/>
                </a:solidFill>
                <a:latin typeface="Times New Roman"/>
                <a:cs typeface="Times New Roman"/>
              </a:rPr>
              <a:t>1.	</a:t>
            </a:r>
            <a:r>
              <a:rPr sz="2600" spc="114" dirty="0">
                <a:solidFill>
                  <a:srgbClr val="FF0000"/>
                </a:solidFill>
                <a:latin typeface="Times New Roman"/>
                <a:cs typeface="Times New Roman"/>
              </a:rPr>
              <a:t>Inhibit</a:t>
            </a:r>
            <a:r>
              <a:rPr sz="26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growth</a:t>
            </a:r>
            <a:r>
              <a:rPr sz="26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activity</a:t>
            </a:r>
            <a:r>
              <a:rPr sz="26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Microorganisms</a:t>
            </a:r>
            <a:endParaRPr sz="2600" dirty="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625"/>
              </a:spcBef>
            </a:pPr>
            <a:r>
              <a:rPr sz="2600" spc="45" dirty="0">
                <a:latin typeface="Times New Roman"/>
                <a:cs typeface="Times New Roman"/>
              </a:rPr>
              <a:t>-Removal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microorganisms</a:t>
            </a:r>
            <a:endParaRPr sz="2600" dirty="0">
              <a:latin typeface="Times New Roman"/>
              <a:cs typeface="Times New Roman"/>
            </a:endParaRPr>
          </a:p>
          <a:p>
            <a:pPr marL="527685" marR="5080" indent="-20320">
              <a:lnSpc>
                <a:spcPct val="100000"/>
              </a:lnSpc>
              <a:spcBef>
                <a:spcPts val="625"/>
              </a:spcBef>
            </a:pPr>
            <a:r>
              <a:rPr sz="2600" spc="80" dirty="0">
                <a:latin typeface="Times New Roman"/>
                <a:cs typeface="Times New Roman"/>
              </a:rPr>
              <a:t>-Stopping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growth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activity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microorganisms  </a:t>
            </a:r>
            <a:r>
              <a:rPr sz="2600" spc="45" dirty="0">
                <a:latin typeface="Times New Roman"/>
                <a:cs typeface="Times New Roman"/>
              </a:rPr>
              <a:t>(low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temperatures,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drying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chemicals)</a:t>
            </a:r>
            <a:endParaRPr sz="26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tabLst>
                <a:tab pos="587375" algn="l"/>
                <a:tab pos="588010" algn="l"/>
              </a:tabLst>
            </a:pPr>
            <a:r>
              <a:rPr lang="en-IN" sz="2600" spc="110" dirty="0">
                <a:latin typeface="Times New Roman"/>
                <a:cs typeface="Times New Roman"/>
              </a:rPr>
              <a:t>      </a:t>
            </a:r>
            <a:r>
              <a:rPr sz="2600" spc="110" dirty="0">
                <a:latin typeface="Times New Roman"/>
                <a:cs typeface="Times New Roman"/>
              </a:rPr>
              <a:t>-</a:t>
            </a:r>
            <a:r>
              <a:rPr lang="en-IN" sz="2600" spc="1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Destruction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MO(heating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radiation)</a:t>
            </a:r>
            <a:r>
              <a:rPr lang="en-US"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marL="12065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tabLst>
                <a:tab pos="587375" algn="l"/>
                <a:tab pos="588010" algn="l"/>
              </a:tabLst>
            </a:pPr>
            <a:r>
              <a:rPr lang="en-US" sz="2600" spc="100" dirty="0">
                <a:solidFill>
                  <a:schemeClr val="accent5"/>
                </a:solidFill>
                <a:latin typeface="Times New Roman"/>
                <a:cs typeface="Times New Roman"/>
              </a:rPr>
              <a:t>2. </a:t>
            </a:r>
            <a:r>
              <a:rPr lang="en-US"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 Protecting</a:t>
            </a:r>
            <a:r>
              <a:rPr lang="en-US"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against</a:t>
            </a:r>
            <a:r>
              <a:rPr lang="en-US" sz="26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self</a:t>
            </a:r>
            <a:r>
              <a:rPr lang="en-US"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decomposition</a:t>
            </a:r>
            <a:r>
              <a:rPr lang="en-US" sz="26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sz="26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70" dirty="0">
                <a:solidFill>
                  <a:srgbClr val="FF0000"/>
                </a:solidFill>
                <a:latin typeface="Times New Roman"/>
                <a:cs typeface="Times New Roman"/>
              </a:rPr>
              <a:t>food</a:t>
            </a:r>
            <a:endParaRPr lang="en-US" sz="2600" dirty="0">
              <a:latin typeface="Times New Roman"/>
              <a:cs typeface="Times New Roman"/>
            </a:endParaRPr>
          </a:p>
          <a:p>
            <a:pPr marL="527685" marR="1296035" indent="-20320">
              <a:lnSpc>
                <a:spcPct val="100000"/>
              </a:lnSpc>
              <a:spcBef>
                <a:spcPts val="625"/>
              </a:spcBef>
            </a:pPr>
            <a:r>
              <a:rPr lang="en-US" sz="2600" spc="110" dirty="0">
                <a:latin typeface="Times New Roman"/>
                <a:cs typeface="Times New Roman"/>
              </a:rPr>
              <a:t>-Inhibit</a:t>
            </a:r>
            <a:r>
              <a:rPr lang="en-US" sz="2600" spc="-100" dirty="0">
                <a:latin typeface="Times New Roman"/>
                <a:cs typeface="Times New Roman"/>
              </a:rPr>
              <a:t> </a:t>
            </a:r>
            <a:r>
              <a:rPr lang="en-US" sz="2600" spc="160" dirty="0">
                <a:latin typeface="Times New Roman"/>
                <a:cs typeface="Times New Roman"/>
              </a:rPr>
              <a:t>the</a:t>
            </a:r>
            <a:r>
              <a:rPr lang="en-US" sz="2600" spc="-135" dirty="0">
                <a:latin typeface="Times New Roman"/>
                <a:cs typeface="Times New Roman"/>
              </a:rPr>
              <a:t> </a:t>
            </a:r>
            <a:r>
              <a:rPr lang="en-US" sz="2600" spc="55" dirty="0">
                <a:latin typeface="Times New Roman"/>
                <a:cs typeface="Times New Roman"/>
              </a:rPr>
              <a:t>activity</a:t>
            </a:r>
            <a:r>
              <a:rPr lang="en-US" sz="2600" spc="-155" dirty="0">
                <a:latin typeface="Times New Roman"/>
                <a:cs typeface="Times New Roman"/>
              </a:rPr>
              <a:t> </a:t>
            </a:r>
            <a:r>
              <a:rPr lang="en-US" sz="2600" spc="20" dirty="0">
                <a:latin typeface="Times New Roman"/>
                <a:cs typeface="Times New Roman"/>
              </a:rPr>
              <a:t>of</a:t>
            </a:r>
            <a:r>
              <a:rPr lang="en-US" sz="2600" spc="25" dirty="0">
                <a:latin typeface="Times New Roman"/>
                <a:cs typeface="Times New Roman"/>
              </a:rPr>
              <a:t> </a:t>
            </a:r>
            <a:r>
              <a:rPr lang="en-US" sz="2600" spc="100" dirty="0">
                <a:latin typeface="Times New Roman"/>
                <a:cs typeface="Times New Roman"/>
              </a:rPr>
              <a:t>Endogenous</a:t>
            </a:r>
            <a:r>
              <a:rPr lang="en-US" sz="2600" spc="-80" dirty="0">
                <a:latin typeface="Times New Roman"/>
                <a:cs typeface="Times New Roman"/>
              </a:rPr>
              <a:t> </a:t>
            </a:r>
            <a:r>
              <a:rPr lang="en-US" sz="2600" spc="80" dirty="0">
                <a:latin typeface="Times New Roman"/>
                <a:cs typeface="Times New Roman"/>
              </a:rPr>
              <a:t>Enzyme </a:t>
            </a:r>
            <a:endParaRPr lang="en-US" sz="38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buClr>
                <a:srgbClr val="0AD0D9"/>
              </a:buClr>
              <a:buSzPct val="94230"/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Protection</a:t>
            </a:r>
            <a:r>
              <a:rPr lang="en-US"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lang="en-US"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65" dirty="0">
                <a:solidFill>
                  <a:srgbClr val="FF0000"/>
                </a:solidFill>
                <a:latin typeface="Times New Roman"/>
                <a:cs typeface="Times New Roman"/>
              </a:rPr>
              <a:t>invasion</a:t>
            </a:r>
            <a:r>
              <a:rPr lang="en-US" sz="26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en-US" sz="2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spoilage</a:t>
            </a:r>
            <a:r>
              <a:rPr lang="en-US"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lang="en-US" sz="2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85" dirty="0">
                <a:solidFill>
                  <a:srgbClr val="FF0000"/>
                </a:solidFill>
                <a:latin typeface="Times New Roman"/>
                <a:cs typeface="Times New Roman"/>
              </a:rPr>
              <a:t>insects</a:t>
            </a:r>
            <a:r>
              <a:rPr lang="en-US"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lang="en-US" sz="2600" spc="125" dirty="0">
                <a:solidFill>
                  <a:srgbClr val="FF0000"/>
                </a:solidFill>
                <a:latin typeface="Times New Roman"/>
                <a:cs typeface="Times New Roman"/>
              </a:rPr>
              <a:t>rodents</a:t>
            </a:r>
            <a:endParaRPr lang="en-US"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Protection</a:t>
            </a:r>
            <a:r>
              <a:rPr lang="en-US" sz="26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against</a:t>
            </a:r>
            <a:r>
              <a:rPr lang="en-US"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50" dirty="0">
                <a:solidFill>
                  <a:srgbClr val="FF0000"/>
                </a:solidFill>
                <a:latin typeface="Times New Roman"/>
                <a:cs typeface="Times New Roman"/>
              </a:rPr>
              <a:t>losses</a:t>
            </a:r>
            <a:r>
              <a:rPr lang="en-US" sz="2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lang="en-US"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mechanical</a:t>
            </a:r>
            <a:r>
              <a:rPr lang="en-US"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causes</a:t>
            </a:r>
            <a:endParaRPr lang="en-US"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625"/>
              </a:spcBef>
            </a:pPr>
            <a:endParaRPr lang="en-IN" sz="2600" spc="105" dirty="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625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89178"/>
            <a:ext cx="78130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5" dirty="0">
                <a:solidFill>
                  <a:srgbClr val="04607A"/>
                </a:solidFill>
                <a:latin typeface="Carlito"/>
                <a:cs typeface="Carlito"/>
              </a:rPr>
              <a:t>Importance of </a:t>
            </a:r>
            <a:r>
              <a:rPr sz="4500" b="0" spc="-20" dirty="0">
                <a:solidFill>
                  <a:srgbClr val="04607A"/>
                </a:solidFill>
                <a:latin typeface="Carlito"/>
                <a:cs typeface="Carlito"/>
              </a:rPr>
              <a:t>Food</a:t>
            </a:r>
            <a:r>
              <a:rPr sz="4500" b="0" spc="-9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4500" b="0" spc="-10" dirty="0">
                <a:solidFill>
                  <a:srgbClr val="04607A"/>
                </a:solidFill>
                <a:latin typeface="Carlito"/>
                <a:cs typeface="Carlito"/>
              </a:rPr>
              <a:t>Preservation: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" y="2133601"/>
            <a:ext cx="8086090" cy="363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b="1" spc="120" dirty="0">
                <a:solidFill>
                  <a:srgbClr val="00090C"/>
                </a:solidFill>
                <a:latin typeface="Times New Roman"/>
                <a:cs typeface="Times New Roman"/>
              </a:rPr>
              <a:t>Increases</a:t>
            </a:r>
            <a:r>
              <a:rPr sz="2400" b="1" spc="-114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80" dirty="0">
                <a:solidFill>
                  <a:srgbClr val="00090C"/>
                </a:solidFill>
                <a:latin typeface="Times New Roman"/>
                <a:cs typeface="Times New Roman"/>
              </a:rPr>
              <a:t>the</a:t>
            </a:r>
            <a:r>
              <a:rPr sz="2400" b="1" spc="-14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45" dirty="0">
                <a:solidFill>
                  <a:srgbClr val="00090C"/>
                </a:solidFill>
                <a:latin typeface="Times New Roman"/>
                <a:cs typeface="Times New Roman"/>
              </a:rPr>
              <a:t>shelf</a:t>
            </a:r>
            <a:r>
              <a:rPr sz="2400" b="1" spc="3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25" dirty="0">
                <a:solidFill>
                  <a:srgbClr val="00090C"/>
                </a:solidFill>
                <a:latin typeface="Times New Roman"/>
                <a:cs typeface="Times New Roman"/>
              </a:rPr>
              <a:t>life</a:t>
            </a:r>
            <a:r>
              <a:rPr sz="2400" b="1" spc="-15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40" dirty="0">
                <a:solidFill>
                  <a:srgbClr val="00090C"/>
                </a:solidFill>
                <a:latin typeface="Times New Roman"/>
                <a:cs typeface="Times New Roman"/>
              </a:rPr>
              <a:t>of</a:t>
            </a:r>
            <a:r>
              <a:rPr sz="2400" b="1" spc="1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food</a:t>
            </a:r>
            <a:endParaRPr lang="en-IN" sz="2400" b="1" spc="165" dirty="0">
              <a:solidFill>
                <a:srgbClr val="00090C"/>
              </a:solidFill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b="1" spc="114" dirty="0">
                <a:solidFill>
                  <a:srgbClr val="00090C"/>
                </a:solidFill>
                <a:latin typeface="Times New Roman"/>
                <a:cs typeface="Times New Roman"/>
              </a:rPr>
              <a:t>Retain </a:t>
            </a:r>
            <a:r>
              <a:rPr sz="2400" b="1" spc="185" dirty="0">
                <a:solidFill>
                  <a:srgbClr val="00090C"/>
                </a:solidFill>
                <a:latin typeface="Times New Roman"/>
                <a:cs typeface="Times New Roman"/>
              </a:rPr>
              <a:t>the </a:t>
            </a:r>
            <a:r>
              <a:rPr sz="2400" b="1" spc="105" dirty="0">
                <a:solidFill>
                  <a:srgbClr val="00090C"/>
                </a:solidFill>
                <a:latin typeface="Times New Roman"/>
                <a:cs typeface="Times New Roman"/>
              </a:rPr>
              <a:t>quality </a:t>
            </a:r>
            <a:r>
              <a:rPr sz="2400" b="1" spc="140" dirty="0">
                <a:solidFill>
                  <a:srgbClr val="00090C"/>
                </a:solidFill>
                <a:latin typeface="Times New Roman"/>
                <a:cs typeface="Times New Roman"/>
              </a:rPr>
              <a:t>of </a:t>
            </a:r>
            <a:r>
              <a:rPr sz="24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food </a:t>
            </a:r>
            <a:r>
              <a:rPr sz="2400" b="1" spc="-135" dirty="0">
                <a:solidFill>
                  <a:srgbClr val="00090C"/>
                </a:solidFill>
                <a:latin typeface="Arial"/>
                <a:cs typeface="Arial"/>
              </a:rPr>
              <a:t>– </a:t>
            </a:r>
            <a:r>
              <a:rPr sz="2400" b="1" spc="95" dirty="0">
                <a:solidFill>
                  <a:srgbClr val="00090C"/>
                </a:solidFill>
                <a:latin typeface="Times New Roman"/>
                <a:cs typeface="Times New Roman"/>
              </a:rPr>
              <a:t>colour, </a:t>
            </a:r>
            <a:r>
              <a:rPr sz="2400" b="1" spc="114" dirty="0">
                <a:solidFill>
                  <a:srgbClr val="00090C"/>
                </a:solidFill>
                <a:latin typeface="Times New Roman"/>
                <a:cs typeface="Times New Roman"/>
              </a:rPr>
              <a:t>texture, </a:t>
            </a:r>
            <a:r>
              <a:rPr sz="2400" b="1" spc="100" dirty="0">
                <a:solidFill>
                  <a:srgbClr val="00090C"/>
                </a:solidFill>
                <a:latin typeface="Times New Roman"/>
                <a:cs typeface="Times New Roman"/>
              </a:rPr>
              <a:t>flavour  </a:t>
            </a:r>
            <a:r>
              <a:rPr sz="2400" b="1" spc="-260" dirty="0">
                <a:solidFill>
                  <a:srgbClr val="00090C"/>
                </a:solidFill>
                <a:latin typeface="Times New Roman"/>
                <a:cs typeface="Times New Roman"/>
              </a:rPr>
              <a:t>&amp; </a:t>
            </a:r>
            <a:r>
              <a:rPr sz="2400" b="1" spc="135" dirty="0">
                <a:solidFill>
                  <a:srgbClr val="00090C"/>
                </a:solidFill>
                <a:latin typeface="Times New Roman"/>
                <a:cs typeface="Times New Roman"/>
              </a:rPr>
              <a:t>nutritional</a:t>
            </a:r>
            <a:r>
              <a:rPr sz="2400" b="1" spc="-20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25" dirty="0">
                <a:solidFill>
                  <a:srgbClr val="00090C"/>
                </a:solidFill>
                <a:latin typeface="Times New Roman"/>
                <a:cs typeface="Times New Roman"/>
              </a:rPr>
              <a:t>value</a:t>
            </a:r>
            <a:endParaRPr lang="en-IN" sz="2400" b="1" spc="125" dirty="0">
              <a:solidFill>
                <a:srgbClr val="00090C"/>
              </a:solidFill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b="1" spc="120" dirty="0">
                <a:solidFill>
                  <a:srgbClr val="00090C"/>
                </a:solidFill>
                <a:latin typeface="Times New Roman"/>
                <a:cs typeface="Times New Roman"/>
              </a:rPr>
              <a:t>Increases </a:t>
            </a:r>
            <a:r>
              <a:rPr sz="24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foo</a:t>
            </a:r>
            <a:r>
              <a:rPr lang="en-IN" sz="24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d</a:t>
            </a:r>
            <a:r>
              <a:rPr lang="en-IN" sz="2400" b="1" spc="-29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lang="en-IN" sz="2400" b="1" spc="114" dirty="0">
                <a:solidFill>
                  <a:srgbClr val="00090C"/>
                </a:solidFill>
                <a:latin typeface="Times New Roman"/>
                <a:cs typeface="Times New Roman"/>
              </a:rPr>
              <a:t>supply</a:t>
            </a:r>
            <a:endParaRPr lang="en-IN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buClr>
                <a:srgbClr val="0AD0D9"/>
              </a:buClr>
              <a:buSzPct val="93750"/>
              <a:tabLst>
                <a:tab pos="527685" algn="l"/>
                <a:tab pos="528320" algn="l"/>
              </a:tabLst>
            </a:pPr>
            <a:endParaRPr lang="en-IN"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b="1" spc="140" dirty="0">
                <a:solidFill>
                  <a:srgbClr val="00090C"/>
                </a:solidFill>
                <a:latin typeface="Times New Roman"/>
                <a:cs typeface="Times New Roman"/>
              </a:rPr>
              <a:t>Decreases</a:t>
            </a:r>
            <a:r>
              <a:rPr sz="2400" b="1" spc="-15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00090C"/>
                </a:solidFill>
                <a:latin typeface="Times New Roman"/>
                <a:cs typeface="Times New Roman"/>
              </a:rPr>
              <a:t>wastage</a:t>
            </a:r>
            <a:r>
              <a:rPr sz="2400" b="1" spc="-114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40" dirty="0">
                <a:solidFill>
                  <a:srgbClr val="00090C"/>
                </a:solidFill>
                <a:latin typeface="Times New Roman"/>
                <a:cs typeface="Times New Roman"/>
              </a:rPr>
              <a:t>of</a:t>
            </a:r>
            <a:r>
              <a:rPr sz="2400" b="1" spc="1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food</a:t>
            </a:r>
            <a:endParaRPr lang="en-IN" sz="2400" b="1" spc="165" dirty="0">
              <a:solidFill>
                <a:srgbClr val="00090C"/>
              </a:solidFill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b="1" spc="85" dirty="0">
                <a:solidFill>
                  <a:srgbClr val="00090C"/>
                </a:solidFill>
                <a:latin typeface="Times New Roman"/>
                <a:cs typeface="Times New Roman"/>
              </a:rPr>
              <a:t>Make</a:t>
            </a:r>
            <a:r>
              <a:rPr sz="2400" b="1" spc="-11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65" dirty="0">
                <a:solidFill>
                  <a:srgbClr val="00090C"/>
                </a:solidFill>
                <a:latin typeface="Times New Roman"/>
                <a:cs typeface="Times New Roman"/>
              </a:rPr>
              <a:t>foods</a:t>
            </a:r>
            <a:r>
              <a:rPr sz="2400" b="1" spc="-13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00" dirty="0">
                <a:solidFill>
                  <a:srgbClr val="00090C"/>
                </a:solidFill>
                <a:latin typeface="Times New Roman"/>
                <a:cs typeface="Times New Roman"/>
              </a:rPr>
              <a:t>available</a:t>
            </a:r>
            <a:r>
              <a:rPr sz="2400" b="1" spc="-9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45" dirty="0">
                <a:solidFill>
                  <a:srgbClr val="00090C"/>
                </a:solidFill>
                <a:latin typeface="Times New Roman"/>
                <a:cs typeface="Times New Roman"/>
              </a:rPr>
              <a:t>throughout</a:t>
            </a:r>
            <a:r>
              <a:rPr sz="2400" b="1" spc="-125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185" dirty="0">
                <a:solidFill>
                  <a:srgbClr val="00090C"/>
                </a:solidFill>
                <a:latin typeface="Times New Roman"/>
                <a:cs typeface="Times New Roman"/>
              </a:rPr>
              <a:t>the</a:t>
            </a:r>
            <a:r>
              <a:rPr sz="2400" b="1" spc="-160" dirty="0">
                <a:solidFill>
                  <a:srgbClr val="00090C"/>
                </a:solidFill>
                <a:latin typeface="Times New Roman"/>
                <a:cs typeface="Times New Roman"/>
              </a:rPr>
              <a:t> </a:t>
            </a:r>
            <a:r>
              <a:rPr sz="2400" b="1" spc="60" dirty="0">
                <a:solidFill>
                  <a:srgbClr val="00090C"/>
                </a:solidFill>
                <a:latin typeface="Times New Roman"/>
                <a:cs typeface="Times New Roman"/>
              </a:rPr>
              <a:t>year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9200" y="381001"/>
            <a:ext cx="67564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b="0" spc="-5" dirty="0">
                <a:solidFill>
                  <a:srgbClr val="04607A"/>
                </a:solidFill>
                <a:latin typeface="Carlito"/>
                <a:cs typeface="Carlito"/>
              </a:rPr>
              <a:t>Common </a:t>
            </a:r>
            <a:r>
              <a:rPr sz="4500" b="0" spc="-30" dirty="0">
                <a:solidFill>
                  <a:srgbClr val="04607A"/>
                </a:solidFill>
                <a:latin typeface="Carlito"/>
                <a:cs typeface="Carlito"/>
              </a:rPr>
              <a:t>food </a:t>
            </a:r>
            <a:r>
              <a:rPr sz="4500" b="0" spc="-15">
                <a:solidFill>
                  <a:srgbClr val="04607A"/>
                </a:solidFill>
                <a:latin typeface="Carlito"/>
                <a:cs typeface="Carlito"/>
              </a:rPr>
              <a:t>preservation  </a:t>
            </a:r>
            <a:r>
              <a:rPr sz="4500" b="0" spc="-5" smtClean="0">
                <a:solidFill>
                  <a:srgbClr val="04607A"/>
                </a:solidFill>
                <a:latin typeface="Carlito"/>
                <a:cs typeface="Carlito"/>
              </a:rPr>
              <a:t>methods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68118"/>
            <a:ext cx="3282950" cy="42887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0" dirty="0">
                <a:latin typeface="Times New Roman"/>
                <a:cs typeface="Times New Roman"/>
              </a:rPr>
              <a:t>Bottling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canning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5" dirty="0">
                <a:latin typeface="Times New Roman"/>
                <a:cs typeface="Times New Roman"/>
              </a:rPr>
              <a:t>Pickling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5" dirty="0">
                <a:latin typeface="Times New Roman"/>
                <a:cs typeface="Times New Roman"/>
              </a:rPr>
              <a:t>Drying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0" dirty="0">
                <a:latin typeface="Times New Roman"/>
                <a:cs typeface="Times New Roman"/>
              </a:rPr>
              <a:t>Salting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0" dirty="0">
                <a:latin typeface="Times New Roman"/>
                <a:cs typeface="Times New Roman"/>
              </a:rPr>
              <a:t>Vacuum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packing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0" dirty="0">
                <a:latin typeface="Times New Roman"/>
                <a:cs typeface="Times New Roman"/>
              </a:rPr>
              <a:t>Cooling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freezing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0" dirty="0">
                <a:latin typeface="Times New Roman"/>
                <a:cs typeface="Times New Roman"/>
              </a:rPr>
              <a:t>Waxing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latin typeface="Times New Roman"/>
                <a:cs typeface="Times New Roman"/>
              </a:rPr>
              <a:t>Pasteurization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20" dirty="0">
                <a:latin typeface="Times New Roman"/>
                <a:cs typeface="Times New Roman"/>
              </a:rPr>
              <a:t>Boiling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65" dirty="0">
                <a:latin typeface="Times New Roman"/>
                <a:cs typeface="Times New Roman"/>
              </a:rPr>
              <a:t>Smoking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1142</Words>
  <Application>Microsoft Office PowerPoint</Application>
  <PresentationFormat>On-screen Show (4:3)</PresentationFormat>
  <Paragraphs>163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       FOOD  PRESERVATION</vt:lpstr>
      <vt:lpstr>Food Preservation</vt:lpstr>
      <vt:lpstr>So, we can defined Food  Preservation as:</vt:lpstr>
      <vt:lpstr>Types of foods</vt:lpstr>
      <vt:lpstr>Food types</vt:lpstr>
      <vt:lpstr>Why to preserve food?</vt:lpstr>
      <vt:lpstr>Principles of Food Preservation</vt:lpstr>
      <vt:lpstr>Importance of Food Preservation:</vt:lpstr>
      <vt:lpstr>Common food preservation  methods</vt:lpstr>
      <vt:lpstr>Bottling andcanning</vt:lpstr>
      <vt:lpstr>Canning</vt:lpstr>
      <vt:lpstr>PICKLING</vt:lpstr>
      <vt:lpstr>Slide 13</vt:lpstr>
      <vt:lpstr>Slide 14</vt:lpstr>
      <vt:lpstr>Salting</vt:lpstr>
      <vt:lpstr>A lot of our local foods are  preserved by salting process.</vt:lpstr>
      <vt:lpstr>Slide 17</vt:lpstr>
      <vt:lpstr>Vacuum packing is commonly used for storing  nuts, sliced fish, pickled and dried fruit.</vt:lpstr>
      <vt:lpstr>Slide 19</vt:lpstr>
      <vt:lpstr>Food like meat, fruit and vegetables are kept in  the refrigerator.</vt:lpstr>
      <vt:lpstr>Waxing</vt:lpstr>
      <vt:lpstr>Pasteurization</vt:lpstr>
      <vt:lpstr>Slide 23</vt:lpstr>
      <vt:lpstr>Boiling</vt:lpstr>
      <vt:lpstr>Smoking</vt:lpstr>
      <vt:lpstr>Irradiation</vt:lpstr>
      <vt:lpstr>The main advantages of irradiation are as follows:</vt:lpstr>
      <vt:lpstr>Chemical methods of preservation</vt:lpstr>
      <vt:lpstr>Chemical Preservatives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FOOD  PRESERVATION</dc:title>
  <cp:lastModifiedBy>microtech</cp:lastModifiedBy>
  <cp:revision>14</cp:revision>
  <dcterms:created xsi:type="dcterms:W3CDTF">2020-08-26T05:48:27Z</dcterms:created>
  <dcterms:modified xsi:type="dcterms:W3CDTF">2024-06-22T06:55:57Z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2020-08-26T00:00:00Z</vt:filetime>
  </property>
</Properties>
</file>