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6/16/2020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6/16/2020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6/16/2020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6/16/2020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6/16/2020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6/16/2020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6/16/2020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6/16/2020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6/16/2020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6/16/2020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6/16/2020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6/16/2020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6/16/2020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6/16/2020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6/16/2020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6/16/2020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6/16/2020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jpe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6/16/2020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8" Type="http://schemas.openxmlformats.org/officeDocument/2006/relationships/hyperlink" Target="https://en.m.wikipedia.org/wiki/Economy" TargetMode="External" /><Relationship Id="rId3" Type="http://schemas.openxmlformats.org/officeDocument/2006/relationships/hyperlink" Target="https://en.m.wikipedia.org/wiki/Payment" TargetMode="External" /><Relationship Id="rId7" Type="http://schemas.openxmlformats.org/officeDocument/2006/relationships/hyperlink" Target="https://en.m.wikipedia.org/wiki/Service_(economics)" TargetMode="External" /><Relationship Id="rId2" Type="http://schemas.openxmlformats.org/officeDocument/2006/relationships/hyperlink" Target="https://en.m.wikipedia.org/wiki/Quantity" TargetMode="External" /><Relationship Id="rId1" Type="http://schemas.openxmlformats.org/officeDocument/2006/relationships/slideLayout" Target="../slideLayouts/slideLayout2.xml" /><Relationship Id="rId6" Type="http://schemas.openxmlformats.org/officeDocument/2006/relationships/hyperlink" Target="https://en.m.wikipedia.org/wiki/Good_(economics)" TargetMode="External" /><Relationship Id="rId5" Type="http://schemas.openxmlformats.org/officeDocument/2006/relationships/hyperlink" Target="https://en.m.wikipedia.org/wiki/Party_(law)" TargetMode="External" /><Relationship Id="rId4" Type="http://schemas.openxmlformats.org/officeDocument/2006/relationships/hyperlink" Target="https://en.m.wikipedia.org/wiki/Financial_compensation" TargetMode="External" /><Relationship Id="rId9" Type="http://schemas.openxmlformats.org/officeDocument/2006/relationships/hyperlink" Target="https://en.m.wikipedia.org/wiki/Currency" TargetMode="Externa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78CEB-E4FD-B44D-8B92-76BD9573EDD9}"/>
              </a:ext>
            </a:extLst>
          </p:cNvPr>
          <p:cNvSpPr>
            <a:spLocks noGrp="1"/>
          </p:cNvSpPr>
          <p:nvPr>
            <p:ph type="ctrTitle"/>
          </p:nvPr>
        </p:nvSpPr>
        <p:spPr>
          <a:xfrm>
            <a:off x="1154955" y="2090176"/>
            <a:ext cx="8825658" cy="1707992"/>
          </a:xfrm>
        </p:spPr>
        <p:txBody>
          <a:bodyPr/>
          <a:lstStyle/>
          <a:p>
            <a:pPr algn="ctr"/>
            <a:r>
              <a:rPr lang="en-IN"/>
              <a:t>                                        Managerial economics </a:t>
            </a:r>
            <a:br>
              <a:rPr lang="en-IN"/>
            </a:br>
            <a:r>
              <a:rPr lang="en-IN" sz="4400"/>
              <a:t>Cost oriented pricing methods</a:t>
            </a:r>
            <a:endParaRPr lang="en-US" sz="4400"/>
          </a:p>
        </p:txBody>
      </p:sp>
      <p:sp>
        <p:nvSpPr>
          <p:cNvPr id="3" name="Subtitle 2">
            <a:extLst>
              <a:ext uri="{FF2B5EF4-FFF2-40B4-BE49-F238E27FC236}">
                <a16:creationId xmlns:a16="http://schemas.microsoft.com/office/drawing/2014/main" id="{C0866F81-CB7E-B246-9EFE-0C04669F9ED7}"/>
              </a:ext>
            </a:extLst>
          </p:cNvPr>
          <p:cNvSpPr>
            <a:spLocks noGrp="1"/>
          </p:cNvSpPr>
          <p:nvPr>
            <p:ph type="subTitle" idx="1"/>
          </p:nvPr>
        </p:nvSpPr>
        <p:spPr>
          <a:xfrm>
            <a:off x="1154955" y="4090543"/>
            <a:ext cx="9353874" cy="2014923"/>
          </a:xfrm>
        </p:spPr>
        <p:txBody>
          <a:bodyPr/>
          <a:lstStyle/>
          <a:p>
            <a:r>
              <a:rPr lang="en-IN"/>
              <a:t>                                                                               M.Madhavi Latha,</a:t>
            </a:r>
          </a:p>
          <a:p>
            <a:r>
              <a:rPr lang="en-IN"/>
              <a:t>                                                                               Assistant professor,</a:t>
            </a:r>
          </a:p>
          <a:p>
            <a:r>
              <a:rPr lang="en-IN"/>
              <a:t>                                                                                MBA Department.</a:t>
            </a:r>
            <a:endParaRPr lang="en-US"/>
          </a:p>
        </p:txBody>
      </p:sp>
    </p:spTree>
    <p:extLst>
      <p:ext uri="{BB962C8B-B14F-4D97-AF65-F5344CB8AC3E}">
        <p14:creationId xmlns:p14="http://schemas.microsoft.com/office/powerpoint/2010/main" val="1139051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218F1-FCCE-9F4C-A49D-4D9C37B9971F}"/>
              </a:ext>
            </a:extLst>
          </p:cNvPr>
          <p:cNvSpPr>
            <a:spLocks noGrp="1"/>
          </p:cNvSpPr>
          <p:nvPr>
            <p:ph type="title"/>
          </p:nvPr>
        </p:nvSpPr>
        <p:spPr/>
        <p:txBody>
          <a:bodyPr/>
          <a:lstStyle/>
          <a:p>
            <a:r>
              <a:rPr lang="en-IN" sz="2800"/>
              <a:t>Cost</a:t>
            </a:r>
            <a:r>
              <a:rPr lang="en-IN"/>
              <a:t> </a:t>
            </a:r>
            <a:r>
              <a:rPr lang="en-IN" sz="2800"/>
              <a:t>definition</a:t>
            </a:r>
            <a:endParaRPr lang="en-US" sz="2800"/>
          </a:p>
        </p:txBody>
      </p:sp>
      <p:sp>
        <p:nvSpPr>
          <p:cNvPr id="3" name="Content Placeholder 2">
            <a:extLst>
              <a:ext uri="{FF2B5EF4-FFF2-40B4-BE49-F238E27FC236}">
                <a16:creationId xmlns:a16="http://schemas.microsoft.com/office/drawing/2014/main" id="{C7C84F43-EA91-BF42-A94A-C92A08391899}"/>
              </a:ext>
            </a:extLst>
          </p:cNvPr>
          <p:cNvSpPr>
            <a:spLocks noGrp="1"/>
          </p:cNvSpPr>
          <p:nvPr>
            <p:ph idx="1"/>
          </p:nvPr>
        </p:nvSpPr>
        <p:spPr/>
        <p:txBody>
          <a:bodyPr>
            <a:noAutofit/>
          </a:bodyPr>
          <a:lstStyle/>
          <a:p>
            <a:r>
              <a:rPr lang="en-IN" sz="2400" b="0" i="0">
                <a:solidFill>
                  <a:srgbClr val="111111"/>
                </a:solidFill>
                <a:effectLst/>
                <a:latin typeface="SourceSansPro"/>
              </a:rPr>
              <a:t>The words "cost" and "price" are often used interchangeably, however, when it comes to accounting and financial statements, both words mean something different.</a:t>
            </a:r>
          </a:p>
          <a:p>
            <a:r>
              <a:rPr lang="en-IN" sz="2400" b="0" i="0">
                <a:solidFill>
                  <a:srgbClr val="111111"/>
                </a:solidFill>
                <a:effectLst/>
                <a:latin typeface="SourceSansPro"/>
              </a:rPr>
              <a:t>Cost is typically the expense incurred for creating a product or service being sold by a company. The costs involved in manufacturing might include the raw materials used in making the product. The amount of cost it takes to produce a product can have a direct impact on both the price of the product and the profit earned from its sale.</a:t>
            </a:r>
            <a:endParaRPr lang="en-US" sz="2400"/>
          </a:p>
        </p:txBody>
      </p:sp>
    </p:spTree>
    <p:extLst>
      <p:ext uri="{BB962C8B-B14F-4D97-AF65-F5344CB8AC3E}">
        <p14:creationId xmlns:p14="http://schemas.microsoft.com/office/powerpoint/2010/main" val="370949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947A7-0C94-3348-8AA7-CBAC2E28E55E}"/>
              </a:ext>
            </a:extLst>
          </p:cNvPr>
          <p:cNvSpPr>
            <a:spLocks noGrp="1"/>
          </p:cNvSpPr>
          <p:nvPr>
            <p:ph type="title"/>
          </p:nvPr>
        </p:nvSpPr>
        <p:spPr/>
        <p:txBody>
          <a:bodyPr/>
          <a:lstStyle/>
          <a:p>
            <a:r>
              <a:rPr lang="en-IN" sz="2800"/>
              <a:t>Price definition</a:t>
            </a:r>
            <a:endParaRPr lang="en-US" sz="2800"/>
          </a:p>
        </p:txBody>
      </p:sp>
      <p:sp>
        <p:nvSpPr>
          <p:cNvPr id="3" name="Content Placeholder 2">
            <a:extLst>
              <a:ext uri="{FF2B5EF4-FFF2-40B4-BE49-F238E27FC236}">
                <a16:creationId xmlns:a16="http://schemas.microsoft.com/office/drawing/2014/main" id="{C4F9F179-930F-0F43-8FD5-A2D5639B3C9D}"/>
              </a:ext>
            </a:extLst>
          </p:cNvPr>
          <p:cNvSpPr>
            <a:spLocks noGrp="1"/>
          </p:cNvSpPr>
          <p:nvPr>
            <p:ph idx="1"/>
          </p:nvPr>
        </p:nvSpPr>
        <p:spPr>
          <a:xfrm>
            <a:off x="1154954" y="2524827"/>
            <a:ext cx="8825659" cy="3416300"/>
          </a:xfrm>
        </p:spPr>
        <p:txBody>
          <a:bodyPr>
            <a:normAutofit/>
          </a:bodyPr>
          <a:lstStyle/>
          <a:p>
            <a:pPr marL="0" indent="0" fontAlgn="base">
              <a:buNone/>
            </a:pPr>
            <a:endParaRPr lang="en-IN" sz="2400" b="0" i="0">
              <a:solidFill>
                <a:schemeClr val="tx1"/>
              </a:solidFill>
              <a:effectLst/>
              <a:latin typeface="inherit"/>
            </a:endParaRPr>
          </a:p>
          <a:p>
            <a:pPr fontAlgn="base"/>
            <a:r>
              <a:rPr lang="en-IN" sz="2400" b="0" i="0">
                <a:solidFill>
                  <a:schemeClr val="tx1"/>
                </a:solidFill>
                <a:effectLst/>
                <a:latin typeface="-apple-system"/>
              </a:rPr>
              <a:t>A </a:t>
            </a:r>
            <a:r>
              <a:rPr lang="en-IN" sz="2400" b="1" i="0">
                <a:solidFill>
                  <a:schemeClr val="tx1"/>
                </a:solidFill>
                <a:effectLst/>
                <a:latin typeface="inherit"/>
              </a:rPr>
              <a:t>price</a:t>
            </a:r>
            <a:r>
              <a:rPr lang="en-IN" sz="2400" b="0" i="0">
                <a:solidFill>
                  <a:schemeClr val="tx1"/>
                </a:solidFill>
                <a:effectLst/>
                <a:latin typeface="-apple-system"/>
              </a:rPr>
              <a:t> is the  </a:t>
            </a:r>
            <a:r>
              <a:rPr lang="en-IN" sz="2400" b="0" i="0" strike="noStrike">
                <a:solidFill>
                  <a:schemeClr val="tx1"/>
                </a:solidFill>
                <a:effectLst/>
                <a:latin typeface="inherit"/>
                <a:hlinkClick r:id="rId2" tooltip="Quantity">
                  <a:extLst>
                    <a:ext uri="{A12FA001-AC4F-418D-AE19-62706E023703}">
                      <ahyp:hlinkClr xmlns:ahyp="http://schemas.microsoft.com/office/drawing/2018/hyperlinkcolor" val="tx"/>
                    </a:ext>
                  </a:extLst>
                </a:hlinkClick>
              </a:rPr>
              <a:t>quantity</a:t>
            </a:r>
            <a:r>
              <a:rPr lang="en-IN" sz="2400" b="0" i="0">
                <a:solidFill>
                  <a:schemeClr val="tx1"/>
                </a:solidFill>
                <a:effectLst/>
                <a:latin typeface="-apple-system"/>
              </a:rPr>
              <a:t> of </a:t>
            </a:r>
            <a:r>
              <a:rPr lang="en-IN" sz="2400" b="0" i="0" u="sng" strike="noStrike">
                <a:solidFill>
                  <a:schemeClr val="tx1"/>
                </a:solidFill>
                <a:effectLst/>
                <a:latin typeface="inherit"/>
                <a:hlinkClick r:id="rId3" tooltip="Payment">
                  <a:extLst>
                    <a:ext uri="{A12FA001-AC4F-418D-AE19-62706E023703}">
                      <ahyp:hlinkClr xmlns:ahyp="http://schemas.microsoft.com/office/drawing/2018/hyperlinkcolor" val="tx"/>
                    </a:ext>
                  </a:extLst>
                </a:hlinkClick>
              </a:rPr>
              <a:t>payment</a:t>
            </a:r>
            <a:r>
              <a:rPr lang="en-IN" sz="2400" b="0" i="0">
                <a:solidFill>
                  <a:schemeClr val="tx1"/>
                </a:solidFill>
                <a:effectLst/>
                <a:latin typeface="-apple-system"/>
              </a:rPr>
              <a:t> or </a:t>
            </a:r>
            <a:r>
              <a:rPr lang="en-IN" sz="2400" b="0" i="0" u="none" strike="noStrike">
                <a:solidFill>
                  <a:schemeClr val="tx1"/>
                </a:solidFill>
                <a:effectLst/>
                <a:latin typeface="inherit"/>
                <a:hlinkClick r:id="rId4" tooltip="Financial compensation">
                  <a:extLst>
                    <a:ext uri="{A12FA001-AC4F-418D-AE19-62706E023703}">
                      <ahyp:hlinkClr xmlns:ahyp="http://schemas.microsoft.com/office/drawing/2018/hyperlinkcolor" val="tx"/>
                    </a:ext>
                  </a:extLst>
                </a:hlinkClick>
              </a:rPr>
              <a:t>compensation</a:t>
            </a:r>
            <a:r>
              <a:rPr lang="en-IN" sz="2400" b="0" i="0">
                <a:solidFill>
                  <a:schemeClr val="tx1"/>
                </a:solidFill>
                <a:effectLst/>
                <a:latin typeface="-apple-system"/>
              </a:rPr>
              <a:t> given by one </a:t>
            </a:r>
            <a:r>
              <a:rPr lang="en-IN" sz="2400" b="0" i="0" u="none" strike="noStrike">
                <a:solidFill>
                  <a:schemeClr val="tx1"/>
                </a:solidFill>
                <a:effectLst/>
                <a:latin typeface="inherit"/>
                <a:hlinkClick r:id="rId5" tooltip="Party (law)">
                  <a:extLst>
                    <a:ext uri="{A12FA001-AC4F-418D-AE19-62706E023703}">
                      <ahyp:hlinkClr xmlns:ahyp="http://schemas.microsoft.com/office/drawing/2018/hyperlinkcolor" val="tx"/>
                    </a:ext>
                  </a:extLst>
                </a:hlinkClick>
              </a:rPr>
              <a:t>party</a:t>
            </a:r>
            <a:r>
              <a:rPr lang="en-IN" sz="2400" b="0" i="0">
                <a:solidFill>
                  <a:schemeClr val="tx1"/>
                </a:solidFill>
                <a:effectLst/>
                <a:latin typeface="-apple-system"/>
              </a:rPr>
              <a:t> to another in return for one unit of </a:t>
            </a:r>
            <a:r>
              <a:rPr lang="en-IN" sz="2400" b="0" i="0" u="none" strike="noStrike">
                <a:solidFill>
                  <a:schemeClr val="tx1"/>
                </a:solidFill>
                <a:effectLst/>
                <a:latin typeface="inherit"/>
                <a:hlinkClick r:id="rId6" tooltip="Good (economics)">
                  <a:extLst>
                    <a:ext uri="{A12FA001-AC4F-418D-AE19-62706E023703}">
                      <ahyp:hlinkClr xmlns:ahyp="http://schemas.microsoft.com/office/drawing/2018/hyperlinkcolor" val="tx"/>
                    </a:ext>
                  </a:extLst>
                </a:hlinkClick>
              </a:rPr>
              <a:t>goods</a:t>
            </a:r>
            <a:r>
              <a:rPr lang="en-IN" sz="2400" b="0" i="0">
                <a:solidFill>
                  <a:schemeClr val="tx1"/>
                </a:solidFill>
                <a:effectLst/>
                <a:latin typeface="-apple-system"/>
              </a:rPr>
              <a:t> or </a:t>
            </a:r>
            <a:r>
              <a:rPr lang="en-IN" sz="2400" b="0" i="0" u="none" strike="noStrike">
                <a:solidFill>
                  <a:schemeClr val="tx1"/>
                </a:solidFill>
                <a:effectLst/>
                <a:latin typeface="inherit"/>
                <a:hlinkClick r:id="rId7" tooltip="Service (economics)">
                  <a:extLst>
                    <a:ext uri="{A12FA001-AC4F-418D-AE19-62706E023703}">
                      <ahyp:hlinkClr xmlns:ahyp="http://schemas.microsoft.com/office/drawing/2018/hyperlinkcolor" val="tx"/>
                    </a:ext>
                  </a:extLst>
                </a:hlinkClick>
              </a:rPr>
              <a:t>services</a:t>
            </a:r>
            <a:r>
              <a:rPr lang="en-IN" sz="2400" b="0" i="0">
                <a:solidFill>
                  <a:schemeClr val="tx1"/>
                </a:solidFill>
                <a:effectLst/>
                <a:latin typeface="-apple-system"/>
              </a:rPr>
              <a:t>.</a:t>
            </a:r>
          </a:p>
          <a:p>
            <a:r>
              <a:rPr lang="en-IN" sz="2400" b="0" i="0">
                <a:solidFill>
                  <a:schemeClr val="tx1"/>
                </a:solidFill>
                <a:effectLst/>
                <a:latin typeface="-apple-system"/>
              </a:rPr>
              <a:t>In modern </a:t>
            </a:r>
            <a:r>
              <a:rPr lang="en-IN" sz="2400" b="0" i="0" u="none" strike="noStrike">
                <a:solidFill>
                  <a:schemeClr val="tx1"/>
                </a:solidFill>
                <a:effectLst/>
                <a:latin typeface="-apple-system"/>
                <a:hlinkClick r:id="rId8" tooltip="Economy">
                  <a:extLst>
                    <a:ext uri="{A12FA001-AC4F-418D-AE19-62706E023703}">
                      <ahyp:hlinkClr xmlns:ahyp="http://schemas.microsoft.com/office/drawing/2018/hyperlinkcolor" val="tx"/>
                    </a:ext>
                  </a:extLst>
                </a:hlinkClick>
              </a:rPr>
              <a:t>economies</a:t>
            </a:r>
            <a:r>
              <a:rPr lang="en-IN" sz="2400" b="0" i="0">
                <a:solidFill>
                  <a:schemeClr val="tx1"/>
                </a:solidFill>
                <a:effectLst/>
                <a:latin typeface="-apple-system"/>
              </a:rPr>
              <a:t>, prices are generally expressed in units of some form of </a:t>
            </a:r>
            <a:r>
              <a:rPr lang="en-IN" sz="2400" b="0" i="0" u="none" strike="noStrike">
                <a:solidFill>
                  <a:schemeClr val="tx1"/>
                </a:solidFill>
                <a:effectLst/>
                <a:latin typeface="-apple-system"/>
                <a:hlinkClick r:id="rId9" tooltip="Currency">
                  <a:extLst>
                    <a:ext uri="{A12FA001-AC4F-418D-AE19-62706E023703}">
                      <ahyp:hlinkClr xmlns:ahyp="http://schemas.microsoft.com/office/drawing/2018/hyperlinkcolor" val="tx"/>
                    </a:ext>
                  </a:extLst>
                </a:hlinkClick>
              </a:rPr>
              <a:t>currency</a:t>
            </a:r>
            <a:r>
              <a:rPr lang="en-IN" sz="2400" b="0" i="0">
                <a:solidFill>
                  <a:schemeClr val="tx1"/>
                </a:solidFill>
                <a:effectLst/>
                <a:latin typeface="-apple-system"/>
              </a:rPr>
              <a:t>.</a:t>
            </a:r>
            <a:endParaRPr lang="en-US" sz="2400">
              <a:solidFill>
                <a:schemeClr val="tx1"/>
              </a:solidFill>
            </a:endParaRPr>
          </a:p>
        </p:txBody>
      </p:sp>
    </p:spTree>
    <p:extLst>
      <p:ext uri="{BB962C8B-B14F-4D97-AF65-F5344CB8AC3E}">
        <p14:creationId xmlns:p14="http://schemas.microsoft.com/office/powerpoint/2010/main" val="3497382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E2BA8-54C1-9F44-AFA7-7F68ACC75BCD}"/>
              </a:ext>
            </a:extLst>
          </p:cNvPr>
          <p:cNvSpPr>
            <a:spLocks noGrp="1"/>
          </p:cNvSpPr>
          <p:nvPr>
            <p:ph type="title"/>
          </p:nvPr>
        </p:nvSpPr>
        <p:spPr>
          <a:xfrm>
            <a:off x="1219200" y="696211"/>
            <a:ext cx="8761413" cy="1415853"/>
          </a:xfrm>
        </p:spPr>
        <p:txBody>
          <a:bodyPr/>
          <a:lstStyle/>
          <a:p>
            <a:r>
              <a:rPr lang="en-IN" sz="2800" b="1">
                <a:solidFill>
                  <a:srgbClr val="000000"/>
                </a:solidFill>
                <a:effectLst/>
                <a:latin typeface="Georgia" panose="02040502050405020303" pitchFamily="18" charset="0"/>
              </a:rPr>
              <a:t>Cost-based Pricing</a:t>
            </a:r>
            <a:br>
              <a:rPr lang="en-IN" b="1">
                <a:solidFill>
                  <a:srgbClr val="000000"/>
                </a:solidFill>
                <a:effectLst/>
                <a:latin typeface="Georgia" panose="02040502050405020303" pitchFamily="18" charset="0"/>
              </a:rPr>
            </a:br>
            <a:endParaRPr lang="en-US"/>
          </a:p>
        </p:txBody>
      </p:sp>
      <p:sp>
        <p:nvSpPr>
          <p:cNvPr id="3" name="Content Placeholder 2">
            <a:extLst>
              <a:ext uri="{FF2B5EF4-FFF2-40B4-BE49-F238E27FC236}">
                <a16:creationId xmlns:a16="http://schemas.microsoft.com/office/drawing/2014/main" id="{E94C865E-19A6-D841-B883-40AC0624B1E8}"/>
              </a:ext>
            </a:extLst>
          </p:cNvPr>
          <p:cNvSpPr>
            <a:spLocks noGrp="1"/>
          </p:cNvSpPr>
          <p:nvPr>
            <p:ph idx="1"/>
          </p:nvPr>
        </p:nvSpPr>
        <p:spPr/>
        <p:txBody>
          <a:bodyPr>
            <a:normAutofit/>
          </a:bodyPr>
          <a:lstStyle/>
          <a:p>
            <a:r>
              <a:rPr lang="en-IN" sz="2400" b="0" i="0">
                <a:solidFill>
                  <a:srgbClr val="424142"/>
                </a:solidFill>
                <a:effectLst/>
                <a:latin typeface="Georgia" panose="02040502050405020303" pitchFamily="18" charset="0"/>
              </a:rPr>
              <a:t>cost-based pricing can be defined as a pricing method in which a certain percentage of the total cost of production is added to the cost of the product to determine its selling price. Cost-based pricing can be of two types, namely, cost-plus pricing and markup pricing.</a:t>
            </a:r>
          </a:p>
          <a:p>
            <a:r>
              <a:rPr lang="en-IN" sz="2400" b="0" i="0">
                <a:solidFill>
                  <a:srgbClr val="424142"/>
                </a:solidFill>
                <a:effectLst/>
                <a:latin typeface="Georgia" panose="02040502050405020303" pitchFamily="18" charset="0"/>
              </a:rPr>
              <a:t>Cost-based pricing refers to a pricing method in which some percentage of desired profit margins is added to the cost of the product to obtain the final price.</a:t>
            </a:r>
            <a:endParaRPr lang="en-US" sz="2400"/>
          </a:p>
        </p:txBody>
      </p:sp>
    </p:spTree>
    <p:extLst>
      <p:ext uri="{BB962C8B-B14F-4D97-AF65-F5344CB8AC3E}">
        <p14:creationId xmlns:p14="http://schemas.microsoft.com/office/powerpoint/2010/main" val="392196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15953-92BD-2C4A-8C52-2EAB6300CBE9}"/>
              </a:ext>
            </a:extLst>
          </p:cNvPr>
          <p:cNvSpPr>
            <a:spLocks noGrp="1"/>
          </p:cNvSpPr>
          <p:nvPr>
            <p:ph type="title"/>
          </p:nvPr>
        </p:nvSpPr>
        <p:spPr/>
        <p:txBody>
          <a:bodyPr/>
          <a:lstStyle/>
          <a:p>
            <a:r>
              <a:rPr lang="en-IN"/>
              <a:t>Cost oriented pricing methods</a:t>
            </a:r>
            <a:endParaRPr lang="en-US"/>
          </a:p>
        </p:txBody>
      </p:sp>
      <p:sp>
        <p:nvSpPr>
          <p:cNvPr id="3" name="Content Placeholder 2">
            <a:extLst>
              <a:ext uri="{FF2B5EF4-FFF2-40B4-BE49-F238E27FC236}">
                <a16:creationId xmlns:a16="http://schemas.microsoft.com/office/drawing/2014/main" id="{37AA7289-A2C0-3847-96B2-6B99585BF6DD}"/>
              </a:ext>
            </a:extLst>
          </p:cNvPr>
          <p:cNvSpPr>
            <a:spLocks noGrp="1"/>
          </p:cNvSpPr>
          <p:nvPr>
            <p:ph idx="1"/>
          </p:nvPr>
        </p:nvSpPr>
        <p:spPr/>
        <p:txBody>
          <a:bodyPr>
            <a:normAutofit/>
          </a:bodyPr>
          <a:lstStyle/>
          <a:p>
            <a:pPr marL="0" indent="0">
              <a:buNone/>
            </a:pPr>
            <a:r>
              <a:rPr lang="en-IN" sz="2400" b="0" i="0">
                <a:solidFill>
                  <a:srgbClr val="424142"/>
                </a:solidFill>
                <a:effectLst/>
                <a:latin typeface="Georgia" panose="02040502050405020303" pitchFamily="18" charset="0"/>
              </a:rPr>
              <a:t>     Cost-based pricing can be of two types, namely,</a:t>
            </a:r>
          </a:p>
          <a:p>
            <a:r>
              <a:rPr lang="en-IN" sz="2400" b="0" i="0">
                <a:solidFill>
                  <a:srgbClr val="424142"/>
                </a:solidFill>
                <a:effectLst/>
                <a:latin typeface="Georgia" panose="02040502050405020303" pitchFamily="18" charset="0"/>
              </a:rPr>
              <a:t> Cost-plus pricing and</a:t>
            </a:r>
          </a:p>
          <a:p>
            <a:r>
              <a:rPr lang="en-IN" sz="2400" b="0" i="0">
                <a:solidFill>
                  <a:srgbClr val="424142"/>
                </a:solidFill>
                <a:effectLst/>
                <a:latin typeface="Georgia" panose="02040502050405020303" pitchFamily="18" charset="0"/>
              </a:rPr>
              <a:t> Markup pricing</a:t>
            </a:r>
            <a:endParaRPr lang="en-US" sz="2400"/>
          </a:p>
        </p:txBody>
      </p:sp>
    </p:spTree>
    <p:extLst>
      <p:ext uri="{BB962C8B-B14F-4D97-AF65-F5344CB8AC3E}">
        <p14:creationId xmlns:p14="http://schemas.microsoft.com/office/powerpoint/2010/main" val="1154791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06C3B-A961-6844-B51C-B9C264344CCE}"/>
              </a:ext>
            </a:extLst>
          </p:cNvPr>
          <p:cNvSpPr>
            <a:spLocks noGrp="1"/>
          </p:cNvSpPr>
          <p:nvPr>
            <p:ph type="title"/>
          </p:nvPr>
        </p:nvSpPr>
        <p:spPr/>
        <p:txBody>
          <a:bodyPr/>
          <a:lstStyle/>
          <a:p>
            <a:r>
              <a:rPr lang="en-IN" sz="2800" b="1" i="0">
                <a:solidFill>
                  <a:schemeClr val="bg1"/>
                </a:solidFill>
                <a:effectLst/>
                <a:latin typeface="Georgia" panose="02040502050405020303" pitchFamily="18" charset="0"/>
              </a:rPr>
              <a:t>Cost-plus Pricing</a:t>
            </a:r>
            <a:endParaRPr lang="en-US" sz="2800">
              <a:solidFill>
                <a:schemeClr val="bg1"/>
              </a:solidFill>
            </a:endParaRPr>
          </a:p>
        </p:txBody>
      </p:sp>
      <p:sp>
        <p:nvSpPr>
          <p:cNvPr id="3" name="Content Placeholder 2">
            <a:extLst>
              <a:ext uri="{FF2B5EF4-FFF2-40B4-BE49-F238E27FC236}">
                <a16:creationId xmlns:a16="http://schemas.microsoft.com/office/drawing/2014/main" id="{3CAAE2FB-FFBC-BC47-8379-32DB79224D70}"/>
              </a:ext>
            </a:extLst>
          </p:cNvPr>
          <p:cNvSpPr>
            <a:spLocks noGrp="1"/>
          </p:cNvSpPr>
          <p:nvPr>
            <p:ph idx="1"/>
          </p:nvPr>
        </p:nvSpPr>
        <p:spPr/>
        <p:txBody>
          <a:bodyPr>
            <a:normAutofit lnSpcReduction="10000"/>
          </a:bodyPr>
          <a:lstStyle/>
          <a:p>
            <a:r>
              <a:rPr lang="en-IN" sz="2400" b="0" i="0">
                <a:solidFill>
                  <a:srgbClr val="424142"/>
                </a:solidFill>
                <a:effectLst/>
                <a:latin typeface="Georgia" panose="02040502050405020303" pitchFamily="18" charset="0"/>
              </a:rPr>
              <a:t>Refers to the simplest method of determining the price of a product. In cost-plus pricing method, a fixed percentage, also called mark-up percentage, of the total cost (as a profit) is added to the total cost to set the price.  </a:t>
            </a:r>
          </a:p>
          <a:p>
            <a:pPr marL="0" indent="0">
              <a:buNone/>
            </a:pPr>
            <a:r>
              <a:rPr lang="en-IN" sz="2400" b="0" i="0">
                <a:solidFill>
                  <a:srgbClr val="424142"/>
                </a:solidFill>
                <a:effectLst/>
                <a:latin typeface="Georgia" panose="02040502050405020303" pitchFamily="18" charset="0"/>
              </a:rPr>
              <a:t>                        P = AVC + AVC (M)</a:t>
            </a:r>
          </a:p>
          <a:p>
            <a:pPr fontAlgn="base"/>
            <a:r>
              <a:rPr lang="en-IN" sz="2400" b="0">
                <a:solidFill>
                  <a:srgbClr val="424142"/>
                </a:solidFill>
                <a:effectLst/>
                <a:latin typeface="Georgia" panose="02040502050405020303" pitchFamily="18" charset="0"/>
              </a:rPr>
              <a:t>AVC= Average Variable Cost</a:t>
            </a:r>
          </a:p>
          <a:p>
            <a:pPr fontAlgn="base"/>
            <a:r>
              <a:rPr lang="en-IN" sz="2400" b="0">
                <a:solidFill>
                  <a:srgbClr val="424142"/>
                </a:solidFill>
                <a:effectLst/>
                <a:latin typeface="Georgia" panose="02040502050405020303" pitchFamily="18" charset="0"/>
              </a:rPr>
              <a:t>M = Mark-up percentage</a:t>
            </a:r>
          </a:p>
          <a:p>
            <a:pPr fontAlgn="base"/>
            <a:r>
              <a:rPr lang="en-IN" sz="2400" b="0">
                <a:solidFill>
                  <a:srgbClr val="424142"/>
                </a:solidFill>
                <a:effectLst/>
                <a:latin typeface="Georgia" panose="02040502050405020303" pitchFamily="18" charset="0"/>
              </a:rPr>
              <a:t>AVC (m) = Gross profit margin</a:t>
            </a:r>
          </a:p>
          <a:p>
            <a:pPr marL="0" indent="0">
              <a:buNone/>
            </a:pPr>
            <a:endParaRPr lang="en-US" sz="2400"/>
          </a:p>
        </p:txBody>
      </p:sp>
    </p:spTree>
    <p:extLst>
      <p:ext uri="{BB962C8B-B14F-4D97-AF65-F5344CB8AC3E}">
        <p14:creationId xmlns:p14="http://schemas.microsoft.com/office/powerpoint/2010/main" val="1635028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BFF6D-F636-AA4C-9F93-3DB8CC6E107F}"/>
              </a:ext>
            </a:extLst>
          </p:cNvPr>
          <p:cNvSpPr>
            <a:spLocks noGrp="1"/>
          </p:cNvSpPr>
          <p:nvPr>
            <p:ph type="title"/>
          </p:nvPr>
        </p:nvSpPr>
        <p:spPr/>
        <p:txBody>
          <a:bodyPr/>
          <a:lstStyle/>
          <a:p>
            <a:r>
              <a:rPr lang="en-IN" sz="2800" b="1" i="0">
                <a:solidFill>
                  <a:schemeClr val="bg1"/>
                </a:solidFill>
                <a:effectLst/>
                <a:latin typeface="Georgia" panose="02040502050405020303" pitchFamily="18" charset="0"/>
              </a:rPr>
              <a:t>Markup Pricing</a:t>
            </a:r>
            <a:endParaRPr lang="en-US" sz="2800">
              <a:solidFill>
                <a:schemeClr val="bg1"/>
              </a:solidFill>
            </a:endParaRPr>
          </a:p>
        </p:txBody>
      </p:sp>
      <p:sp>
        <p:nvSpPr>
          <p:cNvPr id="3" name="Content Placeholder 2">
            <a:extLst>
              <a:ext uri="{FF2B5EF4-FFF2-40B4-BE49-F238E27FC236}">
                <a16:creationId xmlns:a16="http://schemas.microsoft.com/office/drawing/2014/main" id="{91197774-34AE-4548-94CA-A11ABAA61204}"/>
              </a:ext>
            </a:extLst>
          </p:cNvPr>
          <p:cNvSpPr>
            <a:spLocks noGrp="1"/>
          </p:cNvSpPr>
          <p:nvPr>
            <p:ph idx="1"/>
          </p:nvPr>
        </p:nvSpPr>
        <p:spPr/>
        <p:txBody>
          <a:bodyPr>
            <a:normAutofit/>
          </a:bodyPr>
          <a:lstStyle/>
          <a:p>
            <a:r>
              <a:rPr lang="en-IN" sz="2400" b="0" i="0">
                <a:solidFill>
                  <a:srgbClr val="424142"/>
                </a:solidFill>
                <a:effectLst/>
                <a:latin typeface="Georgia" panose="02040502050405020303" pitchFamily="18" charset="0"/>
              </a:rPr>
              <a:t>Refers to a pricing method in which the fixed amount or the percentage of cost of the product is added to product’s price to get the selling price of the product. Markup pricing is more common in retailing in which a retailer sells the product to earn profit.</a:t>
            </a:r>
          </a:p>
          <a:p>
            <a:pPr fontAlgn="base"/>
            <a:r>
              <a:rPr lang="en-IN" sz="2400" b="0">
                <a:solidFill>
                  <a:srgbClr val="424142"/>
                </a:solidFill>
                <a:effectLst/>
                <a:latin typeface="Georgia" panose="02040502050405020303" pitchFamily="18" charset="0"/>
              </a:rPr>
              <a:t>a. Markup as the percentage of cost= (Markup/Cost) *100</a:t>
            </a:r>
          </a:p>
          <a:p>
            <a:pPr fontAlgn="base"/>
            <a:r>
              <a:rPr lang="en-IN" sz="2400" b="0">
                <a:solidFill>
                  <a:srgbClr val="424142"/>
                </a:solidFill>
                <a:effectLst/>
                <a:latin typeface="Georgia" panose="02040502050405020303" pitchFamily="18" charset="0"/>
              </a:rPr>
              <a:t>b. Markup as the percentage of selling price= (Markup/ Selling Price)*100</a:t>
            </a:r>
          </a:p>
          <a:p>
            <a:endParaRPr lang="en-US" sz="2400"/>
          </a:p>
        </p:txBody>
      </p:sp>
    </p:spTree>
    <p:extLst>
      <p:ext uri="{BB962C8B-B14F-4D97-AF65-F5344CB8AC3E}">
        <p14:creationId xmlns:p14="http://schemas.microsoft.com/office/powerpoint/2010/main" val="2877534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6E9FF1-6646-814E-9B0A-E9F456710477}"/>
              </a:ext>
            </a:extLst>
          </p:cNvPr>
          <p:cNvSpPr>
            <a:spLocks noGrp="1"/>
          </p:cNvSpPr>
          <p:nvPr>
            <p:ph idx="1"/>
          </p:nvPr>
        </p:nvSpPr>
        <p:spPr>
          <a:xfrm>
            <a:off x="1154954" y="1366630"/>
            <a:ext cx="8825659" cy="4653170"/>
          </a:xfrm>
        </p:spPr>
        <p:txBody>
          <a:bodyPr/>
          <a:lstStyle/>
          <a:p>
            <a:endParaRPr lang="en-IN"/>
          </a:p>
          <a:p>
            <a:endParaRPr lang="en-IN"/>
          </a:p>
          <a:p>
            <a:endParaRPr lang="en-IN"/>
          </a:p>
          <a:p>
            <a:endParaRPr lang="en-IN"/>
          </a:p>
          <a:p>
            <a:endParaRPr lang="en-IN"/>
          </a:p>
          <a:p>
            <a:pPr marL="0" indent="0">
              <a:buNone/>
            </a:pPr>
            <a:r>
              <a:rPr lang="en-IN"/>
              <a:t>                                           </a:t>
            </a:r>
            <a:r>
              <a:rPr lang="en-IN" sz="5400"/>
              <a:t>Thank you</a:t>
            </a:r>
            <a:endParaRPr lang="en-IN"/>
          </a:p>
        </p:txBody>
      </p:sp>
    </p:spTree>
    <p:extLst>
      <p:ext uri="{BB962C8B-B14F-4D97-AF65-F5344CB8AC3E}">
        <p14:creationId xmlns:p14="http://schemas.microsoft.com/office/powerpoint/2010/main" val="31276071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TF10001029" id="{ED3996BA-162B-43C7-B0E2-A5CA4E649741}" vid="{187088E4-27D7-4455-856F-4A44258D82E2}"/>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Ion Boardroom</vt:lpstr>
      <vt:lpstr>                                        Managerial economics  Cost oriented pricing methods</vt:lpstr>
      <vt:lpstr>Cost definition</vt:lpstr>
      <vt:lpstr>Price definition</vt:lpstr>
      <vt:lpstr>Cost-based Pricing </vt:lpstr>
      <vt:lpstr>Cost oriented pricing methods</vt:lpstr>
      <vt:lpstr>Cost-plus Pricing</vt:lpstr>
      <vt:lpstr>Markup Pricing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Managerial economics  Cost oriented pricing methods</dc:title>
  <dc:creator>Madhavi Latha</dc:creator>
  <cp:lastModifiedBy>Madhavi Latha</cp:lastModifiedBy>
  <cp:revision>3</cp:revision>
  <dcterms:created xsi:type="dcterms:W3CDTF">2020-06-15T13:59:40Z</dcterms:created>
  <dcterms:modified xsi:type="dcterms:W3CDTF">2020-06-16T09:12:08Z</dcterms:modified>
</cp:coreProperties>
</file>