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34559" autoAdjust="0"/>
    <p:restoredTop sz="86380" autoAdjust="0"/>
  </p:normalViewPr>
  <p:slideViewPr>
    <p:cSldViewPr>
      <p:cViewPr varScale="1">
        <p:scale>
          <a:sx n="73" d="100"/>
          <a:sy n="73" d="100"/>
        </p:scale>
        <p:origin x="-1932" y="-102"/>
      </p:cViewPr>
      <p:guideLst>
        <p:guide orient="horz" pos="2160"/>
        <p:guide pos="2880"/>
      </p:guideLst>
    </p:cSldViewPr>
  </p:slideViewPr>
  <p:outlineViewPr>
    <p:cViewPr>
      <p:scale>
        <a:sx n="33" d="100"/>
        <a:sy n="33" d="100"/>
      </p:scale>
      <p:origin x="204"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6/29/2024</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6/29/2024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6/29/2024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6/29/2024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6/29/2024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6/29/2024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6/29/2024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6/29/2024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1D8BD707-D9CF-40AE-B4C6-C98DA3205C09}" type="datetimeFigureOut">
              <a:rPr lang="en-US" smtClean="0"/>
              <a:pPr/>
              <a:t>6/29/2024</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6/29/2024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6/29/2024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1D8BD707-D9CF-40AE-B4C6-C98DA3205C09}" type="datetimeFigureOut">
              <a:rPr lang="en-US" smtClean="0"/>
              <a:pPr/>
              <a:t>6/29/2024</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6F15528-21DE-4FAA-801E-634DDDAF4B2B}"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447801"/>
            <a:ext cx="8229600" cy="1528155"/>
          </a:xfrm>
        </p:spPr>
        <p:txBody>
          <a:bodyPr/>
          <a:lstStyle/>
          <a:p>
            <a:pPr algn="ctr"/>
            <a:r>
              <a:rPr smtClean="0">
                <a:latin typeface="Times New Roman" pitchFamily="18" charset="0"/>
                <a:cs typeface="Times New Roman" pitchFamily="18" charset="0"/>
              </a:rPr>
              <a:t>SAMPLING METHODS</a:t>
            </a:r>
            <a:endParaRPr lang="en-US" dirty="0">
              <a:latin typeface="Times New Roman" pitchFamily="18" charset="0"/>
              <a:cs typeface="Times New Roman" pitchFamily="18" charset="0"/>
            </a:endParaRPr>
          </a:p>
        </p:txBody>
      </p:sp>
      <p:sp>
        <p:nvSpPr>
          <p:cNvPr id="3" name="Subtitle 2"/>
          <p:cNvSpPr>
            <a:spLocks noGrp="1"/>
          </p:cNvSpPr>
          <p:nvPr>
            <p:ph type="subTitle" idx="1"/>
          </p:nvPr>
        </p:nvSpPr>
        <p:spPr>
          <a:xfrm>
            <a:off x="3429000" y="4267200"/>
            <a:ext cx="5334000" cy="1981200"/>
          </a:xfrm>
        </p:spPr>
        <p:txBody>
          <a:bodyPr>
            <a:normAutofit fontScale="92500"/>
          </a:bodyPr>
          <a:lstStyle/>
          <a:p>
            <a:r>
              <a:rPr lang="en-US" dirty="0" smtClean="0"/>
              <a:t>                              </a:t>
            </a:r>
            <a:r>
              <a:rPr lang="en-US" dirty="0" smtClean="0">
                <a:latin typeface="Times New Roman" pitchFamily="18" charset="0"/>
                <a:cs typeface="Times New Roman" pitchFamily="18" charset="0"/>
              </a:rPr>
              <a:t>M. </a:t>
            </a:r>
            <a:r>
              <a:rPr lang="en-US" dirty="0" err="1" smtClean="0">
                <a:latin typeface="Times New Roman" pitchFamily="18" charset="0"/>
                <a:cs typeface="Times New Roman" pitchFamily="18" charset="0"/>
              </a:rPr>
              <a:t>Madhavi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Latha</a:t>
            </a:r>
            <a:r>
              <a:rPr lang="en-US" dirty="0" smtClean="0">
                <a:latin typeface="Times New Roman" pitchFamily="18" charset="0"/>
                <a:cs typeface="Times New Roman" pitchFamily="18" charset="0"/>
              </a:rPr>
              <a:t>,</a:t>
            </a:r>
          </a:p>
          <a:p>
            <a:r>
              <a:rPr lang="en-US" dirty="0" smtClean="0">
                <a:latin typeface="Times New Roman" pitchFamily="18" charset="0"/>
                <a:cs typeface="Times New Roman" pitchFamily="18" charset="0"/>
              </a:rPr>
              <a:t>                                 Assistant professor,</a:t>
            </a:r>
          </a:p>
          <a:p>
            <a:r>
              <a:rPr lang="en-US" dirty="0" smtClean="0">
                <a:latin typeface="Times New Roman" pitchFamily="18" charset="0"/>
                <a:cs typeface="Times New Roman" pitchFamily="18" charset="0"/>
              </a:rPr>
              <a:t>                                 MBA Department,</a:t>
            </a:r>
          </a:p>
          <a:p>
            <a:r>
              <a:rPr lang="en-US" dirty="0" smtClean="0">
                <a:latin typeface="Times New Roman" pitchFamily="18" charset="0"/>
                <a:cs typeface="Times New Roman" pitchFamily="18" charset="0"/>
              </a:rPr>
              <a:t>                                 DNR PG Courses.</a:t>
            </a:r>
            <a:endParaRPr lang="en-US"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1143000" y="381001"/>
            <a:ext cx="7543800" cy="685800"/>
          </a:xfrm>
        </p:spPr>
        <p:txBody>
          <a:bodyPr>
            <a:normAutofit/>
          </a:bodyPr>
          <a:lstStyle/>
          <a:p>
            <a:r>
              <a:rPr sz="2800" b="1" smtClean="0">
                <a:latin typeface="Times New Roman" pitchFamily="18" charset="0"/>
                <a:cs typeface="Times New Roman" pitchFamily="18" charset="0"/>
              </a:rPr>
              <a:t>Sampling</a:t>
            </a:r>
            <a:endParaRPr lang="en-US" sz="2800" b="1" dirty="0">
              <a:latin typeface="Times New Roman" pitchFamily="18" charset="0"/>
              <a:cs typeface="Times New Roman" pitchFamily="18" charset="0"/>
            </a:endParaRPr>
          </a:p>
        </p:txBody>
      </p:sp>
      <p:sp>
        <p:nvSpPr>
          <p:cNvPr id="2" name="Subtitle 1"/>
          <p:cNvSpPr>
            <a:spLocks noGrp="1"/>
          </p:cNvSpPr>
          <p:nvPr>
            <p:ph type="subTitle" idx="1"/>
          </p:nvPr>
        </p:nvSpPr>
        <p:spPr>
          <a:xfrm>
            <a:off x="1143000" y="1143000"/>
            <a:ext cx="7772400" cy="5410200"/>
          </a:xfrm>
        </p:spPr>
        <p:txBody>
          <a:bodyPr>
            <a:normAutofit/>
          </a:bodyPr>
          <a:lstStyle/>
          <a:p>
            <a:pPr algn="l"/>
            <a:r>
              <a:rPr lang="en-US" sz="2000" dirty="0" smtClean="0">
                <a:latin typeface="Times New Roman" pitchFamily="18" charset="0"/>
                <a:cs typeface="Times New Roman" pitchFamily="18" charset="0"/>
              </a:rPr>
              <a:t>In research, sampling is a crucial technique that involves selecting a subset of individuals from a larger population to participate in a study. This approach is often necessary because it's impractical, and sometimes impossible, to study an entire population directly due to time, cost, or logistical constraints. </a:t>
            </a:r>
            <a:endParaRPr lang="en-US" sz="2000" dirty="0" smtClean="0">
              <a:latin typeface="Times New Roman" pitchFamily="18" charset="0"/>
              <a:cs typeface="Times New Roman" pitchFamily="18" charset="0"/>
            </a:endParaRPr>
          </a:p>
          <a:p>
            <a:pPr algn="l"/>
            <a:r>
              <a:rPr lang="en-US" sz="2400" b="1" dirty="0" smtClean="0">
                <a:latin typeface="Times New Roman" pitchFamily="18" charset="0"/>
                <a:cs typeface="Times New Roman" pitchFamily="18" charset="0"/>
              </a:rPr>
              <a:t>Sampling methods</a:t>
            </a:r>
          </a:p>
          <a:p>
            <a:r>
              <a:rPr lang="en-US" sz="2000" dirty="0" smtClean="0">
                <a:latin typeface="Times New Roman" pitchFamily="18" charset="0"/>
                <a:cs typeface="Times New Roman" pitchFamily="18" charset="0"/>
              </a:rPr>
              <a:t>                 To </a:t>
            </a:r>
            <a:r>
              <a:rPr lang="en-US" sz="2000" dirty="0" smtClean="0">
                <a:latin typeface="Times New Roman" pitchFamily="18" charset="0"/>
                <a:cs typeface="Times New Roman" pitchFamily="18" charset="0"/>
              </a:rPr>
              <a:t>draw valid conclusions from your results, you have to carefully decide how you will select a sample that is representative of the group as a whole. This is called a </a:t>
            </a:r>
            <a:r>
              <a:rPr lang="en-US" sz="2000" b="1" dirty="0" smtClean="0">
                <a:latin typeface="Times New Roman" pitchFamily="18" charset="0"/>
                <a:cs typeface="Times New Roman" pitchFamily="18" charset="0"/>
              </a:rPr>
              <a:t>sampling method</a:t>
            </a:r>
            <a:r>
              <a:rPr lang="en-US" sz="2000" dirty="0" smtClean="0">
                <a:latin typeface="Times New Roman" pitchFamily="18" charset="0"/>
                <a:cs typeface="Times New Roman" pitchFamily="18" charset="0"/>
              </a:rPr>
              <a:t>. There are two primary types of sampling methods that you can use in your research:</a:t>
            </a:r>
          </a:p>
          <a:p>
            <a:r>
              <a:rPr lang="en-US" sz="2000" b="1" dirty="0" smtClean="0">
                <a:solidFill>
                  <a:schemeClr val="tx2">
                    <a:lumMod val="50000"/>
                  </a:schemeClr>
                </a:solidFill>
                <a:latin typeface="Times New Roman" pitchFamily="18" charset="0"/>
                <a:cs typeface="Times New Roman" pitchFamily="18" charset="0"/>
              </a:rPr>
              <a:t>Probability sampling</a:t>
            </a:r>
            <a:r>
              <a:rPr lang="en-US" sz="2000" dirty="0" smtClean="0">
                <a:latin typeface="Times New Roman" pitchFamily="18" charset="0"/>
                <a:cs typeface="Times New Roman" pitchFamily="18" charset="0"/>
              </a:rPr>
              <a:t> involves random selection, allowing you to make strong statistical inferences about the whole group.</a:t>
            </a:r>
          </a:p>
          <a:p>
            <a:r>
              <a:rPr lang="en-US" sz="2000" b="1" dirty="0" smtClean="0">
                <a:latin typeface="Times New Roman" pitchFamily="18" charset="0"/>
                <a:cs typeface="Times New Roman" pitchFamily="18" charset="0"/>
              </a:rPr>
              <a:t>Non-probability sampling</a:t>
            </a:r>
            <a:r>
              <a:rPr lang="en-US" sz="2000" dirty="0" smtClean="0">
                <a:latin typeface="Times New Roman" pitchFamily="18" charset="0"/>
                <a:cs typeface="Times New Roman" pitchFamily="18" charset="0"/>
              </a:rPr>
              <a:t> involves non-random selection based on convenience or other criteria, allowing you to easily collect data.</a:t>
            </a:r>
          </a:p>
          <a:p>
            <a:pPr algn="l"/>
            <a:endParaRPr lang="en-US" sz="2000" dirty="0" smtClean="0">
              <a:latin typeface="Times New Roman" pitchFamily="18" charset="0"/>
              <a:cs typeface="Times New Roman" pitchFamily="18" charset="0"/>
            </a:endParaRPr>
          </a:p>
          <a:p>
            <a:pPr algn="l"/>
            <a:endParaRPr lang="en-US" sz="2000"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7"/>
          <p:cNvSpPr>
            <a:spLocks noGrp="1"/>
          </p:cNvSpPr>
          <p:nvPr>
            <p:ph type="subTitle" idx="1"/>
          </p:nvPr>
        </p:nvSpPr>
        <p:spPr>
          <a:xfrm>
            <a:off x="1219200" y="609600"/>
            <a:ext cx="7620000" cy="5562600"/>
          </a:xfrm>
        </p:spPr>
        <p:txBody>
          <a:bodyPr>
            <a:normAutofit/>
          </a:bodyPr>
          <a:lstStyle/>
          <a:p>
            <a:r>
              <a:rPr lang="en-US" sz="2400" b="1" dirty="0" smtClean="0">
                <a:latin typeface="Times New Roman" pitchFamily="18" charset="0"/>
                <a:cs typeface="Times New Roman" pitchFamily="18" charset="0"/>
              </a:rPr>
              <a:t>Probability sampling </a:t>
            </a:r>
            <a:r>
              <a:rPr lang="en-US" sz="2400" b="1" dirty="0" smtClean="0">
                <a:latin typeface="Times New Roman" pitchFamily="18" charset="0"/>
                <a:cs typeface="Times New Roman" pitchFamily="18" charset="0"/>
              </a:rPr>
              <a:t>methods</a:t>
            </a:r>
          </a:p>
          <a:p>
            <a:r>
              <a:rPr lang="en-US" sz="2000" dirty="0" smtClean="0">
                <a:latin typeface="Times New Roman" pitchFamily="18" charset="0"/>
                <a:cs typeface="Times New Roman" pitchFamily="18" charset="0"/>
              </a:rPr>
              <a:t>Probability sampling</a:t>
            </a:r>
            <a:r>
              <a:rPr lang="en-US" sz="2000" dirty="0" smtClean="0">
                <a:latin typeface="Times New Roman" pitchFamily="18" charset="0"/>
                <a:cs typeface="Times New Roman" pitchFamily="18" charset="0"/>
              </a:rPr>
              <a:t> means that every member of the population has a chance of being selected. It is mainly used in quantitative research. </a:t>
            </a:r>
            <a:endParaRPr lang="en-US" sz="2000" b="1"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There </a:t>
            </a:r>
            <a:r>
              <a:rPr lang="en-US" sz="2000" dirty="0" smtClean="0">
                <a:latin typeface="Times New Roman" pitchFamily="18" charset="0"/>
                <a:cs typeface="Times New Roman" pitchFamily="18" charset="0"/>
              </a:rPr>
              <a:t>are four main types of probability sample</a:t>
            </a:r>
            <a:r>
              <a:rPr lang="en-US" sz="2000" dirty="0" smtClean="0">
                <a:latin typeface="Times New Roman" pitchFamily="18" charset="0"/>
                <a:cs typeface="Times New Roman" pitchFamily="18" charset="0"/>
              </a:rPr>
              <a:t>.</a:t>
            </a:r>
          </a:p>
          <a:p>
            <a:r>
              <a:rPr lang="en-US" sz="2000" dirty="0" smtClean="0">
                <a:latin typeface="Times New Roman" pitchFamily="18" charset="0"/>
                <a:cs typeface="Times New Roman" pitchFamily="18" charset="0"/>
              </a:rPr>
              <a:t>1. </a:t>
            </a:r>
            <a:r>
              <a:rPr lang="en-US" sz="2000" dirty="0" smtClean="0">
                <a:latin typeface="Times New Roman" pitchFamily="18" charset="0"/>
                <a:cs typeface="Times New Roman" pitchFamily="18" charset="0"/>
              </a:rPr>
              <a:t>Simple random sampling</a:t>
            </a:r>
          </a:p>
          <a:p>
            <a:r>
              <a:rPr lang="en-US" sz="2000" dirty="0" smtClean="0">
                <a:latin typeface="Times New Roman" pitchFamily="18" charset="0"/>
                <a:cs typeface="Times New Roman" pitchFamily="18" charset="0"/>
              </a:rPr>
              <a:t>2. Systematic sampling</a:t>
            </a:r>
          </a:p>
          <a:p>
            <a:r>
              <a:rPr lang="en-US" sz="2000" dirty="0" smtClean="0">
                <a:latin typeface="Times New Roman" pitchFamily="18" charset="0"/>
                <a:cs typeface="Times New Roman" pitchFamily="18" charset="0"/>
              </a:rPr>
              <a:t>3. Stratified sampling</a:t>
            </a:r>
          </a:p>
          <a:p>
            <a:r>
              <a:rPr lang="en-US" sz="2000" dirty="0" smtClean="0">
                <a:latin typeface="Times New Roman" pitchFamily="18" charset="0"/>
                <a:cs typeface="Times New Roman" pitchFamily="18" charset="0"/>
              </a:rPr>
              <a:t>4. Systematic sampling</a:t>
            </a:r>
          </a:p>
          <a:p>
            <a:endParaRPr lang="en-US" sz="2000" dirty="0" smtClean="0">
              <a:latin typeface="Times New Roman" pitchFamily="18" charset="0"/>
              <a:cs typeface="Times New Roman" pitchFamily="18" charset="0"/>
            </a:endParaRPr>
          </a:p>
          <a:p>
            <a:endParaRPr lang="en-US" sz="20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19200" y="228600"/>
            <a:ext cx="7620000" cy="6248400"/>
          </a:xfrm>
        </p:spPr>
        <p:txBody>
          <a:bodyPr>
            <a:normAutofit lnSpcReduction="10000"/>
          </a:bodyPr>
          <a:lstStyle/>
          <a:p>
            <a:r>
              <a:rPr lang="en-US" sz="2000" b="1" dirty="0" smtClean="0">
                <a:latin typeface="Times New Roman" pitchFamily="18" charset="0"/>
                <a:cs typeface="Times New Roman" pitchFamily="18" charset="0"/>
              </a:rPr>
              <a:t>1.</a:t>
            </a:r>
            <a:r>
              <a:rPr lang="en-US" sz="2000" dirty="0" smtClean="0">
                <a:latin typeface="Times New Roman" pitchFamily="18" charset="0"/>
                <a:cs typeface="Times New Roman" pitchFamily="18" charset="0"/>
              </a:rPr>
              <a:t>  </a:t>
            </a:r>
            <a:r>
              <a:rPr lang="en-US" sz="2000" b="1" u="sng" dirty="0" smtClean="0">
                <a:latin typeface="Times New Roman" pitchFamily="18" charset="0"/>
                <a:cs typeface="Times New Roman" pitchFamily="18" charset="0"/>
              </a:rPr>
              <a:t>Simple random sampling</a:t>
            </a:r>
          </a:p>
          <a:p>
            <a:r>
              <a:rPr lang="en-US" sz="2000" dirty="0" smtClean="0">
                <a:latin typeface="Times New Roman" pitchFamily="18" charset="0"/>
                <a:cs typeface="Times New Roman" pitchFamily="18" charset="0"/>
              </a:rPr>
              <a:t>                  In a simple random sample, every member of the population has an equal chance of being selected. Your sampling frame should include the whole population</a:t>
            </a:r>
            <a:r>
              <a:rPr lang="en-US" sz="2000" dirty="0" smtClean="0">
                <a:latin typeface="Times New Roman" pitchFamily="18" charset="0"/>
                <a:cs typeface="Times New Roman" pitchFamily="18" charset="0"/>
              </a:rPr>
              <a:t>.</a:t>
            </a:r>
          </a:p>
          <a:p>
            <a:r>
              <a:rPr lang="en-US" sz="2000" b="1" dirty="0" smtClean="0">
                <a:latin typeface="Times New Roman" pitchFamily="18" charset="0"/>
                <a:cs typeface="Times New Roman" pitchFamily="18" charset="0"/>
              </a:rPr>
              <a:t>2. </a:t>
            </a:r>
            <a:r>
              <a:rPr lang="en-US" sz="2000" b="1" dirty="0" smtClean="0">
                <a:latin typeface="Times New Roman" pitchFamily="18" charset="0"/>
                <a:cs typeface="Times New Roman" pitchFamily="18" charset="0"/>
              </a:rPr>
              <a:t> </a:t>
            </a:r>
            <a:r>
              <a:rPr lang="en-US" sz="2000" b="1" u="sng" dirty="0" smtClean="0">
                <a:latin typeface="Times New Roman" pitchFamily="18" charset="0"/>
                <a:cs typeface="Times New Roman" pitchFamily="18" charset="0"/>
              </a:rPr>
              <a:t>Systematic sampling</a:t>
            </a:r>
          </a:p>
          <a:p>
            <a:r>
              <a:rPr lang="en-US" sz="2000" dirty="0" smtClean="0">
                <a:latin typeface="Times New Roman" pitchFamily="18" charset="0"/>
                <a:cs typeface="Times New Roman" pitchFamily="18" charset="0"/>
              </a:rPr>
              <a:t>                  Systematic </a:t>
            </a:r>
            <a:r>
              <a:rPr lang="en-US" sz="2000" dirty="0" smtClean="0">
                <a:latin typeface="Times New Roman" pitchFamily="18" charset="0"/>
                <a:cs typeface="Times New Roman" pitchFamily="18" charset="0"/>
              </a:rPr>
              <a:t>sampling is similar to simple random sampling, but it is usually slightly easier to conduct. Every member of the population is listed with a number, but instead of randomly generating numbers, individuals are chosen at regular intervals</a:t>
            </a:r>
            <a:r>
              <a:rPr lang="en-US" sz="2000" dirty="0" smtClean="0"/>
              <a:t>.</a:t>
            </a:r>
          </a:p>
          <a:p>
            <a:r>
              <a:rPr lang="en-US" sz="2000" b="1" dirty="0" smtClean="0">
                <a:latin typeface="Times New Roman" pitchFamily="18" charset="0"/>
                <a:cs typeface="Times New Roman" pitchFamily="18" charset="0"/>
              </a:rPr>
              <a:t>3. </a:t>
            </a:r>
            <a:r>
              <a:rPr lang="en-US" sz="2000" b="1" dirty="0" smtClean="0">
                <a:latin typeface="Times New Roman" pitchFamily="18" charset="0"/>
                <a:cs typeface="Times New Roman" pitchFamily="18" charset="0"/>
              </a:rPr>
              <a:t> </a:t>
            </a:r>
            <a:r>
              <a:rPr lang="en-US" sz="2000" b="1" u="sng" dirty="0" smtClean="0">
                <a:latin typeface="Times New Roman" pitchFamily="18" charset="0"/>
                <a:cs typeface="Times New Roman" pitchFamily="18" charset="0"/>
              </a:rPr>
              <a:t>Stratified sampling</a:t>
            </a:r>
          </a:p>
          <a:p>
            <a:r>
              <a:rPr lang="en-US" sz="2000" dirty="0" smtClean="0">
                <a:latin typeface="Times New Roman" pitchFamily="18" charset="0"/>
                <a:cs typeface="Times New Roman" pitchFamily="18" charset="0"/>
              </a:rPr>
              <a:t>                 Stratified </a:t>
            </a:r>
            <a:r>
              <a:rPr lang="en-US" sz="2000" dirty="0" smtClean="0">
                <a:latin typeface="Times New Roman" pitchFamily="18" charset="0"/>
                <a:cs typeface="Times New Roman" pitchFamily="18" charset="0"/>
              </a:rPr>
              <a:t>sampling involves dividing the population into subpopulations that may differ in important ways. It allows you draw more precise conclusions by ensuring that every subgroup is properly represented in the sample</a:t>
            </a:r>
            <a:r>
              <a:rPr lang="en-US" sz="2000" dirty="0" smtClean="0">
                <a:latin typeface="Times New Roman" pitchFamily="18" charset="0"/>
                <a:cs typeface="Times New Roman" pitchFamily="18" charset="0"/>
              </a:rPr>
              <a:t>.</a:t>
            </a:r>
          </a:p>
          <a:p>
            <a:r>
              <a:rPr lang="en-US" sz="2000" b="1" dirty="0" smtClean="0">
                <a:latin typeface="Times New Roman" pitchFamily="18" charset="0"/>
                <a:cs typeface="Times New Roman" pitchFamily="18" charset="0"/>
              </a:rPr>
              <a:t>4. </a:t>
            </a:r>
            <a:r>
              <a:rPr lang="en-US" sz="2000" b="1" u="sng" dirty="0" smtClean="0">
                <a:latin typeface="Times New Roman" pitchFamily="18" charset="0"/>
                <a:cs typeface="Times New Roman" pitchFamily="18" charset="0"/>
              </a:rPr>
              <a:t>Cluster </a:t>
            </a:r>
            <a:r>
              <a:rPr lang="en-US" sz="2000" b="1" u="sng" dirty="0" smtClean="0">
                <a:latin typeface="Times New Roman" pitchFamily="18" charset="0"/>
                <a:cs typeface="Times New Roman" pitchFamily="18" charset="0"/>
              </a:rPr>
              <a:t>sampling</a:t>
            </a:r>
          </a:p>
          <a:p>
            <a:r>
              <a:rPr lang="en-US" sz="2000" dirty="0" smtClean="0">
                <a:latin typeface="Times New Roman" pitchFamily="18" charset="0"/>
                <a:cs typeface="Times New Roman" pitchFamily="18" charset="0"/>
              </a:rPr>
              <a:t>                 Cluster </a:t>
            </a:r>
            <a:r>
              <a:rPr lang="en-US" sz="2000" dirty="0" smtClean="0">
                <a:latin typeface="Times New Roman" pitchFamily="18" charset="0"/>
                <a:cs typeface="Times New Roman" pitchFamily="18" charset="0"/>
              </a:rPr>
              <a:t>sampling also involves dividing the population into subgroups, but each subgroup should have similar characteristics to the whole sample. Instead of sampling individuals from each subgroup, you randomly select entire subgroups.</a:t>
            </a:r>
            <a:endParaRPr lang="en-US" sz="2000" b="1" u="sng" dirty="0" smtClean="0">
              <a:latin typeface="Times New Roman" pitchFamily="18" charset="0"/>
              <a:cs typeface="Times New Roman" pitchFamily="18" charset="0"/>
            </a:endParaRPr>
          </a:p>
          <a:p>
            <a:endParaRPr lang="en-US" sz="2000" dirty="0" smtClean="0">
              <a:latin typeface="Times New Roman" pitchFamily="18" charset="0"/>
              <a:cs typeface="Times New Roman" pitchFamily="18" charset="0"/>
            </a:endParaRP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95400" y="381000"/>
            <a:ext cx="7543800" cy="6172200"/>
          </a:xfrm>
        </p:spPr>
        <p:txBody>
          <a:bodyPr/>
          <a:lstStyle/>
          <a:p>
            <a:r>
              <a:rPr lang="en-US" sz="2400" b="1" dirty="0" smtClean="0">
                <a:latin typeface="Times New Roman" pitchFamily="18" charset="0"/>
                <a:cs typeface="Times New Roman" pitchFamily="18" charset="0"/>
              </a:rPr>
              <a:t>Non-probability sampling </a:t>
            </a:r>
            <a:r>
              <a:rPr lang="en-US" sz="2400" b="1" dirty="0" smtClean="0">
                <a:latin typeface="Times New Roman" pitchFamily="18" charset="0"/>
                <a:cs typeface="Times New Roman" pitchFamily="18" charset="0"/>
              </a:rPr>
              <a:t>methods</a:t>
            </a:r>
          </a:p>
          <a:p>
            <a:r>
              <a:rPr lang="en-US" sz="2000" dirty="0" smtClean="0">
                <a:latin typeface="Times New Roman" pitchFamily="18" charset="0"/>
                <a:cs typeface="Times New Roman" pitchFamily="18" charset="0"/>
              </a:rPr>
              <a:t>In a non-probability sample, individuals are selected based on non-random criteria, and not every individual has a chance of being included</a:t>
            </a:r>
            <a:r>
              <a:rPr lang="en-US" sz="2400" dirty="0" smtClean="0"/>
              <a:t>.</a:t>
            </a:r>
          </a:p>
          <a:p>
            <a:r>
              <a:rPr lang="en-US" sz="2000" dirty="0" smtClean="0">
                <a:latin typeface="Times New Roman" pitchFamily="18" charset="0"/>
                <a:cs typeface="Times New Roman" pitchFamily="18" charset="0"/>
              </a:rPr>
              <a:t>Types of non probability sample are</a:t>
            </a:r>
          </a:p>
          <a:p>
            <a:r>
              <a:rPr lang="en-US" sz="2000" dirty="0" smtClean="0">
                <a:latin typeface="Times New Roman" pitchFamily="18" charset="0"/>
                <a:cs typeface="Times New Roman" pitchFamily="18" charset="0"/>
              </a:rPr>
              <a:t>1</a:t>
            </a:r>
            <a:r>
              <a:rPr lang="en-US" sz="2000" dirty="0" smtClean="0">
                <a:latin typeface="Times New Roman" pitchFamily="18" charset="0"/>
                <a:cs typeface="Times New Roman" pitchFamily="18" charset="0"/>
              </a:rPr>
              <a:t>. Convenience sampling</a:t>
            </a:r>
          </a:p>
          <a:p>
            <a:r>
              <a:rPr lang="en-US" sz="2000" dirty="0" smtClean="0">
                <a:latin typeface="Times New Roman" pitchFamily="18" charset="0"/>
                <a:cs typeface="Times New Roman" pitchFamily="18" charset="0"/>
              </a:rPr>
              <a:t>2. Voluntary response sampling</a:t>
            </a:r>
          </a:p>
          <a:p>
            <a:r>
              <a:rPr lang="en-US" sz="2000" dirty="0" smtClean="0">
                <a:latin typeface="Times New Roman" pitchFamily="18" charset="0"/>
                <a:cs typeface="Times New Roman" pitchFamily="18" charset="0"/>
              </a:rPr>
              <a:t>3.</a:t>
            </a:r>
            <a:r>
              <a:rPr lang="en-US" sz="2000" dirty="0" smtClean="0">
                <a:latin typeface="Times New Roman" pitchFamily="18" charset="0"/>
                <a:cs typeface="Times New Roman" pitchFamily="18" charset="0"/>
              </a:rPr>
              <a:t> Purposive sampling</a:t>
            </a:r>
          </a:p>
          <a:p>
            <a:r>
              <a:rPr lang="en-US" sz="2000" dirty="0" smtClean="0">
                <a:latin typeface="Times New Roman" pitchFamily="18" charset="0"/>
                <a:cs typeface="Times New Roman" pitchFamily="18" charset="0"/>
              </a:rPr>
              <a:t>4</a:t>
            </a:r>
            <a:r>
              <a:rPr lang="en-US" sz="2000" dirty="0" smtClean="0">
                <a:latin typeface="Times New Roman" pitchFamily="18" charset="0"/>
                <a:cs typeface="Times New Roman" pitchFamily="18" charset="0"/>
              </a:rPr>
              <a:t>. Snowball sampling</a:t>
            </a:r>
          </a:p>
          <a:p>
            <a:r>
              <a:rPr lang="en-US" sz="2000" dirty="0" smtClean="0">
                <a:latin typeface="Times New Roman" pitchFamily="18" charset="0"/>
                <a:cs typeface="Times New Roman" pitchFamily="18" charset="0"/>
              </a:rPr>
              <a:t>5. Quota sampling</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95400" y="381000"/>
            <a:ext cx="7543800" cy="6096000"/>
          </a:xfrm>
        </p:spPr>
        <p:txBody>
          <a:bodyPr/>
          <a:lstStyle/>
          <a:p>
            <a:r>
              <a:rPr lang="en-US" sz="2000" b="1" dirty="0" smtClean="0">
                <a:latin typeface="Times New Roman" pitchFamily="18" charset="0"/>
                <a:cs typeface="Times New Roman" pitchFamily="18" charset="0"/>
              </a:rPr>
              <a:t>1. </a:t>
            </a:r>
            <a:r>
              <a:rPr lang="en-US" sz="2000" b="1" u="sng" dirty="0" smtClean="0">
                <a:latin typeface="Times New Roman" pitchFamily="18" charset="0"/>
                <a:cs typeface="Times New Roman" pitchFamily="18" charset="0"/>
              </a:rPr>
              <a:t>Convenience sampling</a:t>
            </a:r>
          </a:p>
          <a:p>
            <a:r>
              <a:rPr lang="en-US"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                  A </a:t>
            </a:r>
            <a:r>
              <a:rPr lang="en-US" sz="2000" dirty="0" smtClean="0">
                <a:latin typeface="Times New Roman" pitchFamily="18" charset="0"/>
                <a:cs typeface="Times New Roman" pitchFamily="18" charset="0"/>
              </a:rPr>
              <a:t>convenience sample simply includes the individuals who happen to be most accessible to the </a:t>
            </a:r>
            <a:r>
              <a:rPr lang="en-US" sz="2000" dirty="0" smtClean="0">
                <a:latin typeface="Times New Roman" pitchFamily="18" charset="0"/>
                <a:cs typeface="Times New Roman" pitchFamily="18" charset="0"/>
              </a:rPr>
              <a:t>researcher. This </a:t>
            </a:r>
            <a:r>
              <a:rPr lang="en-US" sz="2000" dirty="0" smtClean="0">
                <a:latin typeface="Times New Roman" pitchFamily="18" charset="0"/>
                <a:cs typeface="Times New Roman" pitchFamily="18" charset="0"/>
              </a:rPr>
              <a:t>is an easy and inexpensive way to gather initial data, but there is no way to tell if the sample is representative of the population, so </a:t>
            </a:r>
            <a:r>
              <a:rPr lang="en-US" sz="2000" dirty="0" smtClean="0">
                <a:latin typeface="Times New Roman" pitchFamily="18" charset="0"/>
                <a:cs typeface="Times New Roman" pitchFamily="18" charset="0"/>
              </a:rPr>
              <a:t>it can’t produce</a:t>
            </a:r>
            <a:r>
              <a:rPr lang="en-US"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generalizable</a:t>
            </a:r>
            <a:r>
              <a:rPr lang="en-US" sz="2000" dirty="0" smtClean="0">
                <a:latin typeface="Times New Roman" pitchFamily="18" charset="0"/>
                <a:cs typeface="Times New Roman" pitchFamily="18" charset="0"/>
              </a:rPr>
              <a:t> results. </a:t>
            </a:r>
            <a:endParaRPr lang="en-US" sz="2000" dirty="0" smtClean="0">
              <a:latin typeface="Times New Roman" pitchFamily="18" charset="0"/>
              <a:cs typeface="Times New Roman" pitchFamily="18" charset="0"/>
            </a:endParaRPr>
          </a:p>
          <a:p>
            <a:r>
              <a:rPr lang="en-US" sz="2000" b="1" dirty="0" smtClean="0">
                <a:latin typeface="Times New Roman" pitchFamily="18" charset="0"/>
                <a:cs typeface="Times New Roman" pitchFamily="18" charset="0"/>
              </a:rPr>
              <a:t>2</a:t>
            </a:r>
            <a:r>
              <a:rPr lang="en-US" sz="2000" b="1" dirty="0" smtClean="0">
                <a:latin typeface="Times New Roman" pitchFamily="18" charset="0"/>
                <a:cs typeface="Times New Roman" pitchFamily="18" charset="0"/>
              </a:rPr>
              <a:t>.</a:t>
            </a:r>
            <a:r>
              <a:rPr lang="en-US" sz="2000" b="1" u="sng" dirty="0" smtClean="0">
                <a:latin typeface="Times New Roman" pitchFamily="18" charset="0"/>
                <a:cs typeface="Times New Roman" pitchFamily="18" charset="0"/>
              </a:rPr>
              <a:t> Voluntary response sampling</a:t>
            </a:r>
            <a:r>
              <a:rPr lang="en-US" sz="2000" b="1" dirty="0" smtClean="0">
                <a:latin typeface="Times New Roman" pitchFamily="18" charset="0"/>
                <a:cs typeface="Times New Roman" pitchFamily="18" charset="0"/>
              </a:rPr>
              <a:t> </a:t>
            </a:r>
            <a:endParaRPr lang="en-US" sz="2000" b="1" u="sng"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                   Similar </a:t>
            </a:r>
            <a:r>
              <a:rPr lang="en-US" sz="2000" dirty="0" smtClean="0">
                <a:latin typeface="Times New Roman" pitchFamily="18" charset="0"/>
                <a:cs typeface="Times New Roman" pitchFamily="18" charset="0"/>
              </a:rPr>
              <a:t>to a convenience sample, a voluntary response sample is mainly based on ease of access. Instead of the researcher choosing participants and directly contacting them, people volunteer themselves (e.g. by responding to a public online survey</a:t>
            </a:r>
            <a:r>
              <a:rPr lang="en-US" sz="2000" dirty="0" smtClean="0">
                <a:latin typeface="Times New Roman" pitchFamily="18" charset="0"/>
                <a:cs typeface="Times New Roman" pitchFamily="18" charset="0"/>
              </a:rPr>
              <a:t>).</a:t>
            </a:r>
          </a:p>
          <a:p>
            <a:r>
              <a:rPr lang="en-US" sz="2000" b="1" dirty="0" smtClean="0">
                <a:latin typeface="Times New Roman" pitchFamily="18" charset="0"/>
                <a:cs typeface="Times New Roman" pitchFamily="18" charset="0"/>
              </a:rPr>
              <a:t>3. </a:t>
            </a:r>
            <a:r>
              <a:rPr lang="en-US" sz="2000" b="1" u="sng" dirty="0" smtClean="0">
                <a:latin typeface="Times New Roman" pitchFamily="18" charset="0"/>
                <a:cs typeface="Times New Roman" pitchFamily="18" charset="0"/>
              </a:rPr>
              <a:t>Purposive sampling</a:t>
            </a:r>
          </a:p>
          <a:p>
            <a:r>
              <a:rPr lang="en-US" sz="2000" dirty="0" smtClean="0">
                <a:latin typeface="Times New Roman" pitchFamily="18" charset="0"/>
                <a:cs typeface="Times New Roman" pitchFamily="18" charset="0"/>
              </a:rPr>
              <a:t>                   This </a:t>
            </a:r>
            <a:r>
              <a:rPr lang="en-US" sz="2000" dirty="0" smtClean="0">
                <a:latin typeface="Times New Roman" pitchFamily="18" charset="0"/>
                <a:cs typeface="Times New Roman" pitchFamily="18" charset="0"/>
              </a:rPr>
              <a:t>type of sampling, also known as </a:t>
            </a:r>
            <a:r>
              <a:rPr lang="en-US" sz="2000" dirty="0" err="1" smtClean="0">
                <a:latin typeface="Times New Roman" pitchFamily="18" charset="0"/>
                <a:cs typeface="Times New Roman" pitchFamily="18" charset="0"/>
              </a:rPr>
              <a:t>judgement</a:t>
            </a:r>
            <a:r>
              <a:rPr lang="en-US" sz="2000" dirty="0" smtClean="0">
                <a:latin typeface="Times New Roman" pitchFamily="18" charset="0"/>
                <a:cs typeface="Times New Roman" pitchFamily="18" charset="0"/>
              </a:rPr>
              <a:t> sampling, involves the researcher using their expertise to select a sample that is most useful to the purposes of the research.</a:t>
            </a:r>
          </a:p>
          <a:p>
            <a:endParaRPr lang="en-US" sz="2000" dirty="0" smtClean="0">
              <a:latin typeface="Times New Roman" pitchFamily="18" charset="0"/>
              <a:cs typeface="Times New Roman" pitchFamily="18" charset="0"/>
            </a:endParaRPr>
          </a:p>
          <a:p>
            <a:endParaRPr lang="en-US" sz="2000" dirty="0" smtClean="0">
              <a:latin typeface="Times New Roman" pitchFamily="18" charset="0"/>
              <a:cs typeface="Times New Roman" pitchFamily="18" charset="0"/>
            </a:endParaRPr>
          </a:p>
          <a:p>
            <a:endParaRPr lang="en-US" sz="2000"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95400" y="533400"/>
            <a:ext cx="7543800" cy="5943600"/>
          </a:xfrm>
        </p:spPr>
        <p:txBody>
          <a:bodyPr/>
          <a:lstStyle/>
          <a:p>
            <a:r>
              <a:rPr lang="en-US" sz="2000" b="1" dirty="0" smtClean="0">
                <a:latin typeface="Times New Roman" pitchFamily="18" charset="0"/>
                <a:cs typeface="Times New Roman" pitchFamily="18" charset="0"/>
              </a:rPr>
              <a:t>4. </a:t>
            </a:r>
            <a:r>
              <a:rPr lang="en-US" sz="2000" b="1" u="sng" dirty="0" smtClean="0">
                <a:latin typeface="Times New Roman" pitchFamily="18" charset="0"/>
                <a:cs typeface="Times New Roman" pitchFamily="18" charset="0"/>
              </a:rPr>
              <a:t>Snowball sampling</a:t>
            </a:r>
          </a:p>
          <a:p>
            <a:r>
              <a:rPr lang="en-US" sz="2000" dirty="0" smtClean="0">
                <a:latin typeface="Times New Roman" pitchFamily="18" charset="0"/>
                <a:cs typeface="Times New Roman" pitchFamily="18" charset="0"/>
              </a:rPr>
              <a:t>                       If </a:t>
            </a:r>
            <a:r>
              <a:rPr lang="en-US" sz="2000" dirty="0" smtClean="0">
                <a:latin typeface="Times New Roman" pitchFamily="18" charset="0"/>
                <a:cs typeface="Times New Roman" pitchFamily="18" charset="0"/>
              </a:rPr>
              <a:t>the population is hard to access, snowball sampling can be used to recruit participants via other participants. The number of people you have access to “snowballs” as you get in contact with more people</a:t>
            </a:r>
            <a:r>
              <a:rPr lang="en-US" sz="2000" dirty="0" smtClean="0">
                <a:latin typeface="Times New Roman" pitchFamily="18" charset="0"/>
                <a:cs typeface="Times New Roman" pitchFamily="18" charset="0"/>
              </a:rPr>
              <a:t>.</a:t>
            </a:r>
          </a:p>
          <a:p>
            <a:r>
              <a:rPr lang="en-US" sz="2000" b="1" dirty="0" smtClean="0">
                <a:latin typeface="Times New Roman" pitchFamily="18" charset="0"/>
                <a:cs typeface="Times New Roman" pitchFamily="18" charset="0"/>
              </a:rPr>
              <a:t>5. </a:t>
            </a:r>
            <a:r>
              <a:rPr lang="en-US" sz="2000" b="1" u="sng" dirty="0" smtClean="0">
                <a:latin typeface="Times New Roman" pitchFamily="18" charset="0"/>
                <a:cs typeface="Times New Roman" pitchFamily="18" charset="0"/>
              </a:rPr>
              <a:t>Quota sampling</a:t>
            </a:r>
          </a:p>
          <a:p>
            <a:r>
              <a:rPr lang="en-US" sz="2000" dirty="0" smtClean="0">
                <a:latin typeface="Times New Roman" pitchFamily="18" charset="0"/>
                <a:cs typeface="Times New Roman" pitchFamily="18" charset="0"/>
              </a:rPr>
              <a:t>                      Quota </a:t>
            </a:r>
            <a:r>
              <a:rPr lang="en-US" sz="2000" dirty="0" smtClean="0">
                <a:latin typeface="Times New Roman" pitchFamily="18" charset="0"/>
                <a:cs typeface="Times New Roman" pitchFamily="18" charset="0"/>
              </a:rPr>
              <a:t>sampling relies on the non-random selection of a predetermined number or proportion of units. This is called a quota.</a:t>
            </a:r>
          </a:p>
          <a:p>
            <a:r>
              <a:rPr lang="en-US" sz="2000" dirty="0" smtClean="0">
                <a:latin typeface="Times New Roman" pitchFamily="18" charset="0"/>
                <a:cs typeface="Times New Roman" pitchFamily="18" charset="0"/>
              </a:rPr>
              <a:t>                      You </a:t>
            </a:r>
            <a:r>
              <a:rPr lang="en-US" sz="2000" dirty="0" smtClean="0">
                <a:latin typeface="Times New Roman" pitchFamily="18" charset="0"/>
                <a:cs typeface="Times New Roman" pitchFamily="18" charset="0"/>
              </a:rPr>
              <a:t>first divide the population into mutually exclusive subgroups (called strata) and then recruit sample units until you reach your quota. These units share specific characteristics, determined by you prior to forming your strata. </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133600" y="1447800"/>
            <a:ext cx="6172200" cy="2819400"/>
          </a:xfrm>
        </p:spPr>
        <p:txBody>
          <a:bodyPr>
            <a:normAutofit/>
          </a:bodyPr>
          <a:lstStyle/>
          <a:p>
            <a:r>
              <a:rPr lang="en-US" dirty="0" smtClean="0"/>
              <a:t>          </a:t>
            </a:r>
          </a:p>
          <a:p>
            <a:endParaRPr lang="en-US" sz="4000" dirty="0" smtClean="0">
              <a:latin typeface="Times New Roman" pitchFamily="18" charset="0"/>
              <a:cs typeface="Times New Roman" pitchFamily="18" charset="0"/>
            </a:endParaRPr>
          </a:p>
          <a:p>
            <a:r>
              <a:rPr lang="en-US" sz="4000" dirty="0" smtClean="0">
                <a:latin typeface="Times New Roman" pitchFamily="18" charset="0"/>
                <a:cs typeface="Times New Roman" pitchFamily="18" charset="0"/>
              </a:rPr>
              <a:t> </a:t>
            </a:r>
            <a:r>
              <a:rPr lang="en-US" sz="4000" dirty="0" smtClean="0">
                <a:latin typeface="Times New Roman" pitchFamily="18" charset="0"/>
                <a:cs typeface="Times New Roman" pitchFamily="18" charset="0"/>
              </a:rPr>
              <a:t>         THANK YOU</a:t>
            </a:r>
            <a:endParaRPr lang="en-US" sz="4000" dirty="0">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66</TotalTime>
  <Words>162</Words>
  <Application>Microsoft Office PowerPoint</Application>
  <PresentationFormat>On-screen Show (4:3)</PresentationFormat>
  <Paragraphs>49</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Solstice</vt:lpstr>
      <vt:lpstr>SAMPLING METHODS</vt:lpstr>
      <vt:lpstr>Sampling</vt:lpstr>
      <vt:lpstr>Slide 3</vt:lpstr>
      <vt:lpstr>Slide 4</vt:lpstr>
      <vt:lpstr>Slide 5</vt:lpstr>
      <vt:lpstr>Slide 6</vt:lpstr>
      <vt:lpstr>Slide 7</vt:lpstr>
      <vt:lpstr>Slide 8</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DNR-MBA-DEPT</dc:creator>
  <cp:lastModifiedBy>DNR-MBA-DEPT</cp:lastModifiedBy>
  <cp:revision>16</cp:revision>
  <dcterms:created xsi:type="dcterms:W3CDTF">2006-08-16T00:00:00Z</dcterms:created>
  <dcterms:modified xsi:type="dcterms:W3CDTF">2024-06-29T09:07:06Z</dcterms:modified>
</cp:coreProperties>
</file>