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5"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pPr/>
              <a:t>6/29/2024</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6/29/2024</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6/29/2024</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6/29/2024</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6/29/2024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6/29/2024</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6/29/2024</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6/29/2024</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6/29/2024</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6/29/2024</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64234" y="381001"/>
            <a:ext cx="8229600" cy="1904999"/>
          </a:xfrm>
        </p:spPr>
        <p:txBody>
          <a:bodyPr>
            <a:normAutofit/>
          </a:bodyPr>
          <a:lstStyle/>
          <a:p>
            <a:pPr algn="ctr"/>
            <a:r>
              <a:rPr lang="en-US" sz="3200" dirty="0" smtClean="0"/>
              <a:t/>
            </a:r>
            <a:br>
              <a:rPr lang="en-US" sz="3200" dirty="0" smtClean="0"/>
            </a:br>
            <a:r>
              <a:rPr lang="en-US" dirty="0" smtClean="0">
                <a:latin typeface="Times New Roman" pitchFamily="18" charset="0"/>
                <a:cs typeface="Times New Roman" pitchFamily="18" charset="0"/>
              </a:rPr>
              <a:t>Types of research</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a:xfrm>
            <a:off x="533400" y="3124200"/>
            <a:ext cx="8236634" cy="2057400"/>
          </a:xfrm>
        </p:spPr>
        <p:txBody>
          <a:bodyPr/>
          <a:lstStyle/>
          <a:p>
            <a:pPr algn="ctr"/>
            <a:r>
              <a:rPr lang="en-US" dirty="0" smtClean="0"/>
              <a:t>                                                                 </a:t>
            </a:r>
            <a:r>
              <a:rPr lang="en-US" dirty="0" err="1" smtClean="0">
                <a:latin typeface="Times New Roman" pitchFamily="18" charset="0"/>
                <a:cs typeface="Times New Roman" pitchFamily="18" charset="0"/>
              </a:rPr>
              <a:t>M.Madhavi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Latha</a:t>
            </a:r>
            <a:r>
              <a:rPr lang="en-US" dirty="0" smtClean="0">
                <a:latin typeface="Times New Roman" pitchFamily="18" charset="0"/>
                <a:cs typeface="Times New Roman" pitchFamily="18" charset="0"/>
              </a:rPr>
              <a:t>,</a:t>
            </a:r>
          </a:p>
          <a:p>
            <a:pPr algn="ctr"/>
            <a:r>
              <a:rPr lang="en-US" dirty="0" smtClean="0">
                <a:latin typeface="Times New Roman" pitchFamily="18" charset="0"/>
                <a:cs typeface="Times New Roman" pitchFamily="18" charset="0"/>
              </a:rPr>
              <a:t>                                                                  Assistant Professor,</a:t>
            </a:r>
          </a:p>
          <a:p>
            <a:pPr algn="ctr"/>
            <a:r>
              <a:rPr lang="en-US" dirty="0" smtClean="0">
                <a:latin typeface="Times New Roman" pitchFamily="18" charset="0"/>
                <a:cs typeface="Times New Roman" pitchFamily="18" charset="0"/>
              </a:rPr>
              <a:t>                                                                MBA Department,</a:t>
            </a:r>
          </a:p>
          <a:p>
            <a:pPr algn="ctr"/>
            <a:r>
              <a:rPr lang="en-US" dirty="0" smtClean="0">
                <a:latin typeface="Times New Roman" pitchFamily="18" charset="0"/>
                <a:cs typeface="Times New Roman" pitchFamily="18" charset="0"/>
              </a:rPr>
              <a:t>                                                              DNR PG College</a:t>
            </a:r>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686800" cy="5715000"/>
          </a:xfrm>
        </p:spPr>
        <p:txBody>
          <a:bodyPr/>
          <a:lstStyle/>
          <a:p>
            <a:pPr>
              <a:buNone/>
            </a:pPr>
            <a:r>
              <a:rPr lang="en-US" sz="3600" dirty="0" smtClean="0"/>
              <a:t>    </a:t>
            </a:r>
            <a:r>
              <a:rPr lang="en-US" sz="3600" dirty="0" smtClean="0">
                <a:latin typeface="Times New Roman" pitchFamily="18" charset="0"/>
                <a:cs typeface="Times New Roman" pitchFamily="18" charset="0"/>
              </a:rPr>
              <a:t>Research</a:t>
            </a:r>
            <a:endParaRPr lang="en-US" sz="2000" dirty="0" smtClean="0">
              <a:latin typeface="Times New Roman" pitchFamily="18" charset="0"/>
              <a:cs typeface="Times New Roman" pitchFamily="18" charset="0"/>
            </a:endParaRPr>
          </a:p>
          <a:p>
            <a:pPr marL="514350" indent="-514350">
              <a:buFont typeface="Wingdings" pitchFamily="2" charset="2"/>
              <a:buChar char="Ø"/>
            </a:pPr>
            <a:r>
              <a:rPr lang="en-US" sz="2000" dirty="0" smtClean="0">
                <a:latin typeface="Times New Roman" pitchFamily="18" charset="0"/>
                <a:cs typeface="Times New Roman" pitchFamily="18" charset="0"/>
              </a:rPr>
              <a:t>Research</a:t>
            </a:r>
            <a:r>
              <a:rPr lang="en-US"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is a process of steps used to collect and analyze information to increase our understanding of a topic or issue.</a:t>
            </a:r>
          </a:p>
          <a:p>
            <a:pPr marL="514350" indent="-514350">
              <a:buFont typeface="Wingdings" pitchFamily="2" charset="2"/>
              <a:buChar char="Ø"/>
            </a:pPr>
            <a:r>
              <a:rPr lang="en-US" sz="2000" dirty="0" smtClean="0">
                <a:latin typeface="Times New Roman" pitchFamily="18" charset="0"/>
                <a:cs typeface="Times New Roman" pitchFamily="18" charset="0"/>
              </a:rPr>
              <a:t>Research is the process of discovering facts and knowledge about phenomena that place around us.</a:t>
            </a:r>
          </a:p>
          <a:p>
            <a:pPr marL="514350" indent="-514350">
              <a:buFont typeface="Wingdings" pitchFamily="2" charset="2"/>
              <a:buChar char="Ø"/>
            </a:pPr>
            <a:r>
              <a:rPr lang="en-US" sz="2000" dirty="0" smtClean="0">
                <a:latin typeface="Times New Roman" pitchFamily="18" charset="0"/>
                <a:cs typeface="Times New Roman" pitchFamily="18" charset="0"/>
              </a:rPr>
              <a:t>Research is important because it enriches our understanding and help us to solve problems.</a:t>
            </a:r>
          </a:p>
          <a:p>
            <a:pPr marL="514350" indent="-514350">
              <a:buFont typeface="Wingdings" pitchFamily="2" charset="2"/>
              <a:buChar char="Ø"/>
            </a:pPr>
            <a:r>
              <a:rPr lang="en-US" sz="2000" dirty="0" smtClean="0">
                <a:latin typeface="Times New Roman" pitchFamily="18" charset="0"/>
                <a:cs typeface="Times New Roman" pitchFamily="18" charset="0"/>
              </a:rPr>
              <a:t>The aim of this presentation is to explain the types of research.</a:t>
            </a:r>
            <a:endParaRPr 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686800" cy="5943600"/>
          </a:xfrm>
        </p:spPr>
        <p:txBody>
          <a:bodyPr>
            <a:normAutofit/>
          </a:bodyPr>
          <a:lstStyle/>
          <a:p>
            <a:pPr>
              <a:buNone/>
            </a:pPr>
            <a:r>
              <a:rPr lang="en-US" sz="3900"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Types of Research</a:t>
            </a:r>
          </a:p>
          <a:p>
            <a:pPr>
              <a:buFont typeface="Wingdings" pitchFamily="2" charset="2"/>
              <a:buChar char="Ø"/>
            </a:pPr>
            <a:r>
              <a:rPr lang="en-US" sz="2000" dirty="0" smtClean="0">
                <a:latin typeface="Times New Roman" pitchFamily="18" charset="0"/>
                <a:cs typeface="Times New Roman" pitchFamily="18" charset="0"/>
              </a:rPr>
              <a:t>Applied Research</a:t>
            </a:r>
          </a:p>
          <a:p>
            <a:pPr>
              <a:buFont typeface="Wingdings" pitchFamily="2" charset="2"/>
              <a:buChar char="Ø"/>
            </a:pPr>
            <a:r>
              <a:rPr lang="en-US" sz="2000" dirty="0" smtClean="0">
                <a:latin typeface="Times New Roman" pitchFamily="18" charset="0"/>
                <a:cs typeface="Times New Roman" pitchFamily="18" charset="0"/>
              </a:rPr>
              <a:t>Basic Research</a:t>
            </a:r>
          </a:p>
          <a:p>
            <a:pPr>
              <a:buFont typeface="Wingdings" pitchFamily="2" charset="2"/>
              <a:buChar char="Ø"/>
            </a:pPr>
            <a:r>
              <a:rPr lang="en-US" sz="2000" dirty="0" err="1" smtClean="0">
                <a:latin typeface="Times New Roman" pitchFamily="18" charset="0"/>
                <a:cs typeface="Times New Roman" pitchFamily="18" charset="0"/>
              </a:rPr>
              <a:t>Correlational</a:t>
            </a:r>
            <a:r>
              <a:rPr lang="en-US" sz="2000" dirty="0" smtClean="0">
                <a:latin typeface="Times New Roman" pitchFamily="18" charset="0"/>
                <a:cs typeface="Times New Roman" pitchFamily="18" charset="0"/>
              </a:rPr>
              <a:t> Research</a:t>
            </a:r>
          </a:p>
          <a:p>
            <a:pPr>
              <a:buFont typeface="Wingdings" pitchFamily="2" charset="2"/>
              <a:buChar char="Ø"/>
            </a:pPr>
            <a:r>
              <a:rPr lang="en-US" sz="2000" dirty="0" smtClean="0">
                <a:latin typeface="Times New Roman" pitchFamily="18" charset="0"/>
                <a:cs typeface="Times New Roman" pitchFamily="18" charset="0"/>
              </a:rPr>
              <a:t>Descriptive Research</a:t>
            </a:r>
          </a:p>
          <a:p>
            <a:pPr>
              <a:buFont typeface="Wingdings" pitchFamily="2" charset="2"/>
              <a:buChar char="Ø"/>
            </a:pPr>
            <a:r>
              <a:rPr lang="en-US" sz="2000" dirty="0" smtClean="0">
                <a:latin typeface="Times New Roman" pitchFamily="18" charset="0"/>
                <a:cs typeface="Times New Roman" pitchFamily="18" charset="0"/>
              </a:rPr>
              <a:t>Ethnographic Research</a:t>
            </a:r>
          </a:p>
          <a:p>
            <a:pPr>
              <a:buFont typeface="Wingdings" pitchFamily="2" charset="2"/>
              <a:buChar char="Ø"/>
            </a:pPr>
            <a:r>
              <a:rPr lang="en-US" sz="2000" dirty="0" smtClean="0">
                <a:latin typeface="Times New Roman" pitchFamily="18" charset="0"/>
                <a:cs typeface="Times New Roman" pitchFamily="18" charset="0"/>
              </a:rPr>
              <a:t>Experimental Research</a:t>
            </a:r>
          </a:p>
          <a:p>
            <a:pPr>
              <a:buFont typeface="Wingdings" pitchFamily="2" charset="2"/>
              <a:buChar char="Ø"/>
            </a:pPr>
            <a:r>
              <a:rPr lang="en-US" sz="2000" dirty="0" smtClean="0">
                <a:latin typeface="Times New Roman" pitchFamily="18" charset="0"/>
                <a:cs typeface="Times New Roman" pitchFamily="18" charset="0"/>
              </a:rPr>
              <a:t>Exploratory Research</a:t>
            </a:r>
          </a:p>
          <a:p>
            <a:pPr>
              <a:buFont typeface="Wingdings" pitchFamily="2" charset="2"/>
              <a:buChar char="Ø"/>
            </a:pPr>
            <a:r>
              <a:rPr lang="en-US" sz="2000" dirty="0" smtClean="0">
                <a:latin typeface="Times New Roman" pitchFamily="18" charset="0"/>
                <a:cs typeface="Times New Roman" pitchFamily="18" charset="0"/>
              </a:rPr>
              <a:t>Grounded Theory</a:t>
            </a:r>
          </a:p>
          <a:p>
            <a:pPr>
              <a:buFont typeface="Wingdings" pitchFamily="2" charset="2"/>
              <a:buChar char="Ø"/>
            </a:pPr>
            <a:r>
              <a:rPr lang="en-US" sz="2000" dirty="0" smtClean="0">
                <a:latin typeface="Times New Roman" pitchFamily="18" charset="0"/>
                <a:cs typeface="Times New Roman" pitchFamily="18" charset="0"/>
              </a:rPr>
              <a:t>Historical Research</a:t>
            </a:r>
          </a:p>
          <a:p>
            <a:pPr>
              <a:buFont typeface="Wingdings" pitchFamily="2" charset="2"/>
              <a:buChar char="Ø"/>
            </a:pPr>
            <a:r>
              <a:rPr lang="en-US" sz="2000" dirty="0" smtClean="0">
                <a:latin typeface="Times New Roman" pitchFamily="18" charset="0"/>
                <a:cs typeface="Times New Roman" pitchFamily="18" charset="0"/>
              </a:rPr>
              <a:t>Phenomenological Research</a:t>
            </a:r>
          </a:p>
          <a:p>
            <a:pPr>
              <a:buFont typeface="Wingdings" pitchFamily="2" charset="2"/>
              <a:buChar char="Ø"/>
            </a:pPr>
            <a:r>
              <a:rPr lang="en-US" sz="2000" dirty="0" smtClean="0">
                <a:latin typeface="Times New Roman" pitchFamily="18" charset="0"/>
                <a:cs typeface="Times New Roman" pitchFamily="18" charset="0"/>
              </a:rPr>
              <a:t>Qualitative Research</a:t>
            </a:r>
          </a:p>
          <a:p>
            <a:pPr>
              <a:buFont typeface="Wingdings" pitchFamily="2" charset="2"/>
              <a:buChar char="Ø"/>
            </a:pPr>
            <a:r>
              <a:rPr lang="en-US" sz="2000" dirty="0" smtClean="0">
                <a:latin typeface="Times New Roman" pitchFamily="18" charset="0"/>
                <a:cs typeface="Times New Roman" pitchFamily="18" charset="0"/>
              </a:rPr>
              <a:t>Quantitative Research</a:t>
            </a:r>
            <a:endParaRPr lang="en-US" sz="2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305800" cy="5486400"/>
          </a:xfrm>
        </p:spPr>
        <p:txBody>
          <a:bodyPr>
            <a:normAutofit/>
          </a:bodyPr>
          <a:lstStyle/>
          <a:p>
            <a:pPr>
              <a:buFont typeface="Wingdings" pitchFamily="2" charset="2"/>
              <a:buChar char="Ø"/>
            </a:pPr>
            <a:r>
              <a:rPr lang="en-US" sz="2400" dirty="0" smtClean="0">
                <a:latin typeface="Times New Roman" pitchFamily="18" charset="0"/>
                <a:cs typeface="Times New Roman" pitchFamily="18" charset="0"/>
              </a:rPr>
              <a:t>Applied Research</a:t>
            </a:r>
          </a:p>
          <a:p>
            <a:pPr>
              <a:buNone/>
            </a:pPr>
            <a:r>
              <a:rPr lang="en-US" sz="2000" dirty="0" smtClean="0">
                <a:latin typeface="Times New Roman" pitchFamily="18" charset="0"/>
                <a:cs typeface="Times New Roman" pitchFamily="18" charset="0"/>
              </a:rPr>
              <a:t>      It is a scientific study that seek to solve various practical problems in the day today life. It find answers or solutions to everyday problems, cure illness, develop innovative technologies etc.</a:t>
            </a:r>
          </a:p>
          <a:p>
            <a:pPr>
              <a:buNone/>
            </a:pPr>
            <a:r>
              <a:rPr lang="en-US" sz="2000" dirty="0" smtClean="0">
                <a:latin typeface="Times New Roman" pitchFamily="18" charset="0"/>
                <a:cs typeface="Times New Roman" pitchFamily="18" charset="0"/>
              </a:rPr>
              <a:t>    </a:t>
            </a:r>
            <a:r>
              <a:rPr lang="en-US" sz="26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For example-</a:t>
            </a:r>
          </a:p>
          <a:p>
            <a:r>
              <a:rPr lang="en-US" sz="2000" dirty="0" smtClean="0">
                <a:latin typeface="Times New Roman" pitchFamily="18" charset="0"/>
                <a:cs typeface="Times New Roman" pitchFamily="18" charset="0"/>
              </a:rPr>
              <a:t>Improve agricultural crop production</a:t>
            </a:r>
          </a:p>
          <a:p>
            <a:r>
              <a:rPr lang="en-US" sz="2000" dirty="0" smtClean="0">
                <a:latin typeface="Times New Roman" pitchFamily="18" charset="0"/>
                <a:cs typeface="Times New Roman" pitchFamily="18" charset="0"/>
              </a:rPr>
              <a:t>Treat or cure specific disease</a:t>
            </a:r>
          </a:p>
          <a:p>
            <a:r>
              <a:rPr lang="en-US" sz="2000" dirty="0" smtClean="0">
                <a:latin typeface="Times New Roman" pitchFamily="18" charset="0"/>
                <a:cs typeface="Times New Roman" pitchFamily="18" charset="0"/>
              </a:rPr>
              <a:t>Improve energy efficiency of homes, offices, modes of transportation</a:t>
            </a:r>
          </a:p>
          <a:p>
            <a:pPr>
              <a:buNone/>
            </a:pPr>
            <a:endParaRPr lang="en-US" sz="2000" dirty="0" smtClean="0">
              <a:latin typeface="Times New Roman" pitchFamily="18" charset="0"/>
              <a:cs typeface="Times New Roman" pitchFamily="18" charset="0"/>
            </a:endParaRPr>
          </a:p>
          <a:p>
            <a:pPr>
              <a:buFont typeface="Wingdings" pitchFamily="2" charset="2"/>
              <a:buChar char="Ø"/>
            </a:pPr>
            <a:r>
              <a:rPr lang="en-US" sz="2400" dirty="0" smtClean="0">
                <a:latin typeface="Times New Roman" pitchFamily="18" charset="0"/>
                <a:cs typeface="Times New Roman" pitchFamily="18" charset="0"/>
              </a:rPr>
              <a:t>Basic Research</a:t>
            </a:r>
          </a:p>
          <a:p>
            <a:pPr>
              <a:buNone/>
            </a:pPr>
            <a:r>
              <a:rPr lang="en-US" sz="2000" dirty="0" smtClean="0">
                <a:latin typeface="Times New Roman" pitchFamily="18" charset="0"/>
                <a:cs typeface="Times New Roman" pitchFamily="18" charset="0"/>
              </a:rPr>
              <a:t>      It is called as Fundamental or Pure research. It Expands the person's knowledge. This type of research is not going to create or invent anything new. Instead, it is based on Basic science investigation.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686800" cy="5257800"/>
          </a:xfrm>
        </p:spPr>
        <p:txBody>
          <a:bodyPr>
            <a:normAutofit/>
          </a:bodyPr>
          <a:lstStyle/>
          <a:p>
            <a:pPr>
              <a:buFont typeface="Wingdings" pitchFamily="2" charset="2"/>
              <a:buChar char="Ø"/>
            </a:pPr>
            <a:r>
              <a:rPr lang="en-US" sz="2600" dirty="0" err="1" smtClean="0">
                <a:latin typeface="Times New Roman" pitchFamily="18" charset="0"/>
                <a:cs typeface="Times New Roman" pitchFamily="18" charset="0"/>
              </a:rPr>
              <a:t>Correlational</a:t>
            </a:r>
            <a:r>
              <a:rPr lang="en-US" sz="2600" dirty="0" smtClean="0">
                <a:latin typeface="Times New Roman" pitchFamily="18" charset="0"/>
                <a:cs typeface="Times New Roman" pitchFamily="18" charset="0"/>
              </a:rPr>
              <a:t> Research</a:t>
            </a:r>
          </a:p>
          <a:p>
            <a:pPr>
              <a:buNone/>
            </a:pPr>
            <a:r>
              <a:rPr lang="en-US" sz="24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The relationship among 2 or more variables without necessarily    determining the cause and effect is known as </a:t>
            </a:r>
            <a:r>
              <a:rPr lang="en-US" sz="2000" dirty="0" err="1" smtClean="0">
                <a:latin typeface="Times New Roman" pitchFamily="18" charset="0"/>
                <a:cs typeface="Times New Roman" pitchFamily="18" charset="0"/>
              </a:rPr>
              <a:t>correlational</a:t>
            </a:r>
            <a:r>
              <a:rPr lang="en-US" sz="2000" dirty="0" smtClean="0">
                <a:latin typeface="Times New Roman" pitchFamily="18" charset="0"/>
                <a:cs typeface="Times New Roman" pitchFamily="18" charset="0"/>
              </a:rPr>
              <a:t> research.</a:t>
            </a:r>
          </a:p>
          <a:p>
            <a:pPr>
              <a:buNone/>
            </a:pPr>
            <a:r>
              <a:rPr lang="en-US" sz="2000" dirty="0" smtClean="0">
                <a:latin typeface="Times New Roman" pitchFamily="18" charset="0"/>
                <a:cs typeface="Times New Roman" pitchFamily="18" charset="0"/>
              </a:rPr>
              <a:t>      For example-</a:t>
            </a:r>
          </a:p>
          <a:p>
            <a:r>
              <a:rPr lang="en-US" sz="2000" dirty="0" smtClean="0">
                <a:latin typeface="Times New Roman" pitchFamily="18" charset="0"/>
                <a:cs typeface="Times New Roman" pitchFamily="18" charset="0"/>
              </a:rPr>
              <a:t>Correlation between obesity and diabetes mellitus</a:t>
            </a:r>
          </a:p>
          <a:p>
            <a:r>
              <a:rPr lang="en-US" sz="2000" dirty="0" smtClean="0">
                <a:latin typeface="Times New Roman" pitchFamily="18" charset="0"/>
                <a:cs typeface="Times New Roman" pitchFamily="18" charset="0"/>
              </a:rPr>
              <a:t>Correlation between smoking and can</a:t>
            </a:r>
            <a:r>
              <a:rPr lang="en-US" sz="2200" dirty="0" smtClean="0">
                <a:latin typeface="Times New Roman" pitchFamily="18" charset="0"/>
                <a:cs typeface="Times New Roman" pitchFamily="18" charset="0"/>
              </a:rPr>
              <a:t>cer</a:t>
            </a:r>
          </a:p>
          <a:p>
            <a:pPr>
              <a:buFont typeface="Wingdings" pitchFamily="2" charset="2"/>
              <a:buChar char="Ø"/>
            </a:pPr>
            <a:r>
              <a:rPr lang="en-US" sz="2400" dirty="0" smtClean="0">
                <a:latin typeface="Times New Roman" pitchFamily="18" charset="0"/>
                <a:cs typeface="Times New Roman" pitchFamily="18" charset="0"/>
              </a:rPr>
              <a:t>Descriptive Research</a:t>
            </a:r>
          </a:p>
          <a:p>
            <a:pPr>
              <a:buNone/>
            </a:pPr>
            <a:r>
              <a:rPr lang="en-US" sz="24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This type of research provides accurate portrayal of characteristics of a particular individual, situation or group. Also known as statistical research. It deals with everything that can be counted and studied which have an impact on the lives of people.</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534400" cy="5257800"/>
          </a:xfrm>
        </p:spPr>
        <p:txBody>
          <a:bodyPr>
            <a:normAutofit lnSpcReduction="10000"/>
          </a:bodyPr>
          <a:lstStyle/>
          <a:p>
            <a:pPr>
              <a:buFont typeface="Wingdings" pitchFamily="2" charset="2"/>
              <a:buChar char="Ø"/>
            </a:pPr>
            <a:r>
              <a:rPr lang="en-US" sz="2400" dirty="0" smtClean="0">
                <a:latin typeface="Times New Roman" pitchFamily="18" charset="0"/>
                <a:cs typeface="Times New Roman" pitchFamily="18" charset="0"/>
              </a:rPr>
              <a:t>Ethnographic Research</a:t>
            </a:r>
          </a:p>
          <a:p>
            <a:pPr>
              <a:buNone/>
            </a:pPr>
            <a:r>
              <a:rPr lang="en-US" sz="2400" dirty="0" smtClean="0"/>
              <a:t>    </a:t>
            </a:r>
            <a:r>
              <a:rPr lang="en-US" sz="2000" dirty="0" smtClean="0">
                <a:latin typeface="Times New Roman" pitchFamily="18" charset="0"/>
                <a:cs typeface="Times New Roman" pitchFamily="18" charset="0"/>
              </a:rPr>
              <a:t>This type of research involves investigation of a culture through an in-depth study of members of culture. It involves systematic collection, description, analysis of data for development of theories of cultural behavior. There are anthropological studies that studies people, ethnic group, ethnic formations and social welfare characteristics. It is done on the basis of observations, interviews, questionnaire and data collection.</a:t>
            </a:r>
          </a:p>
          <a:p>
            <a:pPr>
              <a:buFont typeface="Wingdings" pitchFamily="2" charset="2"/>
              <a:buChar char="Ø"/>
            </a:pPr>
            <a:r>
              <a:rPr lang="en-US" sz="2400" dirty="0" smtClean="0">
                <a:latin typeface="Times New Roman" pitchFamily="18" charset="0"/>
                <a:cs typeface="Times New Roman" pitchFamily="18" charset="0"/>
              </a:rPr>
              <a:t>Experimental Research</a:t>
            </a:r>
          </a:p>
          <a:p>
            <a:pPr>
              <a:buNone/>
            </a:pPr>
            <a:r>
              <a:rPr lang="en-US" sz="2000" dirty="0" smtClean="0"/>
              <a:t>     </a:t>
            </a:r>
            <a:r>
              <a:rPr lang="en-US" sz="2000" dirty="0" smtClean="0">
                <a:latin typeface="Times New Roman" pitchFamily="18" charset="0"/>
                <a:cs typeface="Times New Roman" pitchFamily="18" charset="0"/>
              </a:rPr>
              <a:t>This study involves objective, systematic, controlled investigation for purpose of predicting and controlling the phenomena. It also includes examining the probability and causality among variables.</a:t>
            </a:r>
          </a:p>
          <a:p>
            <a:pPr>
              <a:buFont typeface="Wingdings" pitchFamily="2" charset="2"/>
              <a:buChar char="Ø"/>
            </a:pPr>
            <a:r>
              <a:rPr lang="en-US" sz="2400" dirty="0" smtClean="0">
                <a:latin typeface="Times New Roman" pitchFamily="18" charset="0"/>
                <a:cs typeface="Times New Roman" pitchFamily="18" charset="0"/>
              </a:rPr>
              <a:t>Exploratory Research</a:t>
            </a:r>
          </a:p>
          <a:p>
            <a:pPr>
              <a:buNone/>
            </a:pPr>
            <a:r>
              <a:rPr lang="en-US" sz="2000" dirty="0" smtClean="0">
                <a:latin typeface="Times New Roman" pitchFamily="18" charset="0"/>
                <a:cs typeface="Times New Roman" pitchFamily="18" charset="0"/>
              </a:rPr>
              <a:t>     This type of research will be conducted for a problem that has not been clearly defined. It helps to determine the best research design, data collection method and selection of subjects. It is quite informal relying on the secondary research.</a:t>
            </a:r>
            <a:endParaRPr lang="en-US" sz="20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534400" cy="5013325"/>
          </a:xfrm>
        </p:spPr>
        <p:txBody>
          <a:bodyPr>
            <a:normAutofit/>
          </a:bodyPr>
          <a:lstStyle/>
          <a:p>
            <a:pPr>
              <a:buFont typeface="Wingdings" pitchFamily="2" charset="2"/>
              <a:buChar char="Ø"/>
            </a:pPr>
            <a:r>
              <a:rPr lang="en-US" sz="2400" dirty="0" smtClean="0">
                <a:latin typeface="Times New Roman" pitchFamily="18" charset="0"/>
                <a:cs typeface="Times New Roman" pitchFamily="18" charset="0"/>
              </a:rPr>
              <a:t>Ground Theory Research</a:t>
            </a:r>
          </a:p>
          <a:p>
            <a:pPr>
              <a:buNone/>
            </a:pPr>
            <a:r>
              <a:rPr lang="en-US" sz="2400" dirty="0" smtClean="0"/>
              <a:t>     </a:t>
            </a:r>
            <a:r>
              <a:rPr lang="en-US" sz="2000" dirty="0" smtClean="0">
                <a:latin typeface="Times New Roman" pitchFamily="18" charset="0"/>
                <a:cs typeface="Times New Roman" pitchFamily="18" charset="0"/>
              </a:rPr>
              <a:t>It studies about the problems existing in a given social environment and how people involved handles them. It operates almost in a reverse fashion from traditional research and involves 4 stages- Codes, Concepts, Categories and Theory.</a:t>
            </a:r>
          </a:p>
          <a:p>
            <a:pPr>
              <a:buFont typeface="Wingdings" pitchFamily="2" charset="2"/>
              <a:buChar char="Ø"/>
            </a:pPr>
            <a:r>
              <a:rPr lang="en-US" sz="2400" dirty="0" smtClean="0">
                <a:latin typeface="Times New Roman" pitchFamily="18" charset="0"/>
                <a:cs typeface="Times New Roman" pitchFamily="18" charset="0"/>
              </a:rPr>
              <a:t>Historical Research</a:t>
            </a:r>
          </a:p>
          <a:p>
            <a:pPr>
              <a:buNone/>
            </a:pPr>
            <a:r>
              <a:rPr lang="en-US" sz="2400" dirty="0" smtClean="0"/>
              <a:t>     </a:t>
            </a:r>
            <a:r>
              <a:rPr lang="en-US" sz="2000" dirty="0" smtClean="0">
                <a:latin typeface="Times New Roman" pitchFamily="18" charset="0"/>
                <a:cs typeface="Times New Roman" pitchFamily="18" charset="0"/>
              </a:rPr>
              <a:t>Research involving analysis of events that occurred in the remote or recent past. Application- Understanding this can add perspective on how we can examine the current situation.</a:t>
            </a:r>
          </a:p>
          <a:p>
            <a:pPr>
              <a:buFont typeface="Wingdings" pitchFamily="2" charset="2"/>
              <a:buChar char="Ø"/>
            </a:pPr>
            <a:r>
              <a:rPr lang="en-US" sz="2400" dirty="0" smtClean="0">
                <a:latin typeface="Times New Roman" pitchFamily="18" charset="0"/>
                <a:cs typeface="Times New Roman" pitchFamily="18" charset="0"/>
              </a:rPr>
              <a:t>Phenomenological Research</a:t>
            </a:r>
          </a:p>
          <a:p>
            <a:pPr>
              <a:buNone/>
            </a:pPr>
            <a:r>
              <a:rPr lang="en-US" sz="2400" dirty="0" smtClean="0"/>
              <a:t>     </a:t>
            </a:r>
            <a:r>
              <a:rPr lang="en-US" sz="2000" dirty="0" smtClean="0">
                <a:latin typeface="Times New Roman" pitchFamily="18" charset="0"/>
                <a:cs typeface="Times New Roman" pitchFamily="18" charset="0"/>
              </a:rPr>
              <a:t>It aim to describe an experience that has been actually lived by a person.</a:t>
            </a:r>
            <a:endParaRPr lang="en-US" sz="20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686800" cy="5013325"/>
          </a:xfrm>
        </p:spPr>
        <p:txBody>
          <a:bodyPr>
            <a:normAutofit/>
          </a:bodyPr>
          <a:lstStyle/>
          <a:p>
            <a:pPr>
              <a:buFont typeface="Wingdings" pitchFamily="2" charset="2"/>
              <a:buChar char="Ø"/>
            </a:pPr>
            <a:r>
              <a:rPr lang="en-US" sz="2400" dirty="0" smtClean="0">
                <a:latin typeface="Times New Roman" pitchFamily="18" charset="0"/>
                <a:cs typeface="Times New Roman" pitchFamily="18" charset="0"/>
              </a:rPr>
              <a:t>Quantitative Research</a:t>
            </a:r>
          </a:p>
          <a:p>
            <a:pPr>
              <a:buNone/>
            </a:pPr>
            <a:r>
              <a:rPr lang="en-US" sz="2000" dirty="0" smtClean="0">
                <a:latin typeface="Times New Roman" pitchFamily="18" charset="0"/>
                <a:cs typeface="Times New Roman" pitchFamily="18" charset="0"/>
              </a:rPr>
              <a:t>     Involving numbers and quantifying the results mathematically    in numbers.</a:t>
            </a:r>
          </a:p>
          <a:p>
            <a:pPr>
              <a:buNone/>
            </a:pPr>
            <a:r>
              <a:rPr lang="en-US" sz="2000" dirty="0" smtClean="0">
                <a:latin typeface="Times New Roman" pitchFamily="18" charset="0"/>
                <a:cs typeface="Times New Roman" pitchFamily="18" charset="0"/>
              </a:rPr>
              <a:t>     Quantitative research is a types of research that assumes that the phenomena under study can be measured and involves methods that:</a:t>
            </a:r>
          </a:p>
          <a:p>
            <a:r>
              <a:rPr lang="en-US" sz="2000" dirty="0" smtClean="0">
                <a:latin typeface="Times New Roman" pitchFamily="18" charset="0"/>
                <a:cs typeface="Times New Roman" pitchFamily="18" charset="0"/>
              </a:rPr>
              <a:t>gather data using measurement (numerical data)</a:t>
            </a:r>
          </a:p>
          <a:p>
            <a:r>
              <a:rPr lang="en-US" sz="2000" dirty="0" err="1" smtClean="0">
                <a:latin typeface="Times New Roman" pitchFamily="18" charset="0"/>
                <a:cs typeface="Times New Roman" pitchFamily="18" charset="0"/>
              </a:rPr>
              <a:t>analyse</a:t>
            </a:r>
            <a:r>
              <a:rPr lang="en-US" sz="2000" dirty="0" smtClean="0">
                <a:latin typeface="Times New Roman" pitchFamily="18" charset="0"/>
                <a:cs typeface="Times New Roman" pitchFamily="18" charset="0"/>
              </a:rPr>
              <a:t> data by using quantitative statistical analysis techniques.</a:t>
            </a:r>
          </a:p>
          <a:p>
            <a:pPr>
              <a:buFont typeface="Wingdings" pitchFamily="2" charset="2"/>
              <a:buChar char="Ø"/>
            </a:pPr>
            <a:r>
              <a:rPr lang="en-US" sz="2400" dirty="0" smtClean="0">
                <a:latin typeface="Times New Roman" pitchFamily="18" charset="0"/>
                <a:cs typeface="Times New Roman" pitchFamily="18" charset="0"/>
              </a:rPr>
              <a:t>Qualitative Research</a:t>
            </a:r>
          </a:p>
          <a:p>
            <a:pPr>
              <a:buNone/>
            </a:pPr>
            <a:r>
              <a:rPr lang="en-US" sz="2000" dirty="0" smtClean="0"/>
              <a:t>     </a:t>
            </a:r>
            <a:r>
              <a:rPr lang="en-US" sz="2000" dirty="0" smtClean="0">
                <a:latin typeface="Times New Roman" pitchFamily="18" charset="0"/>
                <a:cs typeface="Times New Roman" pitchFamily="18" charset="0"/>
              </a:rPr>
              <a:t>Difficult or impossible to quantify mathematically such as beliefs, meanings, attributes and symbols. It aim to gather an in-depth understanding of human behavior. </a:t>
            </a:r>
            <a:endParaRPr lang="en-US" sz="20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0" y="2895600"/>
            <a:ext cx="5943600" cy="762000"/>
          </a:xfrm>
        </p:spPr>
        <p:txBody>
          <a:bodyPr>
            <a:normAutofit/>
          </a:bodyPr>
          <a:lstStyle/>
          <a:p>
            <a:pPr>
              <a:buNone/>
            </a:pPr>
            <a:r>
              <a:rPr lang="en-US" sz="3600" dirty="0" smtClean="0"/>
              <a:t>           THANK YOU</a:t>
            </a:r>
            <a:endParaRPr lang="en-US" sz="36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90</TotalTime>
  <Words>569</Words>
  <Application>Microsoft Office PowerPoint</Application>
  <PresentationFormat>On-screen Show (4:3)</PresentationFormat>
  <Paragraphs>59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Trek</vt:lpstr>
      <vt:lpstr> Types of research</vt:lpstr>
      <vt:lpstr>Slide 2</vt:lpstr>
      <vt:lpstr>Slide 3</vt:lpstr>
      <vt:lpstr>Slide 4</vt:lpstr>
      <vt:lpstr>Slide 5</vt:lpstr>
      <vt:lpstr>Slide 6</vt:lpstr>
      <vt:lpstr>Slide 7</vt:lpstr>
      <vt:lpstr>Slide 8</vt:lpstr>
      <vt:lpstr>Slide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methodology for        management </dc:title>
  <dc:creator>DNR-MBA-DEPT</dc:creator>
  <cp:lastModifiedBy>DNR-MBA-DEPT</cp:lastModifiedBy>
  <cp:revision>24</cp:revision>
  <dcterms:created xsi:type="dcterms:W3CDTF">2006-08-16T00:00:00Z</dcterms:created>
  <dcterms:modified xsi:type="dcterms:W3CDTF">2024-06-29T07:53:42Z</dcterms:modified>
</cp:coreProperties>
</file>