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63" r:id="rId4"/>
    <p:sldId id="264" r:id="rId5"/>
    <p:sldId id="265" r:id="rId6"/>
    <p:sldId id="266" r:id="rId7"/>
    <p:sldId id="267" r:id="rId8"/>
    <p:sldId id="284" r:id="rId9"/>
    <p:sldId id="281" r:id="rId10"/>
    <p:sldId id="282" r:id="rId11"/>
    <p:sldId id="283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078E5-A9CA-4071-BBAE-8FBBDE1513C5}" type="doc">
      <dgm:prSet loTypeId="urn:microsoft.com/office/officeart/2005/8/layout/cycle5" loCatId="cycle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70FD3DD-A586-4DC1-B53F-64A2943E963A}">
      <dgm:prSet phldrT="[Text]"/>
      <dgm:spPr/>
      <dgm:t>
        <a:bodyPr/>
        <a:lstStyle/>
        <a:p>
          <a:r>
            <a:rPr lang="en-US" b="1" cap="none" spc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FETCH</a:t>
          </a:r>
          <a:endParaRPr lang="en-US" b="1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AE69E14E-3F16-4561-8EEF-4C9C46C56C63}" cxnId="{03451B84-BD02-4CF8-98DE-D52DF80F4654}" type="parTrans">
      <dgm:prSet/>
      <dgm:spPr/>
      <dgm:t>
        <a:bodyPr/>
        <a:lstStyle/>
        <a:p>
          <a:endParaRPr lang="en-US"/>
        </a:p>
      </dgm:t>
    </dgm:pt>
    <dgm:pt modelId="{16BD3926-C04F-45C1-9544-CDF6A42F83E7}" cxnId="{03451B84-BD02-4CF8-98DE-D52DF80F4654}" type="sibTrans">
      <dgm:prSet/>
      <dgm:spPr/>
      <dgm:t>
        <a:bodyPr/>
        <a:lstStyle/>
        <a:p>
          <a:endParaRPr lang="en-US"/>
        </a:p>
      </dgm:t>
    </dgm:pt>
    <dgm:pt modelId="{390D6A24-1C98-4643-A023-3CB84505DDE4}">
      <dgm:prSet phldrT="[Text]"/>
      <dgm:spPr/>
      <dgm:t>
        <a:bodyPr/>
        <a:lstStyle/>
        <a:p>
          <a:r>
            <a:rPr lang="en-US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DECODE </a:t>
          </a:r>
          <a:endParaRPr lang="en-US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4D254BA1-3944-4892-9F69-10FD6227A4F7}" cxnId="{FC9CB5D3-967E-4E0A-82A3-CD7E0799911A}" type="parTrans">
      <dgm:prSet/>
      <dgm:spPr/>
      <dgm:t>
        <a:bodyPr/>
        <a:lstStyle/>
        <a:p>
          <a:endParaRPr lang="en-US"/>
        </a:p>
      </dgm:t>
    </dgm:pt>
    <dgm:pt modelId="{9CDC4929-6808-4539-B879-715BF445F80E}" cxnId="{FC9CB5D3-967E-4E0A-82A3-CD7E0799911A}" type="sibTrans">
      <dgm:prSet/>
      <dgm:spPr/>
      <dgm:t>
        <a:bodyPr/>
        <a:lstStyle/>
        <a:p>
          <a:endParaRPr lang="en-US"/>
        </a:p>
      </dgm:t>
    </dgm:pt>
    <dgm:pt modelId="{3C794E11-A625-4730-B3C9-881C32E4C9D7}">
      <dgm:prSet phldrT="[Text]"/>
      <dgm:spPr/>
      <dgm:t>
        <a:bodyPr/>
        <a:lstStyle/>
        <a:p>
          <a:r>
            <a:rPr lang="en-US" b="1" cap="none" spc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EXECUTE</a:t>
          </a:r>
          <a:endParaRPr lang="en-US" b="1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C5A34874-5B6D-4FA4-813C-8C1B9A147DBD}" cxnId="{3ADF730C-859C-4F29-A210-04EEFB7A0548}" type="parTrans">
      <dgm:prSet/>
      <dgm:spPr/>
      <dgm:t>
        <a:bodyPr/>
        <a:lstStyle/>
        <a:p>
          <a:endParaRPr lang="en-US"/>
        </a:p>
      </dgm:t>
    </dgm:pt>
    <dgm:pt modelId="{B08808EF-6733-4ABE-97F1-5500B59D2975}" cxnId="{3ADF730C-859C-4F29-A210-04EEFB7A0548}" type="sibTrans">
      <dgm:prSet/>
      <dgm:spPr/>
      <dgm:t>
        <a:bodyPr/>
        <a:lstStyle/>
        <a:p>
          <a:endParaRPr lang="en-US"/>
        </a:p>
      </dgm:t>
    </dgm:pt>
    <dgm:pt modelId="{3855889A-772D-41F9-BC41-72CC7DECB7AA}">
      <dgm:prSet phldrT="[Text]"/>
      <dgm:spPr/>
      <dgm:t>
        <a:bodyPr/>
        <a:lstStyle/>
        <a:p>
          <a:r>
            <a:rPr lang="en-US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STORE</a:t>
          </a:r>
          <a:endParaRPr lang="en-US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E1681F8C-77FE-45C5-AF8A-A64156D23C23}" cxnId="{B7206577-AF86-4F2E-AC71-C6D2B366982F}" type="parTrans">
      <dgm:prSet/>
      <dgm:spPr/>
      <dgm:t>
        <a:bodyPr/>
        <a:lstStyle/>
        <a:p>
          <a:endParaRPr lang="en-US"/>
        </a:p>
      </dgm:t>
    </dgm:pt>
    <dgm:pt modelId="{3E8DB72E-1E20-4C72-8C72-D2F0C92C8F2C}" cxnId="{B7206577-AF86-4F2E-AC71-C6D2B366982F}" type="sibTrans">
      <dgm:prSet/>
      <dgm:spPr/>
      <dgm:t>
        <a:bodyPr/>
        <a:lstStyle/>
        <a:p>
          <a:endParaRPr lang="en-US"/>
        </a:p>
      </dgm:t>
    </dgm:pt>
    <dgm:pt modelId="{34497364-091C-4A81-A4ED-BCF99DA687E0}" type="pres">
      <dgm:prSet presAssocID="{EEC078E5-A9CA-4071-BBAE-8FBBDE1513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2FC02D-88CD-42E7-921A-BB9CF2945B4B}" type="pres">
      <dgm:prSet presAssocID="{370FD3DD-A586-4DC1-B53F-64A2943E96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8CD9E-61EA-4391-AB80-A65651172BF5}" type="pres">
      <dgm:prSet presAssocID="{370FD3DD-A586-4DC1-B53F-64A2943E963A}" presName="spNode" presStyleCnt="0"/>
      <dgm:spPr/>
      <dgm:t>
        <a:bodyPr/>
        <a:lstStyle/>
        <a:p>
          <a:endParaRPr lang="en-US"/>
        </a:p>
      </dgm:t>
    </dgm:pt>
    <dgm:pt modelId="{D94B871E-C27C-4C8F-84B6-2B18D34E9D10}" type="pres">
      <dgm:prSet presAssocID="{16BD3926-C04F-45C1-9544-CDF6A42F83E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D1B2AA4-ECD9-40A9-A873-DE13E9229FFD}" type="pres">
      <dgm:prSet presAssocID="{390D6A24-1C98-4643-A023-3CB84505DD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B122C-D84E-45FB-8A7D-E02D98DC0A34}" type="pres">
      <dgm:prSet presAssocID="{390D6A24-1C98-4643-A023-3CB84505DDE4}" presName="spNode" presStyleCnt="0"/>
      <dgm:spPr/>
      <dgm:t>
        <a:bodyPr/>
        <a:lstStyle/>
        <a:p>
          <a:endParaRPr lang="en-US"/>
        </a:p>
      </dgm:t>
    </dgm:pt>
    <dgm:pt modelId="{8341AB23-C3CC-4914-BF55-2CCAC23EEFBC}" type="pres">
      <dgm:prSet presAssocID="{9CDC4929-6808-4539-B879-715BF445F80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B909C88-C6A1-4E5B-A0CA-148F06A678BA}" type="pres">
      <dgm:prSet presAssocID="{3C794E11-A625-4730-B3C9-881C32E4C9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3547A-0358-4D06-B7FB-29F1B165CD2D}" type="pres">
      <dgm:prSet presAssocID="{3C794E11-A625-4730-B3C9-881C32E4C9D7}" presName="spNode" presStyleCnt="0"/>
      <dgm:spPr/>
      <dgm:t>
        <a:bodyPr/>
        <a:lstStyle/>
        <a:p>
          <a:endParaRPr lang="en-US"/>
        </a:p>
      </dgm:t>
    </dgm:pt>
    <dgm:pt modelId="{BE9E072C-07E9-4041-91F7-C9469D5174E9}" type="pres">
      <dgm:prSet presAssocID="{B08808EF-6733-4ABE-97F1-5500B59D297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637062EA-1826-4B82-A883-C3FC34D60F79}" type="pres">
      <dgm:prSet presAssocID="{3855889A-772D-41F9-BC41-72CC7DECB7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5FF56-CF11-4D34-814D-617CFCCD3146}" type="pres">
      <dgm:prSet presAssocID="{3855889A-772D-41F9-BC41-72CC7DECB7AA}" presName="spNode" presStyleCnt="0"/>
      <dgm:spPr/>
      <dgm:t>
        <a:bodyPr/>
        <a:lstStyle/>
        <a:p>
          <a:endParaRPr lang="en-US"/>
        </a:p>
      </dgm:t>
    </dgm:pt>
    <dgm:pt modelId="{D25F0FA6-78CC-452F-AA48-428C6792EACC}" type="pres">
      <dgm:prSet presAssocID="{3E8DB72E-1E20-4C72-8C72-D2F0C92C8F2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7206577-AF86-4F2E-AC71-C6D2B366982F}" srcId="{EEC078E5-A9CA-4071-BBAE-8FBBDE1513C5}" destId="{3855889A-772D-41F9-BC41-72CC7DECB7AA}" srcOrd="3" destOrd="0" parTransId="{E1681F8C-77FE-45C5-AF8A-A64156D23C23}" sibTransId="{3E8DB72E-1E20-4C72-8C72-D2F0C92C8F2C}"/>
    <dgm:cxn modelId="{F38CB5BC-DE44-4302-B003-81B203AC6FFE}" type="presOf" srcId="{EEC078E5-A9CA-4071-BBAE-8FBBDE1513C5}" destId="{34497364-091C-4A81-A4ED-BCF99DA687E0}" srcOrd="0" destOrd="0" presId="urn:microsoft.com/office/officeart/2005/8/layout/cycle5"/>
    <dgm:cxn modelId="{FC9CB5D3-967E-4E0A-82A3-CD7E0799911A}" srcId="{EEC078E5-A9CA-4071-BBAE-8FBBDE1513C5}" destId="{390D6A24-1C98-4643-A023-3CB84505DDE4}" srcOrd="1" destOrd="0" parTransId="{4D254BA1-3944-4892-9F69-10FD6227A4F7}" sibTransId="{9CDC4929-6808-4539-B879-715BF445F80E}"/>
    <dgm:cxn modelId="{DB52B09A-4ECC-4C2E-9DB8-AF48EBC36E0F}" type="presOf" srcId="{16BD3926-C04F-45C1-9544-CDF6A42F83E7}" destId="{D94B871E-C27C-4C8F-84B6-2B18D34E9D10}" srcOrd="0" destOrd="0" presId="urn:microsoft.com/office/officeart/2005/8/layout/cycle5"/>
    <dgm:cxn modelId="{0B8786CB-3D87-4166-BC63-82B9F1C3B63E}" type="presOf" srcId="{B08808EF-6733-4ABE-97F1-5500B59D2975}" destId="{BE9E072C-07E9-4041-91F7-C9469D5174E9}" srcOrd="0" destOrd="0" presId="urn:microsoft.com/office/officeart/2005/8/layout/cycle5"/>
    <dgm:cxn modelId="{1608A1EF-50BA-4A55-A059-73D5014D9208}" type="presOf" srcId="{3E8DB72E-1E20-4C72-8C72-D2F0C92C8F2C}" destId="{D25F0FA6-78CC-452F-AA48-428C6792EACC}" srcOrd="0" destOrd="0" presId="urn:microsoft.com/office/officeart/2005/8/layout/cycle5"/>
    <dgm:cxn modelId="{1E6D3C02-8E76-45A6-A2B6-9FE9FD1EF263}" type="presOf" srcId="{3C794E11-A625-4730-B3C9-881C32E4C9D7}" destId="{6B909C88-C6A1-4E5B-A0CA-148F06A678BA}" srcOrd="0" destOrd="0" presId="urn:microsoft.com/office/officeart/2005/8/layout/cycle5"/>
    <dgm:cxn modelId="{03451B84-BD02-4CF8-98DE-D52DF80F4654}" srcId="{EEC078E5-A9CA-4071-BBAE-8FBBDE1513C5}" destId="{370FD3DD-A586-4DC1-B53F-64A2943E963A}" srcOrd="0" destOrd="0" parTransId="{AE69E14E-3F16-4561-8EEF-4C9C46C56C63}" sibTransId="{16BD3926-C04F-45C1-9544-CDF6A42F83E7}"/>
    <dgm:cxn modelId="{4C24AF87-9BB9-4B88-9BD3-F3340B1A8ADE}" type="presOf" srcId="{9CDC4929-6808-4539-B879-715BF445F80E}" destId="{8341AB23-C3CC-4914-BF55-2CCAC23EEFBC}" srcOrd="0" destOrd="0" presId="urn:microsoft.com/office/officeart/2005/8/layout/cycle5"/>
    <dgm:cxn modelId="{D3567FE0-0C14-4B63-9235-A3CCEAFD422F}" type="presOf" srcId="{390D6A24-1C98-4643-A023-3CB84505DDE4}" destId="{6D1B2AA4-ECD9-40A9-A873-DE13E9229FFD}" srcOrd="0" destOrd="0" presId="urn:microsoft.com/office/officeart/2005/8/layout/cycle5"/>
    <dgm:cxn modelId="{6CB83217-0415-4266-B60A-E3B56066A5CD}" type="presOf" srcId="{3855889A-772D-41F9-BC41-72CC7DECB7AA}" destId="{637062EA-1826-4B82-A883-C3FC34D60F79}" srcOrd="0" destOrd="0" presId="urn:microsoft.com/office/officeart/2005/8/layout/cycle5"/>
    <dgm:cxn modelId="{3ADF730C-859C-4F29-A210-04EEFB7A0548}" srcId="{EEC078E5-A9CA-4071-BBAE-8FBBDE1513C5}" destId="{3C794E11-A625-4730-B3C9-881C32E4C9D7}" srcOrd="2" destOrd="0" parTransId="{C5A34874-5B6D-4FA4-813C-8C1B9A147DBD}" sibTransId="{B08808EF-6733-4ABE-97F1-5500B59D2975}"/>
    <dgm:cxn modelId="{129A768E-DBD8-447C-AC69-15AE61DBA3C0}" type="presOf" srcId="{370FD3DD-A586-4DC1-B53F-64A2943E963A}" destId="{0C2FC02D-88CD-42E7-921A-BB9CF2945B4B}" srcOrd="0" destOrd="0" presId="urn:microsoft.com/office/officeart/2005/8/layout/cycle5"/>
    <dgm:cxn modelId="{2B03BE54-3A78-4F73-945B-0A1EC3BED5E2}" type="presParOf" srcId="{34497364-091C-4A81-A4ED-BCF99DA687E0}" destId="{0C2FC02D-88CD-42E7-921A-BB9CF2945B4B}" srcOrd="0" destOrd="0" presId="urn:microsoft.com/office/officeart/2005/8/layout/cycle5"/>
    <dgm:cxn modelId="{A8764155-E54C-47F9-AC3A-6AFADD22F73A}" type="presParOf" srcId="{34497364-091C-4A81-A4ED-BCF99DA687E0}" destId="{0668CD9E-61EA-4391-AB80-A65651172BF5}" srcOrd="1" destOrd="0" presId="urn:microsoft.com/office/officeart/2005/8/layout/cycle5"/>
    <dgm:cxn modelId="{B97DA7F0-4296-4B04-8605-AC6ECA2786FF}" type="presParOf" srcId="{34497364-091C-4A81-A4ED-BCF99DA687E0}" destId="{D94B871E-C27C-4C8F-84B6-2B18D34E9D10}" srcOrd="2" destOrd="0" presId="urn:microsoft.com/office/officeart/2005/8/layout/cycle5"/>
    <dgm:cxn modelId="{777482CD-1A81-4225-84F2-94E6B39B2F43}" type="presParOf" srcId="{34497364-091C-4A81-A4ED-BCF99DA687E0}" destId="{6D1B2AA4-ECD9-40A9-A873-DE13E9229FFD}" srcOrd="3" destOrd="0" presId="urn:microsoft.com/office/officeart/2005/8/layout/cycle5"/>
    <dgm:cxn modelId="{AA59464B-96B8-42B6-BE48-B56B36704813}" type="presParOf" srcId="{34497364-091C-4A81-A4ED-BCF99DA687E0}" destId="{5C0B122C-D84E-45FB-8A7D-E02D98DC0A34}" srcOrd="4" destOrd="0" presId="urn:microsoft.com/office/officeart/2005/8/layout/cycle5"/>
    <dgm:cxn modelId="{C6380B2F-2E7A-43D6-AEB6-BE96D3B6DF86}" type="presParOf" srcId="{34497364-091C-4A81-A4ED-BCF99DA687E0}" destId="{8341AB23-C3CC-4914-BF55-2CCAC23EEFBC}" srcOrd="5" destOrd="0" presId="urn:microsoft.com/office/officeart/2005/8/layout/cycle5"/>
    <dgm:cxn modelId="{E57BAA0D-602E-4931-82E8-278CDC0B2072}" type="presParOf" srcId="{34497364-091C-4A81-A4ED-BCF99DA687E0}" destId="{6B909C88-C6A1-4E5B-A0CA-148F06A678BA}" srcOrd="6" destOrd="0" presId="urn:microsoft.com/office/officeart/2005/8/layout/cycle5"/>
    <dgm:cxn modelId="{BFCBC9F3-EF35-46B4-9AC6-FBA1D0BB323D}" type="presParOf" srcId="{34497364-091C-4A81-A4ED-BCF99DA687E0}" destId="{9253547A-0358-4D06-B7FB-29F1B165CD2D}" srcOrd="7" destOrd="0" presId="urn:microsoft.com/office/officeart/2005/8/layout/cycle5"/>
    <dgm:cxn modelId="{2DAEBAB3-78D3-4EA0-91A7-194BD54A357B}" type="presParOf" srcId="{34497364-091C-4A81-A4ED-BCF99DA687E0}" destId="{BE9E072C-07E9-4041-91F7-C9469D5174E9}" srcOrd="8" destOrd="0" presId="urn:microsoft.com/office/officeart/2005/8/layout/cycle5"/>
    <dgm:cxn modelId="{9D8C21C4-FFF0-4E5B-8EF9-4D46F0C87E60}" type="presParOf" srcId="{34497364-091C-4A81-A4ED-BCF99DA687E0}" destId="{637062EA-1826-4B82-A883-C3FC34D60F79}" srcOrd="9" destOrd="0" presId="urn:microsoft.com/office/officeart/2005/8/layout/cycle5"/>
    <dgm:cxn modelId="{A750D14A-2561-40BF-8752-AE593C4AD901}" type="presParOf" srcId="{34497364-091C-4A81-A4ED-BCF99DA687E0}" destId="{B055FF56-CF11-4D34-814D-617CFCCD3146}" srcOrd="10" destOrd="0" presId="urn:microsoft.com/office/officeart/2005/8/layout/cycle5"/>
    <dgm:cxn modelId="{7FF5D3A9-01C8-4F10-92B8-D2AFA51C1531}" type="presParOf" srcId="{34497364-091C-4A81-A4ED-BCF99DA687E0}" destId="{D25F0FA6-78CC-452F-AA48-428C6792EAC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297606-5E1D-448E-B45A-95C342A41349}" type="slidenum">
              <a:rPr lang="en-US" smtClean="0"/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EA0F59-A520-403C-BA18-515F214EADE4}" type="datetimeFigureOut">
              <a:rPr lang="en-US" smtClean="0"/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297606-5E1D-448E-B45A-95C342A41349}" type="slidenum">
              <a:rPr lang="en-US" smtClean="0"/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GIF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Autofit/>
          </a:bodyPr>
          <a:lstStyle/>
          <a:p>
            <a:pPr algn="ctr"/>
            <a:br>
              <a:rPr lang="en-US" sz="4000" dirty="0" smtClean="0"/>
            </a:b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MCA I Semester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000" dirty="0" smtClean="0"/>
              <a:t>                                                      </a:t>
            </a: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P.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Mounika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MCA Department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Bays: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bay is a space inside the computer case where a hard drive, floppy drive or CD-ROM drive sits</a:t>
            </a:r>
            <a:endParaRPr lang="en-US" dirty="0"/>
          </a:p>
          <a:p>
            <a:endParaRPr lang="en-US" dirty="0"/>
          </a:p>
          <a:p>
            <a:r>
              <a:rPr lang="en-US" sz="2800" b="1" dirty="0">
                <a:solidFill>
                  <a:srgbClr val="FFFF00"/>
                </a:solidFill>
              </a:rPr>
              <a:t>Power </a:t>
            </a:r>
            <a:r>
              <a:rPr lang="en-US" sz="2800" b="1" dirty="0" smtClean="0">
                <a:solidFill>
                  <a:srgbClr val="FFFF00"/>
                </a:solidFill>
              </a:rPr>
              <a:t>Supply: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power supply changes normal household electricity into electricity that a computer can use.</a:t>
            </a:r>
            <a:endParaRPr lang="en-US" dirty="0"/>
          </a:p>
          <a:p>
            <a:endParaRPr lang="en-US" dirty="0"/>
          </a:p>
          <a:p>
            <a:r>
              <a:rPr lang="en-US" sz="2800" b="1" dirty="0">
                <a:solidFill>
                  <a:srgbClr val="FFFF00"/>
                </a:solidFill>
              </a:rPr>
              <a:t>Sound Components 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sound card lets a computer play and record high quality sound.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8" descr="C:\Users\amunir\AppData\Local\Microsoft\Windows\Temporary Internet Files\Content.IE5\DK65ALVQ\MC900433855[1]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5200" y="2057400"/>
            <a:ext cx="1186018" cy="1186018"/>
          </a:xfrm>
          <a:prstGeom prst="rect">
            <a:avLst/>
          </a:prstGeom>
          <a:noFill/>
        </p:spPr>
      </p:pic>
      <p:pic>
        <p:nvPicPr>
          <p:cNvPr id="5" name="Picture 9" descr="C:\Users\amunir\AppData\Local\Microsoft\Windows\Temporary Internet Files\Content.IE5\GYGMW4VD\MC900440403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490" y="4183810"/>
            <a:ext cx="997789" cy="9977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 of CPU: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41171"/>
            <a:ext cx="8229600" cy="43891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Control </a:t>
            </a:r>
            <a:r>
              <a:rPr lang="en-US" dirty="0"/>
              <a:t>Unit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Arithmetic </a:t>
            </a:r>
            <a:r>
              <a:rPr lang="en-US" dirty="0"/>
              <a:t>Logic Unit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Memory </a:t>
            </a:r>
            <a:r>
              <a:rPr lang="en-US" dirty="0"/>
              <a:t>Unit/Register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Arrangement of Components:</a:t>
            </a:r>
            <a:endParaRPr lang="en-US" b="1" dirty="0"/>
          </a:p>
        </p:txBody>
      </p:sp>
      <p:pic>
        <p:nvPicPr>
          <p:cNvPr id="4" name="Picture 3" descr="Central Processing Unit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2057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ALU(Arithmetic Logic Unit</a:t>
            </a:r>
            <a:r>
              <a:rPr lang="en-US" sz="5400" b="1" dirty="0" smtClean="0">
                <a:solidFill>
                  <a:srgbClr val="FFFF00"/>
                </a:solidFill>
              </a:rPr>
              <a:t>):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2286000"/>
            <a:ext cx="8229600" cy="4389120"/>
          </a:xfrm>
        </p:spPr>
        <p:txBody>
          <a:bodyPr/>
          <a:lstStyle/>
          <a:p>
            <a:pPr lvl="2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It performs two types of operations </a:t>
            </a:r>
            <a:endParaRPr lang="en-US" sz="2800" dirty="0"/>
          </a:p>
          <a:p>
            <a:pPr lvl="2">
              <a:lnSpc>
                <a:spcPct val="140000"/>
              </a:lnSpc>
              <a:buClr>
                <a:schemeClr val="tx1"/>
              </a:buClr>
              <a:buNone/>
            </a:pPr>
            <a:r>
              <a:rPr lang="en-US" sz="2800" dirty="0"/>
              <a:t>		 1. Arithmetic Operations.		</a:t>
            </a:r>
            <a:endParaRPr lang="en-US" sz="2800" dirty="0"/>
          </a:p>
          <a:p>
            <a:pPr lvl="2">
              <a:lnSpc>
                <a:spcPct val="140000"/>
              </a:lnSpc>
              <a:buClr>
                <a:schemeClr val="tx1"/>
              </a:buClr>
              <a:buNone/>
            </a:pPr>
            <a:r>
              <a:rPr lang="en-US" sz="2800" dirty="0"/>
              <a:t>		 2. Logical Operations.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upload.wikimedia.org/wikipedia/commons/thumb/8/82/ALU_symbol.svg/220px-ALU_symbol.svg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25" y="4191000"/>
            <a:ext cx="3185878" cy="2438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Arithmetic </a:t>
            </a:r>
            <a:r>
              <a:rPr lang="en-US" sz="5400" b="1" dirty="0" smtClean="0"/>
              <a:t>Operations:</a:t>
            </a:r>
            <a:endParaRPr 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2133600"/>
            <a:ext cx="7772400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400" b="1" dirty="0" smtClean="0">
                <a:solidFill>
                  <a:srgbClr val="CC00FF"/>
                </a:solidFill>
              </a:rPr>
              <a:t>			</a:t>
            </a:r>
            <a:r>
              <a:rPr lang="en-US" sz="2400" b="1" dirty="0" smtClean="0">
                <a:solidFill>
                  <a:srgbClr val="FFC000"/>
                </a:solidFill>
              </a:rPr>
              <a:t>Operation		: Symbol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 smtClean="0"/>
              <a:t>       </a:t>
            </a:r>
            <a:r>
              <a:rPr lang="en-US" dirty="0" smtClean="0"/>
              <a:t>	</a:t>
            </a:r>
            <a:endParaRPr lang="en-US" dirty="0" smtClean="0"/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dirty="0" smtClean="0"/>
              <a:t>		Addition		: 	+	 	</a:t>
            </a:r>
            <a:endParaRPr lang="en-US" dirty="0" smtClean="0"/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/>
              <a:t>			Subtraction		:	 - </a:t>
            </a:r>
            <a:endParaRPr lang="en-US" sz="2400" dirty="0" smtClean="0"/>
          </a:p>
          <a:p>
            <a:pPr>
              <a:lnSpc>
                <a:spcPct val="60000"/>
              </a:lnSpc>
              <a:buFontTx/>
              <a:buNone/>
            </a:pPr>
            <a:br>
              <a:rPr lang="en-US" sz="2400" dirty="0" smtClean="0"/>
            </a:br>
            <a:r>
              <a:rPr lang="en-US" sz="2400" dirty="0" smtClean="0"/>
              <a:t>		Multiplication	: 	*</a:t>
            </a:r>
            <a:endParaRPr lang="en-US" sz="2400" dirty="0" smtClean="0"/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 smtClean="0"/>
              <a:t>			Division		: 	/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sz="1400" dirty="0" smtClean="0"/>
              <a:t>           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Logical </a:t>
            </a:r>
            <a:r>
              <a:rPr lang="en-US" sz="5400" b="1" dirty="0" smtClean="0"/>
              <a:t>Operations: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Logical AND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Logical OR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Logical NOT</a:t>
            </a:r>
            <a:endParaRPr lang="en-US" sz="2800" dirty="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Logical EXCLUSIVE OR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8" descr="c04f02"/>
          <p:cNvPicPr preferRelativeResize="0"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t="25022" r="41880" b="32241"/>
          <a:stretch>
            <a:fillRect/>
          </a:stretch>
        </p:blipFill>
        <p:spPr bwMode="auto">
          <a:xfrm>
            <a:off x="6428510" y="1828800"/>
            <a:ext cx="2258290" cy="1140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04f03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7" t="28502" r="41155" b="31645"/>
          <a:stretch>
            <a:fillRect/>
          </a:stretch>
        </p:blipFill>
        <p:spPr bwMode="auto">
          <a:xfrm>
            <a:off x="6428510" y="3398283"/>
            <a:ext cx="2258290" cy="1097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eel Rasheed\Pictures\no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2" t="30032" r="38533" b="24035"/>
          <a:stretch>
            <a:fillRect/>
          </a:stretch>
        </p:blipFill>
        <p:spPr bwMode="auto">
          <a:xfrm>
            <a:off x="6428511" y="4876800"/>
            <a:ext cx="2237508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04f04"/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1" t="26962" r="39107" b="26182"/>
          <a:stretch>
            <a:fillRect/>
          </a:stretch>
        </p:blipFill>
        <p:spPr bwMode="auto">
          <a:xfrm>
            <a:off x="2057400" y="4648200"/>
            <a:ext cx="2590800" cy="144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CU (Control Unit):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0280"/>
            <a:ext cx="8229600" cy="4389120"/>
          </a:xfrm>
        </p:spPr>
        <p:txBody>
          <a:bodyPr/>
          <a:lstStyle/>
          <a:p>
            <a:r>
              <a:rPr lang="en-US" dirty="0"/>
              <a:t>It reads </a:t>
            </a:r>
            <a:r>
              <a:rPr lang="en-US" dirty="0" smtClean="0"/>
              <a:t>and </a:t>
            </a:r>
            <a:r>
              <a:rPr lang="en-US" dirty="0"/>
              <a:t>instructions from memory and transforms them into a series of signals to activate other parts of the computer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sz="2400" dirty="0"/>
              <a:t>Controls the operations that takes place in various parts of a computer by sending electronic signals.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MU/Register(Memory Unit</a:t>
            </a:r>
            <a:r>
              <a:rPr lang="en-US" sz="5400" b="1" dirty="0" smtClean="0">
                <a:solidFill>
                  <a:srgbClr val="FFFF00"/>
                </a:solidFill>
              </a:rPr>
              <a:t>):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389120"/>
          </a:xfrm>
        </p:spPr>
        <p:txBody>
          <a:bodyPr/>
          <a:lstStyle/>
          <a:p>
            <a:r>
              <a:rPr lang="en-US" dirty="0"/>
              <a:t>Is the part of the computer that holds data and instructions for processing.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Functions of the </a:t>
            </a:r>
            <a:br>
              <a:rPr lang="en-US" sz="7200" b="1" dirty="0" smtClean="0"/>
            </a:br>
            <a:r>
              <a:rPr lang="en-US" sz="7200" b="1" dirty="0" smtClean="0"/>
              <a:t>CPU</a:t>
            </a:r>
            <a:endParaRPr lang="en-US" sz="7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905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CPU?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CPU is the heart and brain of a computer.</a:t>
            </a:r>
            <a:endParaRPr lang="en-US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It  receives data as input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B050"/>
                </a:solidFill>
              </a:rPr>
              <a:t>Central Processing Unit</a:t>
            </a:r>
            <a:r>
              <a:rPr lang="en-US" sz="2800" dirty="0"/>
              <a:t> (CPU) is simply the central processor  or the processor where most calculation takes </a:t>
            </a:r>
            <a:r>
              <a:rPr lang="en-US" sz="2800" dirty="0" smtClean="0"/>
              <a:t>places.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pic>
        <p:nvPicPr>
          <p:cNvPr id="1026" name="Picture 2" descr="C:\Users\Adeel Rasheed\Downloads\cpu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09209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eel Rasheed\Downloads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 b="10828"/>
          <a:stretch>
            <a:fillRect/>
          </a:stretch>
        </p:blipFill>
        <p:spPr bwMode="auto">
          <a:xfrm>
            <a:off x="914400" y="4765964"/>
            <a:ext cx="2524125" cy="2023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Fetch:</a:t>
            </a:r>
            <a:endParaRPr lang="en-US" sz="3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aking </a:t>
            </a:r>
            <a:r>
              <a:rPr lang="en-US" dirty="0"/>
              <a:t>the instruction from the memory.</a:t>
            </a:r>
            <a:br>
              <a:rPr lang="en-US" dirty="0"/>
            </a:br>
            <a:br>
              <a:rPr lang="en-US" dirty="0"/>
            </a:br>
            <a:r>
              <a:rPr lang="en-US" sz="3000" b="1" dirty="0" smtClean="0">
                <a:solidFill>
                  <a:srgbClr val="00B050"/>
                </a:solidFill>
              </a:rPr>
              <a:t>Decode:</a:t>
            </a:r>
            <a:endParaRPr lang="en-US" sz="3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Translating </a:t>
            </a:r>
            <a:r>
              <a:rPr lang="en-US" dirty="0"/>
              <a:t>and decoding Assembly code binary instructions which are understandable to your CPU.</a:t>
            </a:r>
            <a:br>
              <a:rPr lang="en-US" dirty="0"/>
            </a:br>
            <a:br>
              <a:rPr lang="en-US" dirty="0"/>
            </a:br>
            <a:r>
              <a:rPr lang="en-US" sz="3000" b="1" dirty="0" smtClean="0">
                <a:solidFill>
                  <a:srgbClr val="00B050"/>
                </a:solidFill>
              </a:rPr>
              <a:t>Execute:</a:t>
            </a:r>
            <a:endParaRPr lang="en-US" sz="3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Execute </a:t>
            </a:r>
            <a:r>
              <a:rPr lang="en-US" dirty="0"/>
              <a:t>calculation, move data and jump to different address.</a:t>
            </a:r>
            <a:br>
              <a:rPr lang="en-US" dirty="0"/>
            </a:br>
            <a:br>
              <a:rPr lang="en-US" dirty="0"/>
            </a:br>
            <a:r>
              <a:rPr lang="en-US" sz="3000" b="1" dirty="0" smtClean="0">
                <a:solidFill>
                  <a:srgbClr val="00B050"/>
                </a:solidFill>
              </a:rPr>
              <a:t>Store:</a:t>
            </a:r>
            <a:endParaRPr lang="en-US" sz="3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CPU </a:t>
            </a:r>
            <a:r>
              <a:rPr lang="en-US" dirty="0"/>
              <a:t>dive some data after executing the instruction and store data being instructed.</a:t>
            </a:r>
            <a:br>
              <a:rPr lang="en-US" sz="2800" b="1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hank-you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History of Central </a:t>
            </a:r>
            <a:br>
              <a:rPr lang="en-US" sz="6600" b="1" dirty="0" smtClean="0"/>
            </a:br>
            <a:r>
              <a:rPr lang="en-US" sz="6600" b="1" dirty="0" smtClean="0"/>
              <a:t>Processing </a:t>
            </a:r>
            <a:r>
              <a:rPr lang="en-US" sz="6600" b="1" dirty="0"/>
              <a:t>Unit</a:t>
            </a:r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</a:t>
            </a:r>
            <a:r>
              <a:rPr lang="en-US" dirty="0" smtClean="0"/>
              <a:t>1940, mathematicians: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hlinkClick r:id="" action="ppaction://noaction"/>
              </a:rPr>
              <a:t>J</a:t>
            </a:r>
            <a:r>
              <a:rPr lang="en-US" dirty="0" smtClean="0">
                <a:solidFill>
                  <a:srgbClr val="FFFF00"/>
                </a:solidFill>
                <a:hlinkClick r:id="" action="ppaction://noaction"/>
              </a:rPr>
              <a:t>ohn </a:t>
            </a:r>
            <a:r>
              <a:rPr lang="en-US" dirty="0">
                <a:solidFill>
                  <a:srgbClr val="FFFF00"/>
                </a:solidFill>
                <a:hlinkClick r:id="" action="ppaction://noaction"/>
              </a:rPr>
              <a:t>Von </a:t>
            </a:r>
            <a:r>
              <a:rPr lang="en-US" dirty="0" smtClean="0">
                <a:solidFill>
                  <a:srgbClr val="FFFF00"/>
                </a:solidFill>
                <a:hlinkClick r:id="" action="ppaction://noaction"/>
              </a:rPr>
              <a:t>Neumann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hlinkClick r:id="" action="ppaction://noaction"/>
              </a:rPr>
              <a:t>J. </a:t>
            </a:r>
            <a:r>
              <a:rPr lang="en-US" dirty="0">
                <a:solidFill>
                  <a:srgbClr val="FFFF00"/>
                </a:solidFill>
                <a:hlinkClick r:id="" action="ppaction://noaction"/>
              </a:rPr>
              <a:t>Presper Eckert </a:t>
            </a:r>
            <a:endParaRPr lang="en-US" dirty="0" smtClean="0">
              <a:solidFill>
                <a:srgbClr val="FFFF00"/>
              </a:solidFill>
              <a:hlinkClick r:id="" action="ppaction://noactio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hlinkClick r:id="" action="ppaction://noaction"/>
              </a:rPr>
              <a:t>John </a:t>
            </a:r>
            <a:r>
              <a:rPr lang="en-US" dirty="0">
                <a:solidFill>
                  <a:srgbClr val="FFFF00"/>
                </a:solidFill>
                <a:hlinkClick r:id="" action="ppaction://noaction"/>
              </a:rPr>
              <a:t>Mauchly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ame </a:t>
            </a:r>
            <a:r>
              <a:rPr lang="en-US" dirty="0"/>
              <a:t>up with the concept of the stored instruction digital computer.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http://upload.wikimedia.org/wikipedia/commons/5/5e/JohnvonNeumann-LosAlamos.gif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" y="3886199"/>
            <a:ext cx="2895600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computer.org/portal/image/image_gallery?uuid=53896a07-c651-45f8-8779-3f70a005cf61&amp;groupId=1464074&amp;t=12526096848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86198"/>
            <a:ext cx="2590800" cy="28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3.bp.blogspot.com/-s8yUz7ip8zU/T70HsK2c8xI/AAAAAAAAACA/fePyqFhr5gg/s1600/portrait_of_John_Mauchly.c1950s.102657887.l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86197"/>
            <a:ext cx="2362200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ohn Von Neumann, J. Presper Ecker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609600"/>
            <a:ext cx="25908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389120"/>
          </a:xfrm>
        </p:spPr>
        <p:txBody>
          <a:bodyPr/>
          <a:lstStyle/>
          <a:p>
            <a:r>
              <a:rPr lang="en-US" dirty="0"/>
              <a:t>On 1970’s a component of mainframe computer known as </a:t>
            </a:r>
            <a:r>
              <a:rPr lang="en-US" dirty="0">
                <a:hlinkClick r:id="" action="ppaction://noaction"/>
              </a:rPr>
              <a:t>CPU</a:t>
            </a:r>
            <a:r>
              <a:rPr lang="en-US" dirty="0"/>
              <a:t> is a steel cabinet bigger than a refrigerator full of circuit boards crowded with transistors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 1971 the first microprocessor invented. The 4004 microprocessor 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4004 microprocessor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5000" y="4499265"/>
            <a:ext cx="2661744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www.listoid.com/image/142/list_3_142_20101214_032546_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810000" cy="2857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r>
              <a:rPr lang="en-US" dirty="0"/>
              <a:t>In 1972 The </a:t>
            </a:r>
            <a:r>
              <a:rPr lang="en-US" dirty="0" smtClean="0"/>
              <a:t>8008 was </a:t>
            </a:r>
            <a:r>
              <a:rPr lang="en-US" dirty="0"/>
              <a:t>the first of many 8- bit microprocessors to fuel </a:t>
            </a:r>
            <a:r>
              <a:rPr lang="en-US" dirty="0" smtClean="0"/>
              <a:t>the</a:t>
            </a:r>
            <a:r>
              <a:rPr lang="en-US" u="sng" dirty="0"/>
              <a:t> </a:t>
            </a:r>
            <a:r>
              <a:rPr lang="en-US" dirty="0" smtClean="0"/>
              <a:t>home </a:t>
            </a:r>
            <a:r>
              <a:rPr lang="en-US" dirty="0"/>
              <a:t>computer revolution.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In 1979, Intel delivered </a:t>
            </a:r>
            <a:r>
              <a:rPr lang="en-US" dirty="0" smtClean="0"/>
              <a:t>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8088 </a:t>
            </a:r>
            <a:r>
              <a:rPr lang="en-US" dirty="0"/>
              <a:t>and IBM engineers used it for the first PC . From </a:t>
            </a:r>
            <a:r>
              <a:rPr lang="en-US" dirty="0" smtClean="0"/>
              <a:t>        8086.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8086 CPU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86400" y="3657600"/>
            <a:ext cx="30860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9" b="9068"/>
          <a:stretch>
            <a:fillRect/>
          </a:stretch>
        </p:blipFill>
        <p:spPr bwMode="auto">
          <a:xfrm>
            <a:off x="5636556" y="1447800"/>
            <a:ext cx="299014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2973049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Intel Pentium Dual core CPU Logo"/>
          <p:cNvPicPr>
            <a:picLocks noChangeAspect="1" noChangeArrowheads="1"/>
          </p:cNvPicPr>
          <p:nvPr/>
        </p:nvPicPr>
        <p:blipFill rotWithShape="1">
          <a:blip r:embed="rId4"/>
          <a:srcRect b="24232"/>
          <a:stretch>
            <a:fillRect/>
          </a:stretch>
        </p:blipFill>
        <p:spPr bwMode="auto">
          <a:xfrm>
            <a:off x="1143000" y="5638800"/>
            <a:ext cx="1020082" cy="83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 descr="Intel Dual Core i3 CPU Logo"/>
          <p:cNvPicPr>
            <a:picLocks noChangeAspect="1" noChangeArrowheads="1"/>
          </p:cNvPicPr>
          <p:nvPr/>
        </p:nvPicPr>
        <p:blipFill rotWithShape="1">
          <a:blip r:embed="rId5"/>
          <a:srcRect b="16197"/>
          <a:stretch>
            <a:fillRect/>
          </a:stretch>
        </p:blipFill>
        <p:spPr bwMode="auto">
          <a:xfrm>
            <a:off x="2953203" y="5612703"/>
            <a:ext cx="932997" cy="86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2" descr="Intel Dual Core i5 CPU Logo"/>
          <p:cNvPicPr>
            <a:picLocks noChangeAspect="1" noChangeArrowheads="1"/>
          </p:cNvPicPr>
          <p:nvPr/>
        </p:nvPicPr>
        <p:blipFill rotWithShape="1">
          <a:blip r:embed="rId6"/>
          <a:srcRect b="23304"/>
          <a:stretch>
            <a:fillRect/>
          </a:stretch>
        </p:blipFill>
        <p:spPr bwMode="auto">
          <a:xfrm>
            <a:off x="4723946" y="5638800"/>
            <a:ext cx="991054" cy="83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4" descr="Intel Dual Core i7 CPU Logo"/>
          <p:cNvPicPr>
            <a:picLocks noChangeAspect="1" noChangeArrowheads="1"/>
          </p:cNvPicPr>
          <p:nvPr/>
        </p:nvPicPr>
        <p:blipFill rotWithShape="1">
          <a:blip r:embed="rId7"/>
          <a:srcRect b="19573"/>
          <a:stretch>
            <a:fillRect/>
          </a:stretch>
        </p:blipFill>
        <p:spPr bwMode="auto">
          <a:xfrm>
            <a:off x="6556829" y="5638799"/>
            <a:ext cx="986971" cy="83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System Units: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Motherboard</a:t>
            </a:r>
            <a:endParaRPr lang="en-US" dirty="0" smtClean="0"/>
          </a:p>
          <a:p>
            <a:r>
              <a:rPr lang="en-US" dirty="0" smtClean="0"/>
              <a:t>Memory</a:t>
            </a:r>
            <a:endParaRPr lang="en-US" dirty="0" smtClean="0"/>
          </a:p>
          <a:p>
            <a:r>
              <a:rPr lang="en-US" dirty="0" smtClean="0"/>
              <a:t>Bus</a:t>
            </a:r>
            <a:endParaRPr lang="en-US" dirty="0" smtClean="0"/>
          </a:p>
          <a:p>
            <a:r>
              <a:rPr lang="en-US" dirty="0" smtClean="0"/>
              <a:t>Expansion Slot</a:t>
            </a:r>
            <a:endParaRPr lang="en-US" dirty="0" smtClean="0"/>
          </a:p>
          <a:p>
            <a:r>
              <a:rPr lang="en-US" dirty="0" smtClean="0"/>
              <a:t>Ports and Connector</a:t>
            </a:r>
            <a:endParaRPr lang="en-US" dirty="0" smtClean="0"/>
          </a:p>
          <a:p>
            <a:r>
              <a:rPr lang="en-US" dirty="0" smtClean="0"/>
              <a:t>Bays </a:t>
            </a:r>
            <a:endParaRPr lang="en-US" dirty="0" smtClean="0"/>
          </a:p>
          <a:p>
            <a:r>
              <a:rPr lang="en-US" dirty="0" smtClean="0"/>
              <a:t>Power Supply</a:t>
            </a:r>
            <a:endParaRPr lang="en-US" dirty="0" smtClean="0"/>
          </a:p>
          <a:p>
            <a:r>
              <a:rPr lang="en-US" dirty="0" smtClean="0"/>
              <a:t>Sound Components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Motherboard:</a:t>
            </a:r>
            <a:endParaRPr lang="en-US" sz="3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motherboard is the main circuit board of a microcomputer. It is also known as the mainboard or system board.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3000" b="1" dirty="0" smtClean="0">
                <a:solidFill>
                  <a:srgbClr val="FFFF00"/>
                </a:solidFill>
              </a:rPr>
              <a:t>Memory:</a:t>
            </a:r>
            <a:endParaRPr lang="en-US" sz="3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Memory </a:t>
            </a:r>
            <a:r>
              <a:rPr lang="en-US" sz="2800" dirty="0"/>
              <a:t>is the part of the computer that temporarily stores applications, documents, and stem operating information.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" name="Picture 2" descr="C:\Users\amunir\AppData\Local\Microsoft\Windows\Temporary Internet Files\Content.IE5\GYGMW4VD\MC900431616[1]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96200" y="2724623"/>
            <a:ext cx="1161577" cy="1161577"/>
          </a:xfrm>
          <a:prstGeom prst="rect">
            <a:avLst/>
          </a:prstGeom>
          <a:noFill/>
        </p:spPr>
      </p:pic>
      <p:pic>
        <p:nvPicPr>
          <p:cNvPr id="6" name="Picture 3" descr="C:\Users\amunir\AppData\Local\Microsoft\Windows\Temporary Internet Files\Content.IE5\GYGMW4VD\MC90024157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886200"/>
            <a:ext cx="1175696" cy="1070124"/>
          </a:xfrm>
          <a:prstGeom prst="rect">
            <a:avLst/>
          </a:prstGeom>
          <a:noFill/>
        </p:spPr>
      </p:pic>
      <p:pic>
        <p:nvPicPr>
          <p:cNvPr id="2050" name="Picture 2" descr="C:\Users\Adeel Rasheed\Downloads\computer_motherboard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59434"/>
            <a:ext cx="3124200" cy="198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867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Bus: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bus is an electronic line that allows 1s and 0s to move from one place to another.</a:t>
            </a:r>
            <a:endParaRPr lang="en-US" dirty="0"/>
          </a:p>
          <a:p>
            <a:endParaRPr lang="en-US" sz="2400" dirty="0"/>
          </a:p>
          <a:p>
            <a:r>
              <a:rPr lang="en-US" sz="2800" b="1" dirty="0">
                <a:solidFill>
                  <a:srgbClr val="00B050"/>
                </a:solidFill>
              </a:rPr>
              <a:t>Expansion </a:t>
            </a:r>
            <a:r>
              <a:rPr lang="en-US" sz="2800" b="1" dirty="0" smtClean="0">
                <a:solidFill>
                  <a:srgbClr val="00B050"/>
                </a:solidFill>
              </a:rPr>
              <a:t>Slots: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Expansions </a:t>
            </a:r>
            <a:r>
              <a:rPr lang="en-US" dirty="0"/>
              <a:t>slots appear on the motherboard. They are sockets into which adapters are connected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800" b="1" dirty="0">
                <a:solidFill>
                  <a:srgbClr val="00B050"/>
                </a:solidFill>
              </a:rPr>
              <a:t>Ports and </a:t>
            </a:r>
            <a:r>
              <a:rPr lang="en-US" sz="2800" b="1" dirty="0" smtClean="0">
                <a:solidFill>
                  <a:srgbClr val="00B050"/>
                </a:solidFill>
              </a:rPr>
              <a:t>Connectors: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port is a connector located on the motherboard or on a separate adapter.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 descr="C:\Users\amunir\AppData\Local\Microsoft\Windows\Temporary Internet Files\Content.IE5\QWCYO5QW\MP900382838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525" y="2391451"/>
            <a:ext cx="1055297" cy="753784"/>
          </a:xfrm>
          <a:prstGeom prst="rect">
            <a:avLst/>
          </a:prstGeom>
          <a:noFill/>
        </p:spPr>
      </p:pic>
      <p:pic>
        <p:nvPicPr>
          <p:cNvPr id="5" name="Picture 5" descr="C:\Users\amunir\AppData\Local\Microsoft\Windows\Temporary Internet Files\Content.IE5\ENDFMGCG\MC9003897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362200"/>
            <a:ext cx="1297692" cy="551666"/>
          </a:xfrm>
          <a:prstGeom prst="rect">
            <a:avLst/>
          </a:prstGeom>
          <a:noFill/>
        </p:spPr>
      </p:pic>
      <p:pic>
        <p:nvPicPr>
          <p:cNvPr id="6" name="Picture 2" descr="C:\Users\amunir\AppData\Local\Microsoft\Windows\Temporary Internet Files\Content.IE5\DK65ALVQ\MP90034158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770" y="3886199"/>
            <a:ext cx="812263" cy="1276709"/>
          </a:xfrm>
          <a:prstGeom prst="rect">
            <a:avLst/>
          </a:prstGeom>
          <a:noFill/>
        </p:spPr>
      </p:pic>
      <p:pic>
        <p:nvPicPr>
          <p:cNvPr id="7" name="Picture 3" descr="C:\Users\amunir\AppData\Local\Microsoft\Windows\Temporary Internet Files\Content.IE5\QWCYO5QW\MC90028252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5246" y="4032273"/>
            <a:ext cx="1573472" cy="996927"/>
          </a:xfrm>
          <a:prstGeom prst="rect">
            <a:avLst/>
          </a:prstGeom>
          <a:noFill/>
        </p:spPr>
      </p:pic>
      <p:pic>
        <p:nvPicPr>
          <p:cNvPr id="8" name="Picture 4" descr="C:\Users\amunir\AppData\Local\Microsoft\Windows\Temporary Internet Files\Content.IE5\GYGMW4VD\MC90037107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8770" y="5486400"/>
            <a:ext cx="1044558" cy="1134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3061</Words>
  <Application>WPS Presentation</Application>
  <PresentationFormat>On-screen Show (4:3)</PresentationFormat>
  <Paragraphs>154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Wingdings 2</vt:lpstr>
      <vt:lpstr>Times New Roman</vt:lpstr>
      <vt:lpstr>Constantia</vt:lpstr>
      <vt:lpstr>Calibri</vt:lpstr>
      <vt:lpstr>Microsoft YaHei</vt:lpstr>
      <vt:lpstr>Arial Unicode MS</vt:lpstr>
      <vt:lpstr>Flow</vt:lpstr>
      <vt:lpstr> CPU MCA I Semester</vt:lpstr>
      <vt:lpstr>What is CPU?</vt:lpstr>
      <vt:lpstr>History of Central  Processing Unit</vt:lpstr>
      <vt:lpstr>PowerPoint 演示文稿</vt:lpstr>
      <vt:lpstr>PowerPoint 演示文稿</vt:lpstr>
      <vt:lpstr>PowerPoint 演示文稿</vt:lpstr>
      <vt:lpstr>Parts of System Units:</vt:lpstr>
      <vt:lpstr>PowerPoint 演示文稿</vt:lpstr>
      <vt:lpstr>PowerPoint 演示文稿</vt:lpstr>
      <vt:lpstr>PowerPoint 演示文稿</vt:lpstr>
      <vt:lpstr>Components of CPU:</vt:lpstr>
      <vt:lpstr>Arrangement of Components:</vt:lpstr>
      <vt:lpstr>ALU(Arithmetic Logic Unit):</vt:lpstr>
      <vt:lpstr>Arithmetic Operations:</vt:lpstr>
      <vt:lpstr>Logical Operations:</vt:lpstr>
      <vt:lpstr>CU (Control Unit):</vt:lpstr>
      <vt:lpstr>MU/Register(Memory Unit):</vt:lpstr>
      <vt:lpstr>Functions of the  CPU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Adeel Rasheed</dc:creator>
  <cp:lastModifiedBy>pyla mounika</cp:lastModifiedBy>
  <cp:revision>44</cp:revision>
  <dcterms:created xsi:type="dcterms:W3CDTF">2015-12-18T14:15:00Z</dcterms:created>
  <dcterms:modified xsi:type="dcterms:W3CDTF">2024-06-22T08:30:30Z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B73DF686AB04446CA0632685AEB90CC1_12</vt:lpwstr>
  </property>
  <property fmtid="{D5CDD505-2E9C-101B-9397-08002B2CF9AE}" pid="3" name="KSOProductBuildVer">
    <vt:lpwstr>1033-12.2.0.17119</vt:lpwstr>
  </property>
</Properties>
</file>