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74" r:id="rId3"/>
    <p:sldId id="257" r:id="rId4"/>
    <p:sldId id="265" r:id="rId5"/>
    <p:sldId id="266" r:id="rId6"/>
    <p:sldId id="267" r:id="rId7"/>
    <p:sldId id="259" r:id="rId8"/>
    <p:sldId id="260" r:id="rId9"/>
    <p:sldId id="261" r:id="rId10"/>
    <p:sldId id="262" r:id="rId11"/>
    <p:sldId id="264" r:id="rId12"/>
    <p:sldId id="275" r:id="rId13"/>
  </p:sldIdLst>
  <p:sldSz cx="12192000" cy="6858000"/>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1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3"/>
    <p:restoredTop sz="94660"/>
  </p:normalViewPr>
  <p:slideViewPr>
    <p:cSldViewPr snapToGrid="0" showGuides="1">
      <p:cViewPr varScale="1">
        <p:scale>
          <a:sx n="84" d="100"/>
          <a:sy n="84" d="100"/>
        </p:scale>
        <p:origin x="581" y="82"/>
      </p:cViewPr>
      <p:guideLst>
        <p:guide orient="horz" pos="211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2CB7924C-CEDC-40FA-BED2-9C49ACB43635}" type="datetimeFigureOut">
              <a:rPr kumimoji="0" lang="en-US" sz="1200" b="0" i="0" u="none" strike="noStrike" kern="1200" cap="none" spc="0" normalizeH="0" baseline="0" noProof="0">
                <a:ln>
                  <a:noFill/>
                </a:ln>
                <a:solidFill>
                  <a:schemeClr val="tx1"/>
                </a:solidFill>
                <a:effectLst/>
                <a:uLnTx/>
                <a:uFillTx/>
                <a:latin typeface="+mn-lt"/>
                <a:ea typeface="+mn-ea"/>
                <a:cs typeface="+mn-cs"/>
              </a:rPr>
            </a:fld>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lstStyle>
            <a:lvl1pPr algn="r" eaLnBrk="1" hangingPunct="1">
              <a:defRPr sz="1200"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6A741EC4-7FAB-40E0-8AF2-B0CA59ECEA0B}" type="slidenum">
              <a:rPr kumimoji="0" lang="en-US" altLang="en-US"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Ovr>
    <a:masterClrMapping/>
  </p:clrMapOvr>
  <p:hf sldNum="0" hdr="0" ft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marL="0" marR="0" lvl="0" indent="0" algn="l" defTabSz="914400" rtl="0" eaLnBrk="0" fontAlgn="base" latinLnBrk="0" hangingPunct="0">
              <a:lnSpc>
                <a:spcPct val="100000"/>
              </a:lnSpc>
              <a:spcBef>
                <a:spcPct val="0"/>
              </a:spcBef>
              <a:spcAft>
                <a:spcPct val="0"/>
              </a:spcAft>
              <a:buClrTx/>
              <a:buSzTx/>
              <a:buFontTx/>
              <a:buNone/>
              <a:defRPr/>
            </a:pPr>
            <a:fld id="{0B5696D0-D355-404B-83EE-71E7AD759EDE}" type="datetime1">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rPr>
              <a:t>1</a:t>
            </a:r>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marL="0" marR="0" lvl="0" indent="0" algn="r" defTabSz="914400" rtl="0" eaLnBrk="0" fontAlgn="base" latinLnBrk="0" hangingPunct="0">
              <a:lnSpc>
                <a:spcPct val="100000"/>
              </a:lnSpc>
              <a:spcBef>
                <a:spcPct val="0"/>
              </a:spcBef>
              <a:spcAft>
                <a:spcPct val="0"/>
              </a:spcAft>
              <a:buClrTx/>
              <a:buSzTx/>
              <a:buFontTx/>
              <a:buNone/>
              <a:defRPr/>
            </a:pPr>
            <a:fld id="{6C00D676-B9AA-4471-A20B-5B0D02C2F4B6}"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6.jpeg"/><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jpeg"/><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9" name="Title 1"/>
          <p:cNvSpPr>
            <a:spLocks noGrp="1"/>
          </p:cNvSpPr>
          <p:nvPr>
            <p:ph type="title"/>
          </p:nvPr>
        </p:nvSpPr>
        <p:spPr>
          <a:xfrm>
            <a:off x="2369185" y="1386205"/>
            <a:ext cx="7587615" cy="1603375"/>
          </a:xfrm>
        </p:spPr>
        <p:txBody>
          <a:bodyPr vert="horz" lIns="69055" tIns="34527" rIns="69055" bIns="34527" anchor="b" anchorCtr="0"/>
          <a:p>
            <a:pPr algn="ctr"/>
            <a:br>
              <a:rPr lang="en-US" altLang="zh-CN" sz="3000" dirty="0"/>
            </a:br>
            <a:br>
              <a:rPr lang="en-US" altLang="zh-CN" sz="3000" dirty="0"/>
            </a:br>
            <a:br>
              <a:rPr lang="en-US" altLang="zh-CN" sz="3000" dirty="0"/>
            </a:br>
            <a:br>
              <a:rPr lang="en-US" altLang="zh-CN" sz="3000" dirty="0"/>
            </a:br>
            <a:br>
              <a:rPr lang="en-US" altLang="zh-CN" sz="3000" dirty="0"/>
            </a:br>
            <a:r>
              <a:rPr lang="en-IN" altLang="en-US" b="1" dirty="0">
                <a:latin typeface="Times New Roman" panose="02020603050405020304" pitchFamily="18" charset="0"/>
              </a:rPr>
              <a:t>Types of Networking Devices</a:t>
            </a:r>
            <a:endParaRPr lang="en-US" altLang="zh-CN" sz="2400" b="1" dirty="0">
              <a:latin typeface="Times New Roman" panose="02020603050405020304" pitchFamily="18" charset="0"/>
            </a:endParaRPr>
          </a:p>
        </p:txBody>
      </p:sp>
      <p:sp>
        <p:nvSpPr>
          <p:cNvPr id="2050" name="Content Placeholder 2"/>
          <p:cNvSpPr>
            <a:spLocks noGrp="1"/>
          </p:cNvSpPr>
          <p:nvPr>
            <p:ph idx="1"/>
          </p:nvPr>
        </p:nvSpPr>
        <p:spPr>
          <a:xfrm>
            <a:off x="609600" y="1174750"/>
            <a:ext cx="10972800" cy="4445635"/>
          </a:xfrm>
        </p:spPr>
        <p:txBody>
          <a:bodyPr anchor="t" anchorCtr="0"/>
          <a:p>
            <a:pPr indent="-342900" algn="ctr" defTabSz="914400" latinLnBrk="0">
              <a:lnSpc>
                <a:spcPct val="100000"/>
              </a:lnSpc>
              <a:buClr>
                <a:schemeClr val="accent2"/>
              </a:buClr>
              <a:buSzPct val="75000"/>
              <a:buFont typeface="Monotype Sorts" pitchFamily="2" charset="2"/>
              <a:buNone/>
            </a:pPr>
            <a:endParaRPr lang="en-US" altLang="zh-CN" sz="1800" baseline="0" dirty="0"/>
          </a:p>
          <a:p>
            <a:pPr indent="-342900" algn="ctr" defTabSz="914400" latinLnBrk="0">
              <a:lnSpc>
                <a:spcPct val="100000"/>
              </a:lnSpc>
              <a:buClr>
                <a:schemeClr val="accent2"/>
              </a:buClr>
              <a:buSzPct val="75000"/>
              <a:buFont typeface="Monotype Sorts" pitchFamily="2" charset="2"/>
              <a:buNone/>
            </a:pPr>
            <a:endParaRPr lang="en-US" altLang="zh-CN" sz="1800" baseline="0" dirty="0"/>
          </a:p>
          <a:p>
            <a:pPr indent="-342900" algn="ctr" defTabSz="914400" latinLnBrk="0">
              <a:lnSpc>
                <a:spcPct val="100000"/>
              </a:lnSpc>
              <a:buClr>
                <a:schemeClr val="accent2"/>
              </a:buClr>
              <a:buSzPct val="75000"/>
              <a:buFont typeface="Monotype Sorts" pitchFamily="2" charset="2"/>
              <a:buNone/>
            </a:pPr>
            <a:r>
              <a:rPr lang="en-US" altLang="zh-CN" sz="1500" baseline="0" dirty="0"/>
              <a:t>                                           </a:t>
            </a:r>
            <a:r>
              <a:rPr lang="en-IN" altLang="en-US" sz="1500" baseline="0" dirty="0"/>
              <a:t>   </a:t>
            </a:r>
            <a:r>
              <a:rPr lang="en-US" altLang="zh-CN" sz="1800" b="1" baseline="0" dirty="0">
                <a:latin typeface="Times New Roman" panose="02020603050405020304" pitchFamily="18" charset="0"/>
              </a:rPr>
              <a:t>  </a:t>
            </a:r>
            <a:endParaRPr lang="en-US" altLang="zh-CN" sz="1800" b="1" baseline="0" dirty="0">
              <a:latin typeface="Times New Roman" panose="02020603050405020304" pitchFamily="18" charset="0"/>
            </a:endParaRPr>
          </a:p>
          <a:p>
            <a:pPr indent="-342900" algn="ctr" defTabSz="914400" latinLnBrk="0">
              <a:lnSpc>
                <a:spcPct val="100000"/>
              </a:lnSpc>
              <a:buClr>
                <a:schemeClr val="accent2"/>
              </a:buClr>
              <a:buSzPct val="75000"/>
              <a:buFont typeface="Monotype Sorts" pitchFamily="2" charset="2"/>
              <a:buNone/>
            </a:pPr>
            <a:endParaRPr lang="en-US" altLang="zh-CN" sz="1800" b="1" baseline="0" dirty="0">
              <a:latin typeface="Times New Roman" panose="02020603050405020304" pitchFamily="18" charset="0"/>
            </a:endParaRPr>
          </a:p>
          <a:p>
            <a:pPr indent="-342900" algn="ctr" defTabSz="914400" latinLnBrk="0">
              <a:lnSpc>
                <a:spcPct val="100000"/>
              </a:lnSpc>
              <a:buClr>
                <a:schemeClr val="accent2"/>
              </a:buClr>
              <a:buSzPct val="75000"/>
              <a:buFont typeface="Monotype Sorts" pitchFamily="2" charset="2"/>
              <a:buNone/>
            </a:pPr>
            <a:endParaRPr lang="en-US" altLang="zh-CN" sz="1800" b="1" baseline="0" dirty="0">
              <a:latin typeface="Times New Roman" panose="02020603050405020304" pitchFamily="18" charset="0"/>
            </a:endParaRPr>
          </a:p>
          <a:p>
            <a:pPr indent="-342900" algn="ctr" defTabSz="914400" latinLnBrk="0">
              <a:lnSpc>
                <a:spcPct val="100000"/>
              </a:lnSpc>
              <a:buClr>
                <a:schemeClr val="accent2"/>
              </a:buClr>
              <a:buSzPct val="75000"/>
              <a:buFont typeface="Monotype Sorts" pitchFamily="2" charset="2"/>
              <a:buNone/>
            </a:pPr>
            <a:endParaRPr lang="en-US" altLang="zh-CN" sz="1800" b="1" baseline="0" dirty="0">
              <a:latin typeface="Times New Roman" panose="02020603050405020304" pitchFamily="18" charset="0"/>
            </a:endParaRPr>
          </a:p>
          <a:p>
            <a:pPr indent="-342900" algn="ctr" defTabSz="914400" latinLnBrk="0">
              <a:lnSpc>
                <a:spcPct val="100000"/>
              </a:lnSpc>
              <a:buClr>
                <a:schemeClr val="accent2"/>
              </a:buClr>
              <a:buSzPct val="75000"/>
              <a:buFont typeface="Monotype Sorts" pitchFamily="2" charset="2"/>
              <a:buNone/>
            </a:pPr>
            <a:endParaRPr lang="en-US" altLang="zh-CN" sz="1800" b="1" baseline="0" dirty="0">
              <a:latin typeface="Times New Roman" panose="02020603050405020304" pitchFamily="18" charset="0"/>
            </a:endParaRPr>
          </a:p>
          <a:p>
            <a:pPr indent="-342900" algn="ctr" defTabSz="914400" latinLnBrk="0">
              <a:lnSpc>
                <a:spcPct val="100000"/>
              </a:lnSpc>
              <a:buClr>
                <a:schemeClr val="accent2"/>
              </a:buClr>
              <a:buSzPct val="75000"/>
              <a:buFont typeface="Monotype Sorts" pitchFamily="2" charset="2"/>
              <a:buNone/>
            </a:pPr>
            <a:r>
              <a:rPr lang="en-US" altLang="zh-CN" sz="1800" b="1" baseline="0" dirty="0">
                <a:latin typeface="Times New Roman" panose="02020603050405020304" pitchFamily="18" charset="0"/>
              </a:rPr>
              <a:t> </a:t>
            </a:r>
            <a:r>
              <a:rPr lang="en-IN" altLang="en-US" sz="1800" b="1" baseline="0" dirty="0">
                <a:latin typeface="Times New Roman" panose="02020603050405020304" pitchFamily="18" charset="0"/>
              </a:rPr>
              <a:t>                                                                                                                        </a:t>
            </a:r>
            <a:endParaRPr lang="en-US" altLang="zh-CN" sz="1800" b="1" baseline="0" dirty="0">
              <a:latin typeface="Times New Roman" panose="02020603050405020304" pitchFamily="18" charset="0"/>
            </a:endParaRPr>
          </a:p>
        </p:txBody>
      </p:sp>
      <p:sp>
        <p:nvSpPr>
          <p:cNvPr id="2" name="Title 1"/>
          <p:cNvSpPr>
            <a:spLocks noGrp="1"/>
          </p:cNvSpPr>
          <p:nvPr>
            <p:custDataLst>
              <p:tags r:id="rId1"/>
            </p:custDataLst>
          </p:nvPr>
        </p:nvSpPr>
        <p:spPr>
          <a:xfrm>
            <a:off x="457200" y="292100"/>
            <a:ext cx="10794365" cy="6126480"/>
          </a:xfrm>
          <a:prstGeom prst="rect">
            <a:avLst/>
          </a:prstGeom>
          <a:noFill/>
          <a:ln w="9525">
            <a:noFill/>
            <a:miter lim="800000"/>
          </a:ln>
          <a:effectLst/>
        </p:spPr>
        <p:txBody>
          <a:bodyPr vert="horz" wrap="square" lIns="91440" tIns="45720" rIns="91440" bIns="45720" numCol="1" anchor="ctr" anchorCtr="0" compatLnSpc="1"/>
          <a:lst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a:lstStyle>
          <a:p>
            <a:pPr algn="ctr"/>
            <a:r>
              <a:rPr lang="en-US" altLang="zh-CN" sz="3200" b="1" dirty="0">
                <a:latin typeface="Times New Roman" panose="02020603050405020304" pitchFamily="18" charset="0"/>
                <a:sym typeface="+mn-ea"/>
              </a:rPr>
              <a:t>M</a:t>
            </a:r>
            <a:r>
              <a:rPr lang="en-IN" altLang="en-US" sz="3200" b="1" dirty="0">
                <a:latin typeface="Times New Roman" panose="02020603050405020304" pitchFamily="18" charset="0"/>
                <a:sym typeface="+mn-ea"/>
              </a:rPr>
              <a:t>CA</a:t>
            </a:r>
            <a:r>
              <a:rPr lang="en-US" altLang="zh-CN" sz="3200" b="1" dirty="0">
                <a:latin typeface="Times New Roman" panose="02020603050405020304" pitchFamily="18" charset="0"/>
                <a:sym typeface="+mn-ea"/>
              </a:rPr>
              <a:t> I</a:t>
            </a:r>
            <a:r>
              <a:rPr lang="en-IN" altLang="en-US" sz="3200" b="1" dirty="0">
                <a:latin typeface="Times New Roman" panose="02020603050405020304" pitchFamily="18" charset="0"/>
                <a:sym typeface="+mn-ea"/>
              </a:rPr>
              <a:t>I</a:t>
            </a:r>
            <a:r>
              <a:rPr lang="en-US" altLang="zh-CN" sz="3200" b="1" dirty="0">
                <a:latin typeface="Times New Roman" panose="02020603050405020304" pitchFamily="18" charset="0"/>
                <a:sym typeface="+mn-ea"/>
              </a:rPr>
              <a:t> Semester</a:t>
            </a:r>
            <a:br>
              <a:rPr lang="en-US" altLang="zh-CN" sz="3200" b="1" dirty="0">
                <a:latin typeface="Times New Roman" panose="02020603050405020304" pitchFamily="18" charset="0"/>
                <a:sym typeface="+mn-ea"/>
              </a:rPr>
            </a:br>
            <a:endParaRPr lang="en-US" sz="3200"/>
          </a:p>
        </p:txBody>
      </p:sp>
      <p:sp>
        <p:nvSpPr>
          <p:cNvPr id="3" name="Content Placeholder 2"/>
          <p:cNvSpPr>
            <a:spLocks noGrp="1"/>
          </p:cNvSpPr>
          <p:nvPr>
            <p:custDataLst>
              <p:tags r:id="rId2"/>
            </p:custDataLst>
          </p:nvPr>
        </p:nvSpPr>
        <p:spPr>
          <a:xfrm>
            <a:off x="457200" y="967740"/>
            <a:ext cx="9869170" cy="5042535"/>
          </a:xfrm>
          <a:prstGeom prst="rect">
            <a:avLst/>
          </a:prstGeom>
          <a:noFill/>
          <a:ln w="9525">
            <a:noFill/>
            <a:miter lim="800000"/>
          </a:ln>
          <a:effectLst/>
        </p:spPr>
        <p:txBody>
          <a:bodyPr vert="horz" wrap="square" lIns="91440" tIns="45720" rIns="91440" bIns="45720" numCol="1" anchor="t" anchorCtr="0" compatLnSpc="1"/>
          <a:lst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9pPr>
          </a:lstStyle>
          <a:p>
            <a:pPr marL="0" indent="0">
              <a:buNone/>
            </a:pPr>
            <a:br>
              <a:rPr lang="en-US" altLang="zh-CN" b="1" dirty="0">
                <a:latin typeface="Times New Roman" panose="02020603050405020304" pitchFamily="18" charset="0"/>
                <a:sym typeface="+mn-ea"/>
              </a:rPr>
            </a:br>
            <a:r>
              <a:rPr lang="en-IN" altLang="en-US" b="1" dirty="0">
                <a:latin typeface="Times New Roman" panose="02020603050405020304" pitchFamily="18" charset="0"/>
                <a:sym typeface="+mn-ea"/>
              </a:rPr>
              <a:t>					</a:t>
            </a:r>
            <a:endParaRPr lang="en-IN" altLang="en-US" b="1" dirty="0">
              <a:latin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endParaRPr lang="en-IN" altLang="en-US" b="1" dirty="0" smtClean="0">
              <a:latin typeface="Times New Roman" panose="02020603050405020304" pitchFamily="18" charset="0"/>
              <a:cs typeface="Times New Roman" panose="02020603050405020304" pitchFamily="18" charset="0"/>
              <a:sym typeface="+mn-ea"/>
            </a:endParaRPr>
          </a:p>
          <a:p>
            <a:pPr marL="3657600" lvl="8" indent="457200">
              <a:buNone/>
            </a:pPr>
            <a:r>
              <a:rPr lang="en-IN" altLang="en-US" b="1" dirty="0" smtClean="0">
                <a:latin typeface="Times New Roman" panose="02020603050405020304" pitchFamily="18" charset="0"/>
                <a:cs typeface="Times New Roman" panose="02020603050405020304" pitchFamily="18" charset="0"/>
                <a:sym typeface="+mn-ea"/>
              </a:rPr>
              <a:t>K.SUPARNA</a:t>
            </a:r>
            <a:br>
              <a:rPr lang="en-US" b="1" dirty="0" smtClean="0">
                <a:latin typeface="Times New Roman" panose="02020603050405020304" pitchFamily="18" charset="0"/>
                <a:cs typeface="Times New Roman" panose="02020603050405020304" pitchFamily="18" charset="0"/>
                <a:sym typeface="+mn-ea"/>
              </a:rPr>
            </a:br>
            <a:r>
              <a:rPr lang="en-US" b="1" dirty="0" smtClean="0">
                <a:latin typeface="Times New Roman" panose="02020603050405020304" pitchFamily="18" charset="0"/>
                <a:cs typeface="Times New Roman" panose="02020603050405020304" pitchFamily="18" charset="0"/>
                <a:sym typeface="+mn-ea"/>
              </a:rPr>
              <a:t>      </a:t>
            </a:r>
            <a:r>
              <a:rPr lang="en-IN" altLang="en-US" b="1" dirty="0" smtClean="0">
                <a:latin typeface="Times New Roman" panose="02020603050405020304" pitchFamily="18" charset="0"/>
                <a:cs typeface="Times New Roman" panose="02020603050405020304" pitchFamily="18" charset="0"/>
                <a:sym typeface="+mn-ea"/>
              </a:rPr>
              <a:t> </a:t>
            </a:r>
            <a:r>
              <a:rPr lang="en-US" b="1" dirty="0" smtClean="0">
                <a:latin typeface="Times New Roman" panose="02020603050405020304" pitchFamily="18" charset="0"/>
                <a:cs typeface="Times New Roman" panose="02020603050405020304" pitchFamily="18" charset="0"/>
                <a:sym typeface="+mn-ea"/>
              </a:rPr>
              <a:t>M</a:t>
            </a:r>
            <a:r>
              <a:rPr lang="en-IN" altLang="en-US" b="1" dirty="0" smtClean="0">
                <a:latin typeface="Times New Roman" panose="02020603050405020304" pitchFamily="18" charset="0"/>
                <a:cs typeface="Times New Roman" panose="02020603050405020304" pitchFamily="18" charset="0"/>
                <a:sym typeface="+mn-ea"/>
              </a:rPr>
              <a:t>CA</a:t>
            </a:r>
            <a:r>
              <a:rPr lang="en-US" b="1" dirty="0" smtClean="0">
                <a:latin typeface="Times New Roman" panose="02020603050405020304" pitchFamily="18" charset="0"/>
                <a:cs typeface="Times New Roman" panose="02020603050405020304" pitchFamily="18" charset="0"/>
                <a:sym typeface="+mn-ea"/>
              </a:rPr>
              <a:t> Department</a:t>
            </a:r>
            <a:br>
              <a:rPr lang="en-US" b="1" dirty="0">
                <a:latin typeface="Times New Roman" panose="02020603050405020304" pitchFamily="18" charset="0"/>
                <a:cs typeface="Times New Roman" panose="02020603050405020304" pitchFamily="18" charset="0"/>
                <a:sym typeface="+mn-ea"/>
              </a:rPr>
            </a:br>
            <a:endParaRPr kumimoji="0" lang="en-US" altLang="zh-CN" b="1" i="0" u="none" strike="noStrike" kern="0" cap="none" spc="0" normalizeH="0" baseline="0" noProof="1" dirty="0">
              <a:solidFill>
                <a:schemeClr val="tx1"/>
              </a:solidFill>
              <a:effectLst>
                <a:outerShdw blurRad="38100" dist="38100" dir="2700000" algn="tl">
                  <a:srgbClr val="000000"/>
                </a:outerShdw>
              </a:effectLst>
              <a:latin typeface="Times New Roman" panose="02020603050405020304" pitchFamily="18" charset="0"/>
              <a:ea typeface="+mn-ea"/>
              <a:cs typeface="+mn-cs"/>
            </a:endParaRPr>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Date Placeholder 3"/>
          <p:cNvSpPr txBox="1">
            <a:spLocks noGrp="1"/>
          </p:cNvSpPr>
          <p:nvPr>
            <p:ph type="dt" sz="half" idx="2"/>
          </p:nvPr>
        </p:nvSpPr>
        <p:spPr>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fld id="{FF3D9A1F-2FE7-43EE-AFDF-0A2015EB4A5A}" type="datetime1">
              <a:rPr kumimoji="0" lang="en-US" sz="1200" b="0" i="0" u="none" strike="noStrike" kern="1200" cap="none" spc="0" normalizeH="0" baseline="0" noProof="0" smtClean="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10243"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438150" y="950913"/>
            <a:ext cx="10106025" cy="1938338"/>
          </a:xfrm>
          <a:prstGeom prst="rect">
            <a:avLst/>
          </a:prstGeom>
          <a:noFill/>
        </p:spPr>
        <p:txBody>
          <a:bodyPr wrap="none">
            <a:spAutoFit/>
          </a:bodyPr>
          <a:lstStyle/>
          <a:p>
            <a:pPr marR="0"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References:</a:t>
            </a:r>
            <a:endPar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defTabSz="914400">
              <a:buClrTx/>
              <a:buSzTx/>
              <a:buFontTx/>
              <a:buAutoNum type="arabicPeriod"/>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Data Communications and Networking , Fourth Edition, Behrouz </a:t>
            </a:r>
            <a:r>
              <a:rPr kumimoji="0" lang="en-US" sz="2400" kern="1200" cap="none" spc="0" normalizeH="0" baseline="0" noProof="0" dirty="0" err="1">
                <a:latin typeface="Times New Roman" panose="02020603050405020304" pitchFamily="18" charset="0"/>
                <a:ea typeface="+mn-ea"/>
                <a:cs typeface="Times New Roman" panose="02020603050405020304" pitchFamily="18" charset="0"/>
              </a:rPr>
              <a:t>A.Forouzan</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2. </a:t>
            </a:r>
            <a:r>
              <a:rPr kumimoji="0" lang="en-US" sz="2400" kern="1200" cap="none" spc="0" normalizeH="0" baseline="0" noProof="0" dirty="0" smtClean="0">
                <a:latin typeface="Times New Roman" panose="02020603050405020304" pitchFamily="18" charset="0"/>
                <a:ea typeface="+mn-ea"/>
                <a:cs typeface="Times New Roman" panose="02020603050405020304" pitchFamily="18" charset="0"/>
              </a:rPr>
              <a:t>Networking Devices, Geeksforgeeks.org</a:t>
            </a:r>
            <a:endParaRPr kumimoji="0" lang="en-US" sz="2400" kern="1200" cap="none" spc="0" normalizeH="0" baseline="0" noProof="0" dirty="0" smtClean="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400" kern="1200" cap="none" spc="0" normalizeH="0" baseline="0" noProof="0" dirty="0" smtClean="0">
                <a:latin typeface="Times New Roman" panose="02020603050405020304" pitchFamily="18" charset="0"/>
                <a:ea typeface="+mn-ea"/>
                <a:cs typeface="Times New Roman" panose="02020603050405020304" pitchFamily="18" charset="0"/>
              </a:rPr>
              <a:t>3.Networking Device, </a:t>
            </a:r>
            <a:r>
              <a:rPr kumimoji="0" lang="en-US" sz="2400" kern="1200" cap="none" spc="0" normalizeH="0" baseline="0" noProof="0" dirty="0" err="1" smtClean="0">
                <a:latin typeface="Times New Roman" panose="02020603050405020304" pitchFamily="18" charset="0"/>
                <a:ea typeface="+mn-ea"/>
                <a:cs typeface="Times New Roman" panose="02020603050405020304" pitchFamily="18" charset="0"/>
              </a:rPr>
              <a:t>Slidesharenet</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lgn="ctr">
              <a:buNone/>
            </a:pPr>
            <a:endParaRPr lang="en-IN" altLang="en-US" sz="4800" b="1"/>
          </a:p>
          <a:p>
            <a:pPr marL="0" indent="0" algn="ctr">
              <a:buNone/>
            </a:pPr>
            <a:r>
              <a:rPr lang="en-IN" altLang="en-US" sz="4800" b="1"/>
              <a:t>Thank You</a:t>
            </a:r>
            <a:endParaRPr lang="en-IN" altLang="en-US" sz="48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Date Placeholder 3"/>
          <p:cNvSpPr txBox="1">
            <a:spLocks noGrp="1"/>
          </p:cNvSpPr>
          <p:nvPr>
            <p:ph type="dt" sz="half" idx="2"/>
          </p:nvPr>
        </p:nvSpPr>
        <p:spPr>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fld id="{98716B93-C427-41D2-A5B6-EC125606041A}" type="datetime1">
              <a:rPr kumimoji="0" lang="en-US" sz="1200" b="0" i="0" u="none" strike="noStrike" kern="1200" cap="none" spc="0" normalizeH="0" baseline="0" noProof="0" smtClean="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4099"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506730" y="479425"/>
            <a:ext cx="11242675" cy="6241415"/>
          </a:xfrm>
          <a:prstGeom prst="rect">
            <a:avLst/>
          </a:prstGeom>
          <a:noFill/>
        </p:spPr>
        <p:txBody>
          <a:bodyPr wrap="none">
            <a:noAutofit/>
          </a:bodyPr>
          <a:lstStyle/>
          <a:p>
            <a:pPr marR="0" algn="just"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Networking Devices:</a:t>
            </a:r>
            <a:r>
              <a:rPr kumimoji="0" lang="en-US" sz="2400" b="1" kern="1200" cap="none" spc="0" normalizeH="0" baseline="0" noProof="0" dirty="0">
                <a:latin typeface="Times New Roman" panose="02020603050405020304" pitchFamily="18" charset="0"/>
                <a:ea typeface="+mn-ea"/>
                <a:cs typeface="Times New Roman" panose="02020603050405020304" pitchFamily="18" charset="0"/>
              </a:rPr>
              <a:t> </a:t>
            </a:r>
            <a:endParaRPr kumimoji="0" lang="en-US" sz="2400" b="1"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Networking devices are components used to connect computers or other electronic devices</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Together so that they can share files or resources like printers or fax machines.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These are also called communicating devices.</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The following are the various networking devices.</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Repeater</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Hub</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Bridge</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Switch</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Router</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Gateway</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err="1">
                <a:latin typeface="Times New Roman" panose="02020603050405020304" pitchFamily="18" charset="0"/>
                <a:ea typeface="+mn-ea"/>
                <a:cs typeface="Times New Roman" panose="02020603050405020304" pitchFamily="18" charset="0"/>
              </a:rPr>
              <a:t>Brouter</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Modem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Network Interface Card (NIC)</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 typeface="Wingdings" panose="05000000000000000000" pitchFamily="2" charset="2"/>
              <a:defRPr/>
            </a:pP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45" name="Picture 2" descr="D:\dco3310\still4-14a.gif"/>
          <p:cNvPicPr>
            <a:picLocks noChangeAspect="1"/>
          </p:cNvPicPr>
          <p:nvPr>
            <p:custDataLst>
              <p:tags r:id="rId1"/>
            </p:custDataLst>
          </p:nvPr>
        </p:nvPicPr>
        <p:blipFill>
          <a:blip r:embed="rId2"/>
          <a:stretch>
            <a:fillRect/>
          </a:stretch>
        </p:blipFill>
        <p:spPr>
          <a:xfrm>
            <a:off x="1219200" y="457200"/>
            <a:ext cx="7696200" cy="6018213"/>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Picture 2" descr="D:\dco3310\still4-14b.gif"/>
          <p:cNvPicPr>
            <a:picLocks noChangeAspect="1"/>
          </p:cNvPicPr>
          <p:nvPr>
            <p:custDataLst>
              <p:tags r:id="rId1"/>
            </p:custDataLst>
          </p:nvPr>
        </p:nvPicPr>
        <p:blipFill>
          <a:blip r:embed="rId2"/>
          <a:stretch>
            <a:fillRect/>
          </a:stretch>
        </p:blipFill>
        <p:spPr>
          <a:xfrm>
            <a:off x="1219200" y="457200"/>
            <a:ext cx="7696200" cy="6018213"/>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Box 2"/>
          <p:cNvSpPr txBox="1"/>
          <p:nvPr/>
        </p:nvSpPr>
        <p:spPr>
          <a:xfrm>
            <a:off x="1588135" y="629920"/>
            <a:ext cx="8662670" cy="5906135"/>
          </a:xfrm>
          <a:prstGeom prst="rect">
            <a:avLst/>
          </a:prstGeom>
          <a:noFill/>
        </p:spPr>
        <p:txBody>
          <a:bodyPr wrap="square" rtlCol="0" anchor="t">
            <a:noAutofit/>
          </a:bodyPr>
          <a:p>
            <a:pPr marL="457200" marR="0" indent="-457200" defTabSz="914400">
              <a:buClrTx/>
              <a:buSzTx/>
              <a:buFontTx/>
              <a:buAutoNum type="arabicPeriod"/>
              <a:defRPr/>
            </a:pPr>
            <a:r>
              <a:rPr lang="en-US" sz="2400" b="1" noProof="0" dirty="0">
                <a:solidFill>
                  <a:srgbClr val="C00000"/>
                </a:solidFill>
                <a:latin typeface="Times New Roman" panose="02020603050405020304" pitchFamily="18" charset="0"/>
                <a:cs typeface="Times New Roman" panose="02020603050405020304" pitchFamily="18" charset="0"/>
                <a:sym typeface="+mn-ea"/>
              </a:rPr>
              <a:t>Repeater </a:t>
            </a:r>
            <a:r>
              <a:rPr lang="en-US" noProof="0" dirty="0">
                <a:solidFill>
                  <a:srgbClr val="C00000"/>
                </a:solidFill>
                <a:sym typeface="+mn-ea"/>
              </a:rPr>
              <a:t>:</a:t>
            </a:r>
            <a:r>
              <a:rPr lang="en-US" noProof="0" dirty="0">
                <a:sym typeface="+mn-ea"/>
              </a:rPr>
              <a:t> </a:t>
            </a:r>
            <a:endParaRPr kumimoji="0" lang="en-US" kern="1200" cap="none" spc="0" normalizeH="0" baseline="0" noProof="0" dirty="0">
              <a:latin typeface="Calibri" panose="020F0502020204030204" pitchFamily="34" charset="0"/>
              <a:ea typeface="+mn-ea"/>
              <a:cs typeface="+mn-cs"/>
            </a:endParaRPr>
          </a:p>
          <a:p>
            <a:pPr marL="342900" marR="0" indent="-342900" algn="just" defTabSz="914400">
              <a:buClrTx/>
              <a:buSzTx/>
              <a:buFont typeface="Wingdings" panose="05000000000000000000" pitchFamily="2" charset="2"/>
              <a:buChar char="Ø"/>
              <a:defRPr/>
            </a:pPr>
            <a:r>
              <a:rPr lang="en-US" sz="2400" noProof="0" dirty="0">
                <a:latin typeface="Times New Roman" panose="02020603050405020304" pitchFamily="18" charset="0"/>
                <a:cs typeface="Times New Roman" panose="02020603050405020304" pitchFamily="18" charset="0"/>
                <a:sym typeface="+mn-ea"/>
              </a:rPr>
              <a:t>A repeater operates at the physical layer. Its task  is to regenerate the signal over the same network before the signal becomes too weak or corrupted.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400" noProof="0" dirty="0">
                <a:latin typeface="Times New Roman" panose="02020603050405020304" pitchFamily="18" charset="0"/>
                <a:cs typeface="Times New Roman" panose="02020603050405020304" pitchFamily="18" charset="0"/>
                <a:sym typeface="+mn-ea"/>
              </a:rPr>
              <a:t> A repeater is a regenerator, not an amplifier.</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400" noProof="0" dirty="0">
                <a:latin typeface="Times New Roman" panose="02020603050405020304" pitchFamily="18" charset="0"/>
                <a:cs typeface="Times New Roman" panose="02020603050405020304" pitchFamily="18" charset="0"/>
                <a:sym typeface="+mn-ea"/>
              </a:rPr>
              <a:t> When the signal becomes weak, they copy the signal bit by bit and regenerate it at the original strength.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400" noProof="0" dirty="0">
                <a:latin typeface="Times New Roman" panose="02020603050405020304" pitchFamily="18" charset="0"/>
                <a:cs typeface="Times New Roman" panose="02020603050405020304" pitchFamily="18" charset="0"/>
                <a:sym typeface="+mn-ea"/>
              </a:rPr>
              <a:t>It is 2 port device.</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Tx/>
              <a:buNone/>
              <a:defRPr/>
            </a:pP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p:txBody>
      </p:sp>
      <p:pic>
        <p:nvPicPr>
          <p:cNvPr id="9218" name="Picture 4" descr="D:\dco3310\still4-7.gif"/>
          <p:cNvPicPr>
            <a:picLocks noChangeAspect="1"/>
          </p:cNvPicPr>
          <p:nvPr>
            <p:custDataLst>
              <p:tags r:id="rId1"/>
            </p:custDataLst>
          </p:nvPr>
        </p:nvPicPr>
        <p:blipFill>
          <a:blip r:embed="rId2"/>
          <a:stretch>
            <a:fillRect/>
          </a:stretch>
        </p:blipFill>
        <p:spPr>
          <a:xfrm>
            <a:off x="2213610" y="3637915"/>
            <a:ext cx="6248400" cy="289814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7"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431800" y="469900"/>
            <a:ext cx="11509375" cy="5629275"/>
          </a:xfrm>
          <a:prstGeom prst="rect">
            <a:avLst/>
          </a:prstGeom>
          <a:noFill/>
        </p:spPr>
        <p:txBody>
          <a:bodyPr>
            <a:noAutofit/>
          </a:bodyPr>
          <a:lstStyle/>
          <a:p>
            <a:pPr marR="0" defTabSz="914400">
              <a:buClrTx/>
              <a:buSzTx/>
              <a:buFontTx/>
              <a:buNone/>
              <a:defRPr/>
            </a:pPr>
            <a:r>
              <a:rPr lang="en-US" sz="2000" b="1" noProof="0" dirty="0">
                <a:solidFill>
                  <a:srgbClr val="C00000"/>
                </a:solidFill>
                <a:latin typeface="Times New Roman" panose="02020603050405020304" pitchFamily="18" charset="0"/>
                <a:cs typeface="Times New Roman" panose="02020603050405020304" pitchFamily="18" charset="0"/>
                <a:sym typeface="+mn-ea"/>
              </a:rPr>
              <a:t>Hub :</a:t>
            </a:r>
            <a:endPar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 A hub is device used to connect several computers together.</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 Hubs cannot filter data, so data packets are sent to all connected devices.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 Also, they do not have intelligence to find out best path for data packets which leads to inefficiencies and wastage.</a:t>
            </a:r>
            <a:endParaRPr lang="en-US" sz="2000" noProof="0" dirty="0">
              <a:latin typeface="Times New Roman" panose="02020603050405020304" pitchFamily="18" charset="0"/>
              <a:cs typeface="Times New Roman" panose="02020603050405020304" pitchFamily="18" charset="0"/>
              <a:sym typeface="+mn-ea"/>
            </a:endParaRPr>
          </a:p>
          <a:p>
            <a:pPr marL="342900" marR="0" indent="-342900" defTabSz="914400">
              <a:buClrTx/>
              <a:buSzTx/>
              <a:buFont typeface="Wingdings" panose="05000000000000000000" pitchFamily="2" charset="2"/>
              <a:buChar char="Ø"/>
              <a:defRPr/>
            </a:pPr>
            <a:endParaRPr kumimoji="0" lang="en-US" sz="2000" b="1" kern="1200" cap="none" spc="0" normalizeH="0" baseline="0" noProof="0" dirty="0">
              <a:latin typeface="Times New Roman" panose="02020603050405020304" pitchFamily="18" charset="0"/>
              <a:ea typeface="+mn-ea"/>
              <a:cs typeface="Times New Roman" panose="02020603050405020304" pitchFamily="18" charset="0"/>
              <a:sym typeface="+mn-ea"/>
            </a:endParaRPr>
          </a:p>
          <a:p>
            <a:pPr marR="0" defTabSz="914400">
              <a:buClrTx/>
              <a:buSzTx/>
              <a:buFont typeface="Wingdings" panose="05000000000000000000" pitchFamily="2" charset="2"/>
              <a:defRPr/>
            </a:pPr>
            <a:endParaRPr kumimoji="0" lang="en-US" sz="2000" b="1"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Types of Hub</a:t>
            </a:r>
            <a:endPar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000" b="1" kern="1200" cap="none" spc="0" normalizeH="0" baseline="0" noProof="0" dirty="0">
                <a:latin typeface="Times New Roman" panose="02020603050405020304" pitchFamily="18" charset="0"/>
                <a:ea typeface="+mn-ea"/>
                <a:cs typeface="Times New Roman" panose="02020603050405020304" pitchFamily="18" charset="0"/>
              </a:rPr>
              <a:t>Active Hub :- </a:t>
            </a:r>
            <a:r>
              <a:rPr kumimoji="0" lang="en-US" sz="2000" kern="1200" cap="none" spc="0" normalizeH="0" baseline="0" noProof="0" dirty="0">
                <a:latin typeface="Times New Roman" panose="02020603050405020304" pitchFamily="18" charset="0"/>
                <a:ea typeface="+mn-ea"/>
                <a:cs typeface="Times New Roman" panose="02020603050405020304" pitchFamily="18" charset="0"/>
              </a:rPr>
              <a:t>Active hubs use electronics to amplify and clean up the signal before it is broadcast to the other ports.</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000" b="1" kern="1200" cap="none" spc="0" normalizeH="0" baseline="0" noProof="0" dirty="0">
                <a:latin typeface="Times New Roman" panose="02020603050405020304" pitchFamily="18" charset="0"/>
                <a:ea typeface="+mn-ea"/>
                <a:cs typeface="Times New Roman" panose="02020603050405020304" pitchFamily="18" charset="0"/>
              </a:rPr>
              <a:t>Passive Hub </a:t>
            </a:r>
            <a:r>
              <a:rPr kumimoji="0" lang="en-US" sz="2000" kern="1200" cap="none" spc="0" normalizeH="0" baseline="0" noProof="0" dirty="0">
                <a:latin typeface="Times New Roman" panose="02020603050405020304" pitchFamily="18" charset="0"/>
                <a:ea typeface="+mn-ea"/>
                <a:cs typeface="Times New Roman" panose="02020603050405020304" pitchFamily="18" charset="0"/>
              </a:rPr>
              <a:t>:- Passive hubs simply connect all ports together electrically and they are not powered.</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lang="en-IN" altLang="en-US" sz="2000" b="1" noProof="0" dirty="0">
                <a:solidFill>
                  <a:srgbClr val="C00000"/>
                </a:solidFill>
                <a:latin typeface="Times New Roman" panose="02020603050405020304" pitchFamily="18" charset="0"/>
                <a:cs typeface="Times New Roman" panose="02020603050405020304" pitchFamily="18" charset="0"/>
                <a:sym typeface="+mn-ea"/>
              </a:rPr>
              <a:t>3.</a:t>
            </a:r>
            <a:r>
              <a:rPr lang="en-US" sz="2000" b="1" noProof="0" dirty="0">
                <a:solidFill>
                  <a:srgbClr val="C00000"/>
                </a:solidFill>
                <a:latin typeface="Times New Roman" panose="02020603050405020304" pitchFamily="18" charset="0"/>
                <a:cs typeface="Times New Roman" panose="02020603050405020304" pitchFamily="18" charset="0"/>
                <a:sym typeface="+mn-ea"/>
              </a:rPr>
              <a:t>Bridge:</a:t>
            </a:r>
            <a:endPar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 A bridge operates at data link layer.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A bridge is a repeater, with add on functionality of filtering content by reading the MAC addresses of source and destination.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It is also used for interconnecting two LANs working on the same protocol.</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lang="en-US" sz="2000" noProof="0" dirty="0">
                <a:latin typeface="Times New Roman" panose="02020603050405020304" pitchFamily="18" charset="0"/>
                <a:cs typeface="Times New Roman" panose="02020603050405020304" pitchFamily="18" charset="0"/>
                <a:sym typeface="+mn-ea"/>
              </a:rPr>
              <a:t> Bridges can filter out noise.</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p:txBody>
      </p:sp>
      <p:pic>
        <p:nvPicPr>
          <p:cNvPr id="12289" name="Picture 2" descr="D:\dco3310\still6-5b.gif"/>
          <p:cNvPicPr>
            <a:picLocks noChangeAspect="1"/>
          </p:cNvPicPr>
          <p:nvPr>
            <p:custDataLst>
              <p:tags r:id="rId1"/>
            </p:custDataLst>
          </p:nvPr>
        </p:nvPicPr>
        <p:blipFill>
          <a:blip r:embed="rId2"/>
          <a:stretch>
            <a:fillRect/>
          </a:stretch>
        </p:blipFill>
        <p:spPr>
          <a:xfrm>
            <a:off x="3580765" y="1724025"/>
            <a:ext cx="5182235" cy="1403350"/>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1"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725805" y="394970"/>
            <a:ext cx="9423400" cy="6326505"/>
          </a:xfrm>
          <a:prstGeom prst="rect">
            <a:avLst/>
          </a:prstGeom>
          <a:noFill/>
        </p:spPr>
        <p:txBody>
          <a:bodyPr>
            <a:noAutofit/>
          </a:bodyPr>
          <a:lstStyle/>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endParaRPr kumimoji="0" lang="en-US" sz="2000" b="1" kern="1200" cap="none" spc="0" normalizeH="0" baseline="0" noProof="0" dirty="0">
              <a:solidFill>
                <a:srgbClr val="C00000"/>
              </a:solidFill>
              <a:latin typeface="Calibri" panose="020F0502020204030204" pitchFamily="34" charset="0"/>
              <a:ea typeface="+mn-ea"/>
              <a:cs typeface="+mn-cs"/>
            </a:endParaRPr>
          </a:p>
          <a:p>
            <a:pPr marR="0" algn="just" defTabSz="914400">
              <a:buClrTx/>
              <a:buSzTx/>
              <a:buFontTx/>
              <a:buNone/>
              <a:defRPr/>
            </a:pPr>
            <a:r>
              <a:rPr kumimoji="0" lang="en-US" sz="2000" b="1" kern="1200" cap="none" spc="0" normalizeH="0" baseline="0" noProof="0" dirty="0">
                <a:solidFill>
                  <a:srgbClr val="C00000"/>
                </a:solidFill>
                <a:latin typeface="Calibri" panose="020F0502020204030204" pitchFamily="34" charset="0"/>
                <a:ea typeface="+mn-ea"/>
                <a:cs typeface="+mn-cs"/>
              </a:rPr>
              <a:t>4</a:t>
            </a:r>
            <a:r>
              <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 Switch</a:t>
            </a:r>
            <a:r>
              <a:rPr kumimoji="0" lang="en-US" sz="20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 </a:t>
            </a:r>
            <a:endParaRPr kumimoji="0" lang="en-US" sz="20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A network switch is a computer networking device that connects network segments.</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 Switch is data link layer device.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Switch can perform error checking before forwarding data, that makes it very efficient as it does not forward packets that have errors and  forward good packets selectively to correct port only.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0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5. Routers</a:t>
            </a:r>
            <a:r>
              <a:rPr kumimoji="0" lang="en-US" sz="20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a:t>
            </a:r>
            <a:endParaRPr kumimoji="0" lang="en-US" sz="20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 A router is a device like a switch that routes data packets based on their IP addresses.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Router is mainly a Network Layer device.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000" kern="1200" cap="none" spc="0" normalizeH="0" baseline="0" noProof="0" dirty="0">
                <a:latin typeface="Times New Roman" panose="02020603050405020304" pitchFamily="18" charset="0"/>
                <a:ea typeface="+mn-ea"/>
                <a:cs typeface="Times New Roman" panose="02020603050405020304" pitchFamily="18" charset="0"/>
              </a:rPr>
              <a:t>Routers normally connect LANs and WANs together and have a dynamically updating routing table based on which they make decisions on routing the data packets. </a:t>
            </a: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endParaRPr kumimoji="0" lang="en-US" sz="2000" kern="1200" cap="none" spc="0" normalizeH="0" baseline="0" noProof="0" dirty="0">
              <a:latin typeface="Times New Roman" panose="02020603050405020304" pitchFamily="18" charset="0"/>
              <a:ea typeface="+mn-ea"/>
              <a:cs typeface="Times New Roman" panose="02020603050405020304" pitchFamily="18" charset="0"/>
            </a:endParaRPr>
          </a:p>
        </p:txBody>
      </p:sp>
      <p:pic>
        <p:nvPicPr>
          <p:cNvPr id="14337" name="Picture 2" descr="D:\dco3310\still6-6b.gif"/>
          <p:cNvPicPr>
            <a:picLocks noChangeAspect="1"/>
          </p:cNvPicPr>
          <p:nvPr>
            <p:custDataLst>
              <p:tags r:id="rId1"/>
            </p:custDataLst>
          </p:nvPr>
        </p:nvPicPr>
        <p:blipFill>
          <a:blip r:embed="rId2"/>
          <a:stretch>
            <a:fillRect/>
          </a:stretch>
        </p:blipFill>
        <p:spPr>
          <a:xfrm>
            <a:off x="3829685" y="609600"/>
            <a:ext cx="5085715" cy="1979930"/>
          </a:xfrm>
          <a:prstGeom prst="rect">
            <a:avLst/>
          </a:prstGeom>
          <a:noFill/>
          <a:ln w="9525">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5"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1343025" y="782638"/>
            <a:ext cx="9890125" cy="5262563"/>
          </a:xfrm>
          <a:prstGeom prst="rect">
            <a:avLst/>
          </a:prstGeom>
          <a:noFill/>
        </p:spPr>
        <p:txBody>
          <a:bodyPr>
            <a:spAutoFit/>
          </a:bodyPr>
          <a:lstStyle/>
          <a:p>
            <a:pPr marR="0"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6. Gateway</a:t>
            </a:r>
            <a:r>
              <a:rPr kumimoji="0" lang="en-US" sz="24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 :</a:t>
            </a:r>
            <a:endParaRPr kumimoji="0" lang="en-US" sz="24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A gateway is a passage to connect two networks together that may work upon different networking models.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They basically work as the messenger agents that take data from one system, interpret it, and transfer it to another system.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Gateways are also called protocol converters and can operate at any network layer.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algn="just" defTabSz="914400">
              <a:buClrTx/>
              <a:buSzTx/>
              <a:buFontTx/>
              <a:buNone/>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7. Brouter:</a:t>
            </a:r>
            <a:endParaRPr kumimoji="0" lang="en-US" sz="2400"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285750" marR="0" indent="-285750" algn="just" defTabSz="914400">
              <a:buClrTx/>
              <a:buSzTx/>
              <a:buFont typeface="Wingdings" panose="05000000000000000000" pitchFamily="2" charset="2"/>
              <a:buChar char="Ø"/>
              <a:defRPr/>
            </a:pPr>
            <a:r>
              <a:rPr kumimoji="0" lang="en-US" kern="1200" cap="none" spc="0" normalizeH="0" baseline="0" noProof="0" dirty="0">
                <a:latin typeface="Calibri" panose="020F0502020204030204" pitchFamily="34" charset="0"/>
                <a:ea typeface="+mn-ea"/>
                <a:cs typeface="+mn-cs"/>
              </a:rPr>
              <a:t> </a:t>
            </a:r>
            <a:r>
              <a:rPr kumimoji="0" lang="en-US" sz="2400" kern="1200" cap="none" spc="0" normalizeH="0" baseline="0" noProof="0" dirty="0">
                <a:latin typeface="Times New Roman" panose="02020603050405020304" pitchFamily="18" charset="0"/>
                <a:ea typeface="+mn-ea"/>
                <a:cs typeface="Times New Roman" panose="02020603050405020304" pitchFamily="18" charset="0"/>
              </a:rPr>
              <a:t>It is also known as bridging router is a device which combines features of both bridge and router.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It can work either at data link layer or at network layer.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algn="just"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Working as router, it is capable of routing packets across networks; working as bridge, it is capable of filtering local area network traffic.</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Date Placeholder 3"/>
          <p:cNvSpPr txBox="1">
            <a:spLocks noGrp="1"/>
          </p:cNvSpPr>
          <p:nvPr>
            <p:ph type="dt" sz="half" idx="2"/>
          </p:nvPr>
        </p:nvSpPr>
        <p:spPr>
          <a:noFill/>
        </p:spPr>
        <p:txBody>
          <a:bodyPr vert="horz" lIns="91440" tIns="45720" rIns="91440" bIns="45720" rtlCol="0" anchor="ctr"/>
          <a:lstStyle/>
          <a:p>
            <a:pPr marL="0" marR="0" lvl="0" indent="0" algn="l" defTabSz="914400" rtl="0" eaLnBrk="0" fontAlgn="base" latinLnBrk="0" hangingPunct="0">
              <a:lnSpc>
                <a:spcPct val="100000"/>
              </a:lnSpc>
              <a:spcBef>
                <a:spcPct val="0"/>
              </a:spcBef>
              <a:spcAft>
                <a:spcPct val="0"/>
              </a:spcAft>
              <a:buClrTx/>
              <a:buSzTx/>
              <a:buFontTx/>
              <a:buNone/>
              <a:defRPr/>
            </a:pPr>
            <a:fld id="{471B1739-814E-44D1-AD60-5FA581DCA46D}" type="datetime1">
              <a:rPr kumimoji="0" lang="en-US" sz="1200" b="0" i="0" u="none" strike="noStrike" kern="1200" cap="none" spc="0" normalizeH="0" baseline="0" noProof="0" smtClean="0">
                <a:ln>
                  <a:noFill/>
                </a:ln>
                <a:solidFill>
                  <a:schemeClr val="tx1">
                    <a:tint val="75000"/>
                  </a:schemeClr>
                </a:solidFill>
                <a:effectLst/>
                <a:uLnTx/>
                <a:uFillTx/>
                <a:latin typeface="Calibri" panose="020F0502020204030204" pitchFamily="34" charset="0"/>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Calibri" panose="020F0502020204030204" pitchFamily="34" charset="0"/>
              <a:ea typeface="+mn-ea"/>
              <a:cs typeface="+mn-cs"/>
            </a:endParaRPr>
          </a:p>
        </p:txBody>
      </p:sp>
      <p:sp>
        <p:nvSpPr>
          <p:cNvPr id="9219" name="Slide Number Placeholder 4"/>
          <p:cNvSpPr txBox="1">
            <a:spLocks noGrp="1"/>
          </p:cNvSpPr>
          <p:nvPr>
            <p:ph type="sldNum" sz="quarter" idx="4"/>
          </p:nvPr>
        </p:nvSpPr>
        <p:spPr>
          <a:noFill/>
          <a:ln>
            <a:noFill/>
          </a:ln>
        </p:spPr>
        <p:txBody>
          <a:bodyPr anchor="ctr" anchorCtr="0"/>
          <a:p>
            <a:pPr marL="0" indent="0" algn="r">
              <a:lnSpc>
                <a:spcPct val="100000"/>
              </a:lnSpc>
              <a:spcBef>
                <a:spcPct val="0"/>
              </a:spcBef>
              <a:buFontTx/>
              <a:buNone/>
            </a:pPr>
            <a:fld id="{9A0DB2DC-4C9A-4742-B13C-FB6460FD3503}" type="slidenum">
              <a:rPr lang="en-US" altLang="en-US" sz="1200" dirty="0">
                <a:solidFill>
                  <a:srgbClr val="898989"/>
                </a:solidFill>
              </a:rPr>
            </a:fld>
            <a:endParaRPr lang="en-US" altLang="en-US" sz="1200" dirty="0">
              <a:solidFill>
                <a:srgbClr val="898989"/>
              </a:solidFill>
            </a:endParaRPr>
          </a:p>
        </p:txBody>
      </p:sp>
      <p:sp>
        <p:nvSpPr>
          <p:cNvPr id="6" name="TextBox 5"/>
          <p:cNvSpPr txBox="1"/>
          <p:nvPr/>
        </p:nvSpPr>
        <p:spPr>
          <a:xfrm>
            <a:off x="1069975" y="1454150"/>
            <a:ext cx="9648825" cy="3786188"/>
          </a:xfrm>
          <a:prstGeom prst="rect">
            <a:avLst/>
          </a:prstGeom>
          <a:noFill/>
        </p:spPr>
        <p:txBody>
          <a:bodyPr wrap="none">
            <a:spAutoFit/>
          </a:bodyPr>
          <a:lstStyle/>
          <a:p>
            <a:pPr marR="0"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8. Modem :</a:t>
            </a:r>
            <a:endPar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Modem means Modulator- Demodulator.</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Modulation : digital information to analog signals.</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Demodulation: Analog signal back into digital information.</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rPr>
              <a:t>9. Network Interface Card (NIC):</a:t>
            </a:r>
            <a:endParaRPr kumimoji="0" lang="en-US" sz="2400" b="1" kern="1200" cap="none" spc="0" normalizeH="0" baseline="0" noProof="0" dirty="0">
              <a:solidFill>
                <a:srgbClr val="C00000"/>
              </a:solidFill>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NIC provides physical interface between computer and cabling.</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NIC prepares data, sends data, and controls the flow of data. </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It can also receive and translate data into bytes for the CPU to understand.</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a:p>
            <a:pPr marL="342900" marR="0" indent="-342900" defTabSz="914400">
              <a:buClrTx/>
              <a:buSzTx/>
              <a:buFont typeface="Wingdings" panose="05000000000000000000" pitchFamily="2" charset="2"/>
              <a:buChar char="Ø"/>
              <a:defRPr/>
            </a:pPr>
            <a:r>
              <a:rPr kumimoji="0" lang="en-US" sz="2400" kern="1200" cap="none" spc="0" normalizeH="0" baseline="0" noProof="0" dirty="0">
                <a:latin typeface="Times New Roman" panose="02020603050405020304" pitchFamily="18" charset="0"/>
                <a:ea typeface="+mn-ea"/>
                <a:cs typeface="Times New Roman" panose="02020603050405020304" pitchFamily="18" charset="0"/>
              </a:rPr>
              <a:t>It has specific MAC address.</a:t>
            </a:r>
            <a:endParaRPr kumimoji="0" lang="en-US" sz="2400" kern="1200" cap="none" spc="0" normalizeH="0" baseline="0" noProof="0" dirty="0">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3572</Words>
  <Application>WPS Presentation</Application>
  <PresentationFormat>Widescreen</PresentationFormat>
  <Paragraphs>129</Paragraphs>
  <Slides>11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11</vt:i4>
      </vt:variant>
    </vt:vector>
  </HeadingPairs>
  <TitlesOfParts>
    <vt:vector size="22" baseType="lpstr">
      <vt:lpstr>Arial</vt:lpstr>
      <vt:lpstr>SimSun</vt:lpstr>
      <vt:lpstr>Wingdings</vt:lpstr>
      <vt:lpstr>Calibri</vt:lpstr>
      <vt:lpstr>Times New Roman</vt:lpstr>
      <vt:lpstr>Monotype Sorts</vt:lpstr>
      <vt:lpstr>Wingdings</vt:lpstr>
      <vt:lpstr>Microsoft YaHei</vt:lpstr>
      <vt:lpstr>Arial Unicode MS</vt:lpstr>
      <vt:lpstr>Tahoma</vt:lpstr>
      <vt:lpstr>Blue Waves</vt:lpstr>
      <vt:lpstr>Cellular Mobile Communications MCA II Semester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Murthy</dc:creator>
  <cp:lastModifiedBy>pyla mounika</cp:lastModifiedBy>
  <cp:revision>52</cp:revision>
  <dcterms:created xsi:type="dcterms:W3CDTF">2019-06-15T02:50:00Z</dcterms:created>
  <dcterms:modified xsi:type="dcterms:W3CDTF">2024-06-22T11:37:53Z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0CACCBC9A90C40829829634A39F83158_12</vt:lpwstr>
  </property>
  <property fmtid="{D5CDD505-2E9C-101B-9397-08002B2CF9AE}" pid="3" name="KSOProductBuildVer">
    <vt:lpwstr>1033-12.2.0.17119</vt:lpwstr>
  </property>
</Properties>
</file>