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86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1167" y="598527"/>
            <a:ext cx="7621667" cy="46892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385"/>
              </a:lnSpc>
              <a:buNone/>
            </a:pPr>
            <a:r>
              <a:rPr lang="en-US" sz="5908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Introduction to Asynchronous Data Transfer</a:t>
            </a:r>
            <a:endParaRPr lang="en-US" sz="5908" dirty="0"/>
          </a:p>
        </p:txBody>
      </p:sp>
      <p:sp>
        <p:nvSpPr>
          <p:cNvPr id="6" name="Text 2"/>
          <p:cNvSpPr/>
          <p:nvPr/>
        </p:nvSpPr>
        <p:spPr>
          <a:xfrm>
            <a:off x="761167" y="5613916"/>
            <a:ext cx="7621667" cy="13920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40"/>
              </a:lnSpc>
              <a:buNone/>
            </a:pPr>
            <a:r>
              <a:rPr lang="en-US" sz="1712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 Asynchronous data transfer refers to the exchange of information between systems or devices without the need for real-time synchronization. This allows for more efficient and flexible communication, as data can be sent and received at different times.</a:t>
            </a:r>
            <a:endParaRPr lang="en-US" sz="1712" dirty="0"/>
          </a:p>
        </p:txBody>
      </p:sp>
      <p:sp>
        <p:nvSpPr>
          <p:cNvPr id="7" name="Shape 3"/>
          <p:cNvSpPr/>
          <p:nvPr/>
        </p:nvSpPr>
        <p:spPr>
          <a:xfrm>
            <a:off x="761167" y="7266742"/>
            <a:ext cx="347901" cy="347901"/>
          </a:xfrm>
          <a:prstGeom prst="roundRect">
            <a:avLst>
              <a:gd name="adj" fmla="val 26280711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1217771" y="7250549"/>
            <a:ext cx="2554248" cy="380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97"/>
              </a:lnSpc>
              <a:buNone/>
            </a:pPr>
            <a:endParaRPr lang="en-US" sz="2141" dirty="0"/>
          </a:p>
        </p:txBody>
      </p:sp>
      <p:sp>
        <p:nvSpPr>
          <p:cNvPr id="10" name="TextBox 9"/>
          <p:cNvSpPr txBox="1"/>
          <p:nvPr/>
        </p:nvSpPr>
        <p:spPr>
          <a:xfrm>
            <a:off x="10249212" y="7005995"/>
            <a:ext cx="2993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</a:t>
            </a:r>
          </a:p>
          <a:p>
            <a:r>
              <a:rPr lang="en-US" smtClean="0"/>
              <a:t>K.Venkatesh</a:t>
            </a:r>
            <a:endParaRPr lang="en-US" dirty="0" smtClean="0"/>
          </a:p>
          <a:p>
            <a:r>
              <a:rPr lang="en-US" dirty="0" err="1" smtClean="0"/>
              <a:t>Mca</a:t>
            </a:r>
            <a:r>
              <a:rPr lang="en-US" dirty="0" smtClean="0"/>
              <a:t> department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700"/>
            </a:avLst>
          </a:prstGeom>
          <a:solidFill>
            <a:srgbClr val="152025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64037" y="1576507"/>
            <a:ext cx="12902327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Advantages of Asynchronous Communication</a:t>
            </a:r>
            <a:endParaRPr lang="en-US" sz="4860" dirty="0"/>
          </a:p>
        </p:txBody>
      </p:sp>
      <p:sp>
        <p:nvSpPr>
          <p:cNvPr id="7" name="Shape 3"/>
          <p:cNvSpPr/>
          <p:nvPr/>
        </p:nvSpPr>
        <p:spPr>
          <a:xfrm>
            <a:off x="864037" y="4539020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43702" y="4631531"/>
            <a:ext cx="195977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916" dirty="0"/>
          </a:p>
        </p:txBody>
      </p:sp>
      <p:sp>
        <p:nvSpPr>
          <p:cNvPr id="9" name="Text 5"/>
          <p:cNvSpPr/>
          <p:nvPr/>
        </p:nvSpPr>
        <p:spPr>
          <a:xfrm>
            <a:off x="1666280" y="453902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Scalability</a:t>
            </a:r>
            <a:endParaRPr lang="en-US" sz="2430" dirty="0"/>
          </a:p>
        </p:txBody>
      </p:sp>
      <p:sp>
        <p:nvSpPr>
          <p:cNvPr id="10" name="Text 6"/>
          <p:cNvSpPr/>
          <p:nvPr/>
        </p:nvSpPr>
        <p:spPr>
          <a:xfrm>
            <a:off x="1666280" y="5072896"/>
            <a:ext cx="333398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Asynchronous systems can handle high volumes of data and concurrent requests without getting overwhelmed.</a:t>
            </a:r>
            <a:endParaRPr lang="en-US" sz="1944" dirty="0"/>
          </a:p>
        </p:txBody>
      </p:sp>
      <p:sp>
        <p:nvSpPr>
          <p:cNvPr id="11" name="Shape 7"/>
          <p:cNvSpPr/>
          <p:nvPr/>
        </p:nvSpPr>
        <p:spPr>
          <a:xfrm>
            <a:off x="5247084" y="4539020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339001" y="4631531"/>
            <a:ext cx="371475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916" dirty="0"/>
          </a:p>
        </p:txBody>
      </p:sp>
      <p:sp>
        <p:nvSpPr>
          <p:cNvPr id="13" name="Text 9"/>
          <p:cNvSpPr/>
          <p:nvPr/>
        </p:nvSpPr>
        <p:spPr>
          <a:xfrm>
            <a:off x="6049328" y="453902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Reliability</a:t>
            </a:r>
            <a:endParaRPr lang="en-US" sz="2430" dirty="0"/>
          </a:p>
        </p:txBody>
      </p:sp>
      <p:sp>
        <p:nvSpPr>
          <p:cNvPr id="14" name="Text 10"/>
          <p:cNvSpPr/>
          <p:nvPr/>
        </p:nvSpPr>
        <p:spPr>
          <a:xfrm>
            <a:off x="6049328" y="5072896"/>
            <a:ext cx="333398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Asynchronous communication is less prone to failures, as messages can be queued and retried if necessary.</a:t>
            </a:r>
            <a:endParaRPr lang="en-US" sz="1944" dirty="0"/>
          </a:p>
        </p:txBody>
      </p:sp>
      <p:sp>
        <p:nvSpPr>
          <p:cNvPr id="15" name="Shape 11"/>
          <p:cNvSpPr/>
          <p:nvPr/>
        </p:nvSpPr>
        <p:spPr>
          <a:xfrm>
            <a:off x="9630132" y="4539020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712404" y="4631531"/>
            <a:ext cx="390763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916" dirty="0"/>
          </a:p>
        </p:txBody>
      </p:sp>
      <p:sp>
        <p:nvSpPr>
          <p:cNvPr id="17" name="Text 13"/>
          <p:cNvSpPr/>
          <p:nvPr/>
        </p:nvSpPr>
        <p:spPr>
          <a:xfrm>
            <a:off x="10432375" y="453902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Flexibility</a:t>
            </a:r>
            <a:endParaRPr lang="en-US" sz="2430" dirty="0"/>
          </a:p>
        </p:txBody>
      </p:sp>
      <p:sp>
        <p:nvSpPr>
          <p:cNvPr id="18" name="Text 14"/>
          <p:cNvSpPr/>
          <p:nvPr/>
        </p:nvSpPr>
        <p:spPr>
          <a:xfrm>
            <a:off x="10432375" y="5072896"/>
            <a:ext cx="333398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Asynchronous systems allow for more flexibility in terms of when and how data is exchanged.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431488"/>
            <a:ext cx="12902327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Protocols for Asynchronous Data Transfer</a:t>
            </a:r>
            <a:endParaRPr lang="en-US" sz="4860" dirty="0"/>
          </a:p>
        </p:txBody>
      </p:sp>
      <p:sp>
        <p:nvSpPr>
          <p:cNvPr id="5" name="Text 2"/>
          <p:cNvSpPr/>
          <p:nvPr/>
        </p:nvSpPr>
        <p:spPr>
          <a:xfrm>
            <a:off x="864037" y="436316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MQTT</a:t>
            </a:r>
            <a:endParaRPr lang="en-US" sz="2430" dirty="0"/>
          </a:p>
        </p:txBody>
      </p:sp>
      <p:sp>
        <p:nvSpPr>
          <p:cNvPr id="6" name="Text 3"/>
          <p:cNvSpPr/>
          <p:nvPr/>
        </p:nvSpPr>
        <p:spPr>
          <a:xfrm>
            <a:off x="864037" y="4995743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 lightweight publish-subscribe protocol designed for IoT and machine-to-machine communication.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372695" y="4363164"/>
            <a:ext cx="317754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WebSockets</a:t>
            </a:r>
            <a:endParaRPr lang="en-US" sz="2430" dirty="0"/>
          </a:p>
        </p:txBody>
      </p:sp>
      <p:sp>
        <p:nvSpPr>
          <p:cNvPr id="8" name="Text 5"/>
          <p:cNvSpPr/>
          <p:nvPr/>
        </p:nvSpPr>
        <p:spPr>
          <a:xfrm>
            <a:off x="5372695" y="4995743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 bidirectional, real-time communication protocol that enables asynchronous data exchange.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81354" y="436316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RabbitMQ</a:t>
            </a:r>
            <a:endParaRPr lang="en-US" sz="2430" dirty="0"/>
          </a:p>
        </p:txBody>
      </p:sp>
      <p:sp>
        <p:nvSpPr>
          <p:cNvPr id="10" name="Text 7"/>
          <p:cNvSpPr/>
          <p:nvPr/>
        </p:nvSpPr>
        <p:spPr>
          <a:xfrm>
            <a:off x="9881354" y="4995743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 message broker that supports various asynchronous messaging protocols like AMQP and MQTT.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700"/>
            </a:avLst>
          </a:prstGeom>
          <a:solidFill>
            <a:srgbClr val="152025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64037" y="777478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Asynchronous Data Queues and Buffers</a:t>
            </a:r>
            <a:endParaRPr lang="en-US" sz="4860" dirty="0"/>
          </a:p>
        </p:txBody>
      </p:sp>
      <p:sp>
        <p:nvSpPr>
          <p:cNvPr id="7" name="Shape 3"/>
          <p:cNvSpPr/>
          <p:nvPr/>
        </p:nvSpPr>
        <p:spPr>
          <a:xfrm>
            <a:off x="1209675" y="2690813"/>
            <a:ext cx="49292" cy="4761309"/>
          </a:xfrm>
          <a:prstGeom prst="roundRect">
            <a:avLst>
              <a:gd name="adj" fmla="val 225391"/>
            </a:avLst>
          </a:prstGeom>
          <a:solidFill>
            <a:srgbClr val="6D9121"/>
          </a:solidFill>
          <a:ln/>
        </p:spPr>
      </p:sp>
      <p:sp>
        <p:nvSpPr>
          <p:cNvPr id="8" name="Shape 4"/>
          <p:cNvSpPr/>
          <p:nvPr/>
        </p:nvSpPr>
        <p:spPr>
          <a:xfrm>
            <a:off x="1512034" y="3221474"/>
            <a:ext cx="864037" cy="49292"/>
          </a:xfrm>
          <a:prstGeom prst="roundRect">
            <a:avLst>
              <a:gd name="adj" fmla="val 225391"/>
            </a:avLst>
          </a:prstGeom>
          <a:solidFill>
            <a:srgbClr val="6D9121"/>
          </a:solidFill>
          <a:ln/>
        </p:spPr>
      </p:sp>
      <p:sp>
        <p:nvSpPr>
          <p:cNvPr id="9" name="Shape 5"/>
          <p:cNvSpPr/>
          <p:nvPr/>
        </p:nvSpPr>
        <p:spPr>
          <a:xfrm>
            <a:off x="956608" y="2968466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1136273" y="3060978"/>
            <a:ext cx="195977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916" dirty="0"/>
          </a:p>
        </p:txBody>
      </p:sp>
      <p:sp>
        <p:nvSpPr>
          <p:cNvPr id="11" name="Text 7"/>
          <p:cNvSpPr/>
          <p:nvPr/>
        </p:nvSpPr>
        <p:spPr>
          <a:xfrm>
            <a:off x="2592110" y="2937629"/>
            <a:ext cx="3247192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Data Queues</a:t>
            </a:r>
            <a:endParaRPr lang="en-US" sz="2430" dirty="0"/>
          </a:p>
        </p:txBody>
      </p:sp>
      <p:sp>
        <p:nvSpPr>
          <p:cNvPr id="12" name="Text 8"/>
          <p:cNvSpPr/>
          <p:nvPr/>
        </p:nvSpPr>
        <p:spPr>
          <a:xfrm>
            <a:off x="2592110" y="3471505"/>
            <a:ext cx="1117425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Queues store and sequence messages, ensuring they are processed in the order they were received.</a:t>
            </a:r>
            <a:endParaRPr lang="en-US" sz="1944" dirty="0"/>
          </a:p>
        </p:txBody>
      </p:sp>
      <p:sp>
        <p:nvSpPr>
          <p:cNvPr id="13" name="Shape 9"/>
          <p:cNvSpPr/>
          <p:nvPr/>
        </p:nvSpPr>
        <p:spPr>
          <a:xfrm>
            <a:off x="1512034" y="4890849"/>
            <a:ext cx="864037" cy="49292"/>
          </a:xfrm>
          <a:prstGeom prst="roundRect">
            <a:avLst>
              <a:gd name="adj" fmla="val 225391"/>
            </a:avLst>
          </a:prstGeom>
          <a:solidFill>
            <a:srgbClr val="6D9121"/>
          </a:solidFill>
          <a:ln/>
        </p:spPr>
      </p:sp>
      <p:sp>
        <p:nvSpPr>
          <p:cNvPr id="14" name="Shape 10"/>
          <p:cNvSpPr/>
          <p:nvPr/>
        </p:nvSpPr>
        <p:spPr>
          <a:xfrm>
            <a:off x="956608" y="4637842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1048524" y="4730353"/>
            <a:ext cx="371475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916" dirty="0"/>
          </a:p>
        </p:txBody>
      </p:sp>
      <p:sp>
        <p:nvSpPr>
          <p:cNvPr id="16" name="Text 12"/>
          <p:cNvSpPr/>
          <p:nvPr/>
        </p:nvSpPr>
        <p:spPr>
          <a:xfrm>
            <a:off x="2592110" y="4607004"/>
            <a:ext cx="316361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Data Buffers</a:t>
            </a:r>
            <a:endParaRPr lang="en-US" sz="2430" dirty="0"/>
          </a:p>
        </p:txBody>
      </p:sp>
      <p:sp>
        <p:nvSpPr>
          <p:cNvPr id="17" name="Text 13"/>
          <p:cNvSpPr/>
          <p:nvPr/>
        </p:nvSpPr>
        <p:spPr>
          <a:xfrm>
            <a:off x="2592110" y="5140881"/>
            <a:ext cx="1117425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Buffers temporarily hold data to smooth out differences in data production and consumption rates.</a:t>
            </a:r>
            <a:endParaRPr lang="en-US" sz="1944" dirty="0"/>
          </a:p>
        </p:txBody>
      </p:sp>
      <p:sp>
        <p:nvSpPr>
          <p:cNvPr id="18" name="Shape 14"/>
          <p:cNvSpPr/>
          <p:nvPr/>
        </p:nvSpPr>
        <p:spPr>
          <a:xfrm>
            <a:off x="1512034" y="6560225"/>
            <a:ext cx="864037" cy="49292"/>
          </a:xfrm>
          <a:prstGeom prst="roundRect">
            <a:avLst>
              <a:gd name="adj" fmla="val 225391"/>
            </a:avLst>
          </a:prstGeom>
          <a:solidFill>
            <a:srgbClr val="6D9121"/>
          </a:solidFill>
          <a:ln/>
        </p:spPr>
      </p:sp>
      <p:sp>
        <p:nvSpPr>
          <p:cNvPr id="19" name="Shape 15"/>
          <p:cNvSpPr/>
          <p:nvPr/>
        </p:nvSpPr>
        <p:spPr>
          <a:xfrm>
            <a:off x="956608" y="6307217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1038880" y="6399728"/>
            <a:ext cx="390763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6"/>
              </a:lnSpc>
              <a:buNone/>
            </a:pPr>
            <a:r>
              <a:rPr lang="en-US" sz="2916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916" dirty="0"/>
          </a:p>
        </p:txBody>
      </p:sp>
      <p:sp>
        <p:nvSpPr>
          <p:cNvPr id="21" name="Text 17"/>
          <p:cNvSpPr/>
          <p:nvPr/>
        </p:nvSpPr>
        <p:spPr>
          <a:xfrm>
            <a:off x="2592110" y="6276380"/>
            <a:ext cx="4189095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Message Brokers</a:t>
            </a:r>
            <a:endParaRPr lang="en-US" sz="2430" dirty="0"/>
          </a:p>
        </p:txBody>
      </p:sp>
      <p:sp>
        <p:nvSpPr>
          <p:cNvPr id="22" name="Text 18"/>
          <p:cNvSpPr/>
          <p:nvPr/>
        </p:nvSpPr>
        <p:spPr>
          <a:xfrm>
            <a:off x="2592110" y="6810256"/>
            <a:ext cx="11174254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Broker services like RabbitMQ manage queues and buffers to facilitate asynchronous data transfer.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927378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Asynchronous API Design Patterns</a:t>
            </a:r>
            <a:endParaRPr lang="en-US" sz="4860" dirty="0"/>
          </a:p>
        </p:txBody>
      </p:sp>
      <p:sp>
        <p:nvSpPr>
          <p:cNvPr id="5" name="Shape 2"/>
          <p:cNvSpPr/>
          <p:nvPr/>
        </p:nvSpPr>
        <p:spPr>
          <a:xfrm>
            <a:off x="864037" y="2964180"/>
            <a:ext cx="6327815" cy="1848088"/>
          </a:xfrm>
          <a:prstGeom prst="roundRect">
            <a:avLst>
              <a:gd name="adj" fmla="val 6012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26093" y="3226237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Webhooks</a:t>
            </a:r>
            <a:endParaRPr lang="en-US" sz="2430" dirty="0"/>
          </a:p>
        </p:txBody>
      </p:sp>
      <p:sp>
        <p:nvSpPr>
          <p:cNvPr id="7" name="Text 4"/>
          <p:cNvSpPr/>
          <p:nvPr/>
        </p:nvSpPr>
        <p:spPr>
          <a:xfrm>
            <a:off x="1126093" y="3760113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Webhooks allow services to send real-time information to other applications over the internet.</a:t>
            </a:r>
            <a:endParaRPr lang="en-US" sz="1944" dirty="0"/>
          </a:p>
        </p:txBody>
      </p:sp>
      <p:sp>
        <p:nvSpPr>
          <p:cNvPr id="8" name="Shape 5"/>
          <p:cNvSpPr/>
          <p:nvPr/>
        </p:nvSpPr>
        <p:spPr>
          <a:xfrm>
            <a:off x="7438668" y="2964180"/>
            <a:ext cx="6327815" cy="1848088"/>
          </a:xfrm>
          <a:prstGeom prst="roundRect">
            <a:avLst>
              <a:gd name="adj" fmla="val 6012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700724" y="3226237"/>
            <a:ext cx="4661297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Server-Sent Events</a:t>
            </a:r>
            <a:endParaRPr lang="en-US" sz="2430" dirty="0"/>
          </a:p>
        </p:txBody>
      </p:sp>
      <p:sp>
        <p:nvSpPr>
          <p:cNvPr id="10" name="Text 7"/>
          <p:cNvSpPr/>
          <p:nvPr/>
        </p:nvSpPr>
        <p:spPr>
          <a:xfrm>
            <a:off x="7700724" y="3760113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SSE is a standard that allows a server to push data to a client as an event stream.</a:t>
            </a:r>
            <a:endParaRPr lang="en-US" sz="1944" dirty="0"/>
          </a:p>
        </p:txBody>
      </p:sp>
      <p:sp>
        <p:nvSpPr>
          <p:cNvPr id="11" name="Shape 8"/>
          <p:cNvSpPr/>
          <p:nvPr/>
        </p:nvSpPr>
        <p:spPr>
          <a:xfrm>
            <a:off x="864037" y="5059085"/>
            <a:ext cx="6327815" cy="2243138"/>
          </a:xfrm>
          <a:prstGeom prst="roundRect">
            <a:avLst>
              <a:gd name="adj" fmla="val 4953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126093" y="5321141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Pub-Sub</a:t>
            </a:r>
            <a:endParaRPr lang="en-US" sz="2430" dirty="0"/>
          </a:p>
        </p:txBody>
      </p:sp>
      <p:sp>
        <p:nvSpPr>
          <p:cNvPr id="13" name="Text 10"/>
          <p:cNvSpPr/>
          <p:nvPr/>
        </p:nvSpPr>
        <p:spPr>
          <a:xfrm>
            <a:off x="1126093" y="5855018"/>
            <a:ext cx="580370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The publish-subscribe pattern decouples message producers and consumers for asynchronous messaging.</a:t>
            </a:r>
            <a:endParaRPr lang="en-US" sz="1944" dirty="0"/>
          </a:p>
        </p:txBody>
      </p:sp>
      <p:sp>
        <p:nvSpPr>
          <p:cNvPr id="14" name="Shape 11"/>
          <p:cNvSpPr/>
          <p:nvPr/>
        </p:nvSpPr>
        <p:spPr>
          <a:xfrm>
            <a:off x="7438668" y="5059085"/>
            <a:ext cx="6327815" cy="2243138"/>
          </a:xfrm>
          <a:prstGeom prst="roundRect">
            <a:avLst>
              <a:gd name="adj" fmla="val 4953"/>
            </a:avLst>
          </a:prstGeom>
          <a:solidFill>
            <a:srgbClr val="547808"/>
          </a:solidFill>
          <a:ln w="15240">
            <a:solidFill>
              <a:srgbClr val="6D912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700724" y="5321141"/>
            <a:ext cx="423422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Message Queues</a:t>
            </a:r>
            <a:endParaRPr lang="en-US" sz="2430" dirty="0"/>
          </a:p>
        </p:txBody>
      </p:sp>
      <p:sp>
        <p:nvSpPr>
          <p:cNvPr id="16" name="Text 13"/>
          <p:cNvSpPr/>
          <p:nvPr/>
        </p:nvSpPr>
        <p:spPr>
          <a:xfrm>
            <a:off x="7700724" y="5855018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Message queues buffer and sequence messages, enabling asynchronous and reliable data transfer.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241703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Handling Failures in Asynchronous Systems</a:t>
            </a:r>
            <a:endParaRPr lang="en-US" sz="486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3278505"/>
            <a:ext cx="4300776" cy="9875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110853" y="463629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Retries</a:t>
            </a:r>
            <a:endParaRPr lang="en-US" sz="2430" dirty="0"/>
          </a:p>
        </p:txBody>
      </p:sp>
      <p:sp>
        <p:nvSpPr>
          <p:cNvPr id="7" name="Text 3"/>
          <p:cNvSpPr/>
          <p:nvPr/>
        </p:nvSpPr>
        <p:spPr>
          <a:xfrm>
            <a:off x="1110853" y="5170170"/>
            <a:ext cx="3807143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Automatically retrying failed requests can improve reliability and fault tolerance.</a:t>
            </a:r>
            <a:endParaRPr lang="en-US" sz="194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812" y="3278505"/>
            <a:ext cx="4300776" cy="98750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411629" y="4636294"/>
            <a:ext cx="380714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Dead-Letter Queues</a:t>
            </a:r>
            <a:endParaRPr lang="en-US" sz="2430" dirty="0"/>
          </a:p>
        </p:txBody>
      </p:sp>
      <p:sp>
        <p:nvSpPr>
          <p:cNvPr id="10" name="Text 5"/>
          <p:cNvSpPr/>
          <p:nvPr/>
        </p:nvSpPr>
        <p:spPr>
          <a:xfrm>
            <a:off x="5411629" y="5555933"/>
            <a:ext cx="3807143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Capturing and analyzing failed messages in a separate queue can aid debugging.</a:t>
            </a:r>
            <a:endParaRPr lang="en-US" sz="1944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5588" y="3278505"/>
            <a:ext cx="4300776" cy="98750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2404" y="4636294"/>
            <a:ext cx="380714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Compensating Actions</a:t>
            </a:r>
            <a:endParaRPr lang="en-US" sz="2430" dirty="0"/>
          </a:p>
        </p:txBody>
      </p:sp>
      <p:sp>
        <p:nvSpPr>
          <p:cNvPr id="13" name="Text 7"/>
          <p:cNvSpPr/>
          <p:nvPr/>
        </p:nvSpPr>
        <p:spPr>
          <a:xfrm>
            <a:off x="9712404" y="5555933"/>
            <a:ext cx="3807143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Implementing compensating actions can help undo the effects of failed asynchronous operations.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221581"/>
            <a:ext cx="12902327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Monitoring and Observability in Async Environments</a:t>
            </a:r>
            <a:endParaRPr lang="en-US" sz="486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4029908"/>
            <a:ext cx="61722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64037" y="4893945"/>
            <a:ext cx="2947868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Metrics</a:t>
            </a:r>
            <a:endParaRPr lang="en-US" sz="2430" dirty="0"/>
          </a:p>
        </p:txBody>
      </p:sp>
      <p:sp>
        <p:nvSpPr>
          <p:cNvPr id="7" name="Text 3"/>
          <p:cNvSpPr/>
          <p:nvPr/>
        </p:nvSpPr>
        <p:spPr>
          <a:xfrm>
            <a:off x="864037" y="5427821"/>
            <a:ext cx="294786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Monitor key performance indicators like message throughput, latency, and error rates.</a:t>
            </a:r>
            <a:endParaRPr lang="en-US" sz="194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189" y="4029908"/>
            <a:ext cx="617220" cy="6172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182189" y="4893945"/>
            <a:ext cx="2947868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Tracing</a:t>
            </a:r>
            <a:endParaRPr lang="en-US" sz="2430" dirty="0"/>
          </a:p>
        </p:txBody>
      </p:sp>
      <p:sp>
        <p:nvSpPr>
          <p:cNvPr id="10" name="Text 5"/>
          <p:cNvSpPr/>
          <p:nvPr/>
        </p:nvSpPr>
        <p:spPr>
          <a:xfrm>
            <a:off x="4182189" y="5427821"/>
            <a:ext cx="294786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Trace asynchronous requests and messages to understand end-to-end workflow performance.</a:t>
            </a:r>
            <a:endParaRPr lang="en-US" sz="1944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342" y="4029908"/>
            <a:ext cx="617220" cy="61722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500342" y="4893945"/>
            <a:ext cx="2947868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Logging</a:t>
            </a:r>
            <a:endParaRPr lang="en-US" sz="2430" dirty="0"/>
          </a:p>
        </p:txBody>
      </p:sp>
      <p:sp>
        <p:nvSpPr>
          <p:cNvPr id="13" name="Text 7"/>
          <p:cNvSpPr/>
          <p:nvPr/>
        </p:nvSpPr>
        <p:spPr>
          <a:xfrm>
            <a:off x="7500342" y="5427821"/>
            <a:ext cx="2947868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Logging critical events and errors can help diagnose issues in asynchronous systems.</a:t>
            </a:r>
            <a:endParaRPr lang="en-US" sz="1944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8495" y="4029908"/>
            <a:ext cx="617220" cy="61722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818495" y="4893945"/>
            <a:ext cx="2947868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Alerting</a:t>
            </a:r>
            <a:endParaRPr lang="en-US" sz="2430" dirty="0"/>
          </a:p>
        </p:txBody>
      </p:sp>
      <p:sp>
        <p:nvSpPr>
          <p:cNvPr id="16" name="Text 9"/>
          <p:cNvSpPr/>
          <p:nvPr/>
        </p:nvSpPr>
        <p:spPr>
          <a:xfrm>
            <a:off x="10818495" y="5427821"/>
            <a:ext cx="2947868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Set up alerts to proactively notify teams of potential problems in the system.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2025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408867" y="771644"/>
            <a:ext cx="11812667" cy="20273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21"/>
              </a:lnSpc>
              <a:buNone/>
            </a:pPr>
            <a:r>
              <a:rPr lang="en-US" sz="4257" b="1" dirty="0">
                <a:solidFill>
                  <a:srgbClr val="F0F4F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Best Practices for Asynchronous Data Transfer</a:t>
            </a:r>
            <a:endParaRPr lang="en-US" sz="4257" dirty="0"/>
          </a:p>
        </p:txBody>
      </p:sp>
      <p:sp>
        <p:nvSpPr>
          <p:cNvPr id="5" name="Shape 2"/>
          <p:cNvSpPr/>
          <p:nvPr/>
        </p:nvSpPr>
        <p:spPr>
          <a:xfrm>
            <a:off x="1408867" y="3231475"/>
            <a:ext cx="11812667" cy="4226362"/>
          </a:xfrm>
          <a:prstGeom prst="roundRect">
            <a:avLst>
              <a:gd name="adj" fmla="val 230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1416487" y="3239095"/>
            <a:ext cx="11797427" cy="131218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632704" y="3376374"/>
            <a:ext cx="5462468" cy="345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Use reliable protocols</a:t>
            </a:r>
            <a:endParaRPr lang="en-US" sz="1703" dirty="0"/>
          </a:p>
        </p:txBody>
      </p:sp>
      <p:sp>
        <p:nvSpPr>
          <p:cNvPr id="8" name="Text 5"/>
          <p:cNvSpPr/>
          <p:nvPr/>
        </p:nvSpPr>
        <p:spPr>
          <a:xfrm>
            <a:off x="7535228" y="3376374"/>
            <a:ext cx="5462468" cy="10376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Leverage protocols like MQTT, WebSockets, and message queues that are designed for asynchronous communication.</a:t>
            </a:r>
            <a:endParaRPr lang="en-US" sz="1703" dirty="0"/>
          </a:p>
        </p:txBody>
      </p:sp>
      <p:sp>
        <p:nvSpPr>
          <p:cNvPr id="9" name="Shape 6"/>
          <p:cNvSpPr/>
          <p:nvPr/>
        </p:nvSpPr>
        <p:spPr>
          <a:xfrm>
            <a:off x="1416487" y="4551283"/>
            <a:ext cx="11797427" cy="9663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632704" y="4688562"/>
            <a:ext cx="5462468" cy="345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Optimize for performance</a:t>
            </a:r>
            <a:endParaRPr lang="en-US" sz="1703" dirty="0"/>
          </a:p>
        </p:txBody>
      </p:sp>
      <p:sp>
        <p:nvSpPr>
          <p:cNvPr id="11" name="Text 8"/>
          <p:cNvSpPr/>
          <p:nvPr/>
        </p:nvSpPr>
        <p:spPr>
          <a:xfrm>
            <a:off x="7535228" y="4688562"/>
            <a:ext cx="5462468" cy="691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Implement strategies like batching, compression, and caching to improve the efficiency of data transfer.</a:t>
            </a:r>
            <a:endParaRPr lang="en-US" sz="1703" dirty="0"/>
          </a:p>
        </p:txBody>
      </p:sp>
      <p:sp>
        <p:nvSpPr>
          <p:cNvPr id="12" name="Shape 9"/>
          <p:cNvSpPr/>
          <p:nvPr/>
        </p:nvSpPr>
        <p:spPr>
          <a:xfrm>
            <a:off x="1416487" y="5517594"/>
            <a:ext cx="11797427" cy="9663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632704" y="5654873"/>
            <a:ext cx="5462468" cy="345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Ensure data integrity</a:t>
            </a:r>
            <a:endParaRPr lang="en-US" sz="1703" dirty="0"/>
          </a:p>
        </p:txBody>
      </p:sp>
      <p:sp>
        <p:nvSpPr>
          <p:cNvPr id="14" name="Text 11"/>
          <p:cNvSpPr/>
          <p:nvPr/>
        </p:nvSpPr>
        <p:spPr>
          <a:xfrm>
            <a:off x="7535228" y="5654873"/>
            <a:ext cx="5462468" cy="691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Implement mechanisms like idempotency, message deduplication, and retries to guarantee data consistency.</a:t>
            </a:r>
            <a:endParaRPr lang="en-US" sz="1703" dirty="0"/>
          </a:p>
        </p:txBody>
      </p:sp>
      <p:sp>
        <p:nvSpPr>
          <p:cNvPr id="15" name="Shape 12"/>
          <p:cNvSpPr/>
          <p:nvPr/>
        </p:nvSpPr>
        <p:spPr>
          <a:xfrm>
            <a:off x="1416487" y="6483906"/>
            <a:ext cx="11797427" cy="9663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632704" y="6621185"/>
            <a:ext cx="5462468" cy="345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Monitor and observe</a:t>
            </a:r>
            <a:endParaRPr lang="en-US" sz="1703" dirty="0"/>
          </a:p>
        </p:txBody>
      </p:sp>
      <p:sp>
        <p:nvSpPr>
          <p:cNvPr id="17" name="Text 14"/>
          <p:cNvSpPr/>
          <p:nvPr/>
        </p:nvSpPr>
        <p:spPr>
          <a:xfrm>
            <a:off x="7535228" y="6621185"/>
            <a:ext cx="5462468" cy="6917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4"/>
              </a:lnSpc>
              <a:buNone/>
            </a:pPr>
            <a:r>
              <a:rPr lang="en-US" sz="1703" dirty="0">
                <a:solidFill>
                  <a:srgbClr val="D7E5D8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Establish comprehensive monitoring and observability to quickly identify and resolve issues.</a:t>
            </a:r>
            <a:endParaRPr lang="en-US" sz="170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480</Words>
  <Application>Microsoft Office PowerPoint</Application>
  <PresentationFormat>Custom</PresentationFormat>
  <Paragraphs>74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DNR58</cp:lastModifiedBy>
  <cp:revision>4</cp:revision>
  <dcterms:created xsi:type="dcterms:W3CDTF">2024-06-24T13:30:47Z</dcterms:created>
  <dcterms:modified xsi:type="dcterms:W3CDTF">2024-06-28T06:39:41Z</dcterms:modified>
</cp:coreProperties>
</file>