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11"/>
    <p:restoredTop sz="94610"/>
  </p:normalViewPr>
  <p:slideViewPr>
    <p:cSldViewPr snapToGrid="0" snapToObjects="1">
      <p:cViewPr varScale="1">
        <p:scale>
          <a:sx n="76" d="100"/>
          <a:sy n="76" d="100"/>
        </p:scale>
        <p:origin x="-480" y="-10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043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64037" y="3002280"/>
            <a:ext cx="11702653" cy="1064657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8384"/>
              </a:lnSpc>
              <a:buNone/>
            </a:pPr>
            <a:r>
              <a:rPr lang="en-US" sz="6707" kern="0" spc="-67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Introduction to Computer Registers</a:t>
            </a:r>
            <a:endParaRPr lang="en-US" sz="6707" dirty="0"/>
          </a:p>
        </p:txBody>
      </p:sp>
      <p:sp>
        <p:nvSpPr>
          <p:cNvPr id="5" name="Text 3"/>
          <p:cNvSpPr/>
          <p:nvPr/>
        </p:nvSpPr>
        <p:spPr>
          <a:xfrm>
            <a:off x="864037" y="4437221"/>
            <a:ext cx="12902327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 Computer registers are high-speed storage units within a CPU that hold data, addresses, and instructions. They act as the brain's temporary memory, enabling rapid access and manipulation of information essential for program execution.</a:t>
            </a:r>
            <a:endParaRPr lang="en-US" sz="1944" dirty="0"/>
          </a:p>
        </p:txBody>
      </p:sp>
      <p:sp>
        <p:nvSpPr>
          <p:cNvPr id="6" name="TextBox 5"/>
          <p:cNvSpPr txBox="1"/>
          <p:nvPr/>
        </p:nvSpPr>
        <p:spPr>
          <a:xfrm>
            <a:off x="9983244" y="6062597"/>
            <a:ext cx="36200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Presented by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K.VENKATESH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MCA DEPARTMENT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64037" y="1559600"/>
            <a:ext cx="8255675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6075"/>
              </a:lnSpc>
              <a:buNone/>
            </a:pPr>
            <a:r>
              <a:rPr lang="en-US" sz="4860" kern="0" spc="-4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Purpose and Function of Registers</a:t>
            </a:r>
            <a:endParaRPr lang="en-US" sz="4860" dirty="0"/>
          </a:p>
        </p:txBody>
      </p:sp>
      <p:sp>
        <p:nvSpPr>
          <p:cNvPr id="5" name="Shape 3"/>
          <p:cNvSpPr/>
          <p:nvPr/>
        </p:nvSpPr>
        <p:spPr>
          <a:xfrm>
            <a:off x="864037" y="3102531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6" name="Text 4"/>
          <p:cNvSpPr/>
          <p:nvPr/>
        </p:nvSpPr>
        <p:spPr>
          <a:xfrm>
            <a:off x="1082397" y="3195042"/>
            <a:ext cx="118705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1</a:t>
            </a:r>
            <a:endParaRPr lang="en-US" sz="2916" dirty="0"/>
          </a:p>
        </p:txBody>
      </p:sp>
      <p:sp>
        <p:nvSpPr>
          <p:cNvPr id="7" name="Text 5"/>
          <p:cNvSpPr/>
          <p:nvPr/>
        </p:nvSpPr>
        <p:spPr>
          <a:xfrm>
            <a:off x="1666280" y="3102531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Data Storage</a:t>
            </a:r>
            <a:endParaRPr lang="en-US" sz="2430" dirty="0"/>
          </a:p>
        </p:txBody>
      </p:sp>
      <p:sp>
        <p:nvSpPr>
          <p:cNvPr id="8" name="Text 6"/>
          <p:cNvSpPr/>
          <p:nvPr/>
        </p:nvSpPr>
        <p:spPr>
          <a:xfrm>
            <a:off x="1666280" y="3636407"/>
            <a:ext cx="552557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temporarily store the data and results of computations performed by the CPU.</a:t>
            </a:r>
            <a:endParaRPr lang="en-US" sz="1944" dirty="0"/>
          </a:p>
        </p:txBody>
      </p:sp>
      <p:sp>
        <p:nvSpPr>
          <p:cNvPr id="9" name="Shape 7"/>
          <p:cNvSpPr/>
          <p:nvPr/>
        </p:nvSpPr>
        <p:spPr>
          <a:xfrm>
            <a:off x="7438668" y="3102531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10" name="Text 8"/>
          <p:cNvSpPr/>
          <p:nvPr/>
        </p:nvSpPr>
        <p:spPr>
          <a:xfrm>
            <a:off x="7626667" y="3195042"/>
            <a:ext cx="179308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</a:t>
            </a:r>
            <a:endParaRPr lang="en-US" sz="2916" dirty="0"/>
          </a:p>
        </p:txBody>
      </p:sp>
      <p:sp>
        <p:nvSpPr>
          <p:cNvPr id="11" name="Text 9"/>
          <p:cNvSpPr/>
          <p:nvPr/>
        </p:nvSpPr>
        <p:spPr>
          <a:xfrm>
            <a:off x="8240911" y="3102531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Address Holding</a:t>
            </a:r>
            <a:endParaRPr lang="en-US" sz="2430" dirty="0"/>
          </a:p>
        </p:txBody>
      </p:sp>
      <p:sp>
        <p:nvSpPr>
          <p:cNvPr id="12" name="Text 10"/>
          <p:cNvSpPr/>
          <p:nvPr/>
        </p:nvSpPr>
        <p:spPr>
          <a:xfrm>
            <a:off x="8240911" y="3636407"/>
            <a:ext cx="552557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hold the memory addresses required to fetch instructions and data from main memory.</a:t>
            </a:r>
            <a:endParaRPr lang="en-US" sz="1944" dirty="0"/>
          </a:p>
        </p:txBody>
      </p:sp>
      <p:sp>
        <p:nvSpPr>
          <p:cNvPr id="13" name="Shape 11"/>
          <p:cNvSpPr/>
          <p:nvPr/>
        </p:nvSpPr>
        <p:spPr>
          <a:xfrm>
            <a:off x="864037" y="4950976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14" name="Text 12"/>
          <p:cNvSpPr/>
          <p:nvPr/>
        </p:nvSpPr>
        <p:spPr>
          <a:xfrm>
            <a:off x="1052036" y="5043488"/>
            <a:ext cx="179308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3</a:t>
            </a:r>
            <a:endParaRPr lang="en-US" sz="2916" dirty="0"/>
          </a:p>
        </p:txBody>
      </p:sp>
      <p:sp>
        <p:nvSpPr>
          <p:cNvPr id="15" name="Text 13"/>
          <p:cNvSpPr/>
          <p:nvPr/>
        </p:nvSpPr>
        <p:spPr>
          <a:xfrm>
            <a:off x="1666280" y="4950976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Instruction Fetching</a:t>
            </a:r>
            <a:endParaRPr lang="en-US" sz="2430" dirty="0"/>
          </a:p>
        </p:txBody>
      </p:sp>
      <p:sp>
        <p:nvSpPr>
          <p:cNvPr id="16" name="Text 14"/>
          <p:cNvSpPr/>
          <p:nvPr/>
        </p:nvSpPr>
        <p:spPr>
          <a:xfrm>
            <a:off x="1666280" y="5484852"/>
            <a:ext cx="552557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retrieve program instructions from memory for execution by the CPU.</a:t>
            </a:r>
            <a:endParaRPr lang="en-US" sz="1944" dirty="0"/>
          </a:p>
        </p:txBody>
      </p:sp>
      <p:sp>
        <p:nvSpPr>
          <p:cNvPr id="17" name="Shape 15"/>
          <p:cNvSpPr/>
          <p:nvPr/>
        </p:nvSpPr>
        <p:spPr>
          <a:xfrm>
            <a:off x="7438668" y="4950976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18" name="Text 16"/>
          <p:cNvSpPr/>
          <p:nvPr/>
        </p:nvSpPr>
        <p:spPr>
          <a:xfrm>
            <a:off x="7626667" y="5043488"/>
            <a:ext cx="179308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4</a:t>
            </a:r>
            <a:endParaRPr lang="en-US" sz="2916" dirty="0"/>
          </a:p>
        </p:txBody>
      </p:sp>
      <p:sp>
        <p:nvSpPr>
          <p:cNvPr id="19" name="Text 17"/>
          <p:cNvSpPr/>
          <p:nvPr/>
        </p:nvSpPr>
        <p:spPr>
          <a:xfrm>
            <a:off x="8240911" y="4950976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Arithmetic Operations</a:t>
            </a:r>
            <a:endParaRPr lang="en-US" sz="2430" dirty="0"/>
          </a:p>
        </p:txBody>
      </p:sp>
      <p:sp>
        <p:nvSpPr>
          <p:cNvPr id="20" name="Text 18"/>
          <p:cNvSpPr/>
          <p:nvPr/>
        </p:nvSpPr>
        <p:spPr>
          <a:xfrm>
            <a:off x="8240911" y="5484852"/>
            <a:ext cx="5525572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facilitate arithmetic and logical operations on data by the CPU's Arithmetic Logic Unit (ALU).</a:t>
            </a:r>
            <a:endParaRPr lang="en-US" sz="1944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64037" y="2400538"/>
            <a:ext cx="6172200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6075"/>
              </a:lnSpc>
              <a:buNone/>
            </a:pPr>
            <a:r>
              <a:rPr lang="en-US" sz="4860" kern="0" spc="-4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Types of Registers</a:t>
            </a:r>
            <a:endParaRPr lang="en-US" sz="4860" dirty="0"/>
          </a:p>
        </p:txBody>
      </p:sp>
      <p:sp>
        <p:nvSpPr>
          <p:cNvPr id="5" name="Text 3"/>
          <p:cNvSpPr/>
          <p:nvPr/>
        </p:nvSpPr>
        <p:spPr>
          <a:xfrm>
            <a:off x="864037" y="3789164"/>
            <a:ext cx="3213735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General-Purpose Registers</a:t>
            </a:r>
            <a:endParaRPr lang="en-US" sz="2430" dirty="0"/>
          </a:p>
        </p:txBody>
      </p:sp>
      <p:sp>
        <p:nvSpPr>
          <p:cNvPr id="6" name="Text 4"/>
          <p:cNvSpPr/>
          <p:nvPr/>
        </p:nvSpPr>
        <p:spPr>
          <a:xfrm>
            <a:off x="864037" y="4421743"/>
            <a:ext cx="3898821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Used to store data and addresses, accessible by most instructions.</a:t>
            </a:r>
            <a:endParaRPr lang="en-US" sz="1944" dirty="0"/>
          </a:p>
        </p:txBody>
      </p:sp>
      <p:sp>
        <p:nvSpPr>
          <p:cNvPr id="7" name="Text 5"/>
          <p:cNvSpPr/>
          <p:nvPr/>
        </p:nvSpPr>
        <p:spPr>
          <a:xfrm>
            <a:off x="5372695" y="3789164"/>
            <a:ext cx="3176468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Special-Purpose Registers</a:t>
            </a:r>
            <a:endParaRPr lang="en-US" sz="2430" dirty="0"/>
          </a:p>
        </p:txBody>
      </p:sp>
      <p:sp>
        <p:nvSpPr>
          <p:cNvPr id="8" name="Text 6"/>
          <p:cNvSpPr/>
          <p:nvPr/>
        </p:nvSpPr>
        <p:spPr>
          <a:xfrm>
            <a:off x="5372695" y="4421743"/>
            <a:ext cx="3898821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Dedicated to specific functions, such as the program counter and stack pointer.</a:t>
            </a:r>
            <a:endParaRPr lang="en-US" sz="1944" dirty="0"/>
          </a:p>
        </p:txBody>
      </p:sp>
      <p:sp>
        <p:nvSpPr>
          <p:cNvPr id="9" name="Text 7"/>
          <p:cNvSpPr/>
          <p:nvPr/>
        </p:nvSpPr>
        <p:spPr>
          <a:xfrm>
            <a:off x="9881354" y="3789164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Control Registers</a:t>
            </a:r>
            <a:endParaRPr lang="en-US" sz="2430" dirty="0"/>
          </a:p>
        </p:txBody>
      </p:sp>
      <p:sp>
        <p:nvSpPr>
          <p:cNvPr id="10" name="Text 8"/>
          <p:cNvSpPr/>
          <p:nvPr/>
        </p:nvSpPr>
        <p:spPr>
          <a:xfrm>
            <a:off x="9881354" y="4421743"/>
            <a:ext cx="3898821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Manage the CPU's operation, like the status register and memory management unit.</a:t>
            </a:r>
            <a:endParaRPr lang="en-US" sz="1944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0" y="0"/>
            <a:ext cx="14630400" cy="8229600"/>
          </a:xfrm>
          <a:prstGeom prst="roundRect">
            <a:avLst>
              <a:gd name="adj" fmla="val 1800"/>
            </a:avLst>
          </a:prstGeom>
          <a:solidFill>
            <a:srgbClr val="1F1F1F">
              <a:alpha val="80000"/>
            </a:srgbClr>
          </a:solidFill>
          <a:ln/>
        </p:spPr>
      </p:sp>
      <p:sp>
        <p:nvSpPr>
          <p:cNvPr id="6" name="Text 3"/>
          <p:cNvSpPr/>
          <p:nvPr/>
        </p:nvSpPr>
        <p:spPr>
          <a:xfrm>
            <a:off x="864037" y="1108948"/>
            <a:ext cx="6172200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6075"/>
              </a:lnSpc>
              <a:buNone/>
            </a:pPr>
            <a:r>
              <a:rPr lang="en-US" sz="4860" kern="0" spc="-4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Register Architecture</a:t>
            </a:r>
            <a:endParaRPr lang="en-US" sz="4860" dirty="0"/>
          </a:p>
        </p:txBody>
      </p:sp>
      <p:sp>
        <p:nvSpPr>
          <p:cNvPr id="7" name="Shape 4"/>
          <p:cNvSpPr/>
          <p:nvPr/>
        </p:nvSpPr>
        <p:spPr>
          <a:xfrm>
            <a:off x="864037" y="4685705"/>
            <a:ext cx="12902327" cy="49292"/>
          </a:xfrm>
          <a:prstGeom prst="rect">
            <a:avLst/>
          </a:prstGeom>
          <a:solidFill>
            <a:srgbClr val="931F3B"/>
          </a:solidFill>
          <a:ln/>
        </p:spPr>
      </p:sp>
      <p:sp>
        <p:nvSpPr>
          <p:cNvPr id="8" name="Shape 5"/>
          <p:cNvSpPr/>
          <p:nvPr/>
        </p:nvSpPr>
        <p:spPr>
          <a:xfrm>
            <a:off x="4003238" y="3821728"/>
            <a:ext cx="49292" cy="864037"/>
          </a:xfrm>
          <a:prstGeom prst="rect">
            <a:avLst/>
          </a:prstGeom>
          <a:solidFill>
            <a:srgbClr val="931F3B"/>
          </a:solidFill>
          <a:ln/>
        </p:spPr>
      </p:sp>
      <p:sp>
        <p:nvSpPr>
          <p:cNvPr id="9" name="Shape 6"/>
          <p:cNvSpPr/>
          <p:nvPr/>
        </p:nvSpPr>
        <p:spPr>
          <a:xfrm>
            <a:off x="3750231" y="4407991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10" name="Text 7"/>
          <p:cNvSpPr/>
          <p:nvPr/>
        </p:nvSpPr>
        <p:spPr>
          <a:xfrm>
            <a:off x="3968591" y="4500503"/>
            <a:ext cx="118705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1</a:t>
            </a:r>
            <a:endParaRPr lang="en-US" sz="2916" dirty="0"/>
          </a:p>
        </p:txBody>
      </p:sp>
      <p:sp>
        <p:nvSpPr>
          <p:cNvPr id="11" name="Text 8"/>
          <p:cNvSpPr/>
          <p:nvPr/>
        </p:nvSpPr>
        <p:spPr>
          <a:xfrm>
            <a:off x="2484834" y="2250758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CPU Register File</a:t>
            </a:r>
            <a:endParaRPr lang="en-US" sz="2430" dirty="0"/>
          </a:p>
        </p:txBody>
      </p:sp>
      <p:sp>
        <p:nvSpPr>
          <p:cNvPr id="12" name="Text 9"/>
          <p:cNvSpPr/>
          <p:nvPr/>
        </p:nvSpPr>
        <p:spPr>
          <a:xfrm>
            <a:off x="1110853" y="2784634"/>
            <a:ext cx="5834063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Provides fast access to a set of general-purpose registers.</a:t>
            </a:r>
            <a:endParaRPr lang="en-US" sz="1944" dirty="0"/>
          </a:p>
        </p:txBody>
      </p:sp>
      <p:sp>
        <p:nvSpPr>
          <p:cNvPr id="13" name="Shape 10"/>
          <p:cNvSpPr/>
          <p:nvPr/>
        </p:nvSpPr>
        <p:spPr>
          <a:xfrm>
            <a:off x="7290435" y="4685645"/>
            <a:ext cx="49292" cy="864037"/>
          </a:xfrm>
          <a:prstGeom prst="rect">
            <a:avLst/>
          </a:prstGeom>
          <a:solidFill>
            <a:srgbClr val="931F3B"/>
          </a:solidFill>
          <a:ln/>
        </p:spPr>
      </p:sp>
      <p:sp>
        <p:nvSpPr>
          <p:cNvPr id="14" name="Shape 11"/>
          <p:cNvSpPr/>
          <p:nvPr/>
        </p:nvSpPr>
        <p:spPr>
          <a:xfrm>
            <a:off x="7037427" y="4407991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15" name="Text 12"/>
          <p:cNvSpPr/>
          <p:nvPr/>
        </p:nvSpPr>
        <p:spPr>
          <a:xfrm>
            <a:off x="7225427" y="4500503"/>
            <a:ext cx="179308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</a:t>
            </a:r>
            <a:endParaRPr lang="en-US" sz="2916" dirty="0"/>
          </a:p>
        </p:txBody>
      </p:sp>
      <p:sp>
        <p:nvSpPr>
          <p:cNvPr id="16" name="Text 13"/>
          <p:cNvSpPr/>
          <p:nvPr/>
        </p:nvSpPr>
        <p:spPr>
          <a:xfrm>
            <a:off x="5772031" y="5796677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Register Bank</a:t>
            </a:r>
            <a:endParaRPr lang="en-US" sz="2430" dirty="0"/>
          </a:p>
        </p:txBody>
      </p:sp>
      <p:sp>
        <p:nvSpPr>
          <p:cNvPr id="17" name="Text 14"/>
          <p:cNvSpPr/>
          <p:nvPr/>
        </p:nvSpPr>
        <p:spPr>
          <a:xfrm>
            <a:off x="4398050" y="6330553"/>
            <a:ext cx="583418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A collection of specialized registers for specific functions.</a:t>
            </a:r>
            <a:endParaRPr lang="en-US" sz="1944" dirty="0"/>
          </a:p>
        </p:txBody>
      </p:sp>
      <p:sp>
        <p:nvSpPr>
          <p:cNvPr id="18" name="Shape 15"/>
          <p:cNvSpPr/>
          <p:nvPr/>
        </p:nvSpPr>
        <p:spPr>
          <a:xfrm>
            <a:off x="10577751" y="3821728"/>
            <a:ext cx="49292" cy="864037"/>
          </a:xfrm>
          <a:prstGeom prst="rect">
            <a:avLst/>
          </a:prstGeom>
          <a:solidFill>
            <a:srgbClr val="931F3B"/>
          </a:solidFill>
          <a:ln/>
        </p:spPr>
      </p:sp>
      <p:sp>
        <p:nvSpPr>
          <p:cNvPr id="19" name="Shape 16"/>
          <p:cNvSpPr/>
          <p:nvPr/>
        </p:nvSpPr>
        <p:spPr>
          <a:xfrm>
            <a:off x="10324743" y="4407991"/>
            <a:ext cx="555427" cy="555427"/>
          </a:xfrm>
          <a:prstGeom prst="roundRect">
            <a:avLst>
              <a:gd name="adj" fmla="val 26670"/>
            </a:avLst>
          </a:prstGeom>
          <a:solidFill>
            <a:srgbClr val="0D0D0D"/>
          </a:solidFill>
          <a:ln/>
        </p:spPr>
      </p:sp>
      <p:sp>
        <p:nvSpPr>
          <p:cNvPr id="20" name="Text 17"/>
          <p:cNvSpPr/>
          <p:nvPr/>
        </p:nvSpPr>
        <p:spPr>
          <a:xfrm>
            <a:off x="10512743" y="4500503"/>
            <a:ext cx="179308" cy="370284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2916"/>
              </a:lnSpc>
              <a:buNone/>
            </a:pPr>
            <a:r>
              <a:rPr lang="en-US" sz="2916" kern="0" spc="-2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3</a:t>
            </a:r>
            <a:endParaRPr lang="en-US" sz="2916" dirty="0"/>
          </a:p>
        </p:txBody>
      </p:sp>
      <p:sp>
        <p:nvSpPr>
          <p:cNvPr id="21" name="Text 18"/>
          <p:cNvSpPr/>
          <p:nvPr/>
        </p:nvSpPr>
        <p:spPr>
          <a:xfrm>
            <a:off x="9059347" y="2250758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ctr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Register Bus</a:t>
            </a:r>
            <a:endParaRPr lang="en-US" sz="2430" dirty="0"/>
          </a:p>
        </p:txBody>
      </p:sp>
      <p:sp>
        <p:nvSpPr>
          <p:cNvPr id="22" name="Text 19"/>
          <p:cNvSpPr/>
          <p:nvPr/>
        </p:nvSpPr>
        <p:spPr>
          <a:xfrm>
            <a:off x="7685365" y="2784634"/>
            <a:ext cx="583418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Connects the registers to the CPU's Arithmetic Logic Unit (ALU) and memory.</a:t>
            </a:r>
            <a:endParaRPr lang="en-US" sz="1944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64037" y="1541145"/>
            <a:ext cx="6641544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6075"/>
              </a:lnSpc>
              <a:buNone/>
            </a:pPr>
            <a:r>
              <a:rPr lang="en-US" sz="4860" kern="0" spc="-4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Register Addressing Modes</a:t>
            </a:r>
            <a:endParaRPr lang="en-US" sz="4860" dirty="0"/>
          </a:p>
        </p:txBody>
      </p:sp>
      <p:sp>
        <p:nvSpPr>
          <p:cNvPr id="5" name="Shape 3"/>
          <p:cNvSpPr/>
          <p:nvPr/>
        </p:nvSpPr>
        <p:spPr>
          <a:xfrm>
            <a:off x="864037" y="2806422"/>
            <a:ext cx="6327815" cy="1817608"/>
          </a:xfrm>
          <a:prstGeom prst="roundRect">
            <a:avLst>
              <a:gd name="adj" fmla="val 8150"/>
            </a:avLst>
          </a:prstGeom>
          <a:solidFill>
            <a:srgbClr val="0D0D0D"/>
          </a:solidFill>
          <a:ln/>
        </p:spPr>
      </p:sp>
      <p:sp>
        <p:nvSpPr>
          <p:cNvPr id="6" name="Text 4"/>
          <p:cNvSpPr/>
          <p:nvPr/>
        </p:nvSpPr>
        <p:spPr>
          <a:xfrm>
            <a:off x="1110853" y="3053239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Direct Addressing</a:t>
            </a:r>
            <a:endParaRPr lang="en-US" sz="2430" dirty="0"/>
          </a:p>
        </p:txBody>
      </p:sp>
      <p:sp>
        <p:nvSpPr>
          <p:cNvPr id="7" name="Text 5"/>
          <p:cNvSpPr/>
          <p:nvPr/>
        </p:nvSpPr>
        <p:spPr>
          <a:xfrm>
            <a:off x="1110853" y="3587115"/>
            <a:ext cx="5834182" cy="395049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operand is the value stored in the register.</a:t>
            </a:r>
            <a:endParaRPr lang="en-US" sz="1944" dirty="0"/>
          </a:p>
        </p:txBody>
      </p:sp>
      <p:sp>
        <p:nvSpPr>
          <p:cNvPr id="8" name="Shape 6"/>
          <p:cNvSpPr/>
          <p:nvPr/>
        </p:nvSpPr>
        <p:spPr>
          <a:xfrm>
            <a:off x="7438668" y="2806422"/>
            <a:ext cx="6327815" cy="1817608"/>
          </a:xfrm>
          <a:prstGeom prst="roundRect">
            <a:avLst>
              <a:gd name="adj" fmla="val 8150"/>
            </a:avLst>
          </a:prstGeom>
          <a:solidFill>
            <a:srgbClr val="0D0D0D"/>
          </a:solidFill>
          <a:ln/>
        </p:spPr>
      </p:sp>
      <p:sp>
        <p:nvSpPr>
          <p:cNvPr id="9" name="Text 7"/>
          <p:cNvSpPr/>
          <p:nvPr/>
        </p:nvSpPr>
        <p:spPr>
          <a:xfrm>
            <a:off x="7685484" y="3053239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Indirect Addressing</a:t>
            </a:r>
            <a:endParaRPr lang="en-US" sz="2430" dirty="0"/>
          </a:p>
        </p:txBody>
      </p:sp>
      <p:sp>
        <p:nvSpPr>
          <p:cNvPr id="10" name="Text 8"/>
          <p:cNvSpPr/>
          <p:nvPr/>
        </p:nvSpPr>
        <p:spPr>
          <a:xfrm>
            <a:off x="7685484" y="3587115"/>
            <a:ext cx="583418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register contains the memory address of the operand.</a:t>
            </a:r>
            <a:endParaRPr lang="en-US" sz="1944" dirty="0"/>
          </a:p>
        </p:txBody>
      </p:sp>
      <p:sp>
        <p:nvSpPr>
          <p:cNvPr id="11" name="Shape 9"/>
          <p:cNvSpPr/>
          <p:nvPr/>
        </p:nvSpPr>
        <p:spPr>
          <a:xfrm>
            <a:off x="864037" y="4870847"/>
            <a:ext cx="6327815" cy="1817608"/>
          </a:xfrm>
          <a:prstGeom prst="roundRect">
            <a:avLst>
              <a:gd name="adj" fmla="val 8150"/>
            </a:avLst>
          </a:prstGeom>
          <a:solidFill>
            <a:srgbClr val="0D0D0D"/>
          </a:solidFill>
          <a:ln/>
        </p:spPr>
      </p:sp>
      <p:sp>
        <p:nvSpPr>
          <p:cNvPr id="12" name="Text 10"/>
          <p:cNvSpPr/>
          <p:nvPr/>
        </p:nvSpPr>
        <p:spPr>
          <a:xfrm>
            <a:off x="1110853" y="5117663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Indexed Addressing</a:t>
            </a:r>
            <a:endParaRPr lang="en-US" sz="2430" dirty="0"/>
          </a:p>
        </p:txBody>
      </p:sp>
      <p:sp>
        <p:nvSpPr>
          <p:cNvPr id="13" name="Text 11"/>
          <p:cNvSpPr/>
          <p:nvPr/>
        </p:nvSpPr>
        <p:spPr>
          <a:xfrm>
            <a:off x="1110853" y="5651540"/>
            <a:ext cx="583418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operand address is the sum of the register and an offset.</a:t>
            </a:r>
            <a:endParaRPr lang="en-US" sz="1944" dirty="0"/>
          </a:p>
        </p:txBody>
      </p:sp>
      <p:sp>
        <p:nvSpPr>
          <p:cNvPr id="14" name="Shape 12"/>
          <p:cNvSpPr/>
          <p:nvPr/>
        </p:nvSpPr>
        <p:spPr>
          <a:xfrm>
            <a:off x="7438668" y="4870847"/>
            <a:ext cx="6327815" cy="1817608"/>
          </a:xfrm>
          <a:prstGeom prst="roundRect">
            <a:avLst>
              <a:gd name="adj" fmla="val 8150"/>
            </a:avLst>
          </a:prstGeom>
          <a:solidFill>
            <a:srgbClr val="0D0D0D"/>
          </a:solidFill>
          <a:ln/>
        </p:spPr>
      </p:sp>
      <p:sp>
        <p:nvSpPr>
          <p:cNvPr id="15" name="Text 13"/>
          <p:cNvSpPr/>
          <p:nvPr/>
        </p:nvSpPr>
        <p:spPr>
          <a:xfrm>
            <a:off x="7685484" y="5117663"/>
            <a:ext cx="3086100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Base Addressing</a:t>
            </a:r>
            <a:endParaRPr lang="en-US" sz="2430" dirty="0"/>
          </a:p>
        </p:txBody>
      </p:sp>
      <p:sp>
        <p:nvSpPr>
          <p:cNvPr id="16" name="Text 14"/>
          <p:cNvSpPr/>
          <p:nvPr/>
        </p:nvSpPr>
        <p:spPr>
          <a:xfrm>
            <a:off x="7685484" y="5651540"/>
            <a:ext cx="5834182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operand address is the sum of a base register and an offset.</a:t>
            </a:r>
            <a:endParaRPr lang="en-US" sz="1944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64037" y="2190631"/>
            <a:ext cx="8700373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6075"/>
              </a:lnSpc>
              <a:buNone/>
            </a:pPr>
            <a:r>
              <a:rPr lang="en-US" sz="4860" kern="0" spc="-4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Register Allocation and Optimization</a:t>
            </a:r>
            <a:endParaRPr lang="en-US" sz="486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037" y="3455908"/>
            <a:ext cx="617220" cy="6172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4037" y="4319945"/>
            <a:ext cx="2947868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Stack Allocation</a:t>
            </a:r>
            <a:endParaRPr lang="en-US" sz="2430" dirty="0"/>
          </a:p>
        </p:txBody>
      </p:sp>
      <p:sp>
        <p:nvSpPr>
          <p:cNvPr id="7" name="Text 4"/>
          <p:cNvSpPr/>
          <p:nvPr/>
        </p:nvSpPr>
        <p:spPr>
          <a:xfrm>
            <a:off x="864037" y="4853821"/>
            <a:ext cx="2947868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Storing temporary variables in a stack-based memory region.</a:t>
            </a:r>
            <a:endParaRPr lang="en-US" sz="1944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2189" y="3455908"/>
            <a:ext cx="617220" cy="6172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182189" y="4319945"/>
            <a:ext cx="2947868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Graph Coloring</a:t>
            </a:r>
            <a:endParaRPr lang="en-US" sz="2430" dirty="0"/>
          </a:p>
        </p:txBody>
      </p:sp>
      <p:sp>
        <p:nvSpPr>
          <p:cNvPr id="10" name="Text 6"/>
          <p:cNvSpPr/>
          <p:nvPr/>
        </p:nvSpPr>
        <p:spPr>
          <a:xfrm>
            <a:off x="4182189" y="4853821"/>
            <a:ext cx="2947868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Assigning registers to variables using graph coloring algorithms.</a:t>
            </a:r>
            <a:endParaRPr lang="en-US" sz="1944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0342" y="3455908"/>
            <a:ext cx="617220" cy="6172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500342" y="4319945"/>
            <a:ext cx="2947868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Spilling</a:t>
            </a:r>
            <a:endParaRPr lang="en-US" sz="2430" dirty="0"/>
          </a:p>
        </p:txBody>
      </p:sp>
      <p:sp>
        <p:nvSpPr>
          <p:cNvPr id="13" name="Text 8"/>
          <p:cNvSpPr/>
          <p:nvPr/>
        </p:nvSpPr>
        <p:spPr>
          <a:xfrm>
            <a:off x="7500342" y="4853821"/>
            <a:ext cx="2947868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Storing variables in memory when not enough registers are available.</a:t>
            </a:r>
            <a:endParaRPr lang="en-US" sz="1944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8495" y="3455908"/>
            <a:ext cx="617220" cy="61722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0818495" y="4319945"/>
            <a:ext cx="2947868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8"/>
              </a:lnSpc>
              <a:buNone/>
            </a:pPr>
            <a:r>
              <a:rPr lang="en-US" sz="2430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Register Renaming</a:t>
            </a:r>
            <a:endParaRPr lang="en-US" sz="2430" dirty="0"/>
          </a:p>
        </p:txBody>
      </p:sp>
      <p:sp>
        <p:nvSpPr>
          <p:cNvPr id="16" name="Text 10"/>
          <p:cNvSpPr/>
          <p:nvPr/>
        </p:nvSpPr>
        <p:spPr>
          <a:xfrm>
            <a:off x="10818495" y="4853821"/>
            <a:ext cx="2947868" cy="11851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Dynamically assigning new register names to avoid naming conflicts.</a:t>
            </a:r>
            <a:endParaRPr lang="en-US" sz="1944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43677" y="664488"/>
            <a:ext cx="8992076" cy="753308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5932"/>
              </a:lnSpc>
              <a:buNone/>
            </a:pPr>
            <a:r>
              <a:rPr lang="en-US" sz="4746" kern="0" spc="-47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Importance of Efficient Register Usage</a:t>
            </a:r>
            <a:endParaRPr lang="en-US" sz="4746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77" y="1779389"/>
            <a:ext cx="1205389" cy="192857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410658" y="2020372"/>
            <a:ext cx="3013472" cy="37659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966"/>
              </a:lnSpc>
              <a:buNone/>
            </a:pPr>
            <a:r>
              <a:rPr lang="en-US" sz="2373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Reduced Memory Access</a:t>
            </a:r>
            <a:endParaRPr lang="en-US" sz="2373" dirty="0"/>
          </a:p>
        </p:txBody>
      </p:sp>
      <p:sp>
        <p:nvSpPr>
          <p:cNvPr id="7" name="Text 4"/>
          <p:cNvSpPr/>
          <p:nvPr/>
        </p:nvSpPr>
        <p:spPr>
          <a:xfrm>
            <a:off x="2410658" y="2541508"/>
            <a:ext cx="11376065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7"/>
              </a:lnSpc>
              <a:buNone/>
            </a:pPr>
            <a:r>
              <a:rPr lang="en-US" sz="1898" kern="0" spc="-38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enable faster data retrieval compared to main memory.</a:t>
            </a:r>
            <a:endParaRPr lang="en-US" sz="1898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677" y="3707963"/>
            <a:ext cx="1205389" cy="1928574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2410658" y="3948946"/>
            <a:ext cx="3013472" cy="37659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966"/>
              </a:lnSpc>
              <a:buNone/>
            </a:pPr>
            <a:r>
              <a:rPr lang="en-US" sz="2373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Fewer CPU Stalls</a:t>
            </a:r>
            <a:endParaRPr lang="en-US" sz="2373" dirty="0"/>
          </a:p>
        </p:txBody>
      </p:sp>
      <p:sp>
        <p:nvSpPr>
          <p:cNvPr id="10" name="Text 6"/>
          <p:cNvSpPr/>
          <p:nvPr/>
        </p:nvSpPr>
        <p:spPr>
          <a:xfrm>
            <a:off x="2410658" y="4470082"/>
            <a:ext cx="11376065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7"/>
              </a:lnSpc>
              <a:buNone/>
            </a:pPr>
            <a:r>
              <a:rPr lang="en-US" sz="1898" kern="0" spc="-38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Optimized register usage minimizes pipeline stalls and improves performance.</a:t>
            </a:r>
            <a:endParaRPr lang="en-US" sz="1898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677" y="5636538"/>
            <a:ext cx="1205389" cy="192857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410658" y="5877520"/>
            <a:ext cx="3013472" cy="37659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966"/>
              </a:lnSpc>
              <a:buNone/>
            </a:pPr>
            <a:r>
              <a:rPr lang="en-US" sz="2373" kern="0" spc="-24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Energy Efficiency</a:t>
            </a:r>
            <a:endParaRPr lang="en-US" sz="2373" dirty="0"/>
          </a:p>
        </p:txBody>
      </p:sp>
      <p:sp>
        <p:nvSpPr>
          <p:cNvPr id="13" name="Text 8"/>
          <p:cNvSpPr/>
          <p:nvPr/>
        </p:nvSpPr>
        <p:spPr>
          <a:xfrm>
            <a:off x="2410658" y="6398657"/>
            <a:ext cx="11376065" cy="38576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3037"/>
              </a:lnSpc>
              <a:buNone/>
            </a:pPr>
            <a:r>
              <a:rPr lang="en-US" sz="1898" kern="0" spc="-38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consume less power than repeatedly accessing memory.</a:t>
            </a:r>
            <a:endParaRPr lang="en-US" sz="1898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sp>
        <p:nvSpPr>
          <p:cNvPr id="4" name="Text 2"/>
          <p:cNvSpPr/>
          <p:nvPr/>
        </p:nvSpPr>
        <p:spPr>
          <a:xfrm>
            <a:off x="864037" y="2578060"/>
            <a:ext cx="7519630" cy="771525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6075"/>
              </a:lnSpc>
              <a:buNone/>
            </a:pPr>
            <a:r>
              <a:rPr lang="en-US" sz="4860" kern="0" spc="-49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Conclusion and Key Takeaways</a:t>
            </a:r>
            <a:endParaRPr lang="en-US" sz="4860" dirty="0"/>
          </a:p>
        </p:txBody>
      </p:sp>
      <p:sp>
        <p:nvSpPr>
          <p:cNvPr id="5" name="Shape 3"/>
          <p:cNvSpPr/>
          <p:nvPr/>
        </p:nvSpPr>
        <p:spPr>
          <a:xfrm>
            <a:off x="864037" y="3843337"/>
            <a:ext cx="12902327" cy="706517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Text 4"/>
          <p:cNvSpPr/>
          <p:nvPr/>
        </p:nvSpPr>
        <p:spPr>
          <a:xfrm>
            <a:off x="1110853" y="3999071"/>
            <a:ext cx="5953720" cy="395049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are the CPU's high-speed temporary storage</a:t>
            </a:r>
            <a:endParaRPr lang="en-US" sz="1944" dirty="0"/>
          </a:p>
        </p:txBody>
      </p:sp>
      <p:sp>
        <p:nvSpPr>
          <p:cNvPr id="7" name="Text 5"/>
          <p:cNvSpPr/>
          <p:nvPr/>
        </p:nvSpPr>
        <p:spPr>
          <a:xfrm>
            <a:off x="7565827" y="3999071"/>
            <a:ext cx="5953720" cy="395049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enable rapid data access and manipulation</a:t>
            </a:r>
            <a:endParaRPr lang="en-US" sz="1944" dirty="0"/>
          </a:p>
        </p:txBody>
      </p:sp>
      <p:sp>
        <p:nvSpPr>
          <p:cNvPr id="8" name="Text 6"/>
          <p:cNvSpPr/>
          <p:nvPr/>
        </p:nvSpPr>
        <p:spPr>
          <a:xfrm>
            <a:off x="1110853" y="4705588"/>
            <a:ext cx="5953720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Registers come in various types with specialized functions</a:t>
            </a:r>
            <a:endParaRPr lang="en-US" sz="1944" dirty="0"/>
          </a:p>
        </p:txBody>
      </p:sp>
      <p:sp>
        <p:nvSpPr>
          <p:cNvPr id="9" name="Text 7"/>
          <p:cNvSpPr/>
          <p:nvPr/>
        </p:nvSpPr>
        <p:spPr>
          <a:xfrm>
            <a:off x="7565827" y="4705588"/>
            <a:ext cx="5953720" cy="79009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3110"/>
              </a:lnSpc>
              <a:buNone/>
            </a:pPr>
            <a:r>
              <a:rPr lang="en-US" sz="1944" kern="0" spc="-39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Effective register allocation and usage is crucial for performance</a:t>
            </a:r>
            <a:endParaRPr lang="en-US" sz="1944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Custom</PresentationFormat>
  <Paragraphs>73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DNR58</cp:lastModifiedBy>
  <cp:revision>3</cp:revision>
  <dcterms:created xsi:type="dcterms:W3CDTF">2024-06-24T13:24:47Z</dcterms:created>
  <dcterms:modified xsi:type="dcterms:W3CDTF">2024-06-28T04:16:03Z</dcterms:modified>
</cp:coreProperties>
</file>