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76" d="100"/>
          <a:sy n="76" d="100"/>
        </p:scale>
        <p:origin x="-480" y="-102"/>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5743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50437" y="1877378"/>
            <a:ext cx="7415927" cy="2129314"/>
          </a:xfrm>
          <a:prstGeom prst="rect">
            <a:avLst/>
          </a:prstGeom>
          <a:noFill/>
          <a:ln/>
        </p:spPr>
        <p:txBody>
          <a:bodyPr wrap="square" rtlCol="0" anchor="t"/>
          <a:lstStyle/>
          <a:p>
            <a:pPr marL="0" indent="0">
              <a:lnSpc>
                <a:spcPts val="8384"/>
              </a:lnSpc>
              <a:buNone/>
            </a:pPr>
            <a:r>
              <a:rPr lang="en-US" sz="6707" b="1" kern="0" spc="-201" dirty="0">
                <a:solidFill>
                  <a:srgbClr val="000000"/>
                </a:solidFill>
                <a:latin typeface="Inter" pitchFamily="34" charset="0"/>
                <a:ea typeface="Inter" pitchFamily="34" charset="-122"/>
                <a:cs typeface="Inter" pitchFamily="34" charset="-120"/>
              </a:rPr>
              <a:t>Introduction to Digital Computers</a:t>
            </a:r>
            <a:endParaRPr lang="en-US" sz="6707" dirty="0"/>
          </a:p>
        </p:txBody>
      </p:sp>
      <p:sp>
        <p:nvSpPr>
          <p:cNvPr id="6" name="Text 3"/>
          <p:cNvSpPr/>
          <p:nvPr/>
        </p:nvSpPr>
        <p:spPr>
          <a:xfrm>
            <a:off x="6350437" y="4376976"/>
            <a:ext cx="7415927" cy="1975247"/>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 Digital computers are electronic devices that process data using binary digits (0s and 1s). They have revolutionized how we live, work, and communicate in the modern world. These powerful machines can perform complex calculations, store vast amounts of information, and automate a wide range of tasks.</a:t>
            </a:r>
            <a:endParaRPr lang="en-US" sz="1944" dirty="0"/>
          </a:p>
        </p:txBody>
      </p:sp>
      <p:sp>
        <p:nvSpPr>
          <p:cNvPr id="7" name="TextBox 6"/>
          <p:cNvSpPr txBox="1"/>
          <p:nvPr/>
        </p:nvSpPr>
        <p:spPr>
          <a:xfrm>
            <a:off x="11248373" y="6526060"/>
            <a:ext cx="3093928" cy="1477328"/>
          </a:xfrm>
          <a:prstGeom prst="rect">
            <a:avLst/>
          </a:prstGeom>
          <a:noFill/>
        </p:spPr>
        <p:txBody>
          <a:bodyPr wrap="square" rtlCol="0">
            <a:spAutoFit/>
          </a:bodyPr>
          <a:lstStyle/>
          <a:p>
            <a:pPr algn="ctr"/>
            <a:r>
              <a:rPr lang="en-US" dirty="0" smtClean="0"/>
              <a:t>Presented by</a:t>
            </a:r>
          </a:p>
          <a:p>
            <a:pPr algn="ctr"/>
            <a:r>
              <a:rPr lang="en-US" dirty="0" smtClean="0">
                <a:solidFill>
                  <a:srgbClr val="FF0000"/>
                </a:solidFill>
              </a:rPr>
              <a:t>K.VENKATESH</a:t>
            </a:r>
          </a:p>
          <a:p>
            <a:pPr algn="ctr"/>
            <a:r>
              <a:rPr lang="en-US" dirty="0" smtClean="0"/>
              <a:t>MCA DEPARTMENT</a:t>
            </a:r>
          </a:p>
          <a:p>
            <a:pPr algn="ctr"/>
            <a:endParaRPr lang="en-US" smtClean="0"/>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31505"/>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8231505"/>
          </a:xfrm>
          <a:prstGeom prst="rect">
            <a:avLst/>
          </a:prstGeom>
        </p:spPr>
      </p:pic>
      <p:sp>
        <p:nvSpPr>
          <p:cNvPr id="5" name="Shape 2"/>
          <p:cNvSpPr/>
          <p:nvPr/>
        </p:nvSpPr>
        <p:spPr>
          <a:xfrm>
            <a:off x="0" y="0"/>
            <a:ext cx="14630400" cy="8231505"/>
          </a:xfrm>
          <a:prstGeom prst="roundRect">
            <a:avLst>
              <a:gd name="adj" fmla="val 2631"/>
            </a:avLst>
          </a:prstGeom>
          <a:solidFill>
            <a:srgbClr val="FFFFFF">
              <a:alpha val="85000"/>
            </a:srgbClr>
          </a:solidFill>
          <a:ln/>
        </p:spPr>
      </p:sp>
      <p:sp>
        <p:nvSpPr>
          <p:cNvPr id="6" name="Text 3"/>
          <p:cNvSpPr/>
          <p:nvPr/>
        </p:nvSpPr>
        <p:spPr>
          <a:xfrm>
            <a:off x="842248" y="661749"/>
            <a:ext cx="7862411" cy="751999"/>
          </a:xfrm>
          <a:prstGeom prst="rect">
            <a:avLst/>
          </a:prstGeom>
          <a:noFill/>
          <a:ln/>
        </p:spPr>
        <p:txBody>
          <a:bodyPr wrap="none" rtlCol="0" anchor="t"/>
          <a:lstStyle/>
          <a:p>
            <a:pPr marL="0" indent="0">
              <a:lnSpc>
                <a:spcPts val="5921"/>
              </a:lnSpc>
              <a:buNone/>
            </a:pPr>
            <a:r>
              <a:rPr lang="en-US" sz="4737" b="1" kern="0" spc="-142" dirty="0">
                <a:solidFill>
                  <a:srgbClr val="000000"/>
                </a:solidFill>
                <a:latin typeface="Inter" pitchFamily="34" charset="0"/>
                <a:ea typeface="Inter" pitchFamily="34" charset="-122"/>
                <a:cs typeface="Inter" pitchFamily="34" charset="-120"/>
              </a:rPr>
              <a:t>History of Digital Computers</a:t>
            </a:r>
            <a:endParaRPr lang="en-US" sz="4737" dirty="0"/>
          </a:p>
        </p:txBody>
      </p:sp>
      <p:sp>
        <p:nvSpPr>
          <p:cNvPr id="7" name="Shape 4"/>
          <p:cNvSpPr/>
          <p:nvPr/>
        </p:nvSpPr>
        <p:spPr>
          <a:xfrm>
            <a:off x="1179076" y="1774627"/>
            <a:ext cx="48101" cy="5795129"/>
          </a:xfrm>
          <a:prstGeom prst="roundRect">
            <a:avLst>
              <a:gd name="adj" fmla="val 225135"/>
            </a:avLst>
          </a:prstGeom>
          <a:solidFill>
            <a:srgbClr val="C0C1D7"/>
          </a:solidFill>
          <a:ln/>
        </p:spPr>
      </p:sp>
      <p:sp>
        <p:nvSpPr>
          <p:cNvPr id="8" name="Shape 5"/>
          <p:cNvSpPr/>
          <p:nvPr/>
        </p:nvSpPr>
        <p:spPr>
          <a:xfrm>
            <a:off x="1473815" y="2291834"/>
            <a:ext cx="842248" cy="48101"/>
          </a:xfrm>
          <a:prstGeom prst="roundRect">
            <a:avLst>
              <a:gd name="adj" fmla="val 225135"/>
            </a:avLst>
          </a:prstGeom>
          <a:solidFill>
            <a:srgbClr val="C0C1D7"/>
          </a:solidFill>
          <a:ln/>
        </p:spPr>
      </p:sp>
      <p:sp>
        <p:nvSpPr>
          <p:cNvPr id="9" name="Shape 6"/>
          <p:cNvSpPr/>
          <p:nvPr/>
        </p:nvSpPr>
        <p:spPr>
          <a:xfrm>
            <a:off x="932438" y="2045256"/>
            <a:ext cx="541377" cy="541377"/>
          </a:xfrm>
          <a:prstGeom prst="roundRect">
            <a:avLst>
              <a:gd name="adj" fmla="val 20003"/>
            </a:avLst>
          </a:prstGeom>
          <a:solidFill>
            <a:srgbClr val="DADBF1"/>
          </a:solidFill>
          <a:ln w="7620">
            <a:solidFill>
              <a:srgbClr val="C0C1D7"/>
            </a:solidFill>
            <a:prstDash val="solid"/>
          </a:ln>
        </p:spPr>
      </p:sp>
      <p:sp>
        <p:nvSpPr>
          <p:cNvPr id="10" name="Text 7"/>
          <p:cNvSpPr/>
          <p:nvPr/>
        </p:nvSpPr>
        <p:spPr>
          <a:xfrm>
            <a:off x="1120200" y="2135386"/>
            <a:ext cx="165854" cy="360998"/>
          </a:xfrm>
          <a:prstGeom prst="rect">
            <a:avLst/>
          </a:prstGeom>
          <a:noFill/>
          <a:ln/>
        </p:spPr>
        <p:txBody>
          <a:bodyPr wrap="none" rtlCol="0" anchor="t"/>
          <a:lstStyle/>
          <a:p>
            <a:pPr marL="0" indent="0" algn="ctr">
              <a:lnSpc>
                <a:spcPts val="2842"/>
              </a:lnSpc>
              <a:buNone/>
            </a:pPr>
            <a:r>
              <a:rPr lang="en-US" sz="2842" b="1" kern="0" spc="-85" dirty="0">
                <a:solidFill>
                  <a:srgbClr val="272525"/>
                </a:solidFill>
                <a:latin typeface="Inter" pitchFamily="34" charset="0"/>
                <a:ea typeface="Inter" pitchFamily="34" charset="-122"/>
                <a:cs typeface="Inter" pitchFamily="34" charset="-120"/>
              </a:rPr>
              <a:t>1</a:t>
            </a:r>
            <a:endParaRPr lang="en-US" sz="2842" dirty="0"/>
          </a:p>
        </p:txBody>
      </p:sp>
      <p:sp>
        <p:nvSpPr>
          <p:cNvPr id="11" name="Text 8"/>
          <p:cNvSpPr/>
          <p:nvPr/>
        </p:nvSpPr>
        <p:spPr>
          <a:xfrm>
            <a:off x="2526625" y="2015252"/>
            <a:ext cx="3007995" cy="375880"/>
          </a:xfrm>
          <a:prstGeom prst="rect">
            <a:avLst/>
          </a:prstGeom>
          <a:noFill/>
          <a:ln/>
        </p:spPr>
        <p:txBody>
          <a:bodyPr wrap="none" rtlCol="0" anchor="t"/>
          <a:lstStyle/>
          <a:p>
            <a:pPr marL="0" indent="0" algn="l">
              <a:lnSpc>
                <a:spcPts val="2961"/>
              </a:lnSpc>
              <a:buNone/>
            </a:pPr>
            <a:r>
              <a:rPr lang="en-US" sz="2369" b="1" kern="0" spc="-71" dirty="0">
                <a:solidFill>
                  <a:srgbClr val="272525"/>
                </a:solidFill>
                <a:latin typeface="Inter" pitchFamily="34" charset="0"/>
                <a:ea typeface="Inter" pitchFamily="34" charset="-122"/>
                <a:cs typeface="Inter" pitchFamily="34" charset="-120"/>
              </a:rPr>
              <a:t>Early Pioneers</a:t>
            </a:r>
            <a:endParaRPr lang="en-US" sz="2369" dirty="0"/>
          </a:p>
        </p:txBody>
      </p:sp>
      <p:sp>
        <p:nvSpPr>
          <p:cNvPr id="12" name="Text 9"/>
          <p:cNvSpPr/>
          <p:nvPr/>
        </p:nvSpPr>
        <p:spPr>
          <a:xfrm>
            <a:off x="2526625" y="2535436"/>
            <a:ext cx="11261527" cy="769858"/>
          </a:xfrm>
          <a:prstGeom prst="rect">
            <a:avLst/>
          </a:prstGeom>
          <a:noFill/>
          <a:ln/>
        </p:spPr>
        <p:txBody>
          <a:bodyPr wrap="square" rtlCol="0" anchor="t"/>
          <a:lstStyle/>
          <a:p>
            <a:pPr marL="0" indent="0" algn="l">
              <a:lnSpc>
                <a:spcPts val="3032"/>
              </a:lnSpc>
              <a:buNone/>
            </a:pPr>
            <a:r>
              <a:rPr lang="en-US" sz="1895" kern="0" spc="-38" dirty="0">
                <a:solidFill>
                  <a:srgbClr val="272525"/>
                </a:solidFill>
                <a:latin typeface="Inter" pitchFamily="34" charset="0"/>
                <a:ea typeface="Inter" pitchFamily="34" charset="-122"/>
                <a:cs typeface="Inter" pitchFamily="34" charset="-120"/>
              </a:rPr>
              <a:t>The foundations of digital computing were laid by visionaries like Charles Babbage, Ada Lovelace, and Alan Turing in the 19th and early 20th centuries.</a:t>
            </a:r>
            <a:endParaRPr lang="en-US" sz="1895" dirty="0"/>
          </a:p>
        </p:txBody>
      </p:sp>
      <p:sp>
        <p:nvSpPr>
          <p:cNvPr id="13" name="Shape 10"/>
          <p:cNvSpPr/>
          <p:nvPr/>
        </p:nvSpPr>
        <p:spPr>
          <a:xfrm>
            <a:off x="1473815" y="4303752"/>
            <a:ext cx="842248" cy="48101"/>
          </a:xfrm>
          <a:prstGeom prst="roundRect">
            <a:avLst>
              <a:gd name="adj" fmla="val 225135"/>
            </a:avLst>
          </a:prstGeom>
          <a:solidFill>
            <a:srgbClr val="C0C1D7"/>
          </a:solidFill>
          <a:ln/>
        </p:spPr>
      </p:sp>
      <p:sp>
        <p:nvSpPr>
          <p:cNvPr id="14" name="Shape 11"/>
          <p:cNvSpPr/>
          <p:nvPr/>
        </p:nvSpPr>
        <p:spPr>
          <a:xfrm>
            <a:off x="932438" y="4057174"/>
            <a:ext cx="541377" cy="541377"/>
          </a:xfrm>
          <a:prstGeom prst="roundRect">
            <a:avLst>
              <a:gd name="adj" fmla="val 20003"/>
            </a:avLst>
          </a:prstGeom>
          <a:solidFill>
            <a:srgbClr val="DADBF1"/>
          </a:solidFill>
          <a:ln w="7620">
            <a:solidFill>
              <a:srgbClr val="C0C1D7"/>
            </a:solidFill>
            <a:prstDash val="solid"/>
          </a:ln>
        </p:spPr>
      </p:sp>
      <p:sp>
        <p:nvSpPr>
          <p:cNvPr id="15" name="Text 12"/>
          <p:cNvSpPr/>
          <p:nvPr/>
        </p:nvSpPr>
        <p:spPr>
          <a:xfrm>
            <a:off x="1094839" y="4147304"/>
            <a:ext cx="216575" cy="360998"/>
          </a:xfrm>
          <a:prstGeom prst="rect">
            <a:avLst/>
          </a:prstGeom>
          <a:noFill/>
          <a:ln/>
        </p:spPr>
        <p:txBody>
          <a:bodyPr wrap="none" rtlCol="0" anchor="t"/>
          <a:lstStyle/>
          <a:p>
            <a:pPr marL="0" indent="0" algn="ctr">
              <a:lnSpc>
                <a:spcPts val="2842"/>
              </a:lnSpc>
              <a:buNone/>
            </a:pPr>
            <a:r>
              <a:rPr lang="en-US" sz="2842" b="1" kern="0" spc="-85" dirty="0">
                <a:solidFill>
                  <a:srgbClr val="272525"/>
                </a:solidFill>
                <a:latin typeface="Inter" pitchFamily="34" charset="0"/>
                <a:ea typeface="Inter" pitchFamily="34" charset="-122"/>
                <a:cs typeface="Inter" pitchFamily="34" charset="-120"/>
              </a:rPr>
              <a:t>2</a:t>
            </a:r>
            <a:endParaRPr lang="en-US" sz="2842" dirty="0"/>
          </a:p>
        </p:txBody>
      </p:sp>
      <p:sp>
        <p:nvSpPr>
          <p:cNvPr id="16" name="Text 13"/>
          <p:cNvSpPr/>
          <p:nvPr/>
        </p:nvSpPr>
        <p:spPr>
          <a:xfrm>
            <a:off x="2526625" y="4027170"/>
            <a:ext cx="3192423" cy="375880"/>
          </a:xfrm>
          <a:prstGeom prst="rect">
            <a:avLst/>
          </a:prstGeom>
          <a:noFill/>
          <a:ln/>
        </p:spPr>
        <p:txBody>
          <a:bodyPr wrap="none" rtlCol="0" anchor="t"/>
          <a:lstStyle/>
          <a:p>
            <a:pPr marL="0" indent="0" algn="l">
              <a:lnSpc>
                <a:spcPts val="2961"/>
              </a:lnSpc>
              <a:buNone/>
            </a:pPr>
            <a:r>
              <a:rPr lang="en-US" sz="2369" b="1" kern="0" spc="-71" dirty="0">
                <a:solidFill>
                  <a:srgbClr val="272525"/>
                </a:solidFill>
                <a:latin typeface="Inter" pitchFamily="34" charset="0"/>
                <a:ea typeface="Inter" pitchFamily="34" charset="-122"/>
                <a:cs typeface="Inter" pitchFamily="34" charset="-120"/>
              </a:rPr>
              <a:t>ENIAC and Mainframes</a:t>
            </a:r>
            <a:endParaRPr lang="en-US" sz="2369" dirty="0"/>
          </a:p>
        </p:txBody>
      </p:sp>
      <p:sp>
        <p:nvSpPr>
          <p:cNvPr id="17" name="Text 14"/>
          <p:cNvSpPr/>
          <p:nvPr/>
        </p:nvSpPr>
        <p:spPr>
          <a:xfrm>
            <a:off x="2526625" y="4547354"/>
            <a:ext cx="11261527" cy="769858"/>
          </a:xfrm>
          <a:prstGeom prst="rect">
            <a:avLst/>
          </a:prstGeom>
          <a:noFill/>
          <a:ln/>
        </p:spPr>
        <p:txBody>
          <a:bodyPr wrap="square" rtlCol="0" anchor="t"/>
          <a:lstStyle/>
          <a:p>
            <a:pPr marL="0" indent="0" algn="l">
              <a:lnSpc>
                <a:spcPts val="3032"/>
              </a:lnSpc>
              <a:buNone/>
            </a:pPr>
            <a:r>
              <a:rPr lang="en-US" sz="1895" kern="0" spc="-38" dirty="0">
                <a:solidFill>
                  <a:srgbClr val="272525"/>
                </a:solidFill>
                <a:latin typeface="Inter" pitchFamily="34" charset="0"/>
                <a:ea typeface="Inter" pitchFamily="34" charset="-122"/>
                <a:cs typeface="Inter" pitchFamily="34" charset="-120"/>
              </a:rPr>
              <a:t>The first general-purpose electronic computer, ENIAC, was built in 1946, ushering in the era of mainframe computers.</a:t>
            </a:r>
            <a:endParaRPr lang="en-US" sz="1895" dirty="0"/>
          </a:p>
        </p:txBody>
      </p:sp>
      <p:sp>
        <p:nvSpPr>
          <p:cNvPr id="18" name="Shape 15"/>
          <p:cNvSpPr/>
          <p:nvPr/>
        </p:nvSpPr>
        <p:spPr>
          <a:xfrm>
            <a:off x="1473815" y="6315670"/>
            <a:ext cx="842248" cy="48101"/>
          </a:xfrm>
          <a:prstGeom prst="roundRect">
            <a:avLst>
              <a:gd name="adj" fmla="val 225135"/>
            </a:avLst>
          </a:prstGeom>
          <a:solidFill>
            <a:srgbClr val="C0C1D7"/>
          </a:solidFill>
          <a:ln/>
        </p:spPr>
      </p:sp>
      <p:sp>
        <p:nvSpPr>
          <p:cNvPr id="19" name="Shape 16"/>
          <p:cNvSpPr/>
          <p:nvPr/>
        </p:nvSpPr>
        <p:spPr>
          <a:xfrm>
            <a:off x="932438" y="6069092"/>
            <a:ext cx="541377" cy="541377"/>
          </a:xfrm>
          <a:prstGeom prst="roundRect">
            <a:avLst>
              <a:gd name="adj" fmla="val 20003"/>
            </a:avLst>
          </a:prstGeom>
          <a:solidFill>
            <a:srgbClr val="DADBF1"/>
          </a:solidFill>
          <a:ln w="7620">
            <a:solidFill>
              <a:srgbClr val="C0C1D7"/>
            </a:solidFill>
            <a:prstDash val="solid"/>
          </a:ln>
        </p:spPr>
      </p:sp>
      <p:sp>
        <p:nvSpPr>
          <p:cNvPr id="20" name="Text 17"/>
          <p:cNvSpPr/>
          <p:nvPr/>
        </p:nvSpPr>
        <p:spPr>
          <a:xfrm>
            <a:off x="1089481" y="6159222"/>
            <a:ext cx="227171" cy="360998"/>
          </a:xfrm>
          <a:prstGeom prst="rect">
            <a:avLst/>
          </a:prstGeom>
          <a:noFill/>
          <a:ln/>
        </p:spPr>
        <p:txBody>
          <a:bodyPr wrap="none" rtlCol="0" anchor="t"/>
          <a:lstStyle/>
          <a:p>
            <a:pPr marL="0" indent="0" algn="ctr">
              <a:lnSpc>
                <a:spcPts val="2842"/>
              </a:lnSpc>
              <a:buNone/>
            </a:pPr>
            <a:r>
              <a:rPr lang="en-US" sz="2842" b="1" kern="0" spc="-85" dirty="0">
                <a:solidFill>
                  <a:srgbClr val="272525"/>
                </a:solidFill>
                <a:latin typeface="Inter" pitchFamily="34" charset="0"/>
                <a:ea typeface="Inter" pitchFamily="34" charset="-122"/>
                <a:cs typeface="Inter" pitchFamily="34" charset="-120"/>
              </a:rPr>
              <a:t>3</a:t>
            </a:r>
            <a:endParaRPr lang="en-US" sz="2842" dirty="0"/>
          </a:p>
        </p:txBody>
      </p:sp>
      <p:sp>
        <p:nvSpPr>
          <p:cNvPr id="21" name="Text 18"/>
          <p:cNvSpPr/>
          <p:nvPr/>
        </p:nvSpPr>
        <p:spPr>
          <a:xfrm>
            <a:off x="2526625" y="6039088"/>
            <a:ext cx="3007995" cy="375880"/>
          </a:xfrm>
          <a:prstGeom prst="rect">
            <a:avLst/>
          </a:prstGeom>
          <a:noFill/>
          <a:ln/>
        </p:spPr>
        <p:txBody>
          <a:bodyPr wrap="none" rtlCol="0" anchor="t"/>
          <a:lstStyle/>
          <a:p>
            <a:pPr marL="0" indent="0" algn="l">
              <a:lnSpc>
                <a:spcPts val="2961"/>
              </a:lnSpc>
              <a:buNone/>
            </a:pPr>
            <a:r>
              <a:rPr lang="en-US" sz="2369" b="1" kern="0" spc="-71" dirty="0">
                <a:solidFill>
                  <a:srgbClr val="272525"/>
                </a:solidFill>
                <a:latin typeface="Inter" pitchFamily="34" charset="0"/>
                <a:ea typeface="Inter" pitchFamily="34" charset="-122"/>
                <a:cs typeface="Inter" pitchFamily="34" charset="-120"/>
              </a:rPr>
              <a:t>Personal Computers</a:t>
            </a:r>
            <a:endParaRPr lang="en-US" sz="2369" dirty="0"/>
          </a:p>
        </p:txBody>
      </p:sp>
      <p:sp>
        <p:nvSpPr>
          <p:cNvPr id="22" name="Text 19"/>
          <p:cNvSpPr/>
          <p:nvPr/>
        </p:nvSpPr>
        <p:spPr>
          <a:xfrm>
            <a:off x="2526625" y="6559272"/>
            <a:ext cx="11261527" cy="769858"/>
          </a:xfrm>
          <a:prstGeom prst="rect">
            <a:avLst/>
          </a:prstGeom>
          <a:noFill/>
          <a:ln/>
        </p:spPr>
        <p:txBody>
          <a:bodyPr wrap="square" rtlCol="0" anchor="t"/>
          <a:lstStyle/>
          <a:p>
            <a:pPr marL="0" indent="0" algn="l">
              <a:lnSpc>
                <a:spcPts val="3032"/>
              </a:lnSpc>
              <a:buNone/>
            </a:pPr>
            <a:r>
              <a:rPr lang="en-US" sz="1895" kern="0" spc="-38" dirty="0">
                <a:solidFill>
                  <a:srgbClr val="272525"/>
                </a:solidFill>
                <a:latin typeface="Inter" pitchFamily="34" charset="0"/>
                <a:ea typeface="Inter" pitchFamily="34" charset="-122"/>
                <a:cs typeface="Inter" pitchFamily="34" charset="-120"/>
              </a:rPr>
              <a:t>In the 1970s and 80s, the invention of the microprocessor led to the development of affordable personal computers, revolutionizing home and office computing.</a:t>
            </a:r>
            <a:endParaRPr lang="en-US" sz="189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2010132"/>
            <a:ext cx="9827181" cy="771525"/>
          </a:xfrm>
          <a:prstGeom prst="rect">
            <a:avLst/>
          </a:prstGeom>
          <a:noFill/>
          <a:ln/>
        </p:spPr>
        <p:txBody>
          <a:bodyPr wrap="non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Components of a Digital Computer</a:t>
            </a:r>
            <a:endParaRPr lang="en-US" sz="4860" dirty="0"/>
          </a:p>
        </p:txBody>
      </p:sp>
      <p:sp>
        <p:nvSpPr>
          <p:cNvPr id="5" name="Text 3"/>
          <p:cNvSpPr/>
          <p:nvPr/>
        </p:nvSpPr>
        <p:spPr>
          <a:xfrm>
            <a:off x="864037" y="3398758"/>
            <a:ext cx="3086100"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Input Devices</a:t>
            </a:r>
            <a:endParaRPr lang="en-US" sz="2430" dirty="0"/>
          </a:p>
        </p:txBody>
      </p:sp>
      <p:sp>
        <p:nvSpPr>
          <p:cNvPr id="6" name="Text 4"/>
          <p:cNvSpPr/>
          <p:nvPr/>
        </p:nvSpPr>
        <p:spPr>
          <a:xfrm>
            <a:off x="864037" y="4031337"/>
            <a:ext cx="3898821" cy="118514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Keyboards, mice, scanners, and cameras allow users to enter data and interact with the computer.</a:t>
            </a:r>
            <a:endParaRPr lang="en-US" sz="1944" dirty="0"/>
          </a:p>
        </p:txBody>
      </p:sp>
      <p:sp>
        <p:nvSpPr>
          <p:cNvPr id="7" name="Text 5"/>
          <p:cNvSpPr/>
          <p:nvPr/>
        </p:nvSpPr>
        <p:spPr>
          <a:xfrm>
            <a:off x="5372695" y="3398758"/>
            <a:ext cx="3898821" cy="771525"/>
          </a:xfrm>
          <a:prstGeom prst="rect">
            <a:avLst/>
          </a:prstGeom>
          <a:noFill/>
          <a:ln/>
        </p:spPr>
        <p:txBody>
          <a:bodyPr wrap="squar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Central Processing Unit (CPU)</a:t>
            </a:r>
            <a:endParaRPr lang="en-US" sz="2430" dirty="0"/>
          </a:p>
        </p:txBody>
      </p:sp>
      <p:sp>
        <p:nvSpPr>
          <p:cNvPr id="8" name="Text 6"/>
          <p:cNvSpPr/>
          <p:nvPr/>
        </p:nvSpPr>
        <p:spPr>
          <a:xfrm>
            <a:off x="5372695" y="4417100"/>
            <a:ext cx="389882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The "brain" of the computer, responsible for executing instructions and performing calculations.</a:t>
            </a:r>
            <a:endParaRPr lang="en-US" sz="1944" dirty="0"/>
          </a:p>
        </p:txBody>
      </p:sp>
      <p:sp>
        <p:nvSpPr>
          <p:cNvPr id="9" name="Text 7"/>
          <p:cNvSpPr/>
          <p:nvPr/>
        </p:nvSpPr>
        <p:spPr>
          <a:xfrm>
            <a:off x="9881354" y="3398758"/>
            <a:ext cx="3086100"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Memory and Storage</a:t>
            </a:r>
            <a:endParaRPr lang="en-US" sz="2430" dirty="0"/>
          </a:p>
        </p:txBody>
      </p:sp>
      <p:sp>
        <p:nvSpPr>
          <p:cNvPr id="10" name="Text 8"/>
          <p:cNvSpPr/>
          <p:nvPr/>
        </p:nvSpPr>
        <p:spPr>
          <a:xfrm>
            <a:off x="9881354" y="4031337"/>
            <a:ext cx="389882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RAM, ROM, and various storage devices like hard drives and solid-state drives (SSDs) store data and programs.</a:t>
            </a:r>
            <a:endParaRPr lang="en-US" sz="19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oundRect">
            <a:avLst>
              <a:gd name="adj" fmla="val 2700"/>
            </a:avLst>
          </a:prstGeom>
          <a:solidFill>
            <a:srgbClr val="FFFFFF">
              <a:alpha val="85000"/>
            </a:srgbClr>
          </a:solidFill>
          <a:ln/>
        </p:spPr>
      </p:sp>
      <p:sp>
        <p:nvSpPr>
          <p:cNvPr id="6" name="Text 3"/>
          <p:cNvSpPr/>
          <p:nvPr/>
        </p:nvSpPr>
        <p:spPr>
          <a:xfrm>
            <a:off x="864037" y="2150507"/>
            <a:ext cx="6552367" cy="771525"/>
          </a:xfrm>
          <a:prstGeom prst="rect">
            <a:avLst/>
          </a:prstGeom>
          <a:noFill/>
          <a:ln/>
        </p:spPr>
        <p:txBody>
          <a:bodyPr wrap="non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Binary Number System</a:t>
            </a:r>
            <a:endParaRPr lang="en-US" sz="4860" dirty="0"/>
          </a:p>
        </p:txBody>
      </p:sp>
      <p:sp>
        <p:nvSpPr>
          <p:cNvPr id="7" name="Shape 4"/>
          <p:cNvSpPr/>
          <p:nvPr/>
        </p:nvSpPr>
        <p:spPr>
          <a:xfrm>
            <a:off x="864037" y="3569970"/>
            <a:ext cx="555427" cy="555427"/>
          </a:xfrm>
          <a:prstGeom prst="roundRect">
            <a:avLst>
              <a:gd name="adj" fmla="val 20003"/>
            </a:avLst>
          </a:prstGeom>
          <a:solidFill>
            <a:srgbClr val="DADBF1"/>
          </a:solidFill>
          <a:ln w="15240">
            <a:solidFill>
              <a:srgbClr val="C0C1D7"/>
            </a:solidFill>
            <a:prstDash val="solid"/>
          </a:ln>
        </p:spPr>
      </p:sp>
      <p:sp>
        <p:nvSpPr>
          <p:cNvPr id="8" name="Text 5"/>
          <p:cNvSpPr/>
          <p:nvPr/>
        </p:nvSpPr>
        <p:spPr>
          <a:xfrm>
            <a:off x="1056680" y="3662482"/>
            <a:ext cx="170140" cy="370284"/>
          </a:xfrm>
          <a:prstGeom prst="rect">
            <a:avLst/>
          </a:prstGeom>
          <a:noFill/>
          <a:ln/>
        </p:spPr>
        <p:txBody>
          <a:bodyPr wrap="none" rtlCol="0" anchor="t"/>
          <a:lstStyle/>
          <a:p>
            <a:pPr marL="0" indent="0" algn="ctr">
              <a:lnSpc>
                <a:spcPts val="2916"/>
              </a:lnSpc>
              <a:buNone/>
            </a:pPr>
            <a:r>
              <a:rPr lang="en-US" sz="2916" b="1" kern="0" spc="-87" dirty="0">
                <a:solidFill>
                  <a:srgbClr val="272525"/>
                </a:solidFill>
                <a:latin typeface="Inter" pitchFamily="34" charset="0"/>
                <a:ea typeface="Inter" pitchFamily="34" charset="-122"/>
                <a:cs typeface="Inter" pitchFamily="34" charset="-120"/>
              </a:rPr>
              <a:t>1</a:t>
            </a:r>
            <a:endParaRPr lang="en-US" sz="2916" dirty="0"/>
          </a:p>
        </p:txBody>
      </p:sp>
      <p:sp>
        <p:nvSpPr>
          <p:cNvPr id="9" name="Text 6"/>
          <p:cNvSpPr/>
          <p:nvPr/>
        </p:nvSpPr>
        <p:spPr>
          <a:xfrm>
            <a:off x="1666280" y="3569970"/>
            <a:ext cx="3333988" cy="771525"/>
          </a:xfrm>
          <a:prstGeom prst="rect">
            <a:avLst/>
          </a:prstGeom>
          <a:noFill/>
          <a:ln/>
        </p:spPr>
        <p:txBody>
          <a:bodyPr wrap="square" rtlCol="0" anchor="t"/>
          <a:lstStyle/>
          <a:p>
            <a:pPr marL="0" indent="0">
              <a:lnSpc>
                <a:spcPts val="3038"/>
              </a:lnSpc>
              <a:buNone/>
            </a:pPr>
            <a:r>
              <a:rPr lang="en-US" sz="2430" b="1" kern="0" spc="-73" dirty="0">
                <a:solidFill>
                  <a:srgbClr val="272525"/>
                </a:solidFill>
                <a:latin typeface="Inter" pitchFamily="34" charset="0"/>
                <a:ea typeface="Inter" pitchFamily="34" charset="-122"/>
                <a:cs typeface="Inter" pitchFamily="34" charset="-120"/>
              </a:rPr>
              <a:t>Fundamental Building Block</a:t>
            </a:r>
            <a:endParaRPr lang="en-US" sz="2430" dirty="0"/>
          </a:p>
        </p:txBody>
      </p:sp>
      <p:sp>
        <p:nvSpPr>
          <p:cNvPr id="10" name="Text 7"/>
          <p:cNvSpPr/>
          <p:nvPr/>
        </p:nvSpPr>
        <p:spPr>
          <a:xfrm>
            <a:off x="1666280" y="4489609"/>
            <a:ext cx="3333988"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Digital computers use the binary number system, which consists of only two digits: 0 and 1.</a:t>
            </a:r>
            <a:endParaRPr lang="en-US" sz="1944" dirty="0"/>
          </a:p>
        </p:txBody>
      </p:sp>
      <p:sp>
        <p:nvSpPr>
          <p:cNvPr id="11" name="Shape 8"/>
          <p:cNvSpPr/>
          <p:nvPr/>
        </p:nvSpPr>
        <p:spPr>
          <a:xfrm>
            <a:off x="5247084" y="3569970"/>
            <a:ext cx="555427" cy="555427"/>
          </a:xfrm>
          <a:prstGeom prst="roundRect">
            <a:avLst>
              <a:gd name="adj" fmla="val 20003"/>
            </a:avLst>
          </a:prstGeom>
          <a:solidFill>
            <a:srgbClr val="DADBF1"/>
          </a:solidFill>
          <a:ln w="15240">
            <a:solidFill>
              <a:srgbClr val="C0C1D7"/>
            </a:solidFill>
            <a:prstDash val="solid"/>
          </a:ln>
        </p:spPr>
      </p:sp>
      <p:sp>
        <p:nvSpPr>
          <p:cNvPr id="12" name="Text 9"/>
          <p:cNvSpPr/>
          <p:nvPr/>
        </p:nvSpPr>
        <p:spPr>
          <a:xfrm>
            <a:off x="5413653" y="3662482"/>
            <a:ext cx="222171" cy="370284"/>
          </a:xfrm>
          <a:prstGeom prst="rect">
            <a:avLst/>
          </a:prstGeom>
          <a:noFill/>
          <a:ln/>
        </p:spPr>
        <p:txBody>
          <a:bodyPr wrap="none" rtlCol="0" anchor="t"/>
          <a:lstStyle/>
          <a:p>
            <a:pPr marL="0" indent="0" algn="ctr">
              <a:lnSpc>
                <a:spcPts val="2916"/>
              </a:lnSpc>
              <a:buNone/>
            </a:pPr>
            <a:r>
              <a:rPr lang="en-US" sz="2916" b="1" kern="0" spc="-87" dirty="0">
                <a:solidFill>
                  <a:srgbClr val="272525"/>
                </a:solidFill>
                <a:latin typeface="Inter" pitchFamily="34" charset="0"/>
                <a:ea typeface="Inter" pitchFamily="34" charset="-122"/>
                <a:cs typeface="Inter" pitchFamily="34" charset="-120"/>
              </a:rPr>
              <a:t>2</a:t>
            </a:r>
            <a:endParaRPr lang="en-US" sz="2916" dirty="0"/>
          </a:p>
        </p:txBody>
      </p:sp>
      <p:sp>
        <p:nvSpPr>
          <p:cNvPr id="13" name="Text 10"/>
          <p:cNvSpPr/>
          <p:nvPr/>
        </p:nvSpPr>
        <p:spPr>
          <a:xfrm>
            <a:off x="6049328" y="3569970"/>
            <a:ext cx="3333988" cy="771525"/>
          </a:xfrm>
          <a:prstGeom prst="rect">
            <a:avLst/>
          </a:prstGeom>
          <a:noFill/>
          <a:ln/>
        </p:spPr>
        <p:txBody>
          <a:bodyPr wrap="square" rtlCol="0" anchor="t"/>
          <a:lstStyle/>
          <a:p>
            <a:pPr marL="0" indent="0">
              <a:lnSpc>
                <a:spcPts val="3038"/>
              </a:lnSpc>
              <a:buNone/>
            </a:pPr>
            <a:r>
              <a:rPr lang="en-US" sz="2430" b="1" kern="0" spc="-73" dirty="0">
                <a:solidFill>
                  <a:srgbClr val="272525"/>
                </a:solidFill>
                <a:latin typeface="Inter" pitchFamily="34" charset="0"/>
                <a:ea typeface="Inter" pitchFamily="34" charset="-122"/>
                <a:cs typeface="Inter" pitchFamily="34" charset="-120"/>
              </a:rPr>
              <a:t>Representing Information</a:t>
            </a:r>
            <a:endParaRPr lang="en-US" sz="2430" dirty="0"/>
          </a:p>
        </p:txBody>
      </p:sp>
      <p:sp>
        <p:nvSpPr>
          <p:cNvPr id="14" name="Text 11"/>
          <p:cNvSpPr/>
          <p:nvPr/>
        </p:nvSpPr>
        <p:spPr>
          <a:xfrm>
            <a:off x="6049328" y="4489609"/>
            <a:ext cx="3333988"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Binary digits, or "bits," can be used to represent all types of data, including numbers, text, images, and audio.</a:t>
            </a:r>
            <a:endParaRPr lang="en-US" sz="1944" dirty="0"/>
          </a:p>
        </p:txBody>
      </p:sp>
      <p:sp>
        <p:nvSpPr>
          <p:cNvPr id="15" name="Shape 12"/>
          <p:cNvSpPr/>
          <p:nvPr/>
        </p:nvSpPr>
        <p:spPr>
          <a:xfrm>
            <a:off x="9630132" y="3569970"/>
            <a:ext cx="555427" cy="555427"/>
          </a:xfrm>
          <a:prstGeom prst="roundRect">
            <a:avLst>
              <a:gd name="adj" fmla="val 20003"/>
            </a:avLst>
          </a:prstGeom>
          <a:solidFill>
            <a:srgbClr val="DADBF1"/>
          </a:solidFill>
          <a:ln w="15240">
            <a:solidFill>
              <a:srgbClr val="C0C1D7"/>
            </a:solidFill>
            <a:prstDash val="solid"/>
          </a:ln>
        </p:spPr>
      </p:sp>
      <p:sp>
        <p:nvSpPr>
          <p:cNvPr id="16" name="Text 13"/>
          <p:cNvSpPr/>
          <p:nvPr/>
        </p:nvSpPr>
        <p:spPr>
          <a:xfrm>
            <a:off x="9791224" y="3662482"/>
            <a:ext cx="233124" cy="370284"/>
          </a:xfrm>
          <a:prstGeom prst="rect">
            <a:avLst/>
          </a:prstGeom>
          <a:noFill/>
          <a:ln/>
        </p:spPr>
        <p:txBody>
          <a:bodyPr wrap="none" rtlCol="0" anchor="t"/>
          <a:lstStyle/>
          <a:p>
            <a:pPr marL="0" indent="0" algn="ctr">
              <a:lnSpc>
                <a:spcPts val="2916"/>
              </a:lnSpc>
              <a:buNone/>
            </a:pPr>
            <a:r>
              <a:rPr lang="en-US" sz="2916" b="1" kern="0" spc="-87" dirty="0">
                <a:solidFill>
                  <a:srgbClr val="272525"/>
                </a:solidFill>
                <a:latin typeface="Inter" pitchFamily="34" charset="0"/>
                <a:ea typeface="Inter" pitchFamily="34" charset="-122"/>
                <a:cs typeface="Inter" pitchFamily="34" charset="-120"/>
              </a:rPr>
              <a:t>3</a:t>
            </a:r>
            <a:endParaRPr lang="en-US" sz="2916" dirty="0"/>
          </a:p>
        </p:txBody>
      </p:sp>
      <p:sp>
        <p:nvSpPr>
          <p:cNvPr id="17" name="Text 14"/>
          <p:cNvSpPr/>
          <p:nvPr/>
        </p:nvSpPr>
        <p:spPr>
          <a:xfrm>
            <a:off x="10432375" y="3569970"/>
            <a:ext cx="3086100" cy="385763"/>
          </a:xfrm>
          <a:prstGeom prst="rect">
            <a:avLst/>
          </a:prstGeom>
          <a:noFill/>
          <a:ln/>
        </p:spPr>
        <p:txBody>
          <a:bodyPr wrap="none" rtlCol="0" anchor="t"/>
          <a:lstStyle/>
          <a:p>
            <a:pPr marL="0" indent="0">
              <a:lnSpc>
                <a:spcPts val="3038"/>
              </a:lnSpc>
              <a:buNone/>
            </a:pPr>
            <a:r>
              <a:rPr lang="en-US" sz="2430" b="1" kern="0" spc="-73" dirty="0">
                <a:solidFill>
                  <a:srgbClr val="272525"/>
                </a:solidFill>
                <a:latin typeface="Inter" pitchFamily="34" charset="0"/>
                <a:ea typeface="Inter" pitchFamily="34" charset="-122"/>
                <a:cs typeface="Inter" pitchFamily="34" charset="-120"/>
              </a:rPr>
              <a:t>Logical Operations</a:t>
            </a:r>
            <a:endParaRPr lang="en-US" sz="2430" dirty="0"/>
          </a:p>
        </p:txBody>
      </p:sp>
      <p:sp>
        <p:nvSpPr>
          <p:cNvPr id="18" name="Text 15"/>
          <p:cNvSpPr/>
          <p:nvPr/>
        </p:nvSpPr>
        <p:spPr>
          <a:xfrm>
            <a:off x="10432375" y="4103846"/>
            <a:ext cx="3333988" cy="1975247"/>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Binary digits allow for simple yet powerful logical operations, such as AND, OR, and NOT, which are the foundation of digital logic.</a:t>
            </a:r>
            <a:endParaRPr lang="en-US" sz="19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2388156"/>
            <a:ext cx="6172200" cy="771525"/>
          </a:xfrm>
          <a:prstGeom prst="rect">
            <a:avLst/>
          </a:prstGeom>
          <a:noFill/>
          <a:ln/>
        </p:spPr>
        <p:txBody>
          <a:bodyPr wrap="non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Digital Logic Gates</a:t>
            </a:r>
            <a:endParaRPr lang="en-US" sz="4860" dirty="0"/>
          </a:p>
        </p:txBody>
      </p:sp>
      <p:pic>
        <p:nvPicPr>
          <p:cNvPr id="5" name="Image 0" descr="preencoded.png"/>
          <p:cNvPicPr>
            <a:picLocks noChangeAspect="1"/>
          </p:cNvPicPr>
          <p:nvPr/>
        </p:nvPicPr>
        <p:blipFill>
          <a:blip r:embed="rId3"/>
          <a:stretch>
            <a:fillRect/>
          </a:stretch>
        </p:blipFill>
        <p:spPr>
          <a:xfrm>
            <a:off x="864037" y="3653433"/>
            <a:ext cx="617220" cy="617220"/>
          </a:xfrm>
          <a:prstGeom prst="rect">
            <a:avLst/>
          </a:prstGeom>
        </p:spPr>
      </p:pic>
      <p:sp>
        <p:nvSpPr>
          <p:cNvPr id="6" name="Text 3"/>
          <p:cNvSpPr/>
          <p:nvPr/>
        </p:nvSpPr>
        <p:spPr>
          <a:xfrm>
            <a:off x="864037" y="4517469"/>
            <a:ext cx="2947868" cy="385763"/>
          </a:xfrm>
          <a:prstGeom prst="rect">
            <a:avLst/>
          </a:prstGeom>
          <a:noFill/>
          <a:ln/>
        </p:spPr>
        <p:txBody>
          <a:bodyPr wrap="none" rtlCol="0" anchor="t"/>
          <a:lstStyle/>
          <a:p>
            <a:pPr marL="0" indent="0" algn="l">
              <a:lnSpc>
                <a:spcPts val="3038"/>
              </a:lnSpc>
              <a:buNone/>
            </a:pPr>
            <a:r>
              <a:rPr lang="en-US" sz="2430" b="1" kern="0" spc="-73" dirty="0">
                <a:solidFill>
                  <a:srgbClr val="272525"/>
                </a:solidFill>
                <a:latin typeface="Inter" pitchFamily="34" charset="0"/>
                <a:ea typeface="Inter" pitchFamily="34" charset="-122"/>
                <a:cs typeface="Inter" pitchFamily="34" charset="-120"/>
              </a:rPr>
              <a:t>AND Gate</a:t>
            </a:r>
            <a:endParaRPr lang="en-US" sz="2430" dirty="0"/>
          </a:p>
        </p:txBody>
      </p:sp>
      <p:sp>
        <p:nvSpPr>
          <p:cNvPr id="7" name="Text 4"/>
          <p:cNvSpPr/>
          <p:nvPr/>
        </p:nvSpPr>
        <p:spPr>
          <a:xfrm>
            <a:off x="864037" y="5051346"/>
            <a:ext cx="2947868" cy="790099"/>
          </a:xfrm>
          <a:prstGeom prst="rect">
            <a:avLst/>
          </a:prstGeom>
          <a:noFill/>
          <a:ln/>
        </p:spPr>
        <p:txBody>
          <a:bodyPr wrap="square" rtlCol="0" anchor="t"/>
          <a:lstStyle/>
          <a:p>
            <a:pPr marL="0" indent="0" algn="l">
              <a:lnSpc>
                <a:spcPts val="3110"/>
              </a:lnSpc>
              <a:buNone/>
            </a:pPr>
            <a:r>
              <a:rPr lang="en-US" sz="1944" kern="0" spc="-39" dirty="0">
                <a:solidFill>
                  <a:srgbClr val="272525"/>
                </a:solidFill>
                <a:latin typeface="Inter" pitchFamily="34" charset="0"/>
                <a:ea typeface="Inter" pitchFamily="34" charset="-122"/>
                <a:cs typeface="Inter" pitchFamily="34" charset="-120"/>
              </a:rPr>
              <a:t>Outputs a 1 if all inputs are 1.</a:t>
            </a:r>
            <a:endParaRPr lang="en-US" sz="1944" dirty="0"/>
          </a:p>
        </p:txBody>
      </p:sp>
      <p:pic>
        <p:nvPicPr>
          <p:cNvPr id="8" name="Image 1" descr="preencoded.png"/>
          <p:cNvPicPr>
            <a:picLocks noChangeAspect="1"/>
          </p:cNvPicPr>
          <p:nvPr/>
        </p:nvPicPr>
        <p:blipFill>
          <a:blip r:embed="rId4"/>
          <a:stretch>
            <a:fillRect/>
          </a:stretch>
        </p:blipFill>
        <p:spPr>
          <a:xfrm>
            <a:off x="4182189" y="3653433"/>
            <a:ext cx="617220" cy="617220"/>
          </a:xfrm>
          <a:prstGeom prst="rect">
            <a:avLst/>
          </a:prstGeom>
        </p:spPr>
      </p:pic>
      <p:sp>
        <p:nvSpPr>
          <p:cNvPr id="9" name="Text 5"/>
          <p:cNvSpPr/>
          <p:nvPr/>
        </p:nvSpPr>
        <p:spPr>
          <a:xfrm>
            <a:off x="4182189" y="4517469"/>
            <a:ext cx="2947868" cy="385763"/>
          </a:xfrm>
          <a:prstGeom prst="rect">
            <a:avLst/>
          </a:prstGeom>
          <a:noFill/>
          <a:ln/>
        </p:spPr>
        <p:txBody>
          <a:bodyPr wrap="none" rtlCol="0" anchor="t"/>
          <a:lstStyle/>
          <a:p>
            <a:pPr marL="0" indent="0" algn="l">
              <a:lnSpc>
                <a:spcPts val="3038"/>
              </a:lnSpc>
              <a:buNone/>
            </a:pPr>
            <a:r>
              <a:rPr lang="en-US" sz="2430" b="1" kern="0" spc="-73" dirty="0">
                <a:solidFill>
                  <a:srgbClr val="272525"/>
                </a:solidFill>
                <a:latin typeface="Inter" pitchFamily="34" charset="0"/>
                <a:ea typeface="Inter" pitchFamily="34" charset="-122"/>
                <a:cs typeface="Inter" pitchFamily="34" charset="-120"/>
              </a:rPr>
              <a:t>OR Gate</a:t>
            </a:r>
            <a:endParaRPr lang="en-US" sz="2430" dirty="0"/>
          </a:p>
        </p:txBody>
      </p:sp>
      <p:sp>
        <p:nvSpPr>
          <p:cNvPr id="10" name="Text 6"/>
          <p:cNvSpPr/>
          <p:nvPr/>
        </p:nvSpPr>
        <p:spPr>
          <a:xfrm>
            <a:off x="4182189" y="5051346"/>
            <a:ext cx="2947868" cy="790099"/>
          </a:xfrm>
          <a:prstGeom prst="rect">
            <a:avLst/>
          </a:prstGeom>
          <a:noFill/>
          <a:ln/>
        </p:spPr>
        <p:txBody>
          <a:bodyPr wrap="square" rtlCol="0" anchor="t"/>
          <a:lstStyle/>
          <a:p>
            <a:pPr marL="0" indent="0" algn="l">
              <a:lnSpc>
                <a:spcPts val="3110"/>
              </a:lnSpc>
              <a:buNone/>
            </a:pPr>
            <a:r>
              <a:rPr lang="en-US" sz="1944" kern="0" spc="-39" dirty="0">
                <a:solidFill>
                  <a:srgbClr val="272525"/>
                </a:solidFill>
                <a:latin typeface="Inter" pitchFamily="34" charset="0"/>
                <a:ea typeface="Inter" pitchFamily="34" charset="-122"/>
                <a:cs typeface="Inter" pitchFamily="34" charset="-120"/>
              </a:rPr>
              <a:t>Outputs a 1 if any input is 1.</a:t>
            </a:r>
            <a:endParaRPr lang="en-US" sz="1944" dirty="0"/>
          </a:p>
        </p:txBody>
      </p:sp>
      <p:pic>
        <p:nvPicPr>
          <p:cNvPr id="11" name="Image 2" descr="preencoded.png"/>
          <p:cNvPicPr>
            <a:picLocks noChangeAspect="1"/>
          </p:cNvPicPr>
          <p:nvPr/>
        </p:nvPicPr>
        <p:blipFill>
          <a:blip r:embed="rId5"/>
          <a:stretch>
            <a:fillRect/>
          </a:stretch>
        </p:blipFill>
        <p:spPr>
          <a:xfrm>
            <a:off x="7500342" y="3653433"/>
            <a:ext cx="617220" cy="617220"/>
          </a:xfrm>
          <a:prstGeom prst="rect">
            <a:avLst/>
          </a:prstGeom>
        </p:spPr>
      </p:pic>
      <p:sp>
        <p:nvSpPr>
          <p:cNvPr id="12" name="Text 7"/>
          <p:cNvSpPr/>
          <p:nvPr/>
        </p:nvSpPr>
        <p:spPr>
          <a:xfrm>
            <a:off x="7500342" y="4517469"/>
            <a:ext cx="2947868" cy="385763"/>
          </a:xfrm>
          <a:prstGeom prst="rect">
            <a:avLst/>
          </a:prstGeom>
          <a:noFill/>
          <a:ln/>
        </p:spPr>
        <p:txBody>
          <a:bodyPr wrap="none" rtlCol="0" anchor="t"/>
          <a:lstStyle/>
          <a:p>
            <a:pPr marL="0" indent="0" algn="l">
              <a:lnSpc>
                <a:spcPts val="3038"/>
              </a:lnSpc>
              <a:buNone/>
            </a:pPr>
            <a:r>
              <a:rPr lang="en-US" sz="2430" b="1" kern="0" spc="-73" dirty="0">
                <a:solidFill>
                  <a:srgbClr val="272525"/>
                </a:solidFill>
                <a:latin typeface="Inter" pitchFamily="34" charset="0"/>
                <a:ea typeface="Inter" pitchFamily="34" charset="-122"/>
                <a:cs typeface="Inter" pitchFamily="34" charset="-120"/>
              </a:rPr>
              <a:t>NOT Gate</a:t>
            </a:r>
            <a:endParaRPr lang="en-US" sz="2430" dirty="0"/>
          </a:p>
        </p:txBody>
      </p:sp>
      <p:sp>
        <p:nvSpPr>
          <p:cNvPr id="13" name="Text 8"/>
          <p:cNvSpPr/>
          <p:nvPr/>
        </p:nvSpPr>
        <p:spPr>
          <a:xfrm>
            <a:off x="7500342" y="5051346"/>
            <a:ext cx="2947868" cy="790099"/>
          </a:xfrm>
          <a:prstGeom prst="rect">
            <a:avLst/>
          </a:prstGeom>
          <a:noFill/>
          <a:ln/>
        </p:spPr>
        <p:txBody>
          <a:bodyPr wrap="square" rtlCol="0" anchor="t"/>
          <a:lstStyle/>
          <a:p>
            <a:pPr marL="0" indent="0" algn="l">
              <a:lnSpc>
                <a:spcPts val="3110"/>
              </a:lnSpc>
              <a:buNone/>
            </a:pPr>
            <a:r>
              <a:rPr lang="en-US" sz="1944" kern="0" spc="-39" dirty="0">
                <a:solidFill>
                  <a:srgbClr val="272525"/>
                </a:solidFill>
                <a:latin typeface="Inter" pitchFamily="34" charset="0"/>
                <a:ea typeface="Inter" pitchFamily="34" charset="-122"/>
                <a:cs typeface="Inter" pitchFamily="34" charset="-120"/>
              </a:rPr>
              <a:t>Outputs the opposite of the input.</a:t>
            </a:r>
            <a:endParaRPr lang="en-US" sz="1944" dirty="0"/>
          </a:p>
        </p:txBody>
      </p:sp>
      <p:pic>
        <p:nvPicPr>
          <p:cNvPr id="14" name="Image 3" descr="preencoded.png"/>
          <p:cNvPicPr>
            <a:picLocks noChangeAspect="1"/>
          </p:cNvPicPr>
          <p:nvPr/>
        </p:nvPicPr>
        <p:blipFill>
          <a:blip r:embed="rId6"/>
          <a:stretch>
            <a:fillRect/>
          </a:stretch>
        </p:blipFill>
        <p:spPr>
          <a:xfrm>
            <a:off x="10818495" y="3653433"/>
            <a:ext cx="617220" cy="617220"/>
          </a:xfrm>
          <a:prstGeom prst="rect">
            <a:avLst/>
          </a:prstGeom>
        </p:spPr>
      </p:pic>
      <p:sp>
        <p:nvSpPr>
          <p:cNvPr id="15" name="Text 9"/>
          <p:cNvSpPr/>
          <p:nvPr/>
        </p:nvSpPr>
        <p:spPr>
          <a:xfrm>
            <a:off x="10818495" y="4517469"/>
            <a:ext cx="2947868" cy="385763"/>
          </a:xfrm>
          <a:prstGeom prst="rect">
            <a:avLst/>
          </a:prstGeom>
          <a:noFill/>
          <a:ln/>
        </p:spPr>
        <p:txBody>
          <a:bodyPr wrap="none" rtlCol="0" anchor="t"/>
          <a:lstStyle/>
          <a:p>
            <a:pPr marL="0" indent="0" algn="l">
              <a:lnSpc>
                <a:spcPts val="3038"/>
              </a:lnSpc>
              <a:buNone/>
            </a:pPr>
            <a:r>
              <a:rPr lang="en-US" sz="2430" b="1" kern="0" spc="-73" dirty="0">
                <a:solidFill>
                  <a:srgbClr val="272525"/>
                </a:solidFill>
                <a:latin typeface="Inter" pitchFamily="34" charset="0"/>
                <a:ea typeface="Inter" pitchFamily="34" charset="-122"/>
                <a:cs typeface="Inter" pitchFamily="34" charset="-120"/>
              </a:rPr>
              <a:t>XOR Gate</a:t>
            </a:r>
            <a:endParaRPr lang="en-US" sz="2430" dirty="0"/>
          </a:p>
        </p:txBody>
      </p:sp>
      <p:sp>
        <p:nvSpPr>
          <p:cNvPr id="16" name="Text 10"/>
          <p:cNvSpPr/>
          <p:nvPr/>
        </p:nvSpPr>
        <p:spPr>
          <a:xfrm>
            <a:off x="10818495" y="5051346"/>
            <a:ext cx="2947868" cy="790099"/>
          </a:xfrm>
          <a:prstGeom prst="rect">
            <a:avLst/>
          </a:prstGeom>
          <a:noFill/>
          <a:ln/>
        </p:spPr>
        <p:txBody>
          <a:bodyPr wrap="square" rtlCol="0" anchor="t"/>
          <a:lstStyle/>
          <a:p>
            <a:pPr marL="0" indent="0" algn="l">
              <a:lnSpc>
                <a:spcPts val="3110"/>
              </a:lnSpc>
              <a:buNone/>
            </a:pPr>
            <a:r>
              <a:rPr lang="en-US" sz="1944" kern="0" spc="-39" dirty="0">
                <a:solidFill>
                  <a:srgbClr val="272525"/>
                </a:solidFill>
                <a:latin typeface="Inter" pitchFamily="34" charset="0"/>
                <a:ea typeface="Inter" pitchFamily="34" charset="-122"/>
                <a:cs typeface="Inter" pitchFamily="34" charset="-120"/>
              </a:rPr>
              <a:t>Outputs a 1 if only one input is 1.</a:t>
            </a:r>
            <a:endParaRPr lang="en-US" sz="19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oundRect">
            <a:avLst>
              <a:gd name="adj" fmla="val 2700"/>
            </a:avLst>
          </a:prstGeom>
          <a:solidFill>
            <a:srgbClr val="FFFFFF">
              <a:alpha val="85000"/>
            </a:srgbClr>
          </a:solidFill>
          <a:ln/>
        </p:spPr>
      </p:sp>
      <p:sp>
        <p:nvSpPr>
          <p:cNvPr id="6" name="Text 3"/>
          <p:cNvSpPr/>
          <p:nvPr/>
        </p:nvSpPr>
        <p:spPr>
          <a:xfrm>
            <a:off x="864037" y="1684496"/>
            <a:ext cx="8561308" cy="771525"/>
          </a:xfrm>
          <a:prstGeom prst="rect">
            <a:avLst/>
          </a:prstGeom>
          <a:noFill/>
          <a:ln/>
        </p:spPr>
        <p:txBody>
          <a:bodyPr wrap="non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Central Processing Unit (CPU)</a:t>
            </a:r>
            <a:endParaRPr lang="en-US" sz="4860" dirty="0"/>
          </a:p>
        </p:txBody>
      </p:sp>
      <p:pic>
        <p:nvPicPr>
          <p:cNvPr id="7" name="Image 1" descr="preencoded.png"/>
          <p:cNvPicPr>
            <a:picLocks noChangeAspect="1"/>
          </p:cNvPicPr>
          <p:nvPr/>
        </p:nvPicPr>
        <p:blipFill>
          <a:blip r:embed="rId4"/>
          <a:stretch>
            <a:fillRect/>
          </a:stretch>
        </p:blipFill>
        <p:spPr>
          <a:xfrm>
            <a:off x="864037" y="2826306"/>
            <a:ext cx="4300776" cy="987504"/>
          </a:xfrm>
          <a:prstGeom prst="rect">
            <a:avLst/>
          </a:prstGeom>
        </p:spPr>
      </p:pic>
      <p:sp>
        <p:nvSpPr>
          <p:cNvPr id="8" name="Text 4"/>
          <p:cNvSpPr/>
          <p:nvPr/>
        </p:nvSpPr>
        <p:spPr>
          <a:xfrm>
            <a:off x="1110853" y="4184094"/>
            <a:ext cx="3086100" cy="385763"/>
          </a:xfrm>
          <a:prstGeom prst="rect">
            <a:avLst/>
          </a:prstGeom>
          <a:noFill/>
          <a:ln/>
        </p:spPr>
        <p:txBody>
          <a:bodyPr wrap="none" rtlCol="0" anchor="t"/>
          <a:lstStyle/>
          <a:p>
            <a:pPr marL="0" indent="0" algn="l">
              <a:lnSpc>
                <a:spcPts val="3038"/>
              </a:lnSpc>
              <a:buNone/>
            </a:pPr>
            <a:r>
              <a:rPr lang="en-US" sz="2430" b="1" kern="0" spc="-73" dirty="0">
                <a:solidFill>
                  <a:srgbClr val="272525"/>
                </a:solidFill>
                <a:latin typeface="Inter" pitchFamily="34" charset="0"/>
                <a:ea typeface="Inter" pitchFamily="34" charset="-122"/>
                <a:cs typeface="Inter" pitchFamily="34" charset="-120"/>
              </a:rPr>
              <a:t>Fetch</a:t>
            </a:r>
            <a:endParaRPr lang="en-US" sz="2430" dirty="0"/>
          </a:p>
        </p:txBody>
      </p:sp>
      <p:sp>
        <p:nvSpPr>
          <p:cNvPr id="9" name="Text 5"/>
          <p:cNvSpPr/>
          <p:nvPr/>
        </p:nvSpPr>
        <p:spPr>
          <a:xfrm>
            <a:off x="1110853" y="4717971"/>
            <a:ext cx="3807143" cy="790099"/>
          </a:xfrm>
          <a:prstGeom prst="rect">
            <a:avLst/>
          </a:prstGeom>
          <a:noFill/>
          <a:ln/>
        </p:spPr>
        <p:txBody>
          <a:bodyPr wrap="square" rtlCol="0" anchor="t"/>
          <a:lstStyle/>
          <a:p>
            <a:pPr marL="0" indent="0" algn="l">
              <a:lnSpc>
                <a:spcPts val="3110"/>
              </a:lnSpc>
              <a:buNone/>
            </a:pPr>
            <a:r>
              <a:rPr lang="en-US" sz="1944" kern="0" spc="-39" dirty="0">
                <a:solidFill>
                  <a:srgbClr val="272525"/>
                </a:solidFill>
                <a:latin typeface="Inter" pitchFamily="34" charset="0"/>
                <a:ea typeface="Inter" pitchFamily="34" charset="-122"/>
                <a:cs typeface="Inter" pitchFamily="34" charset="-120"/>
              </a:rPr>
              <a:t>The CPU fetches instructions from memory.</a:t>
            </a:r>
            <a:endParaRPr lang="en-US" sz="1944" dirty="0"/>
          </a:p>
        </p:txBody>
      </p:sp>
      <p:pic>
        <p:nvPicPr>
          <p:cNvPr id="10" name="Image 2" descr="preencoded.png"/>
          <p:cNvPicPr>
            <a:picLocks noChangeAspect="1"/>
          </p:cNvPicPr>
          <p:nvPr/>
        </p:nvPicPr>
        <p:blipFill>
          <a:blip r:embed="rId5"/>
          <a:stretch>
            <a:fillRect/>
          </a:stretch>
        </p:blipFill>
        <p:spPr>
          <a:xfrm>
            <a:off x="5164812" y="2826306"/>
            <a:ext cx="4300776" cy="987504"/>
          </a:xfrm>
          <a:prstGeom prst="rect">
            <a:avLst/>
          </a:prstGeom>
        </p:spPr>
      </p:pic>
      <p:sp>
        <p:nvSpPr>
          <p:cNvPr id="11" name="Text 6"/>
          <p:cNvSpPr/>
          <p:nvPr/>
        </p:nvSpPr>
        <p:spPr>
          <a:xfrm>
            <a:off x="5411629" y="4184094"/>
            <a:ext cx="3086100" cy="385763"/>
          </a:xfrm>
          <a:prstGeom prst="rect">
            <a:avLst/>
          </a:prstGeom>
          <a:noFill/>
          <a:ln/>
        </p:spPr>
        <p:txBody>
          <a:bodyPr wrap="none" rtlCol="0" anchor="t"/>
          <a:lstStyle/>
          <a:p>
            <a:pPr marL="0" indent="0" algn="l">
              <a:lnSpc>
                <a:spcPts val="3038"/>
              </a:lnSpc>
              <a:buNone/>
            </a:pPr>
            <a:r>
              <a:rPr lang="en-US" sz="2430" b="1" kern="0" spc="-73" dirty="0">
                <a:solidFill>
                  <a:srgbClr val="272525"/>
                </a:solidFill>
                <a:latin typeface="Inter" pitchFamily="34" charset="0"/>
                <a:ea typeface="Inter" pitchFamily="34" charset="-122"/>
                <a:cs typeface="Inter" pitchFamily="34" charset="-120"/>
              </a:rPr>
              <a:t>Decode</a:t>
            </a:r>
            <a:endParaRPr lang="en-US" sz="2430" dirty="0"/>
          </a:p>
        </p:txBody>
      </p:sp>
      <p:sp>
        <p:nvSpPr>
          <p:cNvPr id="12" name="Text 7"/>
          <p:cNvSpPr/>
          <p:nvPr/>
        </p:nvSpPr>
        <p:spPr>
          <a:xfrm>
            <a:off x="5411629" y="4717971"/>
            <a:ext cx="3807143" cy="1185148"/>
          </a:xfrm>
          <a:prstGeom prst="rect">
            <a:avLst/>
          </a:prstGeom>
          <a:noFill/>
          <a:ln/>
        </p:spPr>
        <p:txBody>
          <a:bodyPr wrap="square" rtlCol="0" anchor="t"/>
          <a:lstStyle/>
          <a:p>
            <a:pPr marL="0" indent="0" algn="l">
              <a:lnSpc>
                <a:spcPts val="3110"/>
              </a:lnSpc>
              <a:buNone/>
            </a:pPr>
            <a:r>
              <a:rPr lang="en-US" sz="1944" kern="0" spc="-39" dirty="0">
                <a:solidFill>
                  <a:srgbClr val="272525"/>
                </a:solidFill>
                <a:latin typeface="Inter" pitchFamily="34" charset="0"/>
                <a:ea typeface="Inter" pitchFamily="34" charset="-122"/>
                <a:cs typeface="Inter" pitchFamily="34" charset="-120"/>
              </a:rPr>
              <a:t>The CPU decodes the instructions to determine what operations to perform.</a:t>
            </a:r>
            <a:endParaRPr lang="en-US" sz="1944" dirty="0"/>
          </a:p>
        </p:txBody>
      </p:sp>
      <p:pic>
        <p:nvPicPr>
          <p:cNvPr id="13" name="Image 3" descr="preencoded.png"/>
          <p:cNvPicPr>
            <a:picLocks noChangeAspect="1"/>
          </p:cNvPicPr>
          <p:nvPr/>
        </p:nvPicPr>
        <p:blipFill>
          <a:blip r:embed="rId6"/>
          <a:stretch>
            <a:fillRect/>
          </a:stretch>
        </p:blipFill>
        <p:spPr>
          <a:xfrm>
            <a:off x="9465588" y="2826306"/>
            <a:ext cx="4300776" cy="987504"/>
          </a:xfrm>
          <a:prstGeom prst="rect">
            <a:avLst/>
          </a:prstGeom>
        </p:spPr>
      </p:pic>
      <p:sp>
        <p:nvSpPr>
          <p:cNvPr id="14" name="Text 8"/>
          <p:cNvSpPr/>
          <p:nvPr/>
        </p:nvSpPr>
        <p:spPr>
          <a:xfrm>
            <a:off x="9712404" y="4184094"/>
            <a:ext cx="3086100" cy="385763"/>
          </a:xfrm>
          <a:prstGeom prst="rect">
            <a:avLst/>
          </a:prstGeom>
          <a:noFill/>
          <a:ln/>
        </p:spPr>
        <p:txBody>
          <a:bodyPr wrap="none" rtlCol="0" anchor="t"/>
          <a:lstStyle/>
          <a:p>
            <a:pPr marL="0" indent="0" algn="l">
              <a:lnSpc>
                <a:spcPts val="3038"/>
              </a:lnSpc>
              <a:buNone/>
            </a:pPr>
            <a:r>
              <a:rPr lang="en-US" sz="2430" b="1" kern="0" spc="-73" dirty="0">
                <a:solidFill>
                  <a:srgbClr val="272525"/>
                </a:solidFill>
                <a:latin typeface="Inter" pitchFamily="34" charset="0"/>
                <a:ea typeface="Inter" pitchFamily="34" charset="-122"/>
                <a:cs typeface="Inter" pitchFamily="34" charset="-120"/>
              </a:rPr>
              <a:t>Execute</a:t>
            </a:r>
            <a:endParaRPr lang="en-US" sz="2430" dirty="0"/>
          </a:p>
        </p:txBody>
      </p:sp>
      <p:sp>
        <p:nvSpPr>
          <p:cNvPr id="15" name="Text 9"/>
          <p:cNvSpPr/>
          <p:nvPr/>
        </p:nvSpPr>
        <p:spPr>
          <a:xfrm>
            <a:off x="9712404" y="4717971"/>
            <a:ext cx="3807143" cy="1580198"/>
          </a:xfrm>
          <a:prstGeom prst="rect">
            <a:avLst/>
          </a:prstGeom>
          <a:noFill/>
          <a:ln/>
        </p:spPr>
        <p:txBody>
          <a:bodyPr wrap="square" rtlCol="0" anchor="t"/>
          <a:lstStyle/>
          <a:p>
            <a:pPr marL="0" indent="0" algn="l">
              <a:lnSpc>
                <a:spcPts val="3110"/>
              </a:lnSpc>
              <a:buNone/>
            </a:pPr>
            <a:r>
              <a:rPr lang="en-US" sz="1944" kern="0" spc="-39" dirty="0">
                <a:solidFill>
                  <a:srgbClr val="272525"/>
                </a:solidFill>
                <a:latin typeface="Inter" pitchFamily="34" charset="0"/>
                <a:ea typeface="Inter" pitchFamily="34" charset="-122"/>
                <a:cs typeface="Inter" pitchFamily="34" charset="-120"/>
              </a:rPr>
              <a:t>The CPU executes the instructions, performing calculations and manipulating data.</a:t>
            </a:r>
            <a:endParaRPr lang="en-US" sz="19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oundRect">
            <a:avLst>
              <a:gd name="adj" fmla="val 2700"/>
            </a:avLst>
          </a:prstGeom>
          <a:solidFill>
            <a:srgbClr val="FFFFFF">
              <a:alpha val="85000"/>
            </a:srgbClr>
          </a:solidFill>
          <a:ln/>
        </p:spPr>
      </p:sp>
      <p:sp>
        <p:nvSpPr>
          <p:cNvPr id="6" name="Text 3"/>
          <p:cNvSpPr/>
          <p:nvPr/>
        </p:nvSpPr>
        <p:spPr>
          <a:xfrm>
            <a:off x="864037" y="2031921"/>
            <a:ext cx="6172200" cy="771525"/>
          </a:xfrm>
          <a:prstGeom prst="rect">
            <a:avLst/>
          </a:prstGeom>
          <a:noFill/>
          <a:ln/>
        </p:spPr>
        <p:txBody>
          <a:bodyPr wrap="non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Memory and Storage</a:t>
            </a:r>
            <a:endParaRPr lang="en-US" sz="4860" dirty="0"/>
          </a:p>
        </p:txBody>
      </p:sp>
      <p:sp>
        <p:nvSpPr>
          <p:cNvPr id="7" name="Shape 4"/>
          <p:cNvSpPr/>
          <p:nvPr/>
        </p:nvSpPr>
        <p:spPr>
          <a:xfrm>
            <a:off x="864037" y="3173730"/>
            <a:ext cx="4136231" cy="3023949"/>
          </a:xfrm>
          <a:prstGeom prst="roundRect">
            <a:avLst>
              <a:gd name="adj" fmla="val 3674"/>
            </a:avLst>
          </a:prstGeom>
          <a:solidFill>
            <a:srgbClr val="DADBF1"/>
          </a:solidFill>
          <a:ln w="15240">
            <a:solidFill>
              <a:srgbClr val="C0C1D7"/>
            </a:solidFill>
            <a:prstDash val="solid"/>
          </a:ln>
        </p:spPr>
      </p:sp>
      <p:sp>
        <p:nvSpPr>
          <p:cNvPr id="8" name="Text 5"/>
          <p:cNvSpPr/>
          <p:nvPr/>
        </p:nvSpPr>
        <p:spPr>
          <a:xfrm>
            <a:off x="1126093" y="3435787"/>
            <a:ext cx="3612118" cy="771525"/>
          </a:xfrm>
          <a:prstGeom prst="rect">
            <a:avLst/>
          </a:prstGeom>
          <a:noFill/>
          <a:ln/>
        </p:spPr>
        <p:txBody>
          <a:bodyPr wrap="square" rtlCol="0" anchor="t"/>
          <a:lstStyle/>
          <a:p>
            <a:pPr marL="0" indent="0">
              <a:lnSpc>
                <a:spcPts val="3038"/>
              </a:lnSpc>
              <a:buNone/>
            </a:pPr>
            <a:r>
              <a:rPr lang="en-US" sz="2430" b="1" kern="0" spc="-73" dirty="0">
                <a:solidFill>
                  <a:srgbClr val="272525"/>
                </a:solidFill>
                <a:latin typeface="Inter" pitchFamily="34" charset="0"/>
                <a:ea typeface="Inter" pitchFamily="34" charset="-122"/>
                <a:cs typeface="Inter" pitchFamily="34" charset="-120"/>
              </a:rPr>
              <a:t>Random Access Memory (RAM)</a:t>
            </a:r>
            <a:endParaRPr lang="en-US" sz="2430" dirty="0"/>
          </a:p>
        </p:txBody>
      </p:sp>
      <p:sp>
        <p:nvSpPr>
          <p:cNvPr id="9" name="Text 6"/>
          <p:cNvSpPr/>
          <p:nvPr/>
        </p:nvSpPr>
        <p:spPr>
          <a:xfrm>
            <a:off x="1126093" y="4355425"/>
            <a:ext cx="3612118" cy="118514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Volatile memory that stores data and instructions for immediate use by the CPU.</a:t>
            </a:r>
            <a:endParaRPr lang="en-US" sz="1944" dirty="0"/>
          </a:p>
        </p:txBody>
      </p:sp>
      <p:sp>
        <p:nvSpPr>
          <p:cNvPr id="10" name="Shape 7"/>
          <p:cNvSpPr/>
          <p:nvPr/>
        </p:nvSpPr>
        <p:spPr>
          <a:xfrm>
            <a:off x="5247084" y="3173730"/>
            <a:ext cx="4136231" cy="3023949"/>
          </a:xfrm>
          <a:prstGeom prst="roundRect">
            <a:avLst>
              <a:gd name="adj" fmla="val 3674"/>
            </a:avLst>
          </a:prstGeom>
          <a:solidFill>
            <a:srgbClr val="DADBF1"/>
          </a:solidFill>
          <a:ln w="15240">
            <a:solidFill>
              <a:srgbClr val="C0C1D7"/>
            </a:solidFill>
            <a:prstDash val="solid"/>
          </a:ln>
        </p:spPr>
      </p:sp>
      <p:sp>
        <p:nvSpPr>
          <p:cNvPr id="11" name="Text 8"/>
          <p:cNvSpPr/>
          <p:nvPr/>
        </p:nvSpPr>
        <p:spPr>
          <a:xfrm>
            <a:off x="5509141" y="3435787"/>
            <a:ext cx="3612118" cy="771525"/>
          </a:xfrm>
          <a:prstGeom prst="rect">
            <a:avLst/>
          </a:prstGeom>
          <a:noFill/>
          <a:ln/>
        </p:spPr>
        <p:txBody>
          <a:bodyPr wrap="square" rtlCol="0" anchor="t"/>
          <a:lstStyle/>
          <a:p>
            <a:pPr marL="0" indent="0">
              <a:lnSpc>
                <a:spcPts val="3038"/>
              </a:lnSpc>
              <a:buNone/>
            </a:pPr>
            <a:r>
              <a:rPr lang="en-US" sz="2430" b="1" kern="0" spc="-73" dirty="0">
                <a:solidFill>
                  <a:srgbClr val="272525"/>
                </a:solidFill>
                <a:latin typeface="Inter" pitchFamily="34" charset="0"/>
                <a:ea typeface="Inter" pitchFamily="34" charset="-122"/>
                <a:cs typeface="Inter" pitchFamily="34" charset="-120"/>
              </a:rPr>
              <a:t>Read-Only Memory (ROM)</a:t>
            </a:r>
            <a:endParaRPr lang="en-US" sz="2430" dirty="0"/>
          </a:p>
        </p:txBody>
      </p:sp>
      <p:sp>
        <p:nvSpPr>
          <p:cNvPr id="12" name="Text 9"/>
          <p:cNvSpPr/>
          <p:nvPr/>
        </p:nvSpPr>
        <p:spPr>
          <a:xfrm>
            <a:off x="5509141" y="4355425"/>
            <a:ext cx="3612118"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Non-volatile memory that stores the computer's basic input/output system (BIOS) and firmware.</a:t>
            </a:r>
            <a:endParaRPr lang="en-US" sz="1944" dirty="0"/>
          </a:p>
        </p:txBody>
      </p:sp>
      <p:sp>
        <p:nvSpPr>
          <p:cNvPr id="13" name="Shape 10"/>
          <p:cNvSpPr/>
          <p:nvPr/>
        </p:nvSpPr>
        <p:spPr>
          <a:xfrm>
            <a:off x="9630132" y="3173730"/>
            <a:ext cx="4136231" cy="3023949"/>
          </a:xfrm>
          <a:prstGeom prst="roundRect">
            <a:avLst>
              <a:gd name="adj" fmla="val 3674"/>
            </a:avLst>
          </a:prstGeom>
          <a:solidFill>
            <a:srgbClr val="DADBF1"/>
          </a:solidFill>
          <a:ln w="15240">
            <a:solidFill>
              <a:srgbClr val="C0C1D7"/>
            </a:solidFill>
            <a:prstDash val="solid"/>
          </a:ln>
        </p:spPr>
      </p:sp>
      <p:sp>
        <p:nvSpPr>
          <p:cNvPr id="14" name="Text 11"/>
          <p:cNvSpPr/>
          <p:nvPr/>
        </p:nvSpPr>
        <p:spPr>
          <a:xfrm>
            <a:off x="9892189" y="3435787"/>
            <a:ext cx="3086100" cy="385763"/>
          </a:xfrm>
          <a:prstGeom prst="rect">
            <a:avLst/>
          </a:prstGeom>
          <a:noFill/>
          <a:ln/>
        </p:spPr>
        <p:txBody>
          <a:bodyPr wrap="none" rtlCol="0" anchor="t"/>
          <a:lstStyle/>
          <a:p>
            <a:pPr marL="0" indent="0">
              <a:lnSpc>
                <a:spcPts val="3038"/>
              </a:lnSpc>
              <a:buNone/>
            </a:pPr>
            <a:r>
              <a:rPr lang="en-US" sz="2430" b="1" kern="0" spc="-73" dirty="0">
                <a:solidFill>
                  <a:srgbClr val="272525"/>
                </a:solidFill>
                <a:latin typeface="Inter" pitchFamily="34" charset="0"/>
                <a:ea typeface="Inter" pitchFamily="34" charset="-122"/>
                <a:cs typeface="Inter" pitchFamily="34" charset="-120"/>
              </a:rPr>
              <a:t>Storage Devices</a:t>
            </a:r>
            <a:endParaRPr lang="en-US" sz="2430" dirty="0"/>
          </a:p>
        </p:txBody>
      </p:sp>
      <p:sp>
        <p:nvSpPr>
          <p:cNvPr id="15" name="Text 12"/>
          <p:cNvSpPr/>
          <p:nvPr/>
        </p:nvSpPr>
        <p:spPr>
          <a:xfrm>
            <a:off x="9892189" y="3969663"/>
            <a:ext cx="3612118"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Hard disk drives, solid-state drives, and optical discs provide long-term storage for files, programs, and data.</a:t>
            </a:r>
            <a:endParaRPr lang="en-US" sz="19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856303"/>
            <a:ext cx="9576435" cy="771525"/>
          </a:xfrm>
          <a:prstGeom prst="rect">
            <a:avLst/>
          </a:prstGeom>
          <a:noFill/>
          <a:ln/>
        </p:spPr>
        <p:txBody>
          <a:bodyPr wrap="non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Applications of Digital Computers</a:t>
            </a:r>
            <a:endParaRPr lang="en-US" sz="4860" dirty="0"/>
          </a:p>
        </p:txBody>
      </p:sp>
      <p:sp>
        <p:nvSpPr>
          <p:cNvPr id="5" name="Shape 3"/>
          <p:cNvSpPr/>
          <p:nvPr/>
        </p:nvSpPr>
        <p:spPr>
          <a:xfrm>
            <a:off x="864037" y="3121581"/>
            <a:ext cx="12902327" cy="3251597"/>
          </a:xfrm>
          <a:prstGeom prst="roundRect">
            <a:avLst>
              <a:gd name="adj" fmla="val 3417"/>
            </a:avLst>
          </a:prstGeom>
          <a:noFill/>
          <a:ln w="15240">
            <a:solidFill>
              <a:srgbClr val="000000">
                <a:alpha val="8000"/>
              </a:srgbClr>
            </a:solidFill>
            <a:prstDash val="solid"/>
          </a:ln>
        </p:spPr>
      </p:sp>
      <p:sp>
        <p:nvSpPr>
          <p:cNvPr id="6" name="Shape 4"/>
          <p:cNvSpPr/>
          <p:nvPr/>
        </p:nvSpPr>
        <p:spPr>
          <a:xfrm>
            <a:off x="879277" y="3136821"/>
            <a:ext cx="12871847" cy="706517"/>
          </a:xfrm>
          <a:prstGeom prst="rect">
            <a:avLst/>
          </a:prstGeom>
          <a:solidFill>
            <a:srgbClr val="FFFFFF">
              <a:alpha val="4000"/>
            </a:srgbClr>
          </a:solidFill>
          <a:ln/>
        </p:spPr>
      </p:sp>
      <p:sp>
        <p:nvSpPr>
          <p:cNvPr id="7" name="Text 5"/>
          <p:cNvSpPr/>
          <p:nvPr/>
        </p:nvSpPr>
        <p:spPr>
          <a:xfrm>
            <a:off x="1126093" y="3292554"/>
            <a:ext cx="5938480" cy="395049"/>
          </a:xfrm>
          <a:prstGeom prst="rect">
            <a:avLst/>
          </a:prstGeom>
          <a:noFill/>
          <a:ln/>
        </p:spPr>
        <p:txBody>
          <a:bodyPr wrap="non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Entertainment</a:t>
            </a:r>
            <a:endParaRPr lang="en-US" sz="1944" dirty="0"/>
          </a:p>
        </p:txBody>
      </p:sp>
      <p:sp>
        <p:nvSpPr>
          <p:cNvPr id="8" name="Text 6"/>
          <p:cNvSpPr/>
          <p:nvPr/>
        </p:nvSpPr>
        <p:spPr>
          <a:xfrm>
            <a:off x="7565827" y="3292554"/>
            <a:ext cx="5938480" cy="395049"/>
          </a:xfrm>
          <a:prstGeom prst="rect">
            <a:avLst/>
          </a:prstGeom>
          <a:noFill/>
          <a:ln/>
        </p:spPr>
        <p:txBody>
          <a:bodyPr wrap="non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Gaming, media playback, and streaming</a:t>
            </a:r>
            <a:endParaRPr lang="en-US" sz="1944" dirty="0"/>
          </a:p>
        </p:txBody>
      </p:sp>
      <p:sp>
        <p:nvSpPr>
          <p:cNvPr id="9" name="Shape 7"/>
          <p:cNvSpPr/>
          <p:nvPr/>
        </p:nvSpPr>
        <p:spPr>
          <a:xfrm>
            <a:off x="879277" y="3843337"/>
            <a:ext cx="12871847" cy="706517"/>
          </a:xfrm>
          <a:prstGeom prst="rect">
            <a:avLst/>
          </a:prstGeom>
          <a:solidFill>
            <a:srgbClr val="000000">
              <a:alpha val="4000"/>
            </a:srgbClr>
          </a:solidFill>
          <a:ln/>
        </p:spPr>
      </p:sp>
      <p:sp>
        <p:nvSpPr>
          <p:cNvPr id="10" name="Text 8"/>
          <p:cNvSpPr/>
          <p:nvPr/>
        </p:nvSpPr>
        <p:spPr>
          <a:xfrm>
            <a:off x="1126093" y="3999071"/>
            <a:ext cx="5938480" cy="395049"/>
          </a:xfrm>
          <a:prstGeom prst="rect">
            <a:avLst/>
          </a:prstGeom>
          <a:noFill/>
          <a:ln/>
        </p:spPr>
        <p:txBody>
          <a:bodyPr wrap="non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Communication</a:t>
            </a:r>
            <a:endParaRPr lang="en-US" sz="1944" dirty="0"/>
          </a:p>
        </p:txBody>
      </p:sp>
      <p:sp>
        <p:nvSpPr>
          <p:cNvPr id="11" name="Text 9"/>
          <p:cNvSpPr/>
          <p:nvPr/>
        </p:nvSpPr>
        <p:spPr>
          <a:xfrm>
            <a:off x="7565827" y="3999071"/>
            <a:ext cx="5938480" cy="395049"/>
          </a:xfrm>
          <a:prstGeom prst="rect">
            <a:avLst/>
          </a:prstGeom>
          <a:noFill/>
          <a:ln/>
        </p:spPr>
        <p:txBody>
          <a:bodyPr wrap="non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Email, video conferencing, and social media</a:t>
            </a:r>
            <a:endParaRPr lang="en-US" sz="1944" dirty="0"/>
          </a:p>
        </p:txBody>
      </p:sp>
      <p:sp>
        <p:nvSpPr>
          <p:cNvPr id="12" name="Shape 10"/>
          <p:cNvSpPr/>
          <p:nvPr/>
        </p:nvSpPr>
        <p:spPr>
          <a:xfrm>
            <a:off x="879277" y="4549854"/>
            <a:ext cx="12871847" cy="1101566"/>
          </a:xfrm>
          <a:prstGeom prst="rect">
            <a:avLst/>
          </a:prstGeom>
          <a:solidFill>
            <a:srgbClr val="FFFFFF">
              <a:alpha val="4000"/>
            </a:srgbClr>
          </a:solidFill>
          <a:ln/>
        </p:spPr>
      </p:sp>
      <p:sp>
        <p:nvSpPr>
          <p:cNvPr id="13" name="Text 11"/>
          <p:cNvSpPr/>
          <p:nvPr/>
        </p:nvSpPr>
        <p:spPr>
          <a:xfrm>
            <a:off x="1126093" y="4705588"/>
            <a:ext cx="5938480" cy="395049"/>
          </a:xfrm>
          <a:prstGeom prst="rect">
            <a:avLst/>
          </a:prstGeom>
          <a:noFill/>
          <a:ln/>
        </p:spPr>
        <p:txBody>
          <a:bodyPr wrap="non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Productivity</a:t>
            </a:r>
            <a:endParaRPr lang="en-US" sz="1944" dirty="0"/>
          </a:p>
        </p:txBody>
      </p:sp>
      <p:sp>
        <p:nvSpPr>
          <p:cNvPr id="14" name="Text 12"/>
          <p:cNvSpPr/>
          <p:nvPr/>
        </p:nvSpPr>
        <p:spPr>
          <a:xfrm>
            <a:off x="7565827" y="4705588"/>
            <a:ext cx="5938480" cy="790099"/>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Word processing, spreadsheets, and presentation software</a:t>
            </a:r>
            <a:endParaRPr lang="en-US" sz="1944" dirty="0"/>
          </a:p>
        </p:txBody>
      </p:sp>
      <p:sp>
        <p:nvSpPr>
          <p:cNvPr id="15" name="Shape 13"/>
          <p:cNvSpPr/>
          <p:nvPr/>
        </p:nvSpPr>
        <p:spPr>
          <a:xfrm>
            <a:off x="879277" y="5651421"/>
            <a:ext cx="12871847" cy="706517"/>
          </a:xfrm>
          <a:prstGeom prst="rect">
            <a:avLst/>
          </a:prstGeom>
          <a:solidFill>
            <a:srgbClr val="000000">
              <a:alpha val="4000"/>
            </a:srgbClr>
          </a:solidFill>
          <a:ln/>
        </p:spPr>
      </p:sp>
      <p:sp>
        <p:nvSpPr>
          <p:cNvPr id="16" name="Text 14"/>
          <p:cNvSpPr/>
          <p:nvPr/>
        </p:nvSpPr>
        <p:spPr>
          <a:xfrm>
            <a:off x="1126093" y="5807154"/>
            <a:ext cx="5938480" cy="395049"/>
          </a:xfrm>
          <a:prstGeom prst="rect">
            <a:avLst/>
          </a:prstGeom>
          <a:noFill/>
          <a:ln/>
        </p:spPr>
        <p:txBody>
          <a:bodyPr wrap="non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Scientific Research</a:t>
            </a:r>
            <a:endParaRPr lang="en-US" sz="1944" dirty="0"/>
          </a:p>
        </p:txBody>
      </p:sp>
      <p:sp>
        <p:nvSpPr>
          <p:cNvPr id="17" name="Text 15"/>
          <p:cNvSpPr/>
          <p:nvPr/>
        </p:nvSpPr>
        <p:spPr>
          <a:xfrm>
            <a:off x="7565827" y="5807154"/>
            <a:ext cx="5938480" cy="395049"/>
          </a:xfrm>
          <a:prstGeom prst="rect">
            <a:avLst/>
          </a:prstGeom>
          <a:noFill/>
          <a:ln/>
        </p:spPr>
        <p:txBody>
          <a:bodyPr wrap="non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Data analysis, simulations, and complex calculations</a:t>
            </a:r>
            <a:endParaRPr lang="en-US" sz="19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Words>
  <Application>Microsoft Office PowerPoint</Application>
  <PresentationFormat>Custom</PresentationFormat>
  <Paragraphs>72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DNR58</cp:lastModifiedBy>
  <cp:revision>3</cp:revision>
  <dcterms:created xsi:type="dcterms:W3CDTF">2024-06-24T13:09:35Z</dcterms:created>
  <dcterms:modified xsi:type="dcterms:W3CDTF">2024-06-28T04:16:18Z</dcterms:modified>
</cp:coreProperties>
</file>