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87" r:id="rId3"/>
    <p:sldId id="257" r:id="rId4"/>
    <p:sldId id="258" r:id="rId5"/>
    <p:sldId id="289"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8"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FF0000"/>
    <a:srgbClr val="FFCCFF"/>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1FAD43FE-BFE4-4B10-938F-461BAEE00CD2}"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37C469-18A1-407A-9736-5E10E735E71C}" type="slidenum">
              <a:rPr lang="en-IN" smtClean="0"/>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1FAD43FE-BFE4-4B10-938F-461BAEE00CD2}"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37C469-18A1-407A-9736-5E10E735E71C}" type="slidenum">
              <a:rPr lang="en-IN" smtClean="0"/>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1FAD43FE-BFE4-4B10-938F-461BAEE00CD2}"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37C469-18A1-407A-9736-5E10E735E71C}" type="slidenum">
              <a:rPr lang="en-IN" smtClean="0"/>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1FAD43FE-BFE4-4B10-938F-461BAEE00CD2}"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37C469-18A1-407A-9736-5E10E735E71C}" type="slidenum">
              <a:rPr lang="en-IN" smtClean="0"/>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1FAD43FE-BFE4-4B10-938F-461BAEE00CD2}"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437C469-18A1-407A-9736-5E10E735E71C}" type="slidenum">
              <a:rPr lang="en-IN" smtClean="0"/>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Date Placeholder 4"/>
          <p:cNvSpPr>
            <a:spLocks noGrp="1"/>
          </p:cNvSpPr>
          <p:nvPr>
            <p:ph type="dt" sz="half" idx="10"/>
          </p:nvPr>
        </p:nvSpPr>
        <p:spPr/>
        <p:txBody>
          <a:bodyPr/>
          <a:lstStyle/>
          <a:p>
            <a:fld id="{1FAD43FE-BFE4-4B10-938F-461BAEE00CD2}"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37C469-18A1-407A-9736-5E10E735E71C}" type="slidenum">
              <a:rPr lang="en-IN" smtClean="0"/>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7" name="Date Placeholder 6"/>
          <p:cNvSpPr>
            <a:spLocks noGrp="1"/>
          </p:cNvSpPr>
          <p:nvPr>
            <p:ph type="dt" sz="half" idx="10"/>
          </p:nvPr>
        </p:nvSpPr>
        <p:spPr/>
        <p:txBody>
          <a:bodyPr/>
          <a:lstStyle/>
          <a:p>
            <a:fld id="{1FAD43FE-BFE4-4B10-938F-461BAEE00CD2}" type="datetimeFigureOut">
              <a:rPr lang="en-IN" smtClean="0"/>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437C469-18A1-407A-9736-5E10E735E71C}" type="slidenum">
              <a:rPr lang="en-IN" smtClean="0"/>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FAD43FE-BFE4-4B10-938F-461BAEE00CD2}" type="datetimeFigureOut">
              <a:rPr lang="en-IN" smtClean="0"/>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437C469-18A1-407A-9736-5E10E735E71C}" type="slidenum">
              <a:rPr lang="en-IN" smtClean="0"/>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AD43FE-BFE4-4B10-938F-461BAEE00CD2}" type="datetimeFigureOut">
              <a:rPr lang="en-IN" smtClean="0"/>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437C469-18A1-407A-9736-5E10E735E71C}" type="slidenum">
              <a:rPr lang="en-IN" smtClean="0"/>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1FAD43FE-BFE4-4B10-938F-461BAEE00CD2}"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37C469-18A1-407A-9736-5E10E735E71C}" type="slidenum">
              <a:rPr lang="en-IN" smtClean="0"/>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1FAD43FE-BFE4-4B10-938F-461BAEE00CD2}"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437C469-18A1-407A-9736-5E10E735E71C}" type="slidenum">
              <a:rPr lang="en-IN" smtClean="0"/>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AD43FE-BFE4-4B10-938F-461BAEE00CD2}" type="datetimeFigureOut">
              <a:rPr lang="en-IN" smtClean="0"/>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37C469-18A1-407A-9736-5E10E735E71C}" type="slidenum">
              <a:rPr lang="en-IN" smtClean="0"/>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8.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196752"/>
            <a:ext cx="7772400" cy="2057399"/>
          </a:xfrm>
        </p:spPr>
        <p:txBody>
          <a:bodyPr>
            <a:normAutofit fontScale="90000"/>
          </a:bodyPr>
          <a:lstStyle/>
          <a:p>
            <a:r>
              <a:rPr lang="en-US" sz="3600" b="1" dirty="0" smtClean="0">
                <a:solidFill>
                  <a:srgbClr val="9900FF"/>
                </a:solidFill>
                <a:latin typeface="Times New Roman" panose="02020603050405020304" pitchFamily="18" charset="0"/>
                <a:cs typeface="Times New Roman" panose="02020603050405020304" pitchFamily="18" charset="0"/>
              </a:rPr>
              <a:t>DNR COLLEGE, PG COURSES</a:t>
            </a:r>
            <a:br>
              <a:rPr lang="en-US" sz="3600" b="1" dirty="0" smtClean="0">
                <a:solidFill>
                  <a:srgbClr val="9900FF"/>
                </a:solidFill>
                <a:latin typeface="Times New Roman" panose="02020603050405020304" pitchFamily="18" charset="0"/>
                <a:cs typeface="Times New Roman" panose="02020603050405020304" pitchFamily="18" charset="0"/>
              </a:rPr>
            </a:br>
            <a:r>
              <a:rPr lang="en-US" sz="3600" b="1" dirty="0" smtClean="0">
                <a:solidFill>
                  <a:srgbClr val="9900FF"/>
                </a:solidFill>
                <a:latin typeface="Times New Roman" panose="02020603050405020304" pitchFamily="18" charset="0"/>
                <a:cs typeface="Times New Roman" panose="02020603050405020304" pitchFamily="18" charset="0"/>
              </a:rPr>
              <a:t>BHIMAVARAM</a:t>
            </a:r>
            <a:br>
              <a:rPr lang="en-US" sz="3600" b="1" dirty="0" smtClean="0">
                <a:solidFill>
                  <a:srgbClr val="006600"/>
                </a:solidFill>
                <a:latin typeface="Times New Roman" panose="02020603050405020304" pitchFamily="18" charset="0"/>
                <a:cs typeface="Times New Roman" panose="02020603050405020304" pitchFamily="18" charset="0"/>
              </a:rPr>
            </a:br>
            <a:br>
              <a:rPr lang="en-US" sz="3600" b="1" dirty="0">
                <a:solidFill>
                  <a:srgbClr val="006600"/>
                </a:solidFill>
                <a:latin typeface="Times New Roman" panose="02020603050405020304" pitchFamily="18" charset="0"/>
                <a:cs typeface="Times New Roman" panose="02020603050405020304" pitchFamily="18" charset="0"/>
              </a:rPr>
            </a:br>
            <a:r>
              <a:rPr lang="en-US" sz="3600" b="1" dirty="0" smtClean="0">
                <a:solidFill>
                  <a:srgbClr val="006600"/>
                </a:solidFill>
                <a:latin typeface="Times New Roman" panose="02020603050405020304" pitchFamily="18" charset="0"/>
                <a:cs typeface="Times New Roman" panose="02020603050405020304" pitchFamily="18" charset="0"/>
              </a:rPr>
              <a:t>DESIGN AND ANALYSYS OF ALGORITHMS</a:t>
            </a:r>
            <a:endParaRPr lang="en-US" sz="3600" b="1" dirty="0">
              <a:solidFill>
                <a:srgbClr val="0066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114800" y="4267200"/>
            <a:ext cx="4343400" cy="1676400"/>
          </a:xfrm>
        </p:spPr>
        <p:txBody>
          <a:bodyPr>
            <a:normAutofit/>
          </a:bodyPr>
          <a:lstStyle/>
          <a:p>
            <a:pPr algn="l"/>
            <a:r>
              <a:rPr lang="en-US" sz="2800" dirty="0" smtClean="0">
                <a:solidFill>
                  <a:srgbClr val="660066"/>
                </a:solidFill>
                <a:latin typeface="Times New Roman" panose="02020603050405020304" pitchFamily="18" charset="0"/>
                <a:cs typeface="Times New Roman" panose="02020603050405020304" pitchFamily="18" charset="0"/>
              </a:rPr>
              <a:t>Class   : MCA I-Semester</a:t>
            </a:r>
            <a:endParaRPr lang="en-US" sz="2800" dirty="0" smtClean="0">
              <a:solidFill>
                <a:srgbClr val="660066"/>
              </a:solidFill>
              <a:latin typeface="Times New Roman" panose="02020603050405020304" pitchFamily="18" charset="0"/>
              <a:cs typeface="Times New Roman" panose="02020603050405020304" pitchFamily="18" charset="0"/>
            </a:endParaRPr>
          </a:p>
          <a:p>
            <a:pPr algn="l"/>
            <a:r>
              <a:rPr lang="en-US" sz="2800" dirty="0" smtClean="0">
                <a:solidFill>
                  <a:srgbClr val="660066"/>
                </a:solidFill>
                <a:latin typeface="Times New Roman" panose="02020603050405020304" pitchFamily="18" charset="0"/>
                <a:cs typeface="Times New Roman" panose="02020603050405020304" pitchFamily="18" charset="0"/>
              </a:rPr>
              <a:t>Faculty: V.SARALA</a:t>
            </a:r>
            <a:endParaRPr lang="en-US" sz="2800" dirty="0">
              <a:solidFill>
                <a:srgbClr val="660066"/>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pPr marL="0" indent="0">
              <a:buNone/>
            </a:pPr>
            <a:r>
              <a:rPr lang="en-US" dirty="0">
                <a:latin typeface="Times New Roman" panose="02020603050405020304" pitchFamily="18" charset="0"/>
                <a:cs typeface="Times New Roman" panose="02020603050405020304" pitchFamily="18" charset="0"/>
              </a:rPr>
              <a:t>Quick sort works by partitioning a given array A[p ... r] into two non-empty sub array A[p ... q] and A[q+1 ... r] such that every key in A[p ... q] is less than or equal to every key in A[q+1 ... r</a:t>
            </a:r>
            <a:r>
              <a:rPr lang="en-US"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0" indent="0">
              <a:buNone/>
            </a:pPr>
            <a:endParaRPr lang="en-US" sz="1000"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Algorithm</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Quick-Sort </a:t>
            </a:r>
            <a:r>
              <a:rPr lang="en-US" dirty="0">
                <a:latin typeface="Times New Roman" panose="02020603050405020304" pitchFamily="18" charset="0"/>
                <a:cs typeface="Times New Roman" panose="02020603050405020304" pitchFamily="18" charset="0"/>
              </a:rPr>
              <a:t>(A, p, r) </a:t>
            </a:r>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if </a:t>
            </a:r>
            <a:r>
              <a:rPr lang="en-US" dirty="0">
                <a:latin typeface="Times New Roman" panose="02020603050405020304" pitchFamily="18" charset="0"/>
                <a:cs typeface="Times New Roman" panose="02020603050405020304" pitchFamily="18" charset="0"/>
              </a:rPr>
              <a:t>p &lt; r then </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q </a:t>
            </a:r>
            <a:r>
              <a:rPr lang="en-US" dirty="0">
                <a:latin typeface="Times New Roman" panose="02020603050405020304" pitchFamily="18" charset="0"/>
                <a:cs typeface="Times New Roman" panose="02020603050405020304" pitchFamily="18" charset="0"/>
              </a:rPr>
              <a:t>Partition (A, p, r) </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Quick-Sort </a:t>
            </a:r>
            <a:r>
              <a:rPr lang="en-US" dirty="0">
                <a:latin typeface="Times New Roman" panose="02020603050405020304" pitchFamily="18" charset="0"/>
                <a:cs typeface="Times New Roman" panose="02020603050405020304" pitchFamily="18" charset="0"/>
              </a:rPr>
              <a:t>(A, p, q) </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Quick-Sort </a:t>
            </a:r>
            <a:r>
              <a:rPr lang="en-US" dirty="0">
                <a:latin typeface="Times New Roman" panose="02020603050405020304" pitchFamily="18" charset="0"/>
                <a:cs typeface="Times New Roman" panose="02020603050405020304" pitchFamily="18" charset="0"/>
              </a:rPr>
              <a:t>(A, q + r, r) </a:t>
            </a: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0"/>
            <a:ext cx="7848600" cy="5440363"/>
          </a:xfrm>
        </p:spPr>
        <p:txBody>
          <a:bodyPr>
            <a:normAutofit fontScale="92500" lnSpcReduction="10000"/>
          </a:bodyPr>
          <a:lstStyle/>
          <a:p>
            <a:pPr marL="0" indent="0">
              <a:buNone/>
            </a:pPr>
            <a:r>
              <a:rPr lang="en-US" sz="2400" dirty="0">
                <a:latin typeface="Times New Roman" panose="02020603050405020304" pitchFamily="18" charset="0"/>
                <a:cs typeface="Times New Roman" panose="02020603050405020304" pitchFamily="18" charset="0"/>
              </a:rPr>
              <a:t>Partitioning procedure rearranges the sub-arrays in-place.</a:t>
            </a:r>
            <a:endParaRPr lang="en-US" sz="2400" dirty="0">
              <a:latin typeface="Times New Roman" panose="02020603050405020304" pitchFamily="18" charset="0"/>
              <a:cs typeface="Times New Roman" panose="02020603050405020304" pitchFamily="18" charset="0"/>
            </a:endParaRPr>
          </a:p>
          <a:p>
            <a:pPr marL="0" indent="0">
              <a:buNone/>
            </a:pPr>
            <a:endParaRPr lang="en-US" sz="11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Function: Partition (A, p, r)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x ← A[p]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i ← p-1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j ← r+1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while TRUE do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Repeat j ← j - 1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until A[j] ≤ x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Repeat i← i+1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until A[i] ≥ x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if i &lt; j then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exchange A[i] ↔ A[j]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else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return j </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a:bodyPr>
          <a:lstStyle/>
          <a:p>
            <a:r>
              <a:rPr lang="en-US" sz="3600" dirty="0" smtClean="0">
                <a:latin typeface="Times New Roman" panose="02020603050405020304" pitchFamily="18" charset="0"/>
                <a:cs typeface="Times New Roman" panose="02020603050405020304" pitchFamily="18" charset="0"/>
              </a:rPr>
              <a:t>Binary Search</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685800"/>
            <a:ext cx="8229600" cy="6172200"/>
          </a:xfrm>
        </p:spPr>
        <p:txBody>
          <a:bodyPr>
            <a:normAutofit/>
          </a:bodyPr>
          <a:lstStyle/>
          <a:p>
            <a:r>
              <a:rPr lang="en-US" sz="2200" dirty="0">
                <a:latin typeface="Times New Roman" panose="02020603050405020304" pitchFamily="18" charset="0"/>
                <a:cs typeface="Times New Roman" panose="02020603050405020304" pitchFamily="18" charset="0"/>
              </a:rPr>
              <a:t>Binary search can be performed on a sorted array. In this approach, the index of an element x is determined if the element belongs to the list of elements. </a:t>
            </a:r>
            <a:r>
              <a:rPr lang="en-US" sz="2200" dirty="0" smtClean="0">
                <a:latin typeface="Times New Roman" panose="02020603050405020304" pitchFamily="18" charset="0"/>
                <a:cs typeface="Times New Roman" panose="02020603050405020304" pitchFamily="18" charset="0"/>
              </a:rPr>
              <a:t>Binary </a:t>
            </a:r>
            <a:r>
              <a:rPr lang="en-US" sz="2200" dirty="0">
                <a:latin typeface="Times New Roman" panose="02020603050405020304" pitchFamily="18" charset="0"/>
                <a:cs typeface="Times New Roman" panose="02020603050405020304" pitchFamily="18" charset="0"/>
              </a:rPr>
              <a:t>search uses </a:t>
            </a:r>
            <a:r>
              <a:rPr lang="en-US" sz="2200" dirty="0" smtClean="0">
                <a:latin typeface="Times New Roman" panose="02020603050405020304" pitchFamily="18" charset="0"/>
                <a:cs typeface="Times New Roman" panose="02020603050405020304" pitchFamily="18" charset="0"/>
              </a:rPr>
              <a:t>O(log n</a:t>
            </a:r>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time.</a:t>
            </a:r>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In this example, we are going to search element 63.</a:t>
            </a: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990600" y="2209800"/>
            <a:ext cx="70104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dirty="0"/>
              <a:t> </a:t>
            </a:r>
            <a:r>
              <a:rPr lang="en-US" dirty="0" smtClean="0"/>
              <a:t>      </a:t>
            </a: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this algorithm, we want to find whether element x belongs to a set of numbers stored in an array numbers[]. Where l and r represent the left and right index of a sub-array in which searching operation should be performed.</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Algorithm: Binary-Search(numbers[], x, l, r)</a:t>
            </a:r>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if </a:t>
            </a:r>
            <a:r>
              <a:rPr lang="en-US" dirty="0">
                <a:latin typeface="Times New Roman" panose="02020603050405020304" pitchFamily="18" charset="0"/>
                <a:cs typeface="Times New Roman" panose="02020603050405020304" pitchFamily="18" charset="0"/>
              </a:rPr>
              <a:t>l = r then  </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return l  </a:t>
            </a:r>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else </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m </a:t>
            </a:r>
            <a:r>
              <a:rPr lang="en-US" dirty="0">
                <a:latin typeface="Times New Roman" panose="02020603050405020304" pitchFamily="18" charset="0"/>
                <a:cs typeface="Times New Roman" panose="02020603050405020304" pitchFamily="18" charset="0"/>
              </a:rPr>
              <a:t>:= ⌊(l + r) / 2⌋ </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if x ≤ numbers[m]  then </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return </a:t>
            </a:r>
            <a:r>
              <a:rPr lang="en-US" dirty="0">
                <a:latin typeface="Times New Roman" panose="02020603050405020304" pitchFamily="18" charset="0"/>
                <a:cs typeface="Times New Roman" panose="02020603050405020304" pitchFamily="18" charset="0"/>
              </a:rPr>
              <a:t>Binary-Search(numbers[], x, l, m) </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else </a:t>
            </a: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return Binary-Search(numbers[], x, m+1, r) </a:t>
            </a: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latin typeface="Times New Roman" panose="02020603050405020304" pitchFamily="18" charset="0"/>
                <a:cs typeface="Times New Roman" panose="02020603050405020304" pitchFamily="18" charset="0"/>
              </a:rPr>
              <a:t>Binary Tree Traversals </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33400" y="1219200"/>
            <a:ext cx="8153400" cy="4906963"/>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Traversal is a process to visit all the nodes of a tree and may print their values too. Because, all nodes are connected via edges (links) we always start from the root (head) node. That is, we cannot randomly access a node in a tree. There are three ways which we use to traverse a tree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In-order Traversal</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Pre-order Traversal</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Post-order Traversal</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In-order Traversal</a:t>
            </a:r>
            <a:endParaRPr lang="en-US"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In this traversal method, the left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 is visited first, then the root and later the right sub-tree. We should always remember that every node may represent a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 itself.</a:t>
            </a:r>
            <a:endParaRPr lang="en-US" sz="2400" dirty="0">
              <a:latin typeface="Times New Roman" panose="02020603050405020304" pitchFamily="18" charset="0"/>
              <a:cs typeface="Times New Roman" panose="02020603050405020304" pitchFamily="18" charset="0"/>
            </a:endParaRPr>
          </a:p>
          <a:p>
            <a:pPr marL="0" indent="0">
              <a:buNone/>
            </a:pPr>
            <a:endParaRPr lang="en-US" sz="10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If a binary tree is traversed in-order, the output will produce sorted key values in an ascending order</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pPr marL="0" indent="0">
              <a:buNone/>
            </a:pPr>
            <a:endParaRPr lang="en-US" sz="10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Algorithm</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Until all nodes are traversed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Step 1 − Recursively traverse left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Step 2 − Visit root node.</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Step 3 − Recursively traverse right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1" cstate="print">
            <a:extLst>
              <a:ext uri="{28A0092B-C50C-407E-A947-70E740481C1C}">
                <a14:useLocalDpi xmlns:a14="http://schemas.microsoft.com/office/drawing/2010/main" val="0"/>
              </a:ext>
            </a:extLst>
          </a:blip>
          <a:srcRect/>
          <a:stretch>
            <a:fillRect/>
          </a:stretch>
        </p:blipFill>
        <p:spPr bwMode="auto">
          <a:xfrm>
            <a:off x="1905000" y="381000"/>
            <a:ext cx="5486400" cy="350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762000" y="4343400"/>
            <a:ext cx="7467600" cy="2308324"/>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We start from A, and following in-order traversal, we move to its left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 B. B is also traversed in-order. The process goes on until all the nodes are visited. The output of </a:t>
            </a:r>
            <a:r>
              <a:rPr lang="en-US" sz="2400" dirty="0" err="1">
                <a:latin typeface="Times New Roman" panose="02020603050405020304" pitchFamily="18" charset="0"/>
                <a:cs typeface="Times New Roman" panose="02020603050405020304" pitchFamily="18" charset="0"/>
              </a:rPr>
              <a:t>inorder</a:t>
            </a:r>
            <a:r>
              <a:rPr lang="en-US" sz="2400" dirty="0">
                <a:latin typeface="Times New Roman" panose="02020603050405020304" pitchFamily="18" charset="0"/>
                <a:cs typeface="Times New Roman" panose="02020603050405020304" pitchFamily="18" charset="0"/>
              </a:rPr>
              <a:t> traversal of this tree will be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D → B → E → A → F → C → G</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Pre-order Traversal</a:t>
            </a:r>
            <a:endParaRPr lang="en-US"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In this traversal method, the root node is visited first, then the left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 and finally the right </a:t>
            </a:r>
            <a:r>
              <a:rPr lang="en-US" sz="2400" dirty="0" err="1" smtClean="0">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Algorithm</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Until all nodes are traversed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Step 1 − Visit root node.</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Step 2 − Recursively traverse left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Step 3 − Recursively traverse right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endParaRPr lang="en-US" sz="2400"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1" cstate="print">
            <a:extLst>
              <a:ext uri="{28A0092B-C50C-407E-A947-70E740481C1C}">
                <a14:useLocalDpi xmlns:a14="http://schemas.microsoft.com/office/drawing/2010/main" val="0"/>
              </a:ext>
            </a:extLst>
          </a:blip>
          <a:srcRect/>
          <a:stretch>
            <a:fillRect/>
          </a:stretch>
        </p:blipFill>
        <p:spPr bwMode="auto">
          <a:xfrm>
            <a:off x="2057400" y="304801"/>
            <a:ext cx="52578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990600" y="3733800"/>
            <a:ext cx="7239000" cy="2677656"/>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We start from A, and following pre-order traversal, we first visit A itself and then move to its left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 B. B is also traversed pre-order. The process goes on until all the nodes are visited. The output of pre-order traversal of this tree will be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 → B → D → E → C → F → G</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001000" cy="5440363"/>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Post-order Traversal</a:t>
            </a:r>
            <a:endParaRPr lang="en-US"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In this traversal method, the root node is visited last, hence the name. First we traverse the left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 then the right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 and finally the root node</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pPr marL="0" indent="0">
              <a:buNone/>
            </a:pP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Algorithm</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Until all nodes are traversed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Step 1 − Recursively traverse left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Step 2 − Recursively traverse right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Step 3 − Visit root node.</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0"/>
            <a:ext cx="8229600" cy="1905000"/>
          </a:xfrm>
        </p:spPr>
        <p:txBody>
          <a:bodyPr>
            <a:normAutofit/>
          </a:bodyPr>
          <a:lstStyle/>
          <a:p>
            <a:r>
              <a:rPr lang="en-US" sz="4800" b="1" dirty="0" smtClean="0">
                <a:latin typeface="Times New Roman" panose="02020603050405020304" pitchFamily="18" charset="0"/>
                <a:cs typeface="Times New Roman" panose="02020603050405020304" pitchFamily="18" charset="0"/>
              </a:rPr>
              <a:t>UNIT-II</a:t>
            </a:r>
            <a:endParaRPr lang="en-US" sz="48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1" cstate="print">
            <a:extLst>
              <a:ext uri="{28A0092B-C50C-407E-A947-70E740481C1C}">
                <a14:useLocalDpi xmlns:a14="http://schemas.microsoft.com/office/drawing/2010/main" val="0"/>
              </a:ext>
            </a:extLst>
          </a:blip>
          <a:srcRect/>
          <a:stretch>
            <a:fillRect/>
          </a:stretch>
        </p:blipFill>
        <p:spPr bwMode="auto">
          <a:xfrm>
            <a:off x="1981200" y="381000"/>
            <a:ext cx="48006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838200" y="3886200"/>
            <a:ext cx="7467600" cy="2308324"/>
          </a:xfrm>
          <a:prstGeom prst="rect">
            <a:avLst/>
          </a:prstGeom>
        </p:spPr>
        <p:txBody>
          <a:bodyPr wrap="square">
            <a:spAutoFit/>
          </a:bodyPr>
          <a:lstStyle/>
          <a:p>
            <a:r>
              <a:rPr lang="en-US" sz="2400" dirty="0">
                <a:latin typeface="Times New Roman" panose="02020603050405020304" pitchFamily="18" charset="0"/>
                <a:cs typeface="Times New Roman" panose="02020603050405020304" pitchFamily="18" charset="0"/>
              </a:rPr>
              <a:t>We start from A, and following Post-order traversal, we first visit the left </a:t>
            </a:r>
            <a:r>
              <a:rPr lang="en-US" sz="2400" dirty="0" err="1">
                <a:latin typeface="Times New Roman" panose="02020603050405020304" pitchFamily="18" charset="0"/>
                <a:cs typeface="Times New Roman" panose="02020603050405020304" pitchFamily="18" charset="0"/>
              </a:rPr>
              <a:t>subtree</a:t>
            </a:r>
            <a:r>
              <a:rPr lang="en-US" sz="2400" dirty="0">
                <a:latin typeface="Times New Roman" panose="02020603050405020304" pitchFamily="18" charset="0"/>
                <a:cs typeface="Times New Roman" panose="02020603050405020304" pitchFamily="18" charset="0"/>
              </a:rPr>
              <a:t> B. B is also traversed post-order. The process goes on until all the nodes are visited. The output of post-order traversal of this tree will be −</a:t>
            </a: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D → E → B → F → G → C → A</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sz="3600" dirty="0">
                <a:latin typeface="Times New Roman" panose="02020603050405020304" pitchFamily="18" charset="0"/>
                <a:cs typeface="Times New Roman" panose="02020603050405020304" pitchFamily="18" charset="0"/>
              </a:rPr>
              <a:t>Decrease and Conquer </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990600"/>
            <a:ext cx="8229600" cy="5257800"/>
          </a:xfrm>
        </p:spPr>
        <p:txBody>
          <a:bodyPr>
            <a:noAutofit/>
          </a:bodyPr>
          <a:lstStyle/>
          <a:p>
            <a:pPr marL="0" indent="0">
              <a:buNone/>
            </a:pPr>
            <a:r>
              <a:rPr lang="en-US" sz="2400" dirty="0">
                <a:latin typeface="Times New Roman" panose="02020603050405020304" pitchFamily="18" charset="0"/>
                <a:cs typeface="Times New Roman" panose="02020603050405020304" pitchFamily="18" charset="0"/>
              </a:rPr>
              <a:t>Decrease and Conquer algorithm make the problem smaller by reducing problem at each step. They can reduce the problem </a:t>
            </a:r>
            <a:r>
              <a:rPr lang="en-US" sz="2400" dirty="0" smtClean="0">
                <a:latin typeface="Times New Roman" panose="02020603050405020304" pitchFamily="18" charset="0"/>
                <a:cs typeface="Times New Roman" panose="02020603050405020304" pitchFamily="18" charset="0"/>
              </a:rPr>
              <a:t>by</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constant amount</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constant factor</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variable factor</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Insertion Sort</a:t>
            </a:r>
            <a:endParaRPr lang="en-US"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Insertion sort is a decrease by 1 algorithm. Because it only decreases by one, we should not expect it to be more efficient than linear</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We scan the array from the sorted part of the array, going from right to left, until we find the element smaller or equal to A[i] and insert A[i] right after that element.</a:t>
            </a: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Algorithm </a:t>
            </a:r>
            <a:r>
              <a:rPr lang="en-US" sz="2400" dirty="0" err="1">
                <a:latin typeface="Times New Roman" panose="02020603050405020304" pitchFamily="18" charset="0"/>
                <a:cs typeface="Times New Roman" panose="02020603050405020304" pitchFamily="18" charset="0"/>
              </a:rPr>
              <a:t>InsertionSort</a:t>
            </a:r>
            <a:r>
              <a:rPr lang="en-US" sz="2400" dirty="0">
                <a:latin typeface="Times New Roman" panose="02020603050405020304" pitchFamily="18" charset="0"/>
                <a:cs typeface="Times New Roman" panose="02020603050405020304" pitchFamily="18" charset="0"/>
              </a:rPr>
              <a:t>(A[0...n-1])</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for </a:t>
            </a:r>
            <a:r>
              <a:rPr lang="en-US" sz="2400" dirty="0">
                <a:latin typeface="Times New Roman" panose="02020603050405020304" pitchFamily="18" charset="0"/>
                <a:cs typeface="Times New Roman" panose="02020603050405020304" pitchFamily="18" charset="0"/>
              </a:rPr>
              <a:t>i ← to n-1 do // move the unsorted portion</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v </a:t>
            </a:r>
            <a:r>
              <a:rPr lang="en-US" sz="2400" dirty="0">
                <a:latin typeface="Times New Roman" panose="02020603050405020304" pitchFamily="18" charset="0"/>
                <a:cs typeface="Times New Roman" panose="02020603050405020304" pitchFamily="18" charset="0"/>
              </a:rPr>
              <a:t>← A[i] // value to sort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j </a:t>
            </a:r>
            <a:r>
              <a:rPr lang="en-US" sz="2400" dirty="0">
                <a:latin typeface="Times New Roman" panose="02020603050405020304" pitchFamily="18" charset="0"/>
                <a:cs typeface="Times New Roman" panose="02020603050405020304" pitchFamily="18" charset="0"/>
              </a:rPr>
              <a:t>← i-1 // end of the sorted array</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while </a:t>
            </a:r>
            <a:r>
              <a:rPr lang="en-US" sz="2400" dirty="0">
                <a:latin typeface="Times New Roman" panose="02020603050405020304" pitchFamily="18" charset="0"/>
                <a:cs typeface="Times New Roman" panose="02020603050405020304" pitchFamily="18" charset="0"/>
              </a:rPr>
              <a:t>j ≥ 0 and A[j] &gt; v do // scan the sorted part of the array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for </a:t>
            </a:r>
            <a:r>
              <a:rPr lang="en-US" sz="2400" dirty="0">
                <a:latin typeface="Times New Roman" panose="02020603050405020304" pitchFamily="18" charset="0"/>
                <a:cs typeface="Times New Roman" panose="02020603050405020304" pitchFamily="18" charset="0"/>
              </a:rPr>
              <a:t>the insertion point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A[j+1</a:t>
            </a:r>
            <a:r>
              <a:rPr lang="en-US" sz="2400" dirty="0">
                <a:latin typeface="Times New Roman" panose="02020603050405020304" pitchFamily="18" charset="0"/>
                <a:cs typeface="Times New Roman" panose="02020603050405020304" pitchFamily="18" charset="0"/>
              </a:rPr>
              <a:t>] ← A[j]  // shift the sort array to make room for the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insertion</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j-</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A[j+1</a:t>
            </a:r>
            <a:r>
              <a:rPr lang="en-US" sz="2400" dirty="0">
                <a:latin typeface="Times New Roman" panose="02020603050405020304" pitchFamily="18" charset="0"/>
                <a:cs typeface="Times New Roman" panose="02020603050405020304" pitchFamily="18" charset="0"/>
              </a:rPr>
              <a:t>] ← v // insert</a:t>
            </a:r>
            <a:endParaRPr lang="en-US" sz="2400" dirty="0">
              <a:latin typeface="Times New Roman" panose="02020603050405020304" pitchFamily="18" charset="0"/>
              <a:cs typeface="Times New Roman" panose="02020603050405020304" pitchFamily="18" charset="0"/>
            </a:endParaRPr>
          </a:p>
          <a:p>
            <a:endParaRPr lang="en-US" dirty="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Depth-First Search</a:t>
            </a:r>
            <a:endParaRPr lang="en-US" sz="28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The algorithm recursively visit adjacent vertices as deep as possible until it cannot find a new vertex to visit and then back ups</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An algorithm for a graph that might not be connected and number the vertices</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Algorithm DFS(G</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count </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0</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for </a:t>
            </a:r>
            <a:r>
              <a:rPr lang="en-US" sz="2400" dirty="0">
                <a:latin typeface="Times New Roman" panose="02020603050405020304" pitchFamily="18" charset="0"/>
                <a:cs typeface="Times New Roman" panose="02020603050405020304" pitchFamily="18" charset="0"/>
              </a:rPr>
              <a:t>each vertex v in V </a:t>
            </a:r>
            <a:r>
              <a:rPr lang="en-US" sz="2400" dirty="0" smtClean="0">
                <a:latin typeface="Times New Roman" panose="02020603050405020304" pitchFamily="18" charset="0"/>
                <a:cs typeface="Times New Roman" panose="02020603050405020304" pitchFamily="18" charset="0"/>
              </a:rPr>
              <a:t>do</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if </a:t>
            </a:r>
            <a:r>
              <a:rPr lang="en-US" sz="2400" dirty="0">
                <a:latin typeface="Times New Roman" panose="02020603050405020304" pitchFamily="18" charset="0"/>
                <a:cs typeface="Times New Roman" panose="02020603050405020304" pitchFamily="18" charset="0"/>
              </a:rPr>
              <a:t>v is marked 0 </a:t>
            </a:r>
            <a:r>
              <a:rPr lang="en-US" sz="2400" dirty="0" smtClean="0">
                <a:latin typeface="Times New Roman" panose="02020603050405020304" pitchFamily="18" charset="0"/>
                <a:cs typeface="Times New Roman" panose="02020603050405020304" pitchFamily="18" charset="0"/>
              </a:rPr>
              <a:t>do</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dfs</a:t>
            </a:r>
            <a:r>
              <a:rPr lang="en-US" sz="2400" dirty="0" smtClean="0">
                <a:latin typeface="Times New Roman" panose="02020603050405020304" pitchFamily="18" charset="0"/>
                <a:cs typeface="Times New Roman" panose="02020603050405020304" pitchFamily="18" charset="0"/>
              </a:rPr>
              <a:t>(v)</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Algorithm </a:t>
            </a:r>
            <a:r>
              <a:rPr lang="en-US" sz="2400" dirty="0" err="1">
                <a:latin typeface="Times New Roman" panose="02020603050405020304" pitchFamily="18" charset="0"/>
                <a:cs typeface="Times New Roman" panose="02020603050405020304" pitchFamily="18" charset="0"/>
              </a:rPr>
              <a:t>dfs</a:t>
            </a:r>
            <a:r>
              <a:rPr lang="en-US" sz="2400" dirty="0">
                <a:latin typeface="Times New Roman" panose="02020603050405020304" pitchFamily="18" charset="0"/>
                <a:cs typeface="Times New Roman" panose="02020603050405020304" pitchFamily="18" charset="0"/>
              </a:rPr>
              <a:t>(v</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count++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for </a:t>
            </a:r>
            <a:r>
              <a:rPr lang="en-US" sz="2400" dirty="0">
                <a:latin typeface="Times New Roman" panose="02020603050405020304" pitchFamily="18" charset="0"/>
                <a:cs typeface="Times New Roman" panose="02020603050405020304" pitchFamily="18" charset="0"/>
              </a:rPr>
              <a:t>each vertex w adjacent to v </a:t>
            </a:r>
            <a:r>
              <a:rPr lang="en-US" sz="2400" dirty="0" smtClean="0">
                <a:latin typeface="Times New Roman" panose="02020603050405020304" pitchFamily="18" charset="0"/>
                <a:cs typeface="Times New Roman" panose="02020603050405020304" pitchFamily="18" charset="0"/>
              </a:rPr>
              <a:t>do</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if </a:t>
            </a:r>
            <a:r>
              <a:rPr lang="en-US" sz="2400" dirty="0">
                <a:latin typeface="Times New Roman" panose="02020603050405020304" pitchFamily="18" charset="0"/>
                <a:cs typeface="Times New Roman" panose="02020603050405020304" pitchFamily="18" charset="0"/>
              </a:rPr>
              <a:t>w adjacent to v is marked 0 then </a:t>
            </a:r>
            <a:r>
              <a:rPr lang="en-US" sz="2400" dirty="0" err="1">
                <a:latin typeface="Times New Roman" panose="02020603050405020304" pitchFamily="18" charset="0"/>
                <a:cs typeface="Times New Roman" panose="02020603050405020304" pitchFamily="18" charset="0"/>
              </a:rPr>
              <a:t>dfs</a:t>
            </a:r>
            <a:r>
              <a:rPr lang="en-US" sz="2400" dirty="0">
                <a:latin typeface="Times New Roman" panose="02020603050405020304" pitchFamily="18" charset="0"/>
                <a:cs typeface="Times New Roman" panose="02020603050405020304" pitchFamily="18" charset="0"/>
              </a:rPr>
              <a:t>(w) // not visited yet</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229600" cy="6477000"/>
          </a:xfrm>
        </p:spPr>
        <p:txBody>
          <a:bodyPr>
            <a:noAutofit/>
          </a:bodyPr>
          <a:lstStyle/>
          <a:p>
            <a:pPr marL="0" indent="0">
              <a:buNone/>
            </a:pPr>
            <a:r>
              <a:rPr lang="en-US" sz="2400" dirty="0">
                <a:latin typeface="Times New Roman" panose="02020603050405020304" pitchFamily="18" charset="0"/>
                <a:cs typeface="Times New Roman" panose="02020603050405020304" pitchFamily="18" charset="0"/>
              </a:rPr>
              <a:t>Breath-First Search</a:t>
            </a:r>
            <a:endParaRPr lang="en-US" sz="24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Breadth-first search visit the adjacent vertices before going one level deeper.</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Algorithm </a:t>
            </a:r>
            <a:r>
              <a:rPr lang="en-US" sz="2000" dirty="0">
                <a:latin typeface="Times New Roman" panose="02020603050405020304" pitchFamily="18" charset="0"/>
                <a:cs typeface="Times New Roman" panose="02020603050405020304" pitchFamily="18" charset="0"/>
              </a:rPr>
              <a:t>BFS(G</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count </a:t>
            </a: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0</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for </a:t>
            </a:r>
            <a:r>
              <a:rPr lang="en-US" sz="2000" dirty="0">
                <a:latin typeface="Times New Roman" panose="02020603050405020304" pitchFamily="18" charset="0"/>
                <a:cs typeface="Times New Roman" panose="02020603050405020304" pitchFamily="18" charset="0"/>
              </a:rPr>
              <a:t>each vertex v in V </a:t>
            </a:r>
            <a:r>
              <a:rPr lang="en-US" sz="2000" dirty="0" smtClean="0">
                <a:latin typeface="Times New Roman" panose="02020603050405020304" pitchFamily="18" charset="0"/>
                <a:cs typeface="Times New Roman" panose="02020603050405020304" pitchFamily="18" charset="0"/>
              </a:rPr>
              <a:t>do</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if </a:t>
            </a:r>
            <a:r>
              <a:rPr lang="en-US" sz="2000" dirty="0">
                <a:latin typeface="Times New Roman" panose="02020603050405020304" pitchFamily="18" charset="0"/>
                <a:cs typeface="Times New Roman" panose="02020603050405020304" pitchFamily="18" charset="0"/>
              </a:rPr>
              <a:t>v is marked 0 </a:t>
            </a:r>
            <a:r>
              <a:rPr lang="en-US" sz="2000" dirty="0" smtClean="0">
                <a:latin typeface="Times New Roman" panose="02020603050405020304" pitchFamily="18" charset="0"/>
                <a:cs typeface="Times New Roman" panose="02020603050405020304" pitchFamily="18" charset="0"/>
              </a:rPr>
              <a:t>do</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bfs</a:t>
            </a:r>
            <a:r>
              <a:rPr lang="en-US" sz="2000" dirty="0" smtClean="0">
                <a:latin typeface="Times New Roman" panose="02020603050405020304" pitchFamily="18" charset="0"/>
                <a:cs typeface="Times New Roman" panose="02020603050405020304" pitchFamily="18" charset="0"/>
              </a:rPr>
              <a:t>(v)</a:t>
            </a:r>
            <a:endParaRPr lang="en-US" sz="2000" dirty="0" smtClean="0">
              <a:latin typeface="Times New Roman" panose="02020603050405020304" pitchFamily="18" charset="0"/>
              <a:cs typeface="Times New Roman" panose="02020603050405020304" pitchFamily="18" charset="0"/>
            </a:endParaRPr>
          </a:p>
          <a:p>
            <a:pPr marL="0" indent="0">
              <a:buNone/>
            </a:pPr>
            <a:endParaRPr lang="en-US" sz="11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Algorithm </a:t>
            </a:r>
            <a:r>
              <a:rPr lang="en-US" sz="2000" dirty="0" err="1" smtClean="0">
                <a:latin typeface="Times New Roman" panose="02020603050405020304" pitchFamily="18" charset="0"/>
                <a:cs typeface="Times New Roman" panose="02020603050405020304" pitchFamily="18" charset="0"/>
              </a:rPr>
              <a:t>bfs</a:t>
            </a:r>
            <a:r>
              <a:rPr lang="en-US" sz="2000" dirty="0" smtClean="0">
                <a:latin typeface="Times New Roman" panose="02020603050405020304" pitchFamily="18" charset="0"/>
                <a:cs typeface="Times New Roman" panose="02020603050405020304" pitchFamily="18" charset="0"/>
              </a:rPr>
              <a:t>(v)</a:t>
            </a:r>
            <a:endParaRPr lang="en-US" sz="2000" dirty="0" smtClean="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count++</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mark </a:t>
            </a:r>
            <a:r>
              <a:rPr lang="en-US" sz="2000" dirty="0">
                <a:latin typeface="Times New Roman" panose="02020603050405020304" pitchFamily="18" charset="0"/>
                <a:cs typeface="Times New Roman" panose="02020603050405020304" pitchFamily="18" charset="0"/>
              </a:rPr>
              <a:t>v with </a:t>
            </a:r>
            <a:r>
              <a:rPr lang="en-US" sz="2000" dirty="0" smtClean="0">
                <a:latin typeface="Times New Roman" panose="02020603050405020304" pitchFamily="18" charset="0"/>
                <a:cs typeface="Times New Roman" panose="02020603050405020304" pitchFamily="18" charset="0"/>
              </a:rPr>
              <a:t>count</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add </a:t>
            </a:r>
            <a:r>
              <a:rPr lang="en-US" sz="2000" dirty="0">
                <a:latin typeface="Times New Roman" panose="02020603050405020304" pitchFamily="18" charset="0"/>
                <a:cs typeface="Times New Roman" panose="02020603050405020304" pitchFamily="18" charset="0"/>
              </a:rPr>
              <a:t>v to </a:t>
            </a:r>
            <a:r>
              <a:rPr lang="en-US" sz="2000" dirty="0" smtClean="0">
                <a:latin typeface="Times New Roman" panose="02020603050405020304" pitchFamily="18" charset="0"/>
                <a:cs typeface="Times New Roman" panose="02020603050405020304" pitchFamily="18" charset="0"/>
              </a:rPr>
              <a:t>queue</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while </a:t>
            </a:r>
            <a:r>
              <a:rPr lang="en-US" sz="2000" dirty="0">
                <a:latin typeface="Times New Roman" panose="02020603050405020304" pitchFamily="18" charset="0"/>
                <a:cs typeface="Times New Roman" panose="02020603050405020304" pitchFamily="18" charset="0"/>
              </a:rPr>
              <a:t>queue is not empty </a:t>
            </a:r>
            <a:r>
              <a:rPr lang="en-US" sz="2000" dirty="0" smtClean="0">
                <a:latin typeface="Times New Roman" panose="02020603050405020304" pitchFamily="18" charset="0"/>
                <a:cs typeface="Times New Roman" panose="02020603050405020304" pitchFamily="18" charset="0"/>
              </a:rPr>
              <a:t>do</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for </a:t>
            </a:r>
            <a:r>
              <a:rPr lang="en-US" sz="2000" dirty="0">
                <a:latin typeface="Times New Roman" panose="02020603050405020304" pitchFamily="18" charset="0"/>
                <a:cs typeface="Times New Roman" panose="02020603050405020304" pitchFamily="18" charset="0"/>
              </a:rPr>
              <a:t>each vertex w adjacent to front of queue </a:t>
            </a:r>
            <a:r>
              <a:rPr lang="en-US" sz="2000" dirty="0" smtClean="0">
                <a:latin typeface="Times New Roman" panose="02020603050405020304" pitchFamily="18" charset="0"/>
                <a:cs typeface="Times New Roman" panose="02020603050405020304" pitchFamily="18" charset="0"/>
              </a:rPr>
              <a:t>do</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if </a:t>
            </a:r>
            <a:r>
              <a:rPr lang="en-US" sz="2000" dirty="0">
                <a:latin typeface="Times New Roman" panose="02020603050405020304" pitchFamily="18" charset="0"/>
                <a:cs typeface="Times New Roman" panose="02020603050405020304" pitchFamily="18" charset="0"/>
              </a:rPr>
              <a:t>w is marked 0 then // not </a:t>
            </a:r>
            <a:r>
              <a:rPr lang="en-US" sz="2000" dirty="0" smtClean="0">
                <a:latin typeface="Times New Roman" panose="02020603050405020304" pitchFamily="18" charset="0"/>
                <a:cs typeface="Times New Roman" panose="02020603050405020304" pitchFamily="18" charset="0"/>
              </a:rPr>
              <a:t>visited</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count++</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add </a:t>
            </a:r>
            <a:r>
              <a:rPr lang="en-US" sz="2000" dirty="0">
                <a:latin typeface="Times New Roman" panose="02020603050405020304" pitchFamily="18" charset="0"/>
                <a:cs typeface="Times New Roman" panose="02020603050405020304" pitchFamily="18" charset="0"/>
              </a:rPr>
              <a:t>w to </a:t>
            </a:r>
            <a:r>
              <a:rPr lang="en-US" sz="2000" dirty="0" smtClean="0">
                <a:latin typeface="Times New Roman" panose="02020603050405020304" pitchFamily="18" charset="0"/>
                <a:cs typeface="Times New Roman" panose="02020603050405020304" pitchFamily="18" charset="0"/>
              </a:rPr>
              <a:t>queue</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smtClean="0">
                <a:latin typeface="Times New Roman" panose="02020603050405020304" pitchFamily="18" charset="0"/>
                <a:cs typeface="Times New Roman" panose="02020603050405020304" pitchFamily="18" charset="0"/>
              </a:rPr>
              <a:t>               remove </a:t>
            </a:r>
            <a:r>
              <a:rPr lang="en-US" sz="2000" dirty="0">
                <a:latin typeface="Times New Roman" panose="02020603050405020304" pitchFamily="18" charset="0"/>
                <a:cs typeface="Times New Roman" panose="02020603050405020304" pitchFamily="18" charset="0"/>
              </a:rPr>
              <a:t>front from </a:t>
            </a:r>
            <a:r>
              <a:rPr lang="en-US" sz="2000" dirty="0" smtClean="0">
                <a:latin typeface="Times New Roman" panose="02020603050405020304" pitchFamily="18" charset="0"/>
                <a:cs typeface="Times New Roman" panose="02020603050405020304" pitchFamily="18" charset="0"/>
              </a:rPr>
              <a:t>queue</a:t>
            </a:r>
            <a:endParaRPr lang="en-US" sz="2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7924800" cy="5943600"/>
          </a:xfrm>
        </p:spPr>
        <p:txBody>
          <a:bodyPr>
            <a:normAutofit fontScale="85000" lnSpcReduction="20000"/>
          </a:bodyPr>
          <a:lstStyle/>
          <a:p>
            <a:pPr marL="0" indent="0">
              <a:buNone/>
            </a:pPr>
            <a:r>
              <a:rPr lang="en-US" sz="4000" dirty="0">
                <a:latin typeface="Times New Roman" panose="02020603050405020304" pitchFamily="18" charset="0"/>
                <a:cs typeface="Times New Roman" panose="02020603050405020304" pitchFamily="18" charset="0"/>
              </a:rPr>
              <a:t>Topological </a:t>
            </a:r>
            <a:r>
              <a:rPr lang="en-US" sz="4000" dirty="0" smtClean="0">
                <a:latin typeface="Times New Roman" panose="02020603050405020304" pitchFamily="18" charset="0"/>
                <a:cs typeface="Times New Roman" panose="02020603050405020304" pitchFamily="18" charset="0"/>
              </a:rPr>
              <a:t>Sort</a:t>
            </a:r>
            <a:endParaRPr lang="en-US" sz="4000" dirty="0" smtClean="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Topological sort is an ordering of the vertices that is not contrary to the dependencies. In other words, if you were to perform one job at a time, a topological sort is one order that you could </a:t>
            </a:r>
            <a:r>
              <a:rPr lang="en-US" dirty="0" smtClean="0">
                <a:latin typeface="Times New Roman" panose="02020603050405020304" pitchFamily="18" charset="0"/>
                <a:cs typeface="Times New Roman" panose="02020603050405020304" pitchFamily="18" charset="0"/>
              </a:rPr>
              <a:t>perform the jobs.   </a:t>
            </a:r>
            <a:endParaRPr lang="en-US"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There must be a source vertex, the vertex with no dependencies, i.e. in-degree is </a:t>
            </a:r>
            <a:r>
              <a:rPr lang="en-US" dirty="0" smtClean="0">
                <a:latin typeface="Times New Roman" panose="02020603050405020304" pitchFamily="18" charset="0"/>
                <a:cs typeface="Times New Roman" panose="02020603050405020304" pitchFamily="18" charset="0"/>
              </a:rPr>
              <a:t>zero.</a:t>
            </a:r>
            <a:endParaRPr lang="en-US" dirty="0" smtClean="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The algorithm uses an </a:t>
            </a:r>
            <a:r>
              <a:rPr lang="en-US" dirty="0" err="1">
                <a:latin typeface="Times New Roman" panose="02020603050405020304" pitchFamily="18" charset="0"/>
                <a:cs typeface="Times New Roman" panose="02020603050405020304" pitchFamily="18" charset="0"/>
              </a:rPr>
              <a:t>incounter</a:t>
            </a:r>
            <a:r>
              <a:rPr lang="en-US" dirty="0">
                <a:latin typeface="Times New Roman" panose="02020603050405020304" pitchFamily="18" charset="0"/>
                <a:cs typeface="Times New Roman" panose="02020603050405020304" pitchFamily="18" charset="0"/>
              </a:rPr>
              <a:t> initially equal to the in-degree of the vertices. When </a:t>
            </a:r>
            <a:r>
              <a:rPr lang="en-US" dirty="0" err="1">
                <a:latin typeface="Times New Roman" panose="02020603050405020304" pitchFamily="18" charset="0"/>
                <a:cs typeface="Times New Roman" panose="02020603050405020304" pitchFamily="18" charset="0"/>
              </a:rPr>
              <a:t>incounter</a:t>
            </a:r>
            <a:r>
              <a:rPr lang="en-US" dirty="0">
                <a:latin typeface="Times New Roman" panose="02020603050405020304" pitchFamily="18" charset="0"/>
                <a:cs typeface="Times New Roman" panose="02020603050405020304" pitchFamily="18" charset="0"/>
              </a:rPr>
              <a:t> goes to zero for a vertex it is placed on the list for the topological sort and all dependent adjacent vertices' </a:t>
            </a:r>
            <a:r>
              <a:rPr lang="en-US" dirty="0" err="1">
                <a:latin typeface="Times New Roman" panose="02020603050405020304" pitchFamily="18" charset="0"/>
                <a:cs typeface="Times New Roman" panose="02020603050405020304" pitchFamily="18" charset="0"/>
              </a:rPr>
              <a:t>incounter</a:t>
            </a:r>
            <a:r>
              <a:rPr lang="en-US" dirty="0">
                <a:latin typeface="Times New Roman" panose="02020603050405020304" pitchFamily="18" charset="0"/>
                <a:cs typeface="Times New Roman" panose="02020603050405020304" pitchFamily="18" charset="0"/>
              </a:rPr>
              <a:t> is reduced by one.</a:t>
            </a:r>
            <a:endParaRPr lang="en-US"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Basically, the algorithm reduces the size of the graph by one each time a source is removed.</a:t>
            </a: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592763"/>
          </a:xfrm>
        </p:spPr>
        <p:txBody>
          <a:bodyPr>
            <a:noAutofit/>
          </a:bodyPr>
          <a:lstStyle/>
          <a:p>
            <a:pPr marL="0" indent="0">
              <a:buNone/>
            </a:pPr>
            <a:r>
              <a:rPr lang="en-US" sz="2400" dirty="0">
                <a:latin typeface="Times New Roman" panose="02020603050405020304" pitchFamily="18" charset="0"/>
                <a:cs typeface="Times New Roman" panose="02020603050405020304" pitchFamily="18" charset="0"/>
              </a:rPr>
              <a:t>Algorithm </a:t>
            </a:r>
            <a:r>
              <a:rPr lang="en-US" sz="2400" dirty="0" err="1">
                <a:latin typeface="Times New Roman" panose="02020603050405020304" pitchFamily="18" charset="0"/>
                <a:cs typeface="Times New Roman" panose="02020603050405020304" pitchFamily="18" charset="0"/>
              </a:rPr>
              <a:t>TopoSource</a:t>
            </a:r>
            <a:r>
              <a:rPr lang="en-US" sz="2400" dirty="0">
                <a:latin typeface="Times New Roman" panose="02020603050405020304" pitchFamily="18" charset="0"/>
                <a:cs typeface="Times New Roman" panose="02020603050405020304" pitchFamily="18" charset="0"/>
              </a:rPr>
              <a:t>(G(V, E</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make </a:t>
            </a:r>
            <a:r>
              <a:rPr lang="en-US" sz="2400" dirty="0">
                <a:latin typeface="Times New Roman" panose="02020603050405020304" pitchFamily="18" charset="0"/>
                <a:cs typeface="Times New Roman" panose="02020603050405020304" pitchFamily="18" charset="0"/>
              </a:rPr>
              <a:t>empty Container of vertices, </a:t>
            </a:r>
            <a:r>
              <a:rPr lang="en-US" sz="2400" dirty="0" smtClean="0">
                <a:latin typeface="Times New Roman" panose="02020603050405020304" pitchFamily="18" charset="0"/>
                <a:cs typeface="Times New Roman" panose="02020603050405020304" pitchFamily="18" charset="0"/>
              </a:rPr>
              <a:t>C</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make </a:t>
            </a:r>
            <a:r>
              <a:rPr lang="en-US" sz="2400" dirty="0">
                <a:latin typeface="Times New Roman" panose="02020603050405020304" pitchFamily="18" charset="0"/>
                <a:cs typeface="Times New Roman" panose="02020603050405020304" pitchFamily="18" charset="0"/>
              </a:rPr>
              <a:t>empty List of vertices, </a:t>
            </a:r>
            <a:r>
              <a:rPr lang="en-US" sz="2400" dirty="0" smtClean="0">
                <a:latin typeface="Times New Roman" panose="02020603050405020304" pitchFamily="18" charset="0"/>
                <a:cs typeface="Times New Roman" panose="02020603050405020304" pitchFamily="18" charset="0"/>
              </a:rPr>
              <a:t>S</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for </a:t>
            </a:r>
            <a:r>
              <a:rPr lang="en-US" sz="2400" dirty="0">
                <a:latin typeface="Times New Roman" panose="02020603050405020304" pitchFamily="18" charset="0"/>
                <a:cs typeface="Times New Roman" panose="02020603050405020304" pitchFamily="18" charset="0"/>
              </a:rPr>
              <a:t>each vertex v in V </a:t>
            </a:r>
            <a:r>
              <a:rPr lang="en-US" sz="2400" dirty="0" smtClean="0">
                <a:latin typeface="Times New Roman" panose="02020603050405020304" pitchFamily="18" charset="0"/>
                <a:cs typeface="Times New Roman" panose="02020603050405020304" pitchFamily="18" charset="0"/>
              </a:rPr>
              <a:t>do</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incounter</a:t>
            </a:r>
            <a:r>
              <a:rPr lang="en-US" sz="2400" dirty="0" smtClean="0">
                <a:latin typeface="Times New Roman" panose="02020603050405020304" pitchFamily="18" charset="0"/>
                <a:cs typeface="Times New Roman" panose="02020603050405020304" pitchFamily="18" charset="0"/>
              </a:rPr>
              <a:t>(v</a:t>
            </a:r>
            <a:r>
              <a:rPr lang="en-US" sz="2400" dirty="0">
                <a:latin typeface="Times New Roman" panose="02020603050405020304" pitchFamily="18" charset="0"/>
                <a:cs typeface="Times New Roman" panose="02020603050405020304" pitchFamily="18" charset="0"/>
              </a:rPr>
              <a:t>) ← in-</a:t>
            </a:r>
            <a:r>
              <a:rPr lang="en-US" sz="2400" dirty="0" err="1">
                <a:latin typeface="Times New Roman" panose="02020603050405020304" pitchFamily="18" charset="0"/>
                <a:cs typeface="Times New Roman" panose="02020603050405020304" pitchFamily="18" charset="0"/>
              </a:rPr>
              <a:t>deg</a:t>
            </a:r>
            <a:r>
              <a:rPr lang="en-US" sz="2400" dirty="0">
                <a:latin typeface="Times New Roman" panose="02020603050405020304" pitchFamily="18" charset="0"/>
                <a:cs typeface="Times New Roman" panose="02020603050405020304" pitchFamily="18" charset="0"/>
              </a:rPr>
              <a:t>(v</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if </a:t>
            </a:r>
            <a:r>
              <a:rPr lang="en-US" sz="2400" dirty="0" err="1">
                <a:latin typeface="Times New Roman" panose="02020603050405020304" pitchFamily="18" charset="0"/>
                <a:cs typeface="Times New Roman" panose="02020603050405020304" pitchFamily="18" charset="0"/>
              </a:rPr>
              <a:t>incounter</a:t>
            </a:r>
            <a:r>
              <a:rPr lang="en-US" sz="2400" dirty="0">
                <a:latin typeface="Times New Roman" panose="02020603050405020304" pitchFamily="18" charset="0"/>
                <a:cs typeface="Times New Roman" panose="02020603050405020304" pitchFamily="18" charset="0"/>
              </a:rPr>
              <a:t>(v) == 0 then </a:t>
            </a:r>
            <a:r>
              <a:rPr lang="en-US" sz="2400" dirty="0" err="1">
                <a:latin typeface="Times New Roman" panose="02020603050405020304" pitchFamily="18" charset="0"/>
                <a:cs typeface="Times New Roman" panose="02020603050405020304" pitchFamily="18" charset="0"/>
              </a:rPr>
              <a:t>C.add</a:t>
            </a:r>
            <a:r>
              <a:rPr lang="en-US" sz="2400" dirty="0">
                <a:latin typeface="Times New Roman" panose="02020603050405020304" pitchFamily="18" charset="0"/>
                <a:cs typeface="Times New Roman" panose="02020603050405020304" pitchFamily="18" charset="0"/>
              </a:rPr>
              <a:t>(v</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while </a:t>
            </a:r>
            <a:r>
              <a:rPr lang="en-US" sz="2400" dirty="0">
                <a:latin typeface="Times New Roman" panose="02020603050405020304" pitchFamily="18" charset="0"/>
                <a:cs typeface="Times New Roman" panose="02020603050405020304" pitchFamily="18" charset="0"/>
              </a:rPr>
              <a:t>C is not empty </a:t>
            </a:r>
            <a:r>
              <a:rPr lang="en-US" sz="2400" dirty="0" smtClean="0">
                <a:latin typeface="Times New Roman" panose="02020603050405020304" pitchFamily="18" charset="0"/>
                <a:cs typeface="Times New Roman" panose="02020603050405020304" pitchFamily="18" charset="0"/>
              </a:rPr>
              <a:t>do</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u </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C.remove</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S.add</a:t>
            </a:r>
            <a:r>
              <a:rPr lang="en-US" sz="2400" dirty="0" smtClean="0">
                <a:latin typeface="Times New Roman" panose="02020603050405020304" pitchFamily="18" charset="0"/>
                <a:cs typeface="Times New Roman" panose="02020603050405020304" pitchFamily="18" charset="0"/>
              </a:rPr>
              <a:t>(u)</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for </a:t>
            </a:r>
            <a:r>
              <a:rPr lang="en-US" sz="2400" dirty="0">
                <a:latin typeface="Times New Roman" panose="02020603050405020304" pitchFamily="18" charset="0"/>
                <a:cs typeface="Times New Roman" panose="02020603050405020304" pitchFamily="18" charset="0"/>
              </a:rPr>
              <a:t>each edge (u, w) do  // edge is out from u to </a:t>
            </a:r>
            <a:r>
              <a:rPr lang="en-US" sz="2400" dirty="0" smtClean="0">
                <a:latin typeface="Times New Roman" panose="02020603050405020304" pitchFamily="18" charset="0"/>
                <a:cs typeface="Times New Roman" panose="02020603050405020304" pitchFamily="18" charset="0"/>
              </a:rPr>
              <a:t>w</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incounter</a:t>
            </a:r>
            <a:r>
              <a:rPr lang="en-US" sz="2400" dirty="0" smtClean="0">
                <a:latin typeface="Times New Roman" panose="02020603050405020304" pitchFamily="18" charset="0"/>
                <a:cs typeface="Times New Roman" panose="02020603050405020304" pitchFamily="18" charset="0"/>
              </a:rPr>
              <a:t>(w</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incounter</a:t>
            </a:r>
            <a:r>
              <a:rPr lang="en-US" sz="2400" dirty="0">
                <a:latin typeface="Times New Roman" panose="02020603050405020304" pitchFamily="18" charset="0"/>
                <a:cs typeface="Times New Roman" panose="02020603050405020304" pitchFamily="18" charset="0"/>
              </a:rPr>
              <a:t>(w)-</a:t>
            </a:r>
            <a:r>
              <a:rPr lang="en-US" sz="2400" dirty="0" smtClean="0">
                <a:latin typeface="Times New Roman" panose="02020603050405020304" pitchFamily="18" charset="0"/>
                <a:cs typeface="Times New Roman" panose="02020603050405020304" pitchFamily="18" charset="0"/>
              </a:rPr>
              <a:t>1</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if </a:t>
            </a:r>
            <a:r>
              <a:rPr lang="en-US" sz="2400" dirty="0" err="1">
                <a:latin typeface="Times New Roman" panose="02020603050405020304" pitchFamily="18" charset="0"/>
                <a:cs typeface="Times New Roman" panose="02020603050405020304" pitchFamily="18" charset="0"/>
              </a:rPr>
              <a:t>incounter</a:t>
            </a:r>
            <a:r>
              <a:rPr lang="en-US" sz="2400" dirty="0">
                <a:latin typeface="Times New Roman" panose="02020603050405020304" pitchFamily="18" charset="0"/>
                <a:cs typeface="Times New Roman" panose="02020603050405020304" pitchFamily="18" charset="0"/>
              </a:rPr>
              <a:t>(w) == 0 then </a:t>
            </a:r>
            <a:r>
              <a:rPr lang="en-US" sz="2400" dirty="0" err="1">
                <a:latin typeface="Times New Roman" panose="02020603050405020304" pitchFamily="18" charset="0"/>
                <a:cs typeface="Times New Roman" panose="02020603050405020304" pitchFamily="18" charset="0"/>
              </a:rPr>
              <a:t>C.add</a:t>
            </a:r>
            <a:r>
              <a:rPr lang="en-US" sz="2400" dirty="0">
                <a:latin typeface="Times New Roman" panose="02020603050405020304" pitchFamily="18" charset="0"/>
                <a:cs typeface="Times New Roman" panose="02020603050405020304" pitchFamily="18" charset="0"/>
              </a:rPr>
              <a:t>(w</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if </a:t>
            </a:r>
            <a:r>
              <a:rPr lang="en-US" sz="2400" dirty="0" err="1">
                <a:latin typeface="Times New Roman" panose="02020603050405020304" pitchFamily="18" charset="0"/>
                <a:cs typeface="Times New Roman" panose="02020603050405020304" pitchFamily="18" charset="0"/>
              </a:rPr>
              <a:t>L.size</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V.size</a:t>
            </a:r>
            <a:r>
              <a:rPr lang="en-US" sz="2400" dirty="0">
                <a:latin typeface="Times New Roman" panose="02020603050405020304" pitchFamily="18" charset="0"/>
                <a:cs typeface="Times New Roman" panose="02020603050405020304" pitchFamily="18" charset="0"/>
              </a:rPr>
              <a:t>() then return </a:t>
            </a:r>
            <a:r>
              <a:rPr lang="en-US" sz="2400" dirty="0" smtClean="0">
                <a:latin typeface="Times New Roman" panose="02020603050405020304" pitchFamily="18" charset="0"/>
                <a:cs typeface="Times New Roman" panose="02020603050405020304" pitchFamily="18" charset="0"/>
              </a:rPr>
              <a:t>S</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else </a:t>
            </a:r>
            <a:r>
              <a:rPr lang="en-US" sz="2400" dirty="0">
                <a:latin typeface="Times New Roman" panose="02020603050405020304" pitchFamily="18" charset="0"/>
                <a:cs typeface="Times New Roman" panose="02020603050405020304" pitchFamily="18" charset="0"/>
              </a:rPr>
              <a:t>return "G has a cycle"</a:t>
            </a: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latin typeface="Times New Roman" panose="02020603050405020304" pitchFamily="18" charset="0"/>
                <a:cs typeface="Times New Roman" panose="02020603050405020304" pitchFamily="18" charset="0"/>
              </a:rPr>
              <a:t>Transform and Conquer</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229600" cy="5059363"/>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     Transform-and-conquer </a:t>
            </a:r>
            <a:r>
              <a:rPr lang="en-US" sz="2400" dirty="0">
                <a:latin typeface="Times New Roman" panose="02020603050405020304" pitchFamily="18" charset="0"/>
                <a:cs typeface="Times New Roman" panose="02020603050405020304" pitchFamily="18" charset="0"/>
              </a:rPr>
              <a:t>because these methods work as two-stage procedures. First, in the transformation stage, the problem’s instance is modified to be, for one reason or another, more amenable to solution. Then, in the second or conquering stage, it is solved. There are three major variations of this idea that differ by what we transform a given instance to (Figure 6.1):</a:t>
            </a:r>
            <a:endParaRPr lang="en-US" sz="2400" dirty="0">
              <a:latin typeface="Times New Roman" panose="02020603050405020304" pitchFamily="18" charset="0"/>
              <a:cs typeface="Times New Roman" panose="02020603050405020304" pitchFamily="18" charset="0"/>
            </a:endParaRPr>
          </a:p>
        </p:txBody>
      </p:sp>
      <p:pic>
        <p:nvPicPr>
          <p:cNvPr id="2050"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228600" y="3276600"/>
            <a:ext cx="82296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200" dirty="0" smtClean="0">
                <a:latin typeface="Times New Roman" panose="02020603050405020304" pitchFamily="18" charset="0"/>
                <a:cs typeface="Times New Roman" panose="02020603050405020304" pitchFamily="18" charset="0"/>
              </a:rPr>
              <a:t>Heaps and Heap Sort</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5800" y="914400"/>
            <a:ext cx="8001000" cy="5211763"/>
          </a:xfrm>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Heap</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heap is a binary tree of T </a:t>
            </a:r>
            <a:r>
              <a:rPr lang="en-US" sz="2400" dirty="0" smtClean="0">
                <a:latin typeface="Times New Roman" panose="02020603050405020304" pitchFamily="18" charset="0"/>
                <a:cs typeface="Times New Roman" panose="02020603050405020304" pitchFamily="18" charset="0"/>
              </a:rPr>
              <a:t>that satisfies </a:t>
            </a:r>
            <a:r>
              <a:rPr lang="en-US" sz="2400" dirty="0">
                <a:latin typeface="Times New Roman" panose="02020603050405020304" pitchFamily="18" charset="0"/>
                <a:cs typeface="Times New Roman" panose="02020603050405020304" pitchFamily="18" charset="0"/>
              </a:rPr>
              <a:t>two properties:</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 </a:t>
            </a:r>
            <a:r>
              <a:rPr lang="en-US" sz="2400" dirty="0">
                <a:latin typeface="Times New Roman" panose="02020603050405020304" pitchFamily="18" charset="0"/>
                <a:cs typeface="Times New Roman" panose="02020603050405020304" pitchFamily="18" charset="0"/>
              </a:rPr>
              <a:t>Global shape property: it is a </a:t>
            </a:r>
            <a:r>
              <a:rPr lang="en-US" sz="2400" dirty="0" smtClean="0">
                <a:latin typeface="Times New Roman" panose="02020603050405020304" pitchFamily="18" charset="0"/>
                <a:cs typeface="Times New Roman" panose="02020603050405020304" pitchFamily="18" charset="0"/>
              </a:rPr>
              <a:t>complete binary </a:t>
            </a:r>
            <a:r>
              <a:rPr lang="en-US" sz="2400" dirty="0">
                <a:latin typeface="Times New Roman" panose="02020603050405020304" pitchFamily="18" charset="0"/>
                <a:cs typeface="Times New Roman" panose="02020603050405020304" pitchFamily="18" charset="0"/>
              </a:rPr>
              <a:t>tree</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 </a:t>
            </a:r>
            <a:r>
              <a:rPr lang="en-US" sz="2400" dirty="0">
                <a:latin typeface="Times New Roman" panose="02020603050405020304" pitchFamily="18" charset="0"/>
                <a:cs typeface="Times New Roman" panose="02020603050405020304" pitchFamily="18" charset="0"/>
              </a:rPr>
              <a:t>Local ordering property: the label in </a:t>
            </a:r>
            <a:r>
              <a:rPr lang="en-US" sz="2400" dirty="0" smtClean="0">
                <a:latin typeface="Times New Roman" panose="02020603050405020304" pitchFamily="18" charset="0"/>
                <a:cs typeface="Times New Roman" panose="02020603050405020304" pitchFamily="18" charset="0"/>
              </a:rPr>
              <a:t>each node </a:t>
            </a:r>
            <a:r>
              <a:rPr lang="en-US" sz="2400" dirty="0">
                <a:latin typeface="Times New Roman" panose="02020603050405020304" pitchFamily="18" charset="0"/>
                <a:cs typeface="Times New Roman" panose="02020603050405020304" pitchFamily="18" charset="0"/>
              </a:rPr>
              <a:t>is “smaller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than </a:t>
            </a:r>
            <a:r>
              <a:rPr lang="en-US" sz="2400" dirty="0">
                <a:latin typeface="Times New Roman" panose="02020603050405020304" pitchFamily="18" charset="0"/>
                <a:cs typeface="Times New Roman" panose="02020603050405020304" pitchFamily="18" charset="0"/>
              </a:rPr>
              <a:t>or equal to” the label </a:t>
            </a:r>
            <a:r>
              <a:rPr lang="en-US" sz="2400" dirty="0" smtClean="0">
                <a:latin typeface="Times New Roman" panose="02020603050405020304" pitchFamily="18" charset="0"/>
                <a:cs typeface="Times New Roman" panose="02020603050405020304" pitchFamily="18" charset="0"/>
              </a:rPr>
              <a:t>in each </a:t>
            </a:r>
            <a:r>
              <a:rPr lang="en-US" sz="2400" dirty="0">
                <a:latin typeface="Times New Roman" panose="02020603050405020304" pitchFamily="18" charset="0"/>
                <a:cs typeface="Times New Roman" panose="02020603050405020304" pitchFamily="18" charset="0"/>
              </a:rPr>
              <a:t>of its child nodes</a:t>
            </a:r>
            <a:endParaRPr lang="en-US" sz="2400" dirty="0">
              <a:latin typeface="Times New Roman" panose="02020603050405020304" pitchFamily="18" charset="0"/>
              <a:cs typeface="Times New Roman" panose="02020603050405020304" pitchFamily="18" charset="0"/>
            </a:endParaRPr>
          </a:p>
        </p:txBody>
      </p:sp>
      <p:pic>
        <p:nvPicPr>
          <p:cNvPr id="3074" name="Picture 2"/>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676400" y="3124200"/>
            <a:ext cx="5638799"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Heap Sort</a:t>
            </a:r>
            <a:endParaRPr lang="en-US" sz="28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Heaps can be used in sorting an array. In max-heaps, maximum element will always be at the root. Heap Sort uses this property of heap to sort the array</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Consider an array  which is to be sorted using Heap Sort</a:t>
            </a:r>
            <a:r>
              <a:rPr lang="en-US" sz="2400" dirty="0" smtClean="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 Initially </a:t>
            </a:r>
            <a:r>
              <a:rPr lang="en-US" sz="2400" dirty="0">
                <a:latin typeface="Times New Roman" panose="02020603050405020304" pitchFamily="18" charset="0"/>
                <a:cs typeface="Times New Roman" panose="02020603050405020304" pitchFamily="18" charset="0"/>
              </a:rPr>
              <a:t>build a max heap of elements </a:t>
            </a:r>
            <a:r>
              <a:rPr lang="en-US" sz="2400" dirty="0" smtClean="0">
                <a:latin typeface="Times New Roman" panose="02020603050405020304" pitchFamily="18" charset="0"/>
                <a:cs typeface="Times New Roman" panose="02020603050405020304" pitchFamily="18" charset="0"/>
              </a:rPr>
              <a:t>in </a:t>
            </a:r>
            <a:r>
              <a:rPr lang="en-US" sz="2400" i="1" dirty="0" err="1" smtClean="0">
                <a:latin typeface="Times New Roman" panose="02020603050405020304" pitchFamily="18" charset="0"/>
                <a:cs typeface="Times New Roman" panose="02020603050405020304" pitchFamily="18" charset="0"/>
              </a:rPr>
              <a:t>Arr</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The root element, that </a:t>
            </a:r>
            <a:r>
              <a:rPr lang="en-US" sz="2400" dirty="0" smtClean="0">
                <a:latin typeface="Times New Roman" panose="02020603050405020304" pitchFamily="18" charset="0"/>
                <a:cs typeface="Times New Roman" panose="02020603050405020304" pitchFamily="18" charset="0"/>
              </a:rPr>
              <a:t>is </a:t>
            </a:r>
            <a:r>
              <a:rPr lang="en-US" sz="2400" i="1" dirty="0" err="1" smtClean="0">
                <a:latin typeface="Times New Roman" panose="02020603050405020304" pitchFamily="18" charset="0"/>
                <a:cs typeface="Times New Roman" panose="02020603050405020304" pitchFamily="18" charset="0"/>
              </a:rPr>
              <a:t>Arr</a:t>
            </a:r>
            <a:r>
              <a:rPr lang="en-US" sz="2400" dirty="0" smtClean="0">
                <a:latin typeface="Times New Roman" panose="02020603050405020304" pitchFamily="18" charset="0"/>
                <a:cs typeface="Times New Roman" panose="02020603050405020304" pitchFamily="18" charset="0"/>
              </a:rPr>
              <a:t>[1] </a:t>
            </a:r>
            <a:r>
              <a:rPr lang="en-US" sz="2400" dirty="0">
                <a:latin typeface="Times New Roman" panose="02020603050405020304" pitchFamily="18" charset="0"/>
                <a:cs typeface="Times New Roman" panose="02020603050405020304" pitchFamily="18" charset="0"/>
              </a:rPr>
              <a:t>, will contain maximum element </a:t>
            </a:r>
            <a:r>
              <a:rPr lang="en-US" sz="2400" dirty="0" smtClean="0">
                <a:latin typeface="Times New Roman" panose="02020603050405020304" pitchFamily="18" charset="0"/>
                <a:cs typeface="Times New Roman" panose="02020603050405020304" pitchFamily="18" charset="0"/>
              </a:rPr>
              <a:t>of </a:t>
            </a:r>
            <a:r>
              <a:rPr lang="en-US" sz="2400" i="1" dirty="0" smtClean="0">
                <a:latin typeface="Times New Roman" panose="02020603050405020304" pitchFamily="18" charset="0"/>
                <a:cs typeface="Times New Roman" panose="02020603050405020304" pitchFamily="18" charset="0"/>
              </a:rPr>
              <a:t>Arr</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After that, swap this element with the last element of </a:t>
            </a:r>
            <a:r>
              <a:rPr lang="en-US" sz="2400" i="1" dirty="0" err="1" smtClean="0">
                <a:latin typeface="Times New Roman" panose="02020603050405020304" pitchFamily="18" charset="0"/>
                <a:cs typeface="Times New Roman" panose="02020603050405020304" pitchFamily="18" charset="0"/>
              </a:rPr>
              <a:t>Arr</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and </a:t>
            </a:r>
            <a:r>
              <a:rPr lang="en-US" sz="2400" dirty="0" err="1">
                <a:latin typeface="Times New Roman" panose="02020603050405020304" pitchFamily="18" charset="0"/>
                <a:cs typeface="Times New Roman" panose="02020603050405020304" pitchFamily="18" charset="0"/>
              </a:rPr>
              <a:t>heapify</a:t>
            </a:r>
            <a:r>
              <a:rPr lang="en-US" sz="2400" dirty="0">
                <a:latin typeface="Times New Roman" panose="02020603050405020304" pitchFamily="18" charset="0"/>
                <a:cs typeface="Times New Roman" panose="02020603050405020304" pitchFamily="18" charset="0"/>
              </a:rPr>
              <a:t> the max heap excluding the last element which is already in its correct position and then decrease the length of heap by one.</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Repeat the step 2, until all the elements are in their correct position.</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latin typeface="Times New Roman" panose="02020603050405020304" pitchFamily="18" charset="0"/>
                <a:cs typeface="Times New Roman" panose="02020603050405020304" pitchFamily="18" charset="0"/>
              </a:rPr>
              <a:t>Divide and Conquer</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229600" cy="5181600"/>
          </a:xfrm>
        </p:spPr>
        <p:txBody>
          <a:bodyPr>
            <a:normAutofit fontScale="70000" lnSpcReduction="20000"/>
          </a:bodyPr>
          <a:lstStyle/>
          <a:p>
            <a:r>
              <a:rPr lang="en-US" sz="3400" dirty="0">
                <a:latin typeface="Times New Roman" panose="02020603050405020304" pitchFamily="18" charset="0"/>
                <a:cs typeface="Times New Roman" panose="02020603050405020304" pitchFamily="18" charset="0"/>
              </a:rPr>
              <a:t>In divide and conquer approach, a problem is divided into smaller problems, then the smaller problems are solved independently, and finally the solutions of smaller problems are combined into a solution for the large problem.</a:t>
            </a:r>
            <a:endParaRPr lang="en-US" sz="3400"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Generally, divide-and-conquer algorithms have three parts −</a:t>
            </a:r>
            <a:endParaRPr lang="en-US" dirty="0">
              <a:latin typeface="Times New Roman" panose="02020603050405020304" pitchFamily="18" charset="0"/>
              <a:cs typeface="Times New Roman" panose="02020603050405020304" pitchFamily="18" charset="0"/>
            </a:endParaRPr>
          </a:p>
          <a:p>
            <a:pPr marL="0" indent="0">
              <a:buNone/>
            </a:pPr>
            <a:endParaRPr lang="en-US" sz="1400"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1. </a:t>
            </a:r>
            <a:r>
              <a:rPr lang="en-US" b="1" dirty="0" smtClean="0">
                <a:latin typeface="Times New Roman" panose="02020603050405020304" pitchFamily="18" charset="0"/>
                <a:cs typeface="Times New Roman" panose="02020603050405020304" pitchFamily="18" charset="0"/>
              </a:rPr>
              <a:t>Divide </a:t>
            </a:r>
            <a:r>
              <a:rPr lang="en-US" b="1" dirty="0">
                <a:latin typeface="Times New Roman" panose="02020603050405020304" pitchFamily="18" charset="0"/>
                <a:cs typeface="Times New Roman" panose="02020603050405020304" pitchFamily="18" charset="0"/>
              </a:rPr>
              <a:t>the problem </a:t>
            </a:r>
            <a:r>
              <a:rPr lang="en-US" dirty="0">
                <a:latin typeface="Times New Roman" panose="02020603050405020304" pitchFamily="18" charset="0"/>
                <a:cs typeface="Times New Roman" panose="02020603050405020304" pitchFamily="18" charset="0"/>
              </a:rPr>
              <a:t>into a number of sub-problems </a:t>
            </a:r>
            <a:r>
              <a:rPr lang="en-US" dirty="0" smtClean="0">
                <a:latin typeface="Times New Roman" panose="02020603050405020304" pitchFamily="18" charset="0"/>
                <a:cs typeface="Times New Roman" panose="02020603050405020304" pitchFamily="18" charset="0"/>
              </a:rPr>
              <a:t>that</a:t>
            </a:r>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are </a:t>
            </a:r>
            <a:r>
              <a:rPr lang="en-US" dirty="0">
                <a:latin typeface="Times New Roman" panose="02020603050405020304" pitchFamily="18" charset="0"/>
                <a:cs typeface="Times New Roman" panose="02020603050405020304" pitchFamily="18" charset="0"/>
              </a:rPr>
              <a:t>smaller instances of the same problem.</a:t>
            </a:r>
            <a:endParaRPr lang="en-US" dirty="0">
              <a:latin typeface="Times New Roman" panose="02020603050405020304" pitchFamily="18" charset="0"/>
              <a:cs typeface="Times New Roman" panose="02020603050405020304" pitchFamily="18" charset="0"/>
            </a:endParaRPr>
          </a:p>
          <a:p>
            <a:pPr marL="514350" indent="-514350">
              <a:buFont typeface="+mj-lt"/>
              <a:buAutoNum type="arabicPeriod"/>
            </a:pPr>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2. </a:t>
            </a:r>
            <a:r>
              <a:rPr lang="en-US" b="1" dirty="0" smtClean="0">
                <a:latin typeface="Times New Roman" panose="02020603050405020304" pitchFamily="18" charset="0"/>
                <a:cs typeface="Times New Roman" panose="02020603050405020304" pitchFamily="18" charset="0"/>
              </a:rPr>
              <a:t>Conquer </a:t>
            </a:r>
            <a:r>
              <a:rPr lang="en-US" b="1" dirty="0">
                <a:latin typeface="Times New Roman" panose="02020603050405020304" pitchFamily="18" charset="0"/>
                <a:cs typeface="Times New Roman" panose="02020603050405020304" pitchFamily="18" charset="0"/>
              </a:rPr>
              <a:t>the sub-problems </a:t>
            </a:r>
            <a:r>
              <a:rPr lang="en-US" dirty="0">
                <a:latin typeface="Times New Roman" panose="02020603050405020304" pitchFamily="18" charset="0"/>
                <a:cs typeface="Times New Roman" panose="02020603050405020304" pitchFamily="18" charset="0"/>
              </a:rPr>
              <a:t>by solving them recursively</a:t>
            </a:r>
            <a:r>
              <a:rPr lang="en-US"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If they are small enough, solve the sub-problems as base cases.</a:t>
            </a:r>
            <a:endParaRPr lang="en-US" dirty="0">
              <a:latin typeface="Times New Roman" panose="02020603050405020304" pitchFamily="18" charset="0"/>
              <a:cs typeface="Times New Roman" panose="02020603050405020304" pitchFamily="18" charset="0"/>
            </a:endParaRPr>
          </a:p>
          <a:p>
            <a:pPr marL="514350" indent="-514350">
              <a:buFont typeface="+mj-lt"/>
              <a:buAutoNum type="arabicPeriod"/>
            </a:pPr>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3. </a:t>
            </a:r>
            <a:r>
              <a:rPr lang="en-US" b="1" dirty="0" smtClean="0">
                <a:latin typeface="Times New Roman" panose="02020603050405020304" pitchFamily="18" charset="0"/>
                <a:cs typeface="Times New Roman" panose="02020603050405020304" pitchFamily="18" charset="0"/>
              </a:rPr>
              <a:t>Combine </a:t>
            </a:r>
            <a:r>
              <a:rPr lang="en-US" b="1" dirty="0">
                <a:latin typeface="Times New Roman" panose="02020603050405020304" pitchFamily="18" charset="0"/>
                <a:cs typeface="Times New Roman" panose="02020603050405020304" pitchFamily="18" charset="0"/>
              </a:rPr>
              <a:t>the solutions </a:t>
            </a:r>
            <a:r>
              <a:rPr lang="en-US" dirty="0">
                <a:latin typeface="Times New Roman" panose="02020603050405020304" pitchFamily="18" charset="0"/>
                <a:cs typeface="Times New Roman" panose="02020603050405020304" pitchFamily="18" charset="0"/>
              </a:rPr>
              <a:t>to the sub-problems into the solution for </a:t>
            </a:r>
            <a:endParaRPr lang="en-US" dirty="0" smtClean="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the </a:t>
            </a:r>
            <a:r>
              <a:rPr lang="en-US" dirty="0">
                <a:latin typeface="Times New Roman" panose="02020603050405020304" pitchFamily="18" charset="0"/>
                <a:cs typeface="Times New Roman" panose="02020603050405020304" pitchFamily="18" charset="0"/>
              </a:rPr>
              <a:t>original problem.</a:t>
            </a: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534400" cy="6477000"/>
          </a:xfrm>
        </p:spPr>
        <p:txBody>
          <a:bodyPr>
            <a:noAutofit/>
          </a:bodyPr>
          <a:lstStyle/>
          <a:p>
            <a:pPr marL="0" indent="0">
              <a:buNone/>
            </a:pP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void </a:t>
            </a:r>
            <a:r>
              <a:rPr lang="en-US" sz="2400" dirty="0" err="1">
                <a:latin typeface="Times New Roman" panose="02020603050405020304" pitchFamily="18" charset="0"/>
                <a:cs typeface="Times New Roman" panose="02020603050405020304" pitchFamily="18" charset="0"/>
              </a:rPr>
              <a:t>heap_sort</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int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Arr</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heap_size</a:t>
            </a:r>
            <a:r>
              <a:rPr lang="en-US" sz="2400" dirty="0">
                <a:latin typeface="Times New Roman" panose="02020603050405020304" pitchFamily="18" charset="0"/>
                <a:cs typeface="Times New Roman" panose="02020603050405020304" pitchFamily="18" charset="0"/>
              </a:rPr>
              <a:t> = N</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build_maxheap</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Arr</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for(</a:t>
            </a:r>
            <a:r>
              <a:rPr lang="en-US" sz="2400" dirty="0" err="1">
                <a:latin typeface="Times New Roman" panose="02020603050405020304" pitchFamily="18" charset="0"/>
                <a:cs typeface="Times New Roman" panose="02020603050405020304" pitchFamily="18" charset="0"/>
              </a:rPr>
              <a:t>int</a:t>
            </a:r>
            <a:r>
              <a:rPr lang="en-US" sz="2400" dirty="0">
                <a:latin typeface="Times New Roman" panose="02020603050405020304" pitchFamily="18" charset="0"/>
                <a:cs typeface="Times New Roman" panose="02020603050405020304" pitchFamily="18" charset="0"/>
              </a:rPr>
              <a:t> i = N; i &gt;= 2 ; i--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swap|(</a:t>
            </a:r>
            <a:r>
              <a:rPr lang="en-US" sz="2400" dirty="0" err="1">
                <a:latin typeface="Times New Roman" panose="02020603050405020304" pitchFamily="18" charset="0"/>
                <a:cs typeface="Times New Roman" panose="02020603050405020304" pitchFamily="18" charset="0"/>
              </a:rPr>
              <a:t>Arr</a:t>
            </a:r>
            <a:r>
              <a:rPr lang="en-US" sz="2400" dirty="0">
                <a:latin typeface="Times New Roman" panose="02020603050405020304" pitchFamily="18" charset="0"/>
                <a:cs typeface="Times New Roman" panose="02020603050405020304" pitchFamily="18" charset="0"/>
              </a:rPr>
              <a:t>[ 1 ], </a:t>
            </a:r>
            <a:r>
              <a:rPr lang="en-US" sz="2400" dirty="0" err="1">
                <a:latin typeface="Times New Roman" panose="02020603050405020304" pitchFamily="18" charset="0"/>
                <a:cs typeface="Times New Roman" panose="02020603050405020304" pitchFamily="18" charset="0"/>
              </a:rPr>
              <a:t>Arr</a:t>
            </a:r>
            <a:r>
              <a:rPr lang="en-US" sz="2400" dirty="0">
                <a:latin typeface="Times New Roman" panose="02020603050405020304" pitchFamily="18" charset="0"/>
                <a:cs typeface="Times New Roman" panose="02020603050405020304" pitchFamily="18" charset="0"/>
              </a:rPr>
              <a:t>[ i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heap_size</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heap_size</a:t>
            </a:r>
            <a:r>
              <a:rPr lang="en-US" sz="2400" dirty="0">
                <a:latin typeface="Times New Roman" panose="02020603050405020304" pitchFamily="18" charset="0"/>
                <a:cs typeface="Times New Roman" panose="02020603050405020304" pitchFamily="18" charset="0"/>
              </a:rPr>
              <a:t> - 1;</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max_heapify</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Arr</a:t>
            </a:r>
            <a:r>
              <a:rPr lang="en-US" sz="2400" dirty="0">
                <a:latin typeface="Times New Roman" panose="02020603050405020304" pitchFamily="18" charset="0"/>
                <a:cs typeface="Times New Roman" panose="02020603050405020304" pitchFamily="18" charset="0"/>
              </a:rPr>
              <a:t>, 1, </a:t>
            </a:r>
            <a:r>
              <a:rPr lang="en-US" sz="2400" dirty="0" err="1">
                <a:latin typeface="Times New Roman" panose="02020603050405020304" pitchFamily="18" charset="0"/>
                <a:cs typeface="Times New Roman" panose="02020603050405020304" pitchFamily="18" charset="0"/>
              </a:rPr>
              <a:t>heap_size</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Complexity:</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err="1">
                <a:latin typeface="Times New Roman" panose="02020603050405020304" pitchFamily="18" charset="0"/>
                <a:cs typeface="Times New Roman" panose="02020603050405020304" pitchFamily="18" charset="0"/>
              </a:rPr>
              <a:t>max_heapify</a:t>
            </a:r>
            <a:r>
              <a:rPr lang="en-US" sz="2400" dirty="0">
                <a:latin typeface="Times New Roman" panose="02020603050405020304" pitchFamily="18" charset="0"/>
                <a:cs typeface="Times New Roman" panose="02020603050405020304" pitchFamily="18" charset="0"/>
              </a:rPr>
              <a:t> has complexity </a:t>
            </a:r>
            <a:r>
              <a:rPr lang="en-US" sz="2400" dirty="0" smtClean="0">
                <a:latin typeface="Times New Roman" panose="02020603050405020304" pitchFamily="18" charset="0"/>
                <a:cs typeface="Times New Roman" panose="02020603050405020304" pitchFamily="18" charset="0"/>
              </a:rPr>
              <a:t>O(log N), </a:t>
            </a:r>
            <a:r>
              <a:rPr lang="en-US" sz="2400" dirty="0" err="1">
                <a:latin typeface="Times New Roman" panose="02020603050405020304" pitchFamily="18" charset="0"/>
                <a:cs typeface="Times New Roman" panose="02020603050405020304" pitchFamily="18" charset="0"/>
              </a:rPr>
              <a:t>build_maxheap</a:t>
            </a:r>
            <a:r>
              <a:rPr lang="en-US" sz="2400" dirty="0">
                <a:latin typeface="Times New Roman" panose="02020603050405020304" pitchFamily="18" charset="0"/>
                <a:cs typeface="Times New Roman" panose="02020603050405020304" pitchFamily="18" charset="0"/>
              </a:rPr>
              <a:t> has </a:t>
            </a:r>
            <a:r>
              <a:rPr lang="en-US" sz="2400" dirty="0" smtClean="0">
                <a:latin typeface="Times New Roman" panose="02020603050405020304" pitchFamily="18" charset="0"/>
                <a:cs typeface="Times New Roman" panose="02020603050405020304" pitchFamily="18" charset="0"/>
              </a:rPr>
              <a:t>complexity O(N)  </a:t>
            </a:r>
            <a:r>
              <a:rPr lang="en-US" sz="2400" dirty="0">
                <a:latin typeface="Times New Roman" panose="02020603050405020304" pitchFamily="18" charset="0"/>
                <a:cs typeface="Times New Roman" panose="02020603050405020304" pitchFamily="18" charset="0"/>
              </a:rPr>
              <a:t>and we run </a:t>
            </a:r>
            <a:r>
              <a:rPr lang="en-US" sz="2400" dirty="0" err="1" smtClean="0">
                <a:latin typeface="Times New Roman" panose="02020603050405020304" pitchFamily="18" charset="0"/>
                <a:cs typeface="Times New Roman" panose="02020603050405020304" pitchFamily="18" charset="0"/>
              </a:rPr>
              <a:t>max_heapify</a:t>
            </a:r>
            <a:r>
              <a:rPr lang="en-US" sz="2400" dirty="0" smtClean="0">
                <a:latin typeface="Times New Roman" panose="02020603050405020304" pitchFamily="18" charset="0"/>
                <a:cs typeface="Times New Roman" panose="02020603050405020304" pitchFamily="18" charset="0"/>
              </a:rPr>
              <a:t> N-1  </a:t>
            </a:r>
            <a:r>
              <a:rPr lang="en-US" sz="2400" dirty="0">
                <a:latin typeface="Times New Roman" panose="02020603050405020304" pitchFamily="18" charset="0"/>
                <a:cs typeface="Times New Roman" panose="02020603050405020304" pitchFamily="18" charset="0"/>
              </a:rPr>
              <a:t>times in </a:t>
            </a:r>
            <a:r>
              <a:rPr lang="en-US" sz="2400" dirty="0" err="1">
                <a:latin typeface="Times New Roman" panose="02020603050405020304" pitchFamily="18" charset="0"/>
                <a:cs typeface="Times New Roman" panose="02020603050405020304" pitchFamily="18" charset="0"/>
              </a:rPr>
              <a:t>heap_sort</a:t>
            </a:r>
            <a:r>
              <a:rPr lang="en-US" sz="2400" dirty="0">
                <a:latin typeface="Times New Roman" panose="02020603050405020304" pitchFamily="18" charset="0"/>
                <a:cs typeface="Times New Roman" panose="02020603050405020304" pitchFamily="18" charset="0"/>
              </a:rPr>
              <a:t> function, therefore complexity of </a:t>
            </a:r>
            <a:r>
              <a:rPr lang="en-US" sz="2400" dirty="0" err="1">
                <a:latin typeface="Times New Roman" panose="02020603050405020304" pitchFamily="18" charset="0"/>
                <a:cs typeface="Times New Roman" panose="02020603050405020304" pitchFamily="18" charset="0"/>
              </a:rPr>
              <a:t>heap_sort</a:t>
            </a:r>
            <a:r>
              <a:rPr lang="en-US" sz="2400" dirty="0">
                <a:latin typeface="Times New Roman" panose="02020603050405020304" pitchFamily="18" charset="0"/>
                <a:cs typeface="Times New Roman" panose="02020603050405020304" pitchFamily="18" charset="0"/>
              </a:rPr>
              <a:t> function is </a:t>
            </a:r>
            <a:r>
              <a:rPr lang="en-US" sz="2400" dirty="0" smtClean="0">
                <a:latin typeface="Times New Roman" panose="02020603050405020304" pitchFamily="18" charset="0"/>
                <a:cs typeface="Times New Roman" panose="02020603050405020304" pitchFamily="18" charset="0"/>
              </a:rPr>
              <a:t>O(N log N).</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85800"/>
          </a:xfrm>
        </p:spPr>
        <p:txBody>
          <a:bodyPr>
            <a:normAutofit/>
          </a:bodyPr>
          <a:lstStyle/>
          <a:p>
            <a:r>
              <a:rPr lang="en-US" sz="3200" dirty="0" smtClean="0">
                <a:latin typeface="Times New Roman" panose="02020603050405020304" pitchFamily="18" charset="0"/>
                <a:cs typeface="Times New Roman" panose="02020603050405020304" pitchFamily="18" charset="0"/>
              </a:rPr>
              <a:t>Problem Reduction</a:t>
            </a: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143000"/>
            <a:ext cx="8534400" cy="4983163"/>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Problem Reduction: Definition</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To solve an instance of problem A:</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1. Transform </a:t>
            </a:r>
            <a:r>
              <a:rPr lang="en-US" sz="2400" dirty="0">
                <a:latin typeface="Times New Roman" panose="02020603050405020304" pitchFamily="18" charset="0"/>
                <a:cs typeface="Times New Roman" panose="02020603050405020304" pitchFamily="18" charset="0"/>
              </a:rPr>
              <a:t>the instance of problem A into an instance </a:t>
            </a:r>
            <a:r>
              <a:rPr lang="en-US" sz="2400" dirty="0" smtClean="0">
                <a:latin typeface="Times New Roman" panose="02020603050405020304" pitchFamily="18" charset="0"/>
                <a:cs typeface="Times New Roman" panose="02020603050405020304" pitchFamily="18" charset="0"/>
              </a:rPr>
              <a:t>of</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problem </a:t>
            </a:r>
            <a:r>
              <a:rPr lang="en-US" sz="2400" dirty="0">
                <a:latin typeface="Times New Roman" panose="02020603050405020304" pitchFamily="18" charset="0"/>
                <a:cs typeface="Times New Roman" panose="02020603050405020304" pitchFamily="18" charset="0"/>
              </a:rPr>
              <a:t>B</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2. Solve </a:t>
            </a:r>
            <a:r>
              <a:rPr lang="en-US" sz="2400" dirty="0">
                <a:latin typeface="Times New Roman" panose="02020603050405020304" pitchFamily="18" charset="0"/>
                <a:cs typeface="Times New Roman" panose="02020603050405020304" pitchFamily="18" charset="0"/>
              </a:rPr>
              <a:t>the instance of problem B</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3. Transform </a:t>
            </a:r>
            <a:r>
              <a:rPr lang="en-US" sz="2400" dirty="0">
                <a:latin typeface="Times New Roman" panose="02020603050405020304" pitchFamily="18" charset="0"/>
                <a:cs typeface="Times New Roman" panose="02020603050405020304" pitchFamily="18" charset="0"/>
              </a:rPr>
              <a:t>the solution to problem B into a solution of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problem </a:t>
            </a:r>
            <a:r>
              <a:rPr lang="en-US" sz="2400" dirty="0">
                <a:latin typeface="Times New Roman" panose="02020603050405020304" pitchFamily="18" charset="0"/>
                <a:cs typeface="Times New Roman" panose="02020603050405020304" pitchFamily="18" charset="0"/>
              </a:rPr>
              <a:t>A</a:t>
            </a: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We say that problem A reduces to problem B</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5592763"/>
          </a:xfrm>
        </p:spPr>
        <p:txBody>
          <a:bodyPr>
            <a:normAutofit fontScale="92500"/>
          </a:bodyPr>
          <a:lstStyle/>
          <a:p>
            <a:pPr marL="0" indent="0">
              <a:buNone/>
            </a:pPr>
            <a:r>
              <a:rPr lang="en-US" sz="3300" dirty="0">
                <a:latin typeface="Times New Roman" panose="02020603050405020304" pitchFamily="18" charset="0"/>
                <a:cs typeface="Times New Roman" panose="02020603050405020304" pitchFamily="18" charset="0"/>
              </a:rPr>
              <a:t>Example </a:t>
            </a:r>
            <a:endParaRPr lang="en-US" sz="33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Finding the Least Common Multiple (LCM) of 2 integers</a:t>
            </a:r>
            <a:endParaRPr lang="en-US" sz="2800" dirty="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      Example</a:t>
            </a:r>
            <a:r>
              <a:rPr lang="en-US" sz="2800" dirty="0">
                <a:latin typeface="Times New Roman" panose="02020603050405020304" pitchFamily="18" charset="0"/>
                <a:cs typeface="Times New Roman" panose="02020603050405020304" pitchFamily="18" charset="0"/>
              </a:rPr>
              <a:t>: LCM(24, 36) = 72</a:t>
            </a:r>
            <a:endParaRPr lang="en-US" sz="2800"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Solution technique: reduce LCM to Greatest Common Divisor (GCD):</a:t>
            </a:r>
            <a:endParaRPr lang="en-US" sz="2800" dirty="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        Instance </a:t>
            </a:r>
            <a:r>
              <a:rPr lang="en-US" sz="2800" dirty="0">
                <a:latin typeface="Times New Roman" panose="02020603050405020304" pitchFamily="18" charset="0"/>
                <a:cs typeface="Times New Roman" panose="02020603050405020304" pitchFamily="18" charset="0"/>
              </a:rPr>
              <a:t>of Problem A: LCM(24, 36)</a:t>
            </a:r>
            <a:endParaRPr lang="en-US" sz="2800" dirty="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        Instance </a:t>
            </a:r>
            <a:r>
              <a:rPr lang="en-US" sz="2800" dirty="0">
                <a:latin typeface="Times New Roman" panose="02020603050405020304" pitchFamily="18" charset="0"/>
                <a:cs typeface="Times New Roman" panose="02020603050405020304" pitchFamily="18" charset="0"/>
              </a:rPr>
              <a:t>of Problem B: GCD(24, 36)</a:t>
            </a:r>
            <a:endParaRPr lang="en-US" sz="2800" dirty="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        Solution </a:t>
            </a:r>
            <a:r>
              <a:rPr lang="en-US" sz="2800" dirty="0">
                <a:latin typeface="Times New Roman" panose="02020603050405020304" pitchFamily="18" charset="0"/>
                <a:cs typeface="Times New Roman" panose="02020603050405020304" pitchFamily="18" charset="0"/>
              </a:rPr>
              <a:t>of B: GCD(24, 36) = 12 (by Euclid's algorithm)</a:t>
            </a:r>
            <a:endParaRPr lang="en-US" sz="2800" dirty="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        Transform </a:t>
            </a:r>
            <a:r>
              <a:rPr lang="en-US" sz="2800" dirty="0">
                <a:latin typeface="Times New Roman" panose="02020603050405020304" pitchFamily="18" charset="0"/>
                <a:cs typeface="Times New Roman" panose="02020603050405020304" pitchFamily="18" charset="0"/>
              </a:rPr>
              <a:t>solution of B into solution of A:</a:t>
            </a:r>
            <a:endParaRPr lang="en-US" sz="2800" dirty="0">
              <a:latin typeface="Times New Roman" panose="02020603050405020304" pitchFamily="18" charset="0"/>
              <a:cs typeface="Times New Roman" panose="02020603050405020304" pitchFamily="18" charset="0"/>
            </a:endParaRPr>
          </a:p>
          <a:p>
            <a:pPr marL="0" indent="0">
              <a:buNone/>
            </a:pPr>
            <a:r>
              <a:rPr lang="en-US" sz="2800" dirty="0" smtClean="0">
                <a:latin typeface="Times New Roman" panose="02020603050405020304" pitchFamily="18" charset="0"/>
                <a:cs typeface="Times New Roman" panose="02020603050405020304" pitchFamily="18" charset="0"/>
              </a:rPr>
              <a:t>              LCM(24</a:t>
            </a:r>
            <a:r>
              <a:rPr lang="en-US" sz="2800" dirty="0">
                <a:latin typeface="Times New Roman" panose="02020603050405020304" pitchFamily="18" charset="0"/>
                <a:cs typeface="Times New Roman" panose="02020603050405020304" pitchFamily="18" charset="0"/>
              </a:rPr>
              <a:t>, 36) = 24*36 / GCD(24, 36) = 24*36 / 12 = 72</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08920"/>
            <a:ext cx="8229600" cy="1143000"/>
          </a:xfrm>
        </p:spPr>
        <p:txBody>
          <a:bodyPr/>
          <a:lstStyle/>
          <a:p>
            <a:r>
              <a:rPr lang="en-US" dirty="0" smtClean="0">
                <a:solidFill>
                  <a:schemeClr val="accent6">
                    <a:lumMod val="50000"/>
                  </a:schemeClr>
                </a:solidFill>
                <a:latin typeface="Times New Roman" panose="02020603050405020304" pitchFamily="18" charset="0"/>
                <a:cs typeface="Times New Roman" panose="02020603050405020304" pitchFamily="18" charset="0"/>
              </a:rPr>
              <a:t>Thank You</a:t>
            </a:r>
            <a:endParaRPr lang="en-IN" dirty="0">
              <a:solidFill>
                <a:schemeClr val="accent6">
                  <a:lumMod val="50000"/>
                </a:schemeClr>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a:bodyPr>
          <a:lstStyle/>
          <a:p>
            <a:r>
              <a:rPr lang="en-US" sz="2400" dirty="0" smtClean="0">
                <a:latin typeface="Times New Roman" panose="02020603050405020304" pitchFamily="18" charset="0"/>
                <a:cs typeface="Times New Roman" panose="02020603050405020304" pitchFamily="18" charset="0"/>
              </a:rPr>
              <a:t>Fig: Divide and Conquer</a:t>
            </a:r>
            <a:endParaRPr lang="en-IN" sz="2400" dirty="0">
              <a:latin typeface="Times New Roman" panose="02020603050405020304" pitchFamily="18" charset="0"/>
              <a:cs typeface="Times New Roman" panose="02020603050405020304" pitchFamily="18" charset="0"/>
            </a:endParaRPr>
          </a:p>
        </p:txBody>
      </p:sp>
      <p:pic>
        <p:nvPicPr>
          <p:cNvPr id="4" name="Content Placeholder 3" descr="Divide and conquer algorithms (article) | Khan Academy"/>
          <p:cNvPicPr>
            <a:picLocks noGrp="1"/>
          </p:cNvPicPr>
          <p:nvPr>
            <p:ph idx="1"/>
          </p:nvPr>
        </p:nvPicPr>
        <p:blipFill>
          <a:blip r:embed="rId1" cstate="print"/>
          <a:srcRect/>
          <a:stretch>
            <a:fillRect/>
          </a:stretch>
        </p:blipFill>
        <p:spPr bwMode="auto">
          <a:xfrm>
            <a:off x="1547664" y="1052736"/>
            <a:ext cx="6048672" cy="504056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latin typeface="Times New Roman" panose="02020603050405020304" pitchFamily="18" charset="0"/>
                <a:cs typeface="Times New Roman" panose="02020603050405020304" pitchFamily="18" charset="0"/>
              </a:rPr>
              <a:t>Merge Sort</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229600" cy="5486400"/>
          </a:xfrm>
        </p:spPr>
        <p:txBody>
          <a:bodyPr>
            <a:normAutofit/>
          </a:bodyPr>
          <a:lstStyle/>
          <a:p>
            <a:pPr marL="0" indent="0">
              <a:buNone/>
            </a:pPr>
            <a:r>
              <a:rPr lang="en-US" sz="2600" dirty="0" smtClean="0">
                <a:latin typeface="Times New Roman" panose="02020603050405020304" pitchFamily="18" charset="0"/>
                <a:cs typeface="Times New Roman" panose="02020603050405020304" pitchFamily="18" charset="0"/>
              </a:rPr>
              <a:t>        Merge </a:t>
            </a:r>
            <a:r>
              <a:rPr lang="en-US" sz="2600" dirty="0">
                <a:latin typeface="Times New Roman" panose="02020603050405020304" pitchFamily="18" charset="0"/>
                <a:cs typeface="Times New Roman" panose="02020603050405020304" pitchFamily="18" charset="0"/>
              </a:rPr>
              <a:t>sort is a divide-and-conquer algorithm based on the idea of breaking down a list into several sub-lists until each </a:t>
            </a:r>
            <a:r>
              <a:rPr lang="en-US" sz="2600" dirty="0" err="1">
                <a:latin typeface="Times New Roman" panose="02020603050405020304" pitchFamily="18" charset="0"/>
                <a:cs typeface="Times New Roman" panose="02020603050405020304" pitchFamily="18" charset="0"/>
              </a:rPr>
              <a:t>sublist</a:t>
            </a:r>
            <a:r>
              <a:rPr lang="en-US" sz="2600" dirty="0">
                <a:latin typeface="Times New Roman" panose="02020603050405020304" pitchFamily="18" charset="0"/>
                <a:cs typeface="Times New Roman" panose="02020603050405020304" pitchFamily="18" charset="0"/>
              </a:rPr>
              <a:t> consists of a single element and merging those </a:t>
            </a:r>
            <a:r>
              <a:rPr lang="en-US" sz="2600" dirty="0" err="1">
                <a:latin typeface="Times New Roman" panose="02020603050405020304" pitchFamily="18" charset="0"/>
                <a:cs typeface="Times New Roman" panose="02020603050405020304" pitchFamily="18" charset="0"/>
              </a:rPr>
              <a:t>sublists</a:t>
            </a:r>
            <a:r>
              <a:rPr lang="en-US" sz="2600" dirty="0">
                <a:latin typeface="Times New Roman" panose="02020603050405020304" pitchFamily="18" charset="0"/>
                <a:cs typeface="Times New Roman" panose="02020603050405020304" pitchFamily="18" charset="0"/>
              </a:rPr>
              <a:t> in a manner that results into a sorted list</a:t>
            </a:r>
            <a:r>
              <a:rPr lang="en-US" sz="2600" dirty="0" smtClean="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Idea</a:t>
            </a:r>
            <a:r>
              <a:rPr lang="en-US" sz="2600" dirty="0" smtClean="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Divide the unsorted list into </a:t>
            </a:r>
            <a:r>
              <a:rPr lang="en-US" sz="2600" dirty="0" smtClean="0">
                <a:latin typeface="Times New Roman" panose="02020603050405020304" pitchFamily="18" charset="0"/>
                <a:cs typeface="Times New Roman" panose="02020603050405020304" pitchFamily="18" charset="0"/>
              </a:rPr>
              <a:t>N </a:t>
            </a:r>
            <a:r>
              <a:rPr lang="en-US" sz="2600" dirty="0" err="1" smtClean="0">
                <a:latin typeface="Times New Roman" panose="02020603050405020304" pitchFamily="18" charset="0"/>
                <a:cs typeface="Times New Roman" panose="02020603050405020304" pitchFamily="18" charset="0"/>
              </a:rPr>
              <a:t>sublists</a:t>
            </a:r>
            <a:r>
              <a:rPr lang="en-US" sz="2600" dirty="0">
                <a:latin typeface="Times New Roman" panose="02020603050405020304" pitchFamily="18" charset="0"/>
                <a:cs typeface="Times New Roman" panose="02020603050405020304" pitchFamily="18" charset="0"/>
              </a:rPr>
              <a:t>, each containing  element.</a:t>
            </a:r>
            <a:endParaRPr lang="en-US" sz="2600" dirty="0">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Take adjacent pairs of two singleton lists and merge them to form a list of 2 elements.  </a:t>
            </a:r>
            <a:r>
              <a:rPr lang="en-US" sz="2600" dirty="0" smtClean="0">
                <a:latin typeface="Times New Roman" panose="02020603050405020304" pitchFamily="18" charset="0"/>
                <a:cs typeface="Times New Roman" panose="02020603050405020304" pitchFamily="18" charset="0"/>
              </a:rPr>
              <a:t>N will </a:t>
            </a:r>
            <a:r>
              <a:rPr lang="en-US" sz="2600" dirty="0">
                <a:latin typeface="Times New Roman" panose="02020603050405020304" pitchFamily="18" charset="0"/>
                <a:cs typeface="Times New Roman" panose="02020603050405020304" pitchFamily="18" charset="0"/>
              </a:rPr>
              <a:t>now convert into  </a:t>
            </a:r>
            <a:r>
              <a:rPr lang="en-US" sz="2600" dirty="0" smtClean="0">
                <a:latin typeface="Times New Roman" panose="02020603050405020304" pitchFamily="18" charset="0"/>
                <a:cs typeface="Times New Roman" panose="02020603050405020304" pitchFamily="18" charset="0"/>
              </a:rPr>
              <a:t>N/2 lists </a:t>
            </a:r>
            <a:r>
              <a:rPr lang="en-US" sz="2600" dirty="0">
                <a:latin typeface="Times New Roman" panose="02020603050405020304" pitchFamily="18" charset="0"/>
                <a:cs typeface="Times New Roman" panose="02020603050405020304" pitchFamily="18" charset="0"/>
              </a:rPr>
              <a:t>of size 2.</a:t>
            </a:r>
            <a:endParaRPr lang="en-US" sz="2600" dirty="0">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Repeat the process till a single sorted list of obtained</a:t>
            </a:r>
            <a:r>
              <a:rPr lang="en-US" dirty="0" smtClean="0"/>
              <a:t>.</a:t>
            </a:r>
            <a:endParaRPr lang="en-US" dirty="0" smtClean="0"/>
          </a:p>
          <a:p>
            <a:r>
              <a:rPr lang="en-US" sz="2400" dirty="0" smtClean="0">
                <a:latin typeface="Times New Roman" panose="02020603050405020304" pitchFamily="18" charset="0"/>
                <a:cs typeface="Times New Roman" panose="02020603050405020304" pitchFamily="18" charset="0"/>
              </a:rPr>
              <a:t>Time Complexity is O(n log n).</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620000" cy="487362"/>
          </a:xfrm>
        </p:spPr>
        <p:txBody>
          <a:bodyPr>
            <a:normAutofit/>
          </a:bodyPr>
          <a:lstStyle/>
          <a:p>
            <a:pPr algn="l"/>
            <a:r>
              <a:rPr lang="en-US" sz="2400" dirty="0" smtClean="0">
                <a:latin typeface="Times New Roman" panose="02020603050405020304" pitchFamily="18" charset="0"/>
                <a:cs typeface="Times New Roman" panose="02020603050405020304" pitchFamily="18" charset="0"/>
              </a:rPr>
              <a:t>An </a:t>
            </a:r>
            <a:r>
              <a:rPr lang="en-US" sz="2400" dirty="0">
                <a:latin typeface="Times New Roman" panose="02020603050405020304" pitchFamily="18" charset="0"/>
                <a:cs typeface="Times New Roman" panose="02020603050405020304" pitchFamily="18" charset="0"/>
              </a:rPr>
              <a:t>example array {38, 27, 43, 3, 9, 82, 10}</a:t>
            </a:r>
            <a:endParaRPr lang="en-US" sz="2400" dirty="0">
              <a:latin typeface="Times New Roman" panose="02020603050405020304" pitchFamily="18" charset="0"/>
              <a:cs typeface="Times New Roman" panose="02020603050405020304" pitchFamily="18" charset="0"/>
            </a:endParaRPr>
          </a:p>
        </p:txBody>
      </p:sp>
      <p:pic>
        <p:nvPicPr>
          <p:cNvPr id="1026" name="Picture 2"/>
          <p:cNvPicPr>
            <a:picLocks noGrp="1" noChangeAspect="1" noChangeArrowheads="1"/>
          </p:cNvPicPr>
          <p:nvPr>
            <p:ph idx="1"/>
          </p:nvPr>
        </p:nvPicPr>
        <p:blipFill>
          <a:blip r:embed="rId1" cstate="print">
            <a:extLst>
              <a:ext uri="{28A0092B-C50C-407E-A947-70E740481C1C}">
                <a14:useLocalDpi xmlns:a14="http://schemas.microsoft.com/office/drawing/2010/main" val="0"/>
              </a:ext>
            </a:extLst>
          </a:blip>
          <a:srcRect/>
          <a:stretch>
            <a:fillRect/>
          </a:stretch>
        </p:blipFill>
        <p:spPr bwMode="auto">
          <a:xfrm>
            <a:off x="1219200" y="914400"/>
            <a:ext cx="6629400" cy="571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sz="2400" dirty="0">
                <a:latin typeface="Times New Roman" panose="02020603050405020304" pitchFamily="18" charset="0"/>
                <a:cs typeface="Times New Roman" panose="02020603050405020304" pitchFamily="18" charset="0"/>
              </a:rPr>
              <a:t>In this algorithm, the numbers are stored in an array numbers[]. Here, p and q represents the start and end index of a sub-array</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endParaRPr lang="en-US" sz="900" dirty="0" smtClean="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Algorithm</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Merge-Sort </a:t>
            </a:r>
            <a:r>
              <a:rPr lang="en-US" sz="2400" dirty="0">
                <a:latin typeface="Times New Roman" panose="02020603050405020304" pitchFamily="18" charset="0"/>
                <a:cs typeface="Times New Roman" panose="02020603050405020304" pitchFamily="18" charset="0"/>
              </a:rPr>
              <a:t>(numbers[], p, r)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if </a:t>
            </a:r>
            <a:r>
              <a:rPr lang="en-US" sz="2400" dirty="0">
                <a:latin typeface="Times New Roman" panose="02020603050405020304" pitchFamily="18" charset="0"/>
                <a:cs typeface="Times New Roman" panose="02020603050405020304" pitchFamily="18" charset="0"/>
              </a:rPr>
              <a:t>p &lt; r then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q </a:t>
            </a:r>
            <a:r>
              <a:rPr lang="en-US" sz="2400" dirty="0">
                <a:latin typeface="Times New Roman" panose="02020603050405020304" pitchFamily="18" charset="0"/>
                <a:cs typeface="Times New Roman" panose="02020603050405020304" pitchFamily="18" charset="0"/>
              </a:rPr>
              <a:t>= ⌊(p + r) / 2⌋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smtClean="0">
                <a:latin typeface="Times New Roman" panose="02020603050405020304" pitchFamily="18" charset="0"/>
                <a:cs typeface="Times New Roman" panose="02020603050405020304" pitchFamily="18" charset="0"/>
              </a:rPr>
              <a:t>      Merge-Sort </a:t>
            </a:r>
            <a:r>
              <a:rPr lang="en-US" sz="2400" dirty="0">
                <a:latin typeface="Times New Roman" panose="02020603050405020304" pitchFamily="18" charset="0"/>
                <a:cs typeface="Times New Roman" panose="02020603050405020304" pitchFamily="18" charset="0"/>
              </a:rPr>
              <a:t>(numbers[], p, q)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Merge-Sort </a:t>
            </a:r>
            <a:r>
              <a:rPr lang="en-US" sz="2400" dirty="0">
                <a:latin typeface="Times New Roman" panose="02020603050405020304" pitchFamily="18" charset="0"/>
                <a:cs typeface="Times New Roman" panose="02020603050405020304" pitchFamily="18" charset="0"/>
              </a:rPr>
              <a:t>(numbers[], q + 1, r) </a:t>
            </a: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Merge </a:t>
            </a:r>
            <a:r>
              <a:rPr lang="en-US" sz="2400" dirty="0">
                <a:latin typeface="Times New Roman" panose="02020603050405020304" pitchFamily="18" charset="0"/>
                <a:cs typeface="Times New Roman" panose="02020603050405020304" pitchFamily="18" charset="0"/>
              </a:rPr>
              <a:t>(numbers[], p, q, r) </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248400"/>
          </a:xfrm>
        </p:spPr>
        <p:txBody>
          <a:bodyPr>
            <a:normAutofit fontScale="40000" lnSpcReduction="20000"/>
          </a:bodyPr>
          <a:lstStyle/>
          <a:p>
            <a:pPr marL="0" indent="0">
              <a:buNone/>
            </a:pPr>
            <a:r>
              <a:rPr lang="en-US" sz="5100" dirty="0">
                <a:latin typeface="Times New Roman" panose="02020603050405020304" pitchFamily="18" charset="0"/>
                <a:cs typeface="Times New Roman" panose="02020603050405020304" pitchFamily="18" charset="0"/>
              </a:rPr>
              <a:t>Function: </a:t>
            </a:r>
            <a:endParaRPr lang="en-US" sz="5100" dirty="0">
              <a:latin typeface="Times New Roman" panose="02020603050405020304" pitchFamily="18" charset="0"/>
              <a:cs typeface="Times New Roman" panose="02020603050405020304" pitchFamily="18" charset="0"/>
            </a:endParaRPr>
          </a:p>
          <a:p>
            <a:pPr marL="0" indent="0">
              <a:buNone/>
            </a:pPr>
            <a:r>
              <a:rPr lang="en-US" sz="4000" dirty="0" smtClean="0"/>
              <a:t> </a:t>
            </a:r>
            <a:r>
              <a:rPr lang="en-US" sz="5000" dirty="0" smtClean="0">
                <a:latin typeface="Times New Roman" panose="02020603050405020304" pitchFamily="18" charset="0"/>
                <a:cs typeface="Times New Roman" panose="02020603050405020304" pitchFamily="18" charset="0"/>
              </a:rPr>
              <a:t>Merge (numbers[], p, q, r)</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n1 = q – p + 1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n2 = r – q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declare </a:t>
            </a:r>
            <a:r>
              <a:rPr lang="en-US" sz="5000" dirty="0" err="1" smtClean="0">
                <a:latin typeface="Times New Roman" panose="02020603050405020304" pitchFamily="18" charset="0"/>
                <a:cs typeface="Times New Roman" panose="02020603050405020304" pitchFamily="18" charset="0"/>
              </a:rPr>
              <a:t>leftnums</a:t>
            </a:r>
            <a:r>
              <a:rPr lang="en-US" sz="5000" dirty="0" smtClean="0">
                <a:latin typeface="Times New Roman" panose="02020603050405020304" pitchFamily="18" charset="0"/>
                <a:cs typeface="Times New Roman" panose="02020603050405020304" pitchFamily="18" charset="0"/>
              </a:rPr>
              <a:t>[1…n1 + 1] and </a:t>
            </a:r>
            <a:r>
              <a:rPr lang="en-US" sz="5000" dirty="0" err="1" smtClean="0">
                <a:latin typeface="Times New Roman" panose="02020603050405020304" pitchFamily="18" charset="0"/>
                <a:cs typeface="Times New Roman" panose="02020603050405020304" pitchFamily="18" charset="0"/>
              </a:rPr>
              <a:t>rightnums</a:t>
            </a:r>
            <a:r>
              <a:rPr lang="en-US" sz="5000" dirty="0" smtClean="0">
                <a:latin typeface="Times New Roman" panose="02020603050405020304" pitchFamily="18" charset="0"/>
                <a:cs typeface="Times New Roman" panose="02020603050405020304" pitchFamily="18" charset="0"/>
              </a:rPr>
              <a:t>[1…n2 + 1] temporary arrays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for i = 1 to n1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a:t>
            </a:r>
            <a:r>
              <a:rPr lang="en-US" sz="5000" dirty="0" err="1" smtClean="0">
                <a:latin typeface="Times New Roman" panose="02020603050405020304" pitchFamily="18" charset="0"/>
                <a:cs typeface="Times New Roman" panose="02020603050405020304" pitchFamily="18" charset="0"/>
              </a:rPr>
              <a:t>leftnums</a:t>
            </a:r>
            <a:r>
              <a:rPr lang="en-US" sz="5000" dirty="0" smtClean="0">
                <a:latin typeface="Times New Roman" panose="02020603050405020304" pitchFamily="18" charset="0"/>
                <a:cs typeface="Times New Roman" panose="02020603050405020304" pitchFamily="18" charset="0"/>
              </a:rPr>
              <a:t>[i] = numbers[p + i - 1]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for j = 1 to n2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a:t>
            </a:r>
            <a:r>
              <a:rPr lang="en-US" sz="5000" dirty="0" err="1" smtClean="0">
                <a:latin typeface="Times New Roman" panose="02020603050405020304" pitchFamily="18" charset="0"/>
                <a:cs typeface="Times New Roman" panose="02020603050405020304" pitchFamily="18" charset="0"/>
              </a:rPr>
              <a:t>rightnums</a:t>
            </a:r>
            <a:r>
              <a:rPr lang="en-US" sz="5000" dirty="0" smtClean="0">
                <a:latin typeface="Times New Roman" panose="02020603050405020304" pitchFamily="18" charset="0"/>
                <a:cs typeface="Times New Roman" panose="02020603050405020304" pitchFamily="18" charset="0"/>
              </a:rPr>
              <a:t>[j] = numbers[q+ j]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a:t>
            </a:r>
            <a:r>
              <a:rPr lang="en-US" sz="5000" dirty="0" err="1" smtClean="0">
                <a:latin typeface="Times New Roman" panose="02020603050405020304" pitchFamily="18" charset="0"/>
                <a:cs typeface="Times New Roman" panose="02020603050405020304" pitchFamily="18" charset="0"/>
              </a:rPr>
              <a:t>leftnums</a:t>
            </a:r>
            <a:r>
              <a:rPr lang="en-US" sz="5000" dirty="0" smtClean="0">
                <a:latin typeface="Times New Roman" panose="02020603050405020304" pitchFamily="18" charset="0"/>
                <a:cs typeface="Times New Roman" panose="02020603050405020304" pitchFamily="18" charset="0"/>
              </a:rPr>
              <a:t>[n1 + 1] = ∞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a:t>
            </a:r>
            <a:r>
              <a:rPr lang="en-US" sz="5000" dirty="0" err="1" smtClean="0">
                <a:latin typeface="Times New Roman" panose="02020603050405020304" pitchFamily="18" charset="0"/>
                <a:cs typeface="Times New Roman" panose="02020603050405020304" pitchFamily="18" charset="0"/>
              </a:rPr>
              <a:t>rightnums</a:t>
            </a:r>
            <a:r>
              <a:rPr lang="en-US" sz="5000" dirty="0" smtClean="0">
                <a:latin typeface="Times New Roman" panose="02020603050405020304" pitchFamily="18" charset="0"/>
                <a:cs typeface="Times New Roman" panose="02020603050405020304" pitchFamily="18" charset="0"/>
              </a:rPr>
              <a:t>[n2 + 1] = ∞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i = 1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j = 1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for k = p to r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if </a:t>
            </a:r>
            <a:r>
              <a:rPr lang="en-US" sz="5000" dirty="0" err="1" smtClean="0">
                <a:latin typeface="Times New Roman" panose="02020603050405020304" pitchFamily="18" charset="0"/>
                <a:cs typeface="Times New Roman" panose="02020603050405020304" pitchFamily="18" charset="0"/>
              </a:rPr>
              <a:t>leftnums</a:t>
            </a:r>
            <a:r>
              <a:rPr lang="en-US" sz="5000" dirty="0" smtClean="0">
                <a:latin typeface="Times New Roman" panose="02020603050405020304" pitchFamily="18" charset="0"/>
                <a:cs typeface="Times New Roman" panose="02020603050405020304" pitchFamily="18" charset="0"/>
              </a:rPr>
              <a:t>[i] ≤ </a:t>
            </a:r>
            <a:r>
              <a:rPr lang="en-US" sz="5000" dirty="0" err="1" smtClean="0">
                <a:latin typeface="Times New Roman" panose="02020603050405020304" pitchFamily="18" charset="0"/>
                <a:cs typeface="Times New Roman" panose="02020603050405020304" pitchFamily="18" charset="0"/>
              </a:rPr>
              <a:t>rightnums</a:t>
            </a:r>
            <a:r>
              <a:rPr lang="en-US" sz="5000" dirty="0" smtClean="0">
                <a:latin typeface="Times New Roman" panose="02020603050405020304" pitchFamily="18" charset="0"/>
                <a:cs typeface="Times New Roman" panose="02020603050405020304" pitchFamily="18" charset="0"/>
              </a:rPr>
              <a:t>[j]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numbers[k] = </a:t>
            </a:r>
            <a:r>
              <a:rPr lang="en-US" sz="5000" dirty="0" err="1" smtClean="0">
                <a:latin typeface="Times New Roman" panose="02020603050405020304" pitchFamily="18" charset="0"/>
                <a:cs typeface="Times New Roman" panose="02020603050405020304" pitchFamily="18" charset="0"/>
              </a:rPr>
              <a:t>leftnums</a:t>
            </a:r>
            <a:r>
              <a:rPr lang="en-US" sz="5000" dirty="0" smtClean="0">
                <a:latin typeface="Times New Roman" panose="02020603050405020304" pitchFamily="18" charset="0"/>
                <a:cs typeface="Times New Roman" panose="02020603050405020304" pitchFamily="18" charset="0"/>
              </a:rPr>
              <a:t>[i]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i = i + 1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else</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numbers[k] = </a:t>
            </a:r>
            <a:r>
              <a:rPr lang="en-US" sz="5000" dirty="0" err="1" smtClean="0">
                <a:latin typeface="Times New Roman" panose="02020603050405020304" pitchFamily="18" charset="0"/>
                <a:cs typeface="Times New Roman" panose="02020603050405020304" pitchFamily="18" charset="0"/>
              </a:rPr>
              <a:t>rightnums</a:t>
            </a:r>
            <a:r>
              <a:rPr lang="en-US" sz="5000" dirty="0" smtClean="0">
                <a:latin typeface="Times New Roman" panose="02020603050405020304" pitchFamily="18" charset="0"/>
                <a:cs typeface="Times New Roman" panose="02020603050405020304" pitchFamily="18" charset="0"/>
              </a:rPr>
              <a:t>[j] </a:t>
            </a:r>
            <a:endParaRPr lang="en-US" sz="5000" dirty="0" smtClean="0">
              <a:latin typeface="Times New Roman" panose="02020603050405020304" pitchFamily="18" charset="0"/>
              <a:cs typeface="Times New Roman" panose="02020603050405020304" pitchFamily="18" charset="0"/>
            </a:endParaRPr>
          </a:p>
          <a:p>
            <a:pPr marL="0" indent="0">
              <a:buNone/>
            </a:pPr>
            <a:r>
              <a:rPr lang="en-US" sz="5000" dirty="0" smtClean="0">
                <a:latin typeface="Times New Roman" panose="02020603050405020304" pitchFamily="18" charset="0"/>
                <a:cs typeface="Times New Roman" panose="02020603050405020304" pitchFamily="18" charset="0"/>
              </a:rPr>
              <a:t>                 j = j + 1 </a:t>
            </a:r>
            <a:endParaRPr lang="en-US" sz="50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latin typeface="Times New Roman" panose="02020603050405020304" pitchFamily="18" charset="0"/>
                <a:cs typeface="Times New Roman" panose="02020603050405020304" pitchFamily="18" charset="0"/>
              </a:rPr>
              <a:t>Quick Sort</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219200"/>
            <a:ext cx="8229600" cy="5334000"/>
          </a:xfrm>
        </p:spPr>
        <p:txBody>
          <a:bodyPr>
            <a:normAutofit lnSpcReduction="10000"/>
          </a:bodyPr>
          <a:lstStyle/>
          <a:p>
            <a:r>
              <a:rPr lang="en-US" dirty="0">
                <a:latin typeface="Times New Roman" panose="02020603050405020304" pitchFamily="18" charset="0"/>
                <a:cs typeface="Times New Roman" panose="02020603050405020304" pitchFamily="18" charset="0"/>
              </a:rPr>
              <a:t>The quick sort uses divide and conquer to gain the same advantages as the merge sort. Quicksort is the opposite: all the real work happens in the divide step. In fact, the combine </a:t>
            </a:r>
            <a:r>
              <a:rPr lang="en-US" dirty="0" smtClean="0">
                <a:latin typeface="Times New Roman" panose="02020603050405020304" pitchFamily="18" charset="0"/>
                <a:cs typeface="Times New Roman" panose="02020603050405020304" pitchFamily="18" charset="0"/>
              </a:rPr>
              <a:t>step </a:t>
            </a:r>
            <a:r>
              <a:rPr lang="en-US" dirty="0">
                <a:latin typeface="Times New Roman" panose="02020603050405020304" pitchFamily="18" charset="0"/>
                <a:cs typeface="Times New Roman" panose="02020603050405020304" pitchFamily="18" charset="0"/>
              </a:rPr>
              <a:t>in quicksort does absolutely nothing</a:t>
            </a:r>
            <a:r>
              <a:rPr lang="en-US"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Quicksort has a couple of other differences from merge sort. Quicksort works in place. And its worst-case running time is as bad as selection sort's and insertion sort's: </a:t>
            </a:r>
            <a:r>
              <a:rPr lang="en-US" dirty="0" smtClean="0">
                <a:latin typeface="Times New Roman" panose="02020603050405020304" pitchFamily="18" charset="0"/>
                <a:cs typeface="Times New Roman" panose="02020603050405020304" pitchFamily="18" charset="0"/>
              </a:rPr>
              <a:t>Θ(n</a:t>
            </a:r>
            <a:r>
              <a:rPr lang="en-US" baseline="30000" dirty="0" smtClean="0">
                <a:latin typeface="Times New Roman" panose="02020603050405020304" pitchFamily="18" charset="0"/>
                <a:cs typeface="Times New Roman" panose="02020603050405020304" pitchFamily="18" charset="0"/>
              </a:rPr>
              <a:t>2</a:t>
            </a:r>
            <a:r>
              <a:rPr lang="en-US" dirty="0" smtClean="0">
                <a:latin typeface="Times New Roman" panose="02020603050405020304" pitchFamily="18" charset="0"/>
                <a:cs typeface="Times New Roman" panose="02020603050405020304" pitchFamily="18" charset="0"/>
              </a:rPr>
              <a:t>). But </a:t>
            </a:r>
            <a:r>
              <a:rPr lang="en-US" dirty="0">
                <a:latin typeface="Times New Roman" panose="02020603050405020304" pitchFamily="18" charset="0"/>
                <a:cs typeface="Times New Roman" panose="02020603050405020304" pitchFamily="18" charset="0"/>
              </a:rPr>
              <a:t>its average-case running time is as good as merge </a:t>
            </a:r>
            <a:r>
              <a:rPr lang="en-US" dirty="0" smtClean="0">
                <a:latin typeface="Times New Roman" panose="02020603050405020304" pitchFamily="18" charset="0"/>
                <a:cs typeface="Times New Roman" panose="02020603050405020304" pitchFamily="18" charset="0"/>
              </a:rPr>
              <a:t>sort's: Θ(n log</a:t>
            </a:r>
            <a:r>
              <a:rPr lang="en-US" baseline="-25000" dirty="0" smtClean="0">
                <a:latin typeface="Times New Roman" panose="02020603050405020304" pitchFamily="18" charset="0"/>
                <a:cs typeface="Times New Roman" panose="02020603050405020304" pitchFamily="18" charset="0"/>
              </a:rPr>
              <a:t>2</a:t>
            </a:r>
            <a:r>
              <a:rPr lang="en-US" dirty="0" smtClean="0">
                <a:latin typeface="Times New Roman" panose="02020603050405020304" pitchFamily="18" charset="0"/>
                <a:cs typeface="Times New Roman" panose="02020603050405020304" pitchFamily="18" charset="0"/>
              </a:rPr>
              <a:t> n).</a:t>
            </a:r>
            <a:endParaRPr lang="en-US"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12037</Words>
  <Application>WPS Presentation</Application>
  <PresentationFormat>On-screen Show (4:3)</PresentationFormat>
  <Paragraphs>306</Paragraphs>
  <Slides>33</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33</vt:i4>
      </vt:variant>
    </vt:vector>
  </HeadingPairs>
  <TitlesOfParts>
    <vt:vector size="41" baseType="lpstr">
      <vt:lpstr>Arial</vt:lpstr>
      <vt:lpstr>SimSun</vt:lpstr>
      <vt:lpstr>Wingdings</vt:lpstr>
      <vt:lpstr>Times New Roman</vt:lpstr>
      <vt:lpstr>Microsoft YaHei</vt:lpstr>
      <vt:lpstr>Arial Unicode MS</vt:lpstr>
      <vt:lpstr>Calibri</vt:lpstr>
      <vt:lpstr>Office Theme</vt:lpstr>
      <vt:lpstr>DNR COLLEGE, PG COURSES BHIMAVARAM  DESIGN AND ANALYSYS OF ALGORITHMS</vt:lpstr>
      <vt:lpstr>UNIT-II</vt:lpstr>
      <vt:lpstr>Divide and Conquer</vt:lpstr>
      <vt:lpstr>Fig: Divide and Conquer</vt:lpstr>
      <vt:lpstr>Merge Sort</vt:lpstr>
      <vt:lpstr>An example array {38, 27, 43, 3, 9, 82, 10}</vt:lpstr>
      <vt:lpstr>PowerPoint 演示文稿</vt:lpstr>
      <vt:lpstr>PowerPoint 演示文稿</vt:lpstr>
      <vt:lpstr>Quick Sort</vt:lpstr>
      <vt:lpstr>PowerPoint 演示文稿</vt:lpstr>
      <vt:lpstr>PowerPoint 演示文稿</vt:lpstr>
      <vt:lpstr>Binary Search</vt:lpstr>
      <vt:lpstr>PowerPoint 演示文稿</vt:lpstr>
      <vt:lpstr>Binary Tree Traversals </vt:lpstr>
      <vt:lpstr>PowerPoint 演示文稿</vt:lpstr>
      <vt:lpstr>PowerPoint 演示文稿</vt:lpstr>
      <vt:lpstr>PowerPoint 演示文稿</vt:lpstr>
      <vt:lpstr>PowerPoint 演示文稿</vt:lpstr>
      <vt:lpstr>PowerPoint 演示文稿</vt:lpstr>
      <vt:lpstr>PowerPoint 演示文稿</vt:lpstr>
      <vt:lpstr>Decrease and Conquer </vt:lpstr>
      <vt:lpstr>PowerPoint 演示文稿</vt:lpstr>
      <vt:lpstr>PowerPoint 演示文稿</vt:lpstr>
      <vt:lpstr>PowerPoint 演示文稿</vt:lpstr>
      <vt:lpstr>PowerPoint 演示文稿</vt:lpstr>
      <vt:lpstr>PowerPoint 演示文稿</vt:lpstr>
      <vt:lpstr>Transform and Conquer</vt:lpstr>
      <vt:lpstr>Heaps and Heap Sort</vt:lpstr>
      <vt:lpstr>PowerPoint 演示文稿</vt:lpstr>
      <vt:lpstr>PowerPoint 演示文稿</vt:lpstr>
      <vt:lpstr>Problem Reduction</vt:lpstr>
      <vt:lpstr>PowerPoint 演示文稿</vt:lpstr>
      <vt:lpstr>Thank You</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DNR COLLEGE, PG COURSES BHIMAVARAM  DESIGN AND ANALYSYS OF ALGORITHMS</dc:title>
  <dc:creator>MCA Computers</dc:creator>
  <cp:lastModifiedBy>DNR14</cp:lastModifiedBy>
  <cp:revision>7</cp:revision>
  <dcterms:created xsi:type="dcterms:W3CDTF">2020-09-10T04:26:00Z</dcterms:created>
  <dcterms:modified xsi:type="dcterms:W3CDTF">2024-06-18T09:40:08Z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9E6501D036F14AF6B2876A04BEFCEA8B_12</vt:lpwstr>
  </property>
  <property fmtid="{D5CDD505-2E9C-101B-9397-08002B2CF9AE}" pid="3" name="KSOProductBuildVer">
    <vt:lpwstr>1033-12.2.0.17119</vt:lpwstr>
  </property>
</Properties>
</file>