
<file path=[Content_Types].xml><?xml version="1.0" encoding="utf-8"?>
<Types xmlns="http://schemas.openxmlformats.org/package/2006/content-types">
  <Default Extension="jpeg" ContentType="image/jpeg"/>
  <Default Extension="JPG" ContentType="image/.jpg"/>
  <Default Extension="wdp" ContentType="image/vnd.ms-photo"/>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9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CC"/>
    <a:srgbClr val="FFCCFF"/>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5" Type="http://schemas.openxmlformats.org/officeDocument/2006/relationships/tableStyles" Target="tableStyles.xml"/><Relationship Id="rId44" Type="http://schemas.openxmlformats.org/officeDocument/2006/relationships/viewProps" Target="viewProps.xml"/><Relationship Id="rId43" Type="http://schemas.openxmlformats.org/officeDocument/2006/relationships/presProps" Target="presProps.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F14A07AA-B64D-4456-A652-3C091076EF3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FFD9829-5B47-4E8D-B104-E647C6D459B3}" type="slidenum">
              <a:rPr lang="en-IN" smtClean="0"/>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F14A07AA-B64D-4456-A652-3C091076EF3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FFD9829-5B47-4E8D-B104-E647C6D459B3}" type="slidenum">
              <a:rPr lang="en-IN" smtClean="0"/>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F14A07AA-B64D-4456-A652-3C091076EF3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FFD9829-5B47-4E8D-B104-E647C6D459B3}" type="slidenum">
              <a:rPr lang="en-IN" smtClean="0"/>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F14A07AA-B64D-4456-A652-3C091076EF3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FFD9829-5B47-4E8D-B104-E647C6D459B3}" type="slidenum">
              <a:rPr lang="en-IN" smtClean="0"/>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F14A07AA-B64D-4456-A652-3C091076EF3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FFD9829-5B47-4E8D-B104-E647C6D459B3}" type="slidenum">
              <a:rPr lang="en-IN" smtClean="0"/>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5" name="Date Placeholder 4"/>
          <p:cNvSpPr>
            <a:spLocks noGrp="1"/>
          </p:cNvSpPr>
          <p:nvPr>
            <p:ph type="dt" sz="half" idx="10"/>
          </p:nvPr>
        </p:nvSpPr>
        <p:spPr/>
        <p:txBody>
          <a:bodyPr/>
          <a:lstStyle/>
          <a:p>
            <a:fld id="{F14A07AA-B64D-4456-A652-3C091076EF34}"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FFD9829-5B47-4E8D-B104-E647C6D459B3}" type="slidenum">
              <a:rPr lang="en-IN" smtClean="0"/>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7" name="Date Placeholder 6"/>
          <p:cNvSpPr>
            <a:spLocks noGrp="1"/>
          </p:cNvSpPr>
          <p:nvPr>
            <p:ph type="dt" sz="half" idx="10"/>
          </p:nvPr>
        </p:nvSpPr>
        <p:spPr/>
        <p:txBody>
          <a:bodyPr/>
          <a:lstStyle/>
          <a:p>
            <a:fld id="{F14A07AA-B64D-4456-A652-3C091076EF34}" type="datetimeFigureOut">
              <a:rPr lang="en-IN" smtClean="0"/>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FFD9829-5B47-4E8D-B104-E647C6D459B3}" type="slidenum">
              <a:rPr lang="en-IN" smtClean="0"/>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F14A07AA-B64D-4456-A652-3C091076EF34}" type="datetimeFigureOut">
              <a:rPr lang="en-IN" smtClean="0"/>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FFD9829-5B47-4E8D-B104-E647C6D459B3}" type="slidenum">
              <a:rPr lang="en-IN" smtClean="0"/>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4A07AA-B64D-4456-A652-3C091076EF34}" type="datetimeFigureOut">
              <a:rPr lang="en-IN" smtClean="0"/>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FFD9829-5B47-4E8D-B104-E647C6D459B3}" type="slidenum">
              <a:rPr lang="en-IN" smtClean="0"/>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F14A07AA-B64D-4456-A652-3C091076EF34}"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FFD9829-5B47-4E8D-B104-E647C6D459B3}" type="slidenum">
              <a:rPr lang="en-IN" smtClean="0"/>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F14A07AA-B64D-4456-A652-3C091076EF34}"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FFD9829-5B47-4E8D-B104-E647C6D459B3}" type="slidenum">
              <a:rPr lang="en-IN" smtClean="0"/>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4A07AA-B64D-4456-A652-3C091076EF34}" type="datetimeFigureOut">
              <a:rPr lang="en-IN" smtClean="0"/>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FD9829-5B47-4E8D-B104-E647C6D459B3}" type="slidenum">
              <a:rPr lang="en-IN" smtClean="0"/>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hyperlink" Target="https://en.wikipedia.org/wiki/Self-balancing_binary_search_tree" TargetMode="External"/><Relationship Id="rId3" Type="http://schemas.openxmlformats.org/officeDocument/2006/relationships/hyperlink" Target="https://en.wikipedia.org/wiki/Binary_search_tree" TargetMode="External"/><Relationship Id="rId2" Type="http://schemas.openxmlformats.org/officeDocument/2006/relationships/hyperlink" Target="https://en.wikipedia.org/wiki/Logarithmic_time" TargetMode="External"/><Relationship Id="rId1" Type="http://schemas.openxmlformats.org/officeDocument/2006/relationships/hyperlink" Target="https://en.wikipedia.org/wiki/Tree_data_structure" TargetMode="Externa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www.programiz.com/dsa/dynamic-programming" TargetMode="Externa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hdphoto" Target="../media/image3.wdp"/><Relationship Id="rId1"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hdphoto" Target="../media/image5.wdp"/><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hdphoto" Target="../media/image7.wdp"/><Relationship Id="rId1"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hdphoto" Target="../media/image9.wdp"/><Relationship Id="rId1" Type="http://schemas.openxmlformats.org/officeDocument/2006/relationships/image" Target="../media/image8.jpeg"/></Relationships>
</file>

<file path=ppt/slides/_rels/slide18.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microsoft.com/office/2007/relationships/hdphoto" Target="../media/image13.wdp"/><Relationship Id="rId3" Type="http://schemas.openxmlformats.org/officeDocument/2006/relationships/image" Target="../media/image12.jpeg"/><Relationship Id="rId2" Type="http://schemas.microsoft.com/office/2007/relationships/hdphoto" Target="../media/image11.wdp"/><Relationship Id="rId1" Type="http://schemas.openxmlformats.org/officeDocument/2006/relationships/image" Target="../media/image10.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hyperlink" Target="https://en.wikipedia.org/wiki/Expected_value" TargetMode="External"/><Relationship Id="rId1" Type="http://schemas.openxmlformats.org/officeDocument/2006/relationships/hyperlink" Target="https://en.wikipedia.org/wiki/Binary_search_tre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hyperlink" Target="https://en.wikipedia.org/wiki/Optimal_binary_search_tree" TargetMode="External"/><Relationship Id="rId3" Type="http://schemas.openxmlformats.org/officeDocument/2006/relationships/hyperlink" Target="https://en.wikipedia.org/wiki/Competitive_ratio" TargetMode="External"/><Relationship Id="rId2" Type="http://schemas.openxmlformats.org/officeDocument/2006/relationships/hyperlink" Target="https://en.wikipedia.org/wiki/Splay_tree" TargetMode="External"/><Relationship Id="rId1" Type="http://schemas.openxmlformats.org/officeDocument/2006/relationships/hyperlink" Target="https://en.wikipedia.org/wiki/Tree_rotation"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4.jpe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5.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6.jpe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8.jpeg"/><Relationship Id="rId1" Type="http://schemas.openxmlformats.org/officeDocument/2006/relationships/image" Target="../media/image1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9.jpe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0.jpe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6.jpe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2.jpeg"/><Relationship Id="rId1" Type="http://schemas.openxmlformats.org/officeDocument/2006/relationships/image" Target="../media/image21.jpe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4.jpeg"/><Relationship Id="rId1" Type="http://schemas.openxmlformats.org/officeDocument/2006/relationships/image" Target="../media/image23.jpe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6.jpeg"/><Relationship Id="rId1" Type="http://schemas.openxmlformats.org/officeDocument/2006/relationships/image" Target="../media/image25.jpeg"/></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7.jpe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8.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1"/>
            <a:ext cx="7772400" cy="2057399"/>
          </a:xfrm>
        </p:spPr>
        <p:txBody>
          <a:bodyPr>
            <a:normAutofit fontScale="90000"/>
          </a:bodyPr>
          <a:lstStyle/>
          <a:p>
            <a:r>
              <a:rPr lang="en-US" sz="4000" b="1" dirty="0" smtClean="0">
                <a:solidFill>
                  <a:srgbClr val="660066"/>
                </a:solidFill>
                <a:latin typeface="Times New Roman" panose="02020603050405020304" pitchFamily="18" charset="0"/>
                <a:cs typeface="Times New Roman" panose="02020603050405020304" pitchFamily="18" charset="0"/>
              </a:rPr>
              <a:t>DNR COLLEGE, PG COURSES</a:t>
            </a:r>
            <a:br>
              <a:rPr lang="en-US" sz="4000" b="1" dirty="0" smtClean="0">
                <a:solidFill>
                  <a:srgbClr val="660066"/>
                </a:solidFill>
                <a:latin typeface="Times New Roman" panose="02020603050405020304" pitchFamily="18" charset="0"/>
                <a:cs typeface="Times New Roman" panose="02020603050405020304" pitchFamily="18" charset="0"/>
              </a:rPr>
            </a:br>
            <a:r>
              <a:rPr lang="en-US" sz="4000" b="1" dirty="0" smtClean="0">
                <a:solidFill>
                  <a:srgbClr val="660066"/>
                </a:solidFill>
                <a:latin typeface="Times New Roman" panose="02020603050405020304" pitchFamily="18" charset="0"/>
                <a:cs typeface="Times New Roman" panose="02020603050405020304" pitchFamily="18" charset="0"/>
              </a:rPr>
              <a:t>BHIMAVARAM</a:t>
            </a:r>
            <a:br>
              <a:rPr lang="en-US" sz="4000" b="1" dirty="0" smtClean="0">
                <a:solidFill>
                  <a:srgbClr val="006600"/>
                </a:solidFill>
                <a:latin typeface="Times New Roman" panose="02020603050405020304" pitchFamily="18" charset="0"/>
                <a:cs typeface="Times New Roman" panose="02020603050405020304" pitchFamily="18" charset="0"/>
              </a:rPr>
            </a:br>
            <a:r>
              <a:rPr lang="en-US" sz="4000" b="1" dirty="0" smtClean="0">
                <a:solidFill>
                  <a:srgbClr val="006600"/>
                </a:solidFill>
                <a:latin typeface="Times New Roman" panose="02020603050405020304" pitchFamily="18" charset="0"/>
                <a:cs typeface="Times New Roman" panose="02020603050405020304" pitchFamily="18" charset="0"/>
              </a:rPr>
              <a:t>DESIGN </a:t>
            </a:r>
            <a:r>
              <a:rPr lang="en-US" sz="4000" b="1" dirty="0" smtClean="0">
                <a:solidFill>
                  <a:srgbClr val="006600"/>
                </a:solidFill>
                <a:latin typeface="Times New Roman" panose="02020603050405020304" pitchFamily="18" charset="0"/>
                <a:cs typeface="Times New Roman" panose="02020603050405020304" pitchFamily="18" charset="0"/>
              </a:rPr>
              <a:t>AND ANALYSYS OF ALGORITHMS</a:t>
            </a:r>
            <a:endParaRPr lang="en-US" sz="4000" b="1" dirty="0">
              <a:solidFill>
                <a:srgbClr val="0066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114800" y="4267200"/>
            <a:ext cx="4343400" cy="1676400"/>
          </a:xfrm>
        </p:spPr>
        <p:txBody>
          <a:bodyPr>
            <a:normAutofit/>
          </a:bodyPr>
          <a:lstStyle/>
          <a:p>
            <a:pPr algn="l"/>
            <a:r>
              <a:rPr lang="en-US" sz="2800" dirty="0" smtClean="0">
                <a:solidFill>
                  <a:srgbClr val="0000FF"/>
                </a:solidFill>
                <a:latin typeface="Times New Roman" panose="02020603050405020304" pitchFamily="18" charset="0"/>
                <a:cs typeface="Times New Roman" panose="02020603050405020304" pitchFamily="18" charset="0"/>
              </a:rPr>
              <a:t>Class   : MCA I-Semester</a:t>
            </a:r>
            <a:endParaRPr lang="en-US" sz="2800" dirty="0" smtClean="0">
              <a:solidFill>
                <a:srgbClr val="0000FF"/>
              </a:solidFill>
              <a:latin typeface="Times New Roman" panose="02020603050405020304" pitchFamily="18" charset="0"/>
              <a:cs typeface="Times New Roman" panose="02020603050405020304" pitchFamily="18" charset="0"/>
            </a:endParaRPr>
          </a:p>
          <a:p>
            <a:pPr algn="l"/>
            <a:r>
              <a:rPr lang="en-US" sz="2800" dirty="0" smtClean="0">
                <a:solidFill>
                  <a:srgbClr val="0000FF"/>
                </a:solidFill>
                <a:latin typeface="Times New Roman" panose="02020603050405020304" pitchFamily="18" charset="0"/>
                <a:cs typeface="Times New Roman" panose="02020603050405020304" pitchFamily="18" charset="0"/>
              </a:rPr>
              <a:t>Faculty: V.SARALA</a:t>
            </a:r>
            <a:endParaRPr lang="en-US" sz="2800" dirty="0">
              <a:solidFill>
                <a:srgbClr val="0000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477000"/>
          </a:xfrm>
        </p:spPr>
        <p:txBody>
          <a:bodyPr>
            <a:noAutofit/>
          </a:bodyPr>
          <a:lstStyle/>
          <a:p>
            <a:pPr marL="0" indent="0">
              <a:buNone/>
            </a:pPr>
            <a:r>
              <a:rPr lang="en-US" sz="2400" dirty="0">
                <a:solidFill>
                  <a:srgbClr val="000000"/>
                </a:solidFill>
                <a:latin typeface="Times New Roman" panose="02020603050405020304" pitchFamily="18" charset="0"/>
                <a:cs typeface="Times New Roman" panose="02020603050405020304" pitchFamily="18" charset="0"/>
              </a:rPr>
              <a:t>Hash </a:t>
            </a:r>
            <a:r>
              <a:rPr lang="en-US" sz="2400" dirty="0" smtClean="0">
                <a:solidFill>
                  <a:srgbClr val="000000"/>
                </a:solidFill>
                <a:latin typeface="Times New Roman" panose="02020603050405020304" pitchFamily="18" charset="0"/>
                <a:cs typeface="Times New Roman" panose="02020603050405020304" pitchFamily="18" charset="0"/>
              </a:rPr>
              <a:t>Table</a:t>
            </a:r>
            <a:endParaRPr lang="en-US" sz="24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2400" dirty="0">
                <a:solidFill>
                  <a:srgbClr val="000000"/>
                </a:solidFill>
                <a:latin typeface="Times New Roman" panose="02020603050405020304" pitchFamily="18" charset="0"/>
                <a:cs typeface="Times New Roman" panose="02020603050405020304" pitchFamily="18" charset="0"/>
              </a:rPr>
              <a:t>Hash table or hash map is a data structure used to store key-value pairs.</a:t>
            </a:r>
            <a:endParaRPr lang="en-US" sz="24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2400" dirty="0">
                <a:solidFill>
                  <a:srgbClr val="000000"/>
                </a:solidFill>
                <a:latin typeface="Times New Roman" panose="02020603050405020304" pitchFamily="18" charset="0"/>
                <a:cs typeface="Times New Roman" panose="02020603050405020304" pitchFamily="18" charset="0"/>
              </a:rPr>
              <a:t>It is a collection of items stored to make it easy to find them later.</a:t>
            </a:r>
            <a:endParaRPr lang="en-US" sz="24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2400" dirty="0">
                <a:solidFill>
                  <a:srgbClr val="000000"/>
                </a:solidFill>
                <a:latin typeface="Times New Roman" panose="02020603050405020304" pitchFamily="18" charset="0"/>
                <a:cs typeface="Times New Roman" panose="02020603050405020304" pitchFamily="18" charset="0"/>
              </a:rPr>
              <a:t>It uses a hash function to compute an index into an array of buckets or slots from which the desired value can be found.</a:t>
            </a:r>
            <a:endParaRPr lang="en-US" sz="24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2400" dirty="0">
                <a:solidFill>
                  <a:srgbClr val="000000"/>
                </a:solidFill>
                <a:latin typeface="Times New Roman" panose="02020603050405020304" pitchFamily="18" charset="0"/>
                <a:cs typeface="Times New Roman" panose="02020603050405020304" pitchFamily="18" charset="0"/>
              </a:rPr>
              <a:t>It is an array of list where each list is known as bucket.</a:t>
            </a:r>
            <a:endParaRPr lang="en-US" sz="24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2400" dirty="0">
                <a:solidFill>
                  <a:srgbClr val="000000"/>
                </a:solidFill>
                <a:latin typeface="Times New Roman" panose="02020603050405020304" pitchFamily="18" charset="0"/>
                <a:cs typeface="Times New Roman" panose="02020603050405020304" pitchFamily="18" charset="0"/>
              </a:rPr>
              <a:t>It contains value based on the key.</a:t>
            </a:r>
            <a:endParaRPr lang="en-US" sz="24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2400" dirty="0">
                <a:solidFill>
                  <a:srgbClr val="000000"/>
                </a:solidFill>
                <a:latin typeface="Times New Roman" panose="02020603050405020304" pitchFamily="18" charset="0"/>
                <a:cs typeface="Times New Roman" panose="02020603050405020304" pitchFamily="18" charset="0"/>
              </a:rPr>
              <a:t>Hash table is used to implement the map interface and extends Dictionary class.</a:t>
            </a:r>
            <a:endParaRPr lang="en-US" sz="24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2400" dirty="0">
                <a:solidFill>
                  <a:srgbClr val="000000"/>
                </a:solidFill>
                <a:latin typeface="Times New Roman" panose="02020603050405020304" pitchFamily="18" charset="0"/>
                <a:cs typeface="Times New Roman" panose="02020603050405020304" pitchFamily="18" charset="0"/>
              </a:rPr>
              <a:t>Hash table is synchronized and contains only unique elements.</a:t>
            </a:r>
            <a:endParaRPr lang="en-US" sz="24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2400" dirty="0" smtClean="0">
                <a:solidFill>
                  <a:srgbClr val="000000"/>
                </a:solidFill>
                <a:latin typeface="Times New Roman" panose="02020603050405020304" pitchFamily="18" charset="0"/>
                <a:cs typeface="Times New Roman" panose="02020603050405020304" pitchFamily="18" charset="0"/>
              </a:rPr>
              <a:t>As </a:t>
            </a:r>
            <a:r>
              <a:rPr lang="en-US" sz="2400" dirty="0">
                <a:solidFill>
                  <a:srgbClr val="000000"/>
                </a:solidFill>
                <a:latin typeface="Times New Roman" panose="02020603050405020304" pitchFamily="18" charset="0"/>
                <a:cs typeface="Times New Roman" panose="02020603050405020304" pitchFamily="18" charset="0"/>
              </a:rPr>
              <a:t>we know the mapping between an item and the slot where item belongs in the hash table is called the hash function. </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dirty="0" smtClean="0">
                <a:latin typeface="Times New Roman" panose="02020603050405020304" pitchFamily="18" charset="0"/>
                <a:cs typeface="Times New Roman" panose="02020603050405020304" pitchFamily="18" charset="0"/>
              </a:rPr>
              <a:t>B-Trees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229600" cy="5562600"/>
          </a:xfrm>
        </p:spPr>
        <p:txBody>
          <a:bodyPr>
            <a:normAutofit lnSpcReduction="10000"/>
          </a:bodyPr>
          <a:lstStyle/>
          <a:p>
            <a:pPr algn="just"/>
            <a:r>
              <a:rPr lang="en-US" sz="2400" b="1" dirty="0">
                <a:solidFill>
                  <a:srgbClr val="202122"/>
                </a:solidFill>
                <a:latin typeface="Times New Roman" panose="02020603050405020304" pitchFamily="18" charset="0"/>
                <a:cs typeface="Times New Roman" panose="02020603050405020304" pitchFamily="18" charset="0"/>
              </a:rPr>
              <a:t>B-tree</a:t>
            </a:r>
            <a:r>
              <a:rPr lang="en-US" sz="2400" dirty="0">
                <a:solidFill>
                  <a:srgbClr val="202122"/>
                </a:solidFill>
                <a:latin typeface="Times New Roman" panose="02020603050405020304" pitchFamily="18" charset="0"/>
                <a:cs typeface="Times New Roman" panose="02020603050405020304" pitchFamily="18" charset="0"/>
              </a:rPr>
              <a:t> is a self-balancing </a:t>
            </a:r>
            <a:r>
              <a:rPr lang="en-US" sz="2400" dirty="0">
                <a:solidFill>
                  <a:srgbClr val="0B0080"/>
                </a:solidFill>
                <a:latin typeface="Times New Roman" panose="02020603050405020304" pitchFamily="18" charset="0"/>
                <a:cs typeface="Times New Roman" panose="02020603050405020304" pitchFamily="18" charset="0"/>
                <a:hlinkClick r:id="rId1" tooltip="Tree data structure"/>
              </a:rPr>
              <a:t>tree data structure</a:t>
            </a:r>
            <a:r>
              <a:rPr lang="en-US" sz="2400" dirty="0">
                <a:solidFill>
                  <a:srgbClr val="202122"/>
                </a:solidFill>
                <a:latin typeface="Times New Roman" panose="02020603050405020304" pitchFamily="18" charset="0"/>
                <a:cs typeface="Times New Roman" panose="02020603050405020304" pitchFamily="18" charset="0"/>
              </a:rPr>
              <a:t> that maintains sorted data and allows searches, sequential access, insertions, and deletions in </a:t>
            </a:r>
            <a:r>
              <a:rPr lang="en-US" sz="2400" dirty="0">
                <a:solidFill>
                  <a:srgbClr val="0B0080"/>
                </a:solidFill>
                <a:latin typeface="Times New Roman" panose="02020603050405020304" pitchFamily="18" charset="0"/>
                <a:cs typeface="Times New Roman" panose="02020603050405020304" pitchFamily="18" charset="0"/>
                <a:hlinkClick r:id="rId2" tooltip="Logarithmic time"/>
              </a:rPr>
              <a:t>logarithmic time</a:t>
            </a:r>
            <a:r>
              <a:rPr lang="en-US" sz="2400" dirty="0">
                <a:solidFill>
                  <a:srgbClr val="202122"/>
                </a:solidFill>
                <a:latin typeface="Times New Roman" panose="02020603050405020304" pitchFamily="18" charset="0"/>
                <a:cs typeface="Times New Roman" panose="02020603050405020304" pitchFamily="18" charset="0"/>
              </a:rPr>
              <a:t>. The B-tree generalizes the </a:t>
            </a:r>
            <a:r>
              <a:rPr lang="en-US" sz="2400" dirty="0">
                <a:solidFill>
                  <a:srgbClr val="0B0080"/>
                </a:solidFill>
                <a:latin typeface="Times New Roman" panose="02020603050405020304" pitchFamily="18" charset="0"/>
                <a:cs typeface="Times New Roman" panose="02020603050405020304" pitchFamily="18" charset="0"/>
                <a:hlinkClick r:id="rId3" tooltip="Binary search tree"/>
              </a:rPr>
              <a:t>binary search tree</a:t>
            </a:r>
            <a:r>
              <a:rPr lang="en-US" sz="2400" dirty="0">
                <a:solidFill>
                  <a:srgbClr val="202122"/>
                </a:solidFill>
                <a:latin typeface="Times New Roman" panose="02020603050405020304" pitchFamily="18" charset="0"/>
                <a:cs typeface="Times New Roman" panose="02020603050405020304" pitchFamily="18" charset="0"/>
              </a:rPr>
              <a:t>, allowing for nodes with more than two </a:t>
            </a:r>
            <a:r>
              <a:rPr lang="en-US" sz="2400" dirty="0" smtClean="0">
                <a:solidFill>
                  <a:srgbClr val="202122"/>
                </a:solidFill>
                <a:latin typeface="Times New Roman" panose="02020603050405020304" pitchFamily="18" charset="0"/>
                <a:cs typeface="Times New Roman" panose="02020603050405020304" pitchFamily="18" charset="0"/>
              </a:rPr>
              <a:t>children.</a:t>
            </a:r>
            <a:r>
              <a:rPr lang="en-US" sz="2400" dirty="0">
                <a:solidFill>
                  <a:srgbClr val="202122"/>
                </a:solidFill>
                <a:latin typeface="Times New Roman" panose="02020603050405020304" pitchFamily="18" charset="0"/>
                <a:cs typeface="Times New Roman" panose="02020603050405020304" pitchFamily="18" charset="0"/>
              </a:rPr>
              <a:t> Unlike other </a:t>
            </a:r>
            <a:r>
              <a:rPr lang="en-US" sz="2400" dirty="0">
                <a:solidFill>
                  <a:srgbClr val="0B0080"/>
                </a:solidFill>
                <a:latin typeface="Times New Roman" panose="02020603050405020304" pitchFamily="18" charset="0"/>
                <a:cs typeface="Times New Roman" panose="02020603050405020304" pitchFamily="18" charset="0"/>
                <a:hlinkClick r:id="rId4" tooltip="Self-balancing binary search tree"/>
              </a:rPr>
              <a:t>self-balancing binary search trees</a:t>
            </a:r>
            <a:r>
              <a:rPr lang="en-US" sz="2400" dirty="0">
                <a:solidFill>
                  <a:srgbClr val="202122"/>
                </a:solidFill>
                <a:latin typeface="Times New Roman" panose="02020603050405020304" pitchFamily="18" charset="0"/>
                <a:cs typeface="Times New Roman" panose="02020603050405020304" pitchFamily="18" charset="0"/>
              </a:rPr>
              <a:t>, the B-tree is well suited for storage systems that read and write relatively large blocks of data, such as discs. </a:t>
            </a:r>
            <a:endParaRPr lang="en-US" sz="2400" dirty="0" smtClean="0">
              <a:solidFill>
                <a:srgbClr val="202122"/>
              </a:solidFill>
              <a:latin typeface="Times New Roman" panose="02020603050405020304" pitchFamily="18" charset="0"/>
              <a:cs typeface="Times New Roman" panose="02020603050405020304" pitchFamily="18" charset="0"/>
            </a:endParaRPr>
          </a:p>
          <a:p>
            <a:pPr lvl="0" algn="just"/>
            <a:r>
              <a:rPr lang="en-US" sz="2400" dirty="0">
                <a:solidFill>
                  <a:srgbClr val="000000"/>
                </a:solidFill>
                <a:latin typeface="Times New Roman" panose="02020603050405020304" pitchFamily="18" charset="0"/>
                <a:cs typeface="Times New Roman" panose="02020603050405020304" pitchFamily="18" charset="0"/>
              </a:rPr>
              <a:t>B-trees differ significantly from red-black trees in that B-tree nodes may have many children, from a handful to thousands. B-trees are similar to red-black trees in that every </a:t>
            </a:r>
            <a:r>
              <a:rPr lang="en-US" sz="2400" i="1" dirty="0">
                <a:solidFill>
                  <a:srgbClr val="000000"/>
                </a:solidFill>
                <a:latin typeface="Times New Roman" panose="02020603050405020304" pitchFamily="18" charset="0"/>
                <a:cs typeface="Times New Roman" panose="02020603050405020304" pitchFamily="18" charset="0"/>
              </a:rPr>
              <a:t>n</a:t>
            </a:r>
            <a:r>
              <a:rPr lang="en-US" sz="2400" dirty="0">
                <a:solidFill>
                  <a:srgbClr val="000000"/>
                </a:solidFill>
                <a:latin typeface="Times New Roman" panose="02020603050405020304" pitchFamily="18" charset="0"/>
                <a:cs typeface="Times New Roman" panose="02020603050405020304" pitchFamily="18" charset="0"/>
              </a:rPr>
              <a:t>-node B-tree has height </a:t>
            </a:r>
            <a:r>
              <a:rPr lang="en-US" sz="2400" i="1" dirty="0">
                <a:solidFill>
                  <a:srgbClr val="000000"/>
                </a:solidFill>
                <a:latin typeface="Times New Roman" panose="02020603050405020304" pitchFamily="18" charset="0"/>
                <a:cs typeface="Times New Roman" panose="02020603050405020304" pitchFamily="18" charset="0"/>
              </a:rPr>
              <a:t>O</a:t>
            </a:r>
            <a:r>
              <a:rPr lang="en-US" sz="2400" dirty="0">
                <a:solidFill>
                  <a:srgbClr val="000000"/>
                </a:solidFill>
                <a:latin typeface="Times New Roman" panose="02020603050405020304" pitchFamily="18" charset="0"/>
                <a:cs typeface="Times New Roman" panose="02020603050405020304" pitchFamily="18" charset="0"/>
              </a:rPr>
              <a:t>(</a:t>
            </a:r>
            <a:r>
              <a:rPr lang="en-US" sz="2400" dirty="0" err="1">
                <a:solidFill>
                  <a:srgbClr val="000000"/>
                </a:solidFill>
                <a:latin typeface="Times New Roman" panose="02020603050405020304" pitchFamily="18" charset="0"/>
                <a:cs typeface="Times New Roman" panose="02020603050405020304" pitchFamily="18" charset="0"/>
              </a:rPr>
              <a:t>lg</a:t>
            </a:r>
            <a:r>
              <a:rPr lang="en-US" sz="2400" dirty="0">
                <a:solidFill>
                  <a:srgbClr val="000000"/>
                </a:solidFill>
                <a:latin typeface="Times New Roman" panose="02020603050405020304" pitchFamily="18" charset="0"/>
                <a:cs typeface="Times New Roman" panose="02020603050405020304" pitchFamily="18" charset="0"/>
              </a:rPr>
              <a:t> </a:t>
            </a:r>
            <a:r>
              <a:rPr lang="en-US" sz="2400" i="1" dirty="0">
                <a:solidFill>
                  <a:srgbClr val="000000"/>
                </a:solidFill>
                <a:latin typeface="Times New Roman" panose="02020603050405020304" pitchFamily="18" charset="0"/>
                <a:cs typeface="Times New Roman" panose="02020603050405020304" pitchFamily="18" charset="0"/>
              </a:rPr>
              <a:t>n</a:t>
            </a:r>
            <a:r>
              <a:rPr lang="en-US" sz="2400" dirty="0">
                <a:solidFill>
                  <a:srgbClr val="000000"/>
                </a:solidFill>
                <a:latin typeface="Times New Roman" panose="02020603050405020304" pitchFamily="18" charset="0"/>
                <a:cs typeface="Times New Roman" panose="02020603050405020304" pitchFamily="18" charset="0"/>
              </a:rPr>
              <a:t>), although the height of a B-tree can be considerably less than that of a red-black tree because its branching factor can be much larger. Therefore, B-trees can also be used to implement many dynamic-set operations in time </a:t>
            </a:r>
            <a:r>
              <a:rPr lang="en-US" sz="2400" i="1" dirty="0">
                <a:solidFill>
                  <a:srgbClr val="000000"/>
                </a:solidFill>
                <a:latin typeface="Times New Roman" panose="02020603050405020304" pitchFamily="18" charset="0"/>
                <a:cs typeface="Times New Roman" panose="02020603050405020304" pitchFamily="18" charset="0"/>
              </a:rPr>
              <a:t>O</a:t>
            </a:r>
            <a:r>
              <a:rPr lang="en-US" sz="2400" dirty="0">
                <a:solidFill>
                  <a:srgbClr val="000000"/>
                </a:solidFill>
                <a:latin typeface="Times New Roman" panose="02020603050405020304" pitchFamily="18" charset="0"/>
                <a:cs typeface="Times New Roman" panose="02020603050405020304" pitchFamily="18" charset="0"/>
              </a:rPr>
              <a:t>(</a:t>
            </a:r>
            <a:r>
              <a:rPr lang="en-US" sz="2400" dirty="0" err="1">
                <a:solidFill>
                  <a:srgbClr val="000000"/>
                </a:solidFill>
                <a:latin typeface="Times New Roman" panose="02020603050405020304" pitchFamily="18" charset="0"/>
                <a:cs typeface="Times New Roman" panose="02020603050405020304" pitchFamily="18" charset="0"/>
              </a:rPr>
              <a:t>lg</a:t>
            </a:r>
            <a:r>
              <a:rPr lang="en-US" sz="2400" dirty="0">
                <a:solidFill>
                  <a:srgbClr val="000000"/>
                </a:solidFill>
                <a:latin typeface="Times New Roman" panose="02020603050405020304" pitchFamily="18" charset="0"/>
                <a:cs typeface="Times New Roman" panose="02020603050405020304" pitchFamily="18" charset="0"/>
              </a:rPr>
              <a:t> </a:t>
            </a:r>
            <a:r>
              <a:rPr lang="en-US" sz="2400" i="1" dirty="0">
                <a:solidFill>
                  <a:srgbClr val="000000"/>
                </a:solidFill>
                <a:latin typeface="Times New Roman" panose="02020603050405020304" pitchFamily="18" charset="0"/>
                <a:cs typeface="Times New Roman" panose="02020603050405020304" pitchFamily="18" charset="0"/>
              </a:rPr>
              <a:t>n</a:t>
            </a:r>
            <a:r>
              <a:rPr lang="en-US" sz="2400" dirty="0">
                <a:solidFill>
                  <a:srgbClr val="000000"/>
                </a:solidFill>
                <a:latin typeface="Times New Roman" panose="02020603050405020304" pitchFamily="18" charset="0"/>
                <a:cs typeface="Times New Roman" panose="02020603050405020304" pitchFamily="18" charset="0"/>
              </a:rPr>
              <a:t>).</a:t>
            </a:r>
            <a:endParaRPr lang="en-US" sz="2400" dirty="0">
              <a:solidFill>
                <a:prstClr val="black"/>
              </a:solidFill>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371600"/>
          </a:xfrm>
        </p:spPr>
        <p:txBody>
          <a:bodyPr>
            <a:noAutofit/>
          </a:bodyPr>
          <a:lstStyle/>
          <a:p>
            <a:pPr algn="just"/>
            <a:r>
              <a:rPr lang="en-US" sz="2400" dirty="0" smtClean="0">
                <a:solidFill>
                  <a:srgbClr val="000000"/>
                </a:solidFill>
                <a:latin typeface="Times New Roman" panose="02020603050405020304" pitchFamily="18" charset="0"/>
                <a:cs typeface="Times New Roman" panose="02020603050405020304" pitchFamily="18" charset="0"/>
              </a:rPr>
              <a:t>Figure:   </a:t>
            </a:r>
            <a:r>
              <a:rPr lang="en-US" sz="2400" dirty="0">
                <a:solidFill>
                  <a:srgbClr val="000000"/>
                </a:solidFill>
                <a:latin typeface="Times New Roman" panose="02020603050405020304" pitchFamily="18" charset="0"/>
                <a:cs typeface="Times New Roman" panose="02020603050405020304" pitchFamily="18" charset="0"/>
              </a:rPr>
              <a:t>A </a:t>
            </a:r>
            <a:r>
              <a:rPr lang="en-US" sz="2400" dirty="0" smtClean="0">
                <a:solidFill>
                  <a:srgbClr val="000000"/>
                </a:solidFill>
                <a:latin typeface="Times New Roman" panose="02020603050405020304" pitchFamily="18" charset="0"/>
                <a:cs typeface="Times New Roman" panose="02020603050405020304" pitchFamily="18" charset="0"/>
              </a:rPr>
              <a:t> B-tree </a:t>
            </a:r>
            <a:r>
              <a:rPr lang="en-US" sz="2400" dirty="0">
                <a:solidFill>
                  <a:srgbClr val="000000"/>
                </a:solidFill>
                <a:latin typeface="Times New Roman" panose="02020603050405020304" pitchFamily="18" charset="0"/>
                <a:cs typeface="Times New Roman" panose="02020603050405020304" pitchFamily="18" charset="0"/>
              </a:rPr>
              <a:t>whose keys are the consonants of English. An internal node x containing n[x] keys has n[x] + 1 children. All leaves are at the same depth in the tree. The lightly shaded nodes are examined in a search for the letter R.</a:t>
            </a:r>
            <a:br>
              <a:rPr lang="en-US" sz="2400" dirty="0">
                <a:solidFill>
                  <a:srgbClr val="000000"/>
                </a:solidFill>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pic>
        <p:nvPicPr>
          <p:cNvPr id="2050" name="Picture 2"/>
          <p:cNvPicPr>
            <a:picLocks noGrp="1" noChangeAspect="1" noChangeArrowheads="1"/>
          </p:cNvPicPr>
          <p:nvPr>
            <p:ph idx="1"/>
          </p:nvPr>
        </p:nvPicPr>
        <p:blipFill>
          <a:blip r:embed="rId1" cstate="print">
            <a:extLst>
              <a:ext uri="{28A0092B-C50C-407E-A947-70E740481C1C}">
                <a14:useLocalDpi xmlns:a14="http://schemas.microsoft.com/office/drawing/2010/main" val="0"/>
              </a:ext>
            </a:extLst>
          </a:blip>
          <a:srcRect/>
          <a:stretch>
            <a:fillRect/>
          </a:stretch>
        </p:blipFill>
        <p:spPr bwMode="auto">
          <a:xfrm>
            <a:off x="1219200" y="2362200"/>
            <a:ext cx="6634162"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b="1" dirty="0" smtClean="0">
                <a:latin typeface="Times New Roman" panose="02020603050405020304" pitchFamily="18" charset="0"/>
                <a:cs typeface="Times New Roman" panose="02020603050405020304" pitchFamily="18" charset="0"/>
              </a:rPr>
              <a:t>Dynamic Programming</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219200"/>
            <a:ext cx="8229600" cy="4906963"/>
          </a:xfrm>
        </p:spPr>
        <p:txBody>
          <a:bodyPr>
            <a:normAutofit fontScale="92500" lnSpcReduction="10000"/>
          </a:bodyPr>
          <a:lstStyle/>
          <a:p>
            <a:pPr marL="0" indent="0" algn="ctr">
              <a:buNone/>
            </a:pPr>
            <a:r>
              <a:rPr lang="en-US" sz="3600" dirty="0" err="1" smtClean="0">
                <a:latin typeface="Times New Roman" panose="02020603050405020304" pitchFamily="18" charset="0"/>
                <a:cs typeface="Times New Roman" panose="02020603050405020304" pitchFamily="18" charset="0"/>
              </a:rPr>
              <a:t>Warshall’s</a:t>
            </a:r>
            <a:r>
              <a:rPr lang="en-US" sz="3600" dirty="0" smtClean="0">
                <a:latin typeface="Times New Roman" panose="02020603050405020304" pitchFamily="18" charset="0"/>
                <a:cs typeface="Times New Roman" panose="02020603050405020304" pitchFamily="18" charset="0"/>
              </a:rPr>
              <a:t> and Floyd’s Algorithm</a:t>
            </a:r>
            <a:endParaRPr lang="en-US" sz="3600" dirty="0" smtClean="0">
              <a:latin typeface="Times New Roman" panose="02020603050405020304" pitchFamily="18" charset="0"/>
              <a:cs typeface="Times New Roman" panose="02020603050405020304" pitchFamily="18" charset="0"/>
            </a:endParaRPr>
          </a:p>
          <a:p>
            <a:pPr marL="0" indent="0">
              <a:buNone/>
            </a:pPr>
            <a:endParaRPr lang="en-US" sz="1400" dirty="0" smtClean="0">
              <a:latin typeface="Times New Roman" panose="02020603050405020304" pitchFamily="18" charset="0"/>
              <a:cs typeface="Times New Roman" panose="02020603050405020304" pitchFamily="18" charset="0"/>
            </a:endParaRPr>
          </a:p>
          <a:p>
            <a:pPr algn="just"/>
            <a:r>
              <a:rPr lang="en-US" sz="2600" dirty="0" smtClean="0">
                <a:latin typeface="Times New Roman" panose="02020603050405020304" pitchFamily="18" charset="0"/>
                <a:cs typeface="Times New Roman" panose="02020603050405020304" pitchFamily="18" charset="0"/>
              </a:rPr>
              <a:t>Floyd-</a:t>
            </a:r>
            <a:r>
              <a:rPr lang="en-US" sz="2600" dirty="0" err="1" smtClean="0">
                <a:latin typeface="Times New Roman" panose="02020603050405020304" pitchFamily="18" charset="0"/>
                <a:cs typeface="Times New Roman" panose="02020603050405020304" pitchFamily="18" charset="0"/>
              </a:rPr>
              <a:t>Warshall</a:t>
            </a:r>
            <a:r>
              <a:rPr lang="en-US" sz="2600" dirty="0" smtClean="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Algorithm is an algorithm for finding the shortest path between all the pairs of vertices in a weighted graph. This algorithm works for both the directed and undirected weighted graphs. But, it does not work for the graphs with negative cycles (where the sum of the edges in a cycle is negative</a:t>
            </a:r>
            <a:r>
              <a:rPr lang="en-US" sz="2600" dirty="0" smtClean="0">
                <a:latin typeface="Times New Roman" panose="02020603050405020304" pitchFamily="18" charset="0"/>
                <a:cs typeface="Times New Roman" panose="02020603050405020304" pitchFamily="18" charset="0"/>
              </a:rPr>
              <a:t>).</a:t>
            </a:r>
            <a:endParaRPr lang="en-US" sz="2600" dirty="0" smtClean="0">
              <a:latin typeface="Times New Roman" panose="02020603050405020304" pitchFamily="18" charset="0"/>
              <a:cs typeface="Times New Roman" panose="02020603050405020304" pitchFamily="18" charset="0"/>
            </a:endParaRPr>
          </a:p>
          <a:p>
            <a:pPr algn="just"/>
            <a:r>
              <a:rPr lang="en-US" sz="2600" dirty="0">
                <a:latin typeface="Times New Roman" panose="02020603050405020304" pitchFamily="18" charset="0"/>
                <a:cs typeface="Times New Roman" panose="02020603050405020304" pitchFamily="18" charset="0"/>
              </a:rPr>
              <a:t>Floyd-</a:t>
            </a:r>
            <a:r>
              <a:rPr lang="en-US" sz="2600" dirty="0" err="1">
                <a:latin typeface="Times New Roman" panose="02020603050405020304" pitchFamily="18" charset="0"/>
                <a:cs typeface="Times New Roman" panose="02020603050405020304" pitchFamily="18" charset="0"/>
              </a:rPr>
              <a:t>Warhshall</a:t>
            </a:r>
            <a:r>
              <a:rPr lang="en-US" sz="2600" dirty="0">
                <a:latin typeface="Times New Roman" panose="02020603050405020304" pitchFamily="18" charset="0"/>
                <a:cs typeface="Times New Roman" panose="02020603050405020304" pitchFamily="18" charset="0"/>
              </a:rPr>
              <a:t> algorithm is also called as Floyd's algorithm, Roy-Floyd algorithm, Roy-</a:t>
            </a:r>
            <a:r>
              <a:rPr lang="en-US" sz="2600" dirty="0" err="1">
                <a:latin typeface="Times New Roman" panose="02020603050405020304" pitchFamily="18" charset="0"/>
                <a:cs typeface="Times New Roman" panose="02020603050405020304" pitchFamily="18" charset="0"/>
              </a:rPr>
              <a:t>Warshall</a:t>
            </a:r>
            <a:r>
              <a:rPr lang="en-US" sz="2600" dirty="0">
                <a:latin typeface="Times New Roman" panose="02020603050405020304" pitchFamily="18" charset="0"/>
                <a:cs typeface="Times New Roman" panose="02020603050405020304" pitchFamily="18" charset="0"/>
              </a:rPr>
              <a:t> algorithm, or WFI algorithm.</a:t>
            </a:r>
            <a:endParaRPr lang="en-US" sz="2600" dirty="0">
              <a:latin typeface="Times New Roman" panose="02020603050405020304" pitchFamily="18" charset="0"/>
              <a:cs typeface="Times New Roman" panose="02020603050405020304" pitchFamily="18" charset="0"/>
            </a:endParaRPr>
          </a:p>
          <a:p>
            <a:pPr algn="just"/>
            <a:r>
              <a:rPr lang="en-US" sz="2600" dirty="0">
                <a:latin typeface="Times New Roman" panose="02020603050405020304" pitchFamily="18" charset="0"/>
                <a:cs typeface="Times New Roman" panose="02020603050405020304" pitchFamily="18" charset="0"/>
              </a:rPr>
              <a:t>This algorithm follows the </a:t>
            </a:r>
            <a:r>
              <a:rPr lang="en-US" sz="2600" dirty="0">
                <a:solidFill>
                  <a:srgbClr val="0556F3"/>
                </a:solidFill>
                <a:latin typeface="Times New Roman" panose="02020603050405020304" pitchFamily="18" charset="0"/>
                <a:cs typeface="Times New Roman" panose="02020603050405020304" pitchFamily="18" charset="0"/>
                <a:hlinkClick r:id="rId1"/>
              </a:rPr>
              <a:t>dynamic programming</a:t>
            </a:r>
            <a:r>
              <a:rPr lang="en-US" sz="2600" dirty="0">
                <a:latin typeface="Times New Roman" panose="02020603050405020304" pitchFamily="18" charset="0"/>
                <a:cs typeface="Times New Roman" panose="02020603050405020304" pitchFamily="18" charset="0"/>
              </a:rPr>
              <a:t> approach to find the shortest paths</a:t>
            </a:r>
            <a:r>
              <a:rPr lang="en-US" sz="2600" dirty="0" smtClean="0">
                <a:latin typeface="Times New Roman" panose="02020603050405020304" pitchFamily="18" charset="0"/>
                <a:cs typeface="Times New Roman" panose="02020603050405020304" pitchFamily="18" charset="0"/>
              </a:rPr>
              <a:t>.</a:t>
            </a:r>
            <a:endParaRPr lang="en-US" sz="26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1" cstate="print">
            <a:extLst>
              <a:ext uri="{BEBA8EAE-BF5A-486C-A8C5-ECC9F3942E4B}">
                <a14:imgProps xmlns:a14="http://schemas.microsoft.com/office/drawing/2010/main">
                  <a14:imgLayer r:embed="rId2">
                    <a14:imgEffect>
                      <a14:brightnessContrast bright="5000" contrast="-20000"/>
                    </a14:imgEffect>
                  </a14:imgLayer>
                </a14:imgProps>
              </a:ext>
              <a:ext uri="{28A0092B-C50C-407E-A947-70E740481C1C}">
                <a14:useLocalDpi xmlns:a14="http://schemas.microsoft.com/office/drawing/2010/main" val="0"/>
              </a:ext>
            </a:extLst>
          </a:blip>
          <a:srcRect/>
          <a:stretch>
            <a:fillRect/>
          </a:stretch>
        </p:blipFill>
        <p:spPr bwMode="auto">
          <a:xfrm>
            <a:off x="2438400" y="3962400"/>
            <a:ext cx="3124200"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533400" y="3429000"/>
            <a:ext cx="4495800" cy="461665"/>
          </a:xfrm>
          <a:prstGeom prst="rect">
            <a:avLst/>
          </a:prstGeom>
        </p:spPr>
        <p:txBody>
          <a:bodyPr wrap="square">
            <a:spAutoFit/>
          </a:bodyPr>
          <a:lstStyle/>
          <a:p>
            <a:r>
              <a:rPr lang="en-US" sz="2400" dirty="0">
                <a:latin typeface="Times New Roman" panose="02020603050405020304" pitchFamily="18" charset="0"/>
                <a:cs typeface="Times New Roman" panose="02020603050405020304" pitchFamily="18" charset="0"/>
              </a:rPr>
              <a:t>Let the given graph be:</a:t>
            </a:r>
            <a:endParaRPr lang="en-US" sz="2400" dirty="0">
              <a:latin typeface="Times New Roman" panose="02020603050405020304" pitchFamily="18" charset="0"/>
              <a:cs typeface="Times New Roman" panose="02020603050405020304" pitchFamily="18" charset="0"/>
            </a:endParaRPr>
          </a:p>
        </p:txBody>
      </p:sp>
      <p:sp>
        <p:nvSpPr>
          <p:cNvPr id="9" name="Rectangle 6"/>
          <p:cNvSpPr>
            <a:spLocks noChangeArrowheads="1"/>
          </p:cNvSpPr>
          <p:nvPr/>
        </p:nvSpPr>
        <p:spPr bwMode="auto">
          <a:xfrm>
            <a:off x="533400" y="457200"/>
            <a:ext cx="8229600" cy="2585323"/>
          </a:xfrm>
          <a:prstGeom prst="rect">
            <a:avLst/>
          </a:prstGeom>
          <a:solidFill>
            <a:srgbClr val="FFCCFF"/>
          </a:solidFill>
          <a:ln>
            <a:noFill/>
          </a:ln>
          <a:effectLst/>
        </p:spPr>
        <p:txBody>
          <a:bodyPr vert="horz" wrap="square" lIns="0" tIns="0" rIns="0" bIns="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US" sz="2400" b="1" i="0" u="none" strike="noStrike" cap="none" normalizeH="0" baseline="0" dirty="0" smtClean="0">
                <a:ln>
                  <a:noFill/>
                </a:ln>
                <a:effectLst/>
                <a:latin typeface="Times New Roman" panose="02020603050405020304" pitchFamily="18" charset="0"/>
                <a:cs typeface="Times New Roman" panose="02020603050405020304" pitchFamily="18" charset="0"/>
              </a:rPr>
              <a:t>Floyd-</a:t>
            </a:r>
            <a:r>
              <a:rPr kumimoji="0" lang="en-US" sz="2400" b="1" i="0" u="none" strike="noStrike" cap="none" normalizeH="0" baseline="0" dirty="0" err="1" smtClean="0">
                <a:ln>
                  <a:noFill/>
                </a:ln>
                <a:effectLst/>
                <a:latin typeface="Times New Roman" panose="02020603050405020304" pitchFamily="18" charset="0"/>
                <a:cs typeface="Times New Roman" panose="02020603050405020304" pitchFamily="18" charset="0"/>
              </a:rPr>
              <a:t>Warshall</a:t>
            </a:r>
            <a:r>
              <a:rPr kumimoji="0" lang="en-US" sz="2400" b="1" i="0" u="none" strike="noStrike" cap="none" normalizeH="0" baseline="0" dirty="0" smtClean="0">
                <a:ln>
                  <a:noFill/>
                </a:ln>
                <a:effectLst/>
                <a:latin typeface="Times New Roman" panose="02020603050405020304" pitchFamily="18" charset="0"/>
                <a:cs typeface="Times New Roman" panose="02020603050405020304" pitchFamily="18" charset="0"/>
              </a:rPr>
              <a:t> Algorithm</a:t>
            </a:r>
            <a:endParaRPr kumimoji="0" lang="en-US" sz="2400" b="1" i="0" u="none"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sz="2400" b="0" i="0" u="none" strike="noStrike" cap="none" normalizeH="0" baseline="0" dirty="0" smtClean="0">
                <a:ln>
                  <a:noFill/>
                </a:ln>
                <a:effectLst/>
                <a:latin typeface="Times New Roman" panose="02020603050405020304" pitchFamily="18" charset="0"/>
                <a:cs typeface="Times New Roman" panose="02020603050405020304" pitchFamily="18" charset="0"/>
              </a:rPr>
              <a:t>n = no of vertices</a:t>
            </a:r>
            <a:endParaRPr kumimoji="0" lang="en-US" sz="2400" b="0" i="0" u="none"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sz="2400" b="0" i="0" u="none" strike="noStrike" cap="none" normalizeH="0" baseline="0" dirty="0" smtClean="0">
                <a:ln>
                  <a:noFill/>
                </a:ln>
                <a:effectLst/>
                <a:latin typeface="Times New Roman" panose="02020603050405020304" pitchFamily="18" charset="0"/>
                <a:cs typeface="Times New Roman" panose="02020603050405020304" pitchFamily="18" charset="0"/>
              </a:rPr>
              <a:t> A = matrix of dimension n*n </a:t>
            </a:r>
            <a:endParaRPr kumimoji="0" lang="en-US" sz="2400" b="0" i="0" u="none"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sz="2400" b="0" i="0" u="none" strike="noStrike" cap="none" normalizeH="0" baseline="0" dirty="0" smtClean="0">
                <a:ln>
                  <a:noFill/>
                </a:ln>
                <a:effectLst/>
                <a:latin typeface="Times New Roman" panose="02020603050405020304" pitchFamily="18" charset="0"/>
                <a:cs typeface="Times New Roman" panose="02020603050405020304" pitchFamily="18" charset="0"/>
              </a:rPr>
              <a:t>for k = 1 to n </a:t>
            </a:r>
            <a:endParaRPr kumimoji="0" lang="en-US" sz="2400" b="0" i="0" u="none"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kumimoji="0" lang="en-US" sz="2400" b="0" i="0" u="none" strike="noStrike" cap="none" normalizeH="0" baseline="0" dirty="0" smtClean="0">
                <a:ln>
                  <a:noFill/>
                </a:ln>
                <a:effectLst/>
                <a:latin typeface="Times New Roman" panose="02020603050405020304" pitchFamily="18" charset="0"/>
                <a:cs typeface="Times New Roman" panose="02020603050405020304" pitchFamily="18" charset="0"/>
              </a:rPr>
              <a:t>for i = 1 to n </a:t>
            </a:r>
            <a:endParaRPr kumimoji="0" lang="en-US" sz="2400" b="0" i="0" u="none"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kumimoji="0" lang="en-US" sz="2400" b="0" i="0" u="none" strike="noStrike" cap="none" normalizeH="0" baseline="0" dirty="0" smtClean="0">
                <a:ln>
                  <a:noFill/>
                </a:ln>
                <a:effectLst/>
                <a:latin typeface="Times New Roman" panose="02020603050405020304" pitchFamily="18" charset="0"/>
                <a:cs typeface="Times New Roman" panose="02020603050405020304" pitchFamily="18" charset="0"/>
              </a:rPr>
              <a:t>for j = 1 to n </a:t>
            </a:r>
            <a:r>
              <a:rPr kumimoji="0" lang="en-US" sz="2400" b="0" i="0" u="none" strike="noStrike" cap="none" normalizeH="0" baseline="0" dirty="0" err="1" smtClean="0">
                <a:ln>
                  <a:noFill/>
                </a:ln>
                <a:effectLst/>
                <a:latin typeface="Times New Roman" panose="02020603050405020304" pitchFamily="18" charset="0"/>
                <a:cs typeface="Times New Roman" panose="02020603050405020304" pitchFamily="18" charset="0"/>
              </a:rPr>
              <a:t>A</a:t>
            </a:r>
            <a:r>
              <a:rPr kumimoji="0" lang="en-US" sz="2400" b="0" i="0" u="none" strike="noStrike" cap="none" normalizeH="0" baseline="30000" dirty="0" err="1" smtClean="0">
                <a:ln>
                  <a:noFill/>
                </a:ln>
                <a:effectLst/>
                <a:latin typeface="Times New Roman" panose="02020603050405020304" pitchFamily="18" charset="0"/>
                <a:cs typeface="Times New Roman" panose="02020603050405020304" pitchFamily="18" charset="0"/>
              </a:rPr>
              <a:t>k</a:t>
            </a:r>
            <a:r>
              <a:rPr kumimoji="0" lang="en-US" sz="2400" b="0" i="0" u="none" strike="noStrike" cap="none" normalizeH="0" baseline="0" dirty="0" smtClean="0">
                <a:ln>
                  <a:noFill/>
                </a:ln>
                <a:effectLst/>
                <a:latin typeface="Times New Roman" panose="02020603050405020304" pitchFamily="18" charset="0"/>
                <a:cs typeface="Times New Roman" panose="02020603050405020304" pitchFamily="18" charset="0"/>
              </a:rPr>
              <a:t>[i, j] = min (A</a:t>
            </a:r>
            <a:r>
              <a:rPr kumimoji="0" lang="en-US" sz="2400" b="0" i="0" u="none" strike="noStrike" cap="none" normalizeH="0" baseline="30000" dirty="0" smtClean="0">
                <a:ln>
                  <a:noFill/>
                </a:ln>
                <a:effectLst/>
                <a:latin typeface="Times New Roman" panose="02020603050405020304" pitchFamily="18" charset="0"/>
                <a:cs typeface="Times New Roman" panose="02020603050405020304" pitchFamily="18" charset="0"/>
              </a:rPr>
              <a:t>k-1</a:t>
            </a:r>
            <a:r>
              <a:rPr kumimoji="0" lang="en-US" sz="2400" b="0" i="0" u="none" strike="noStrike" cap="none" normalizeH="0" baseline="0" dirty="0" smtClean="0">
                <a:ln>
                  <a:noFill/>
                </a:ln>
                <a:effectLst/>
                <a:latin typeface="Times New Roman" panose="02020603050405020304" pitchFamily="18" charset="0"/>
                <a:cs typeface="Times New Roman" panose="02020603050405020304" pitchFamily="18" charset="0"/>
              </a:rPr>
              <a:t>[i, j], A</a:t>
            </a:r>
            <a:r>
              <a:rPr kumimoji="0" lang="en-US" sz="2400" b="0" i="0" u="none" strike="noStrike" cap="none" normalizeH="0" baseline="30000" dirty="0" smtClean="0">
                <a:ln>
                  <a:noFill/>
                </a:ln>
                <a:effectLst/>
                <a:latin typeface="Times New Roman" panose="02020603050405020304" pitchFamily="18" charset="0"/>
                <a:cs typeface="Times New Roman" panose="02020603050405020304" pitchFamily="18" charset="0"/>
              </a:rPr>
              <a:t>k-1</a:t>
            </a:r>
            <a:r>
              <a:rPr kumimoji="0" lang="en-US" sz="2400" b="0" i="0" u="none" strike="noStrike" cap="none" normalizeH="0" baseline="0" dirty="0" smtClean="0">
                <a:ln>
                  <a:noFill/>
                </a:ln>
                <a:effectLst/>
                <a:latin typeface="Times New Roman" panose="02020603050405020304" pitchFamily="18" charset="0"/>
                <a:cs typeface="Times New Roman" panose="02020603050405020304" pitchFamily="18" charset="0"/>
              </a:rPr>
              <a:t>[i, k] + A</a:t>
            </a:r>
            <a:r>
              <a:rPr kumimoji="0" lang="en-US" sz="2400" b="0" i="0" u="none" strike="noStrike" cap="none" normalizeH="0" baseline="30000" dirty="0" smtClean="0">
                <a:ln>
                  <a:noFill/>
                </a:ln>
                <a:effectLst/>
                <a:latin typeface="Times New Roman" panose="02020603050405020304" pitchFamily="18" charset="0"/>
                <a:cs typeface="Times New Roman" panose="02020603050405020304" pitchFamily="18" charset="0"/>
              </a:rPr>
              <a:t>k-1</a:t>
            </a:r>
            <a:r>
              <a:rPr kumimoji="0" lang="en-US" sz="2400" b="0" i="0" u="none" strike="noStrike" cap="none" normalizeH="0" baseline="0" dirty="0" smtClean="0">
                <a:ln>
                  <a:noFill/>
                </a:ln>
                <a:effectLst/>
                <a:latin typeface="Times New Roman" panose="02020603050405020304" pitchFamily="18" charset="0"/>
                <a:cs typeface="Times New Roman" panose="02020603050405020304" pitchFamily="18" charset="0"/>
              </a:rPr>
              <a:t>[k, j]) return A </a:t>
            </a:r>
            <a:endParaRPr kumimoji="0" lang="en-US" sz="2400" b="0" i="0" u="none" strike="noStrike" cap="none" normalizeH="0" baseline="0" dirty="0" smtClean="0">
              <a:ln>
                <a:noFill/>
              </a:ln>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algn="just"/>
            <a:r>
              <a:rPr lang="en-US" sz="2600" dirty="0">
                <a:latin typeface="Times New Roman" panose="02020603050405020304" pitchFamily="18" charset="0"/>
                <a:cs typeface="Times New Roman" panose="02020603050405020304" pitchFamily="18" charset="0"/>
              </a:rPr>
              <a:t>Follow the steps below to find the shortest path between all the pairs of vertices.</a:t>
            </a:r>
            <a:endParaRPr lang="en-US" sz="2600" dirty="0">
              <a:latin typeface="Times New Roman" panose="02020603050405020304" pitchFamily="18" charset="0"/>
              <a:cs typeface="Times New Roman" panose="02020603050405020304" pitchFamily="18" charset="0"/>
            </a:endParaRPr>
          </a:p>
          <a:p>
            <a:pPr algn="just">
              <a:buFont typeface="+mj-lt"/>
              <a:buAutoNum type="arabicPeriod"/>
            </a:pPr>
            <a:r>
              <a:rPr lang="en-US" sz="2600" dirty="0">
                <a:latin typeface="Times New Roman" panose="02020603050405020304" pitchFamily="18" charset="0"/>
                <a:cs typeface="Times New Roman" panose="02020603050405020304" pitchFamily="18" charset="0"/>
              </a:rPr>
              <a:t>Create a matrix A</a:t>
            </a:r>
            <a:r>
              <a:rPr lang="en-US" sz="2600" baseline="30000" dirty="0">
                <a:latin typeface="Times New Roman" panose="02020603050405020304" pitchFamily="18" charset="0"/>
                <a:cs typeface="Times New Roman" panose="02020603050405020304" pitchFamily="18" charset="0"/>
              </a:rPr>
              <a:t>1</a:t>
            </a:r>
            <a:r>
              <a:rPr lang="en-US" sz="2600" dirty="0">
                <a:latin typeface="Times New Roman" panose="02020603050405020304" pitchFamily="18" charset="0"/>
                <a:cs typeface="Times New Roman" panose="02020603050405020304" pitchFamily="18" charset="0"/>
              </a:rPr>
              <a:t> of dimension n*n where n is the number of vertices. The row and the column are indexed as i and j respectively. i and j are the vertices of the graph.</a:t>
            </a:r>
            <a:br>
              <a:rPr lang="en-US" sz="2600" dirty="0">
                <a:latin typeface="Times New Roman" panose="02020603050405020304" pitchFamily="18" charset="0"/>
                <a:cs typeface="Times New Roman" panose="02020603050405020304" pitchFamily="18" charset="0"/>
              </a:rPr>
            </a:br>
            <a:br>
              <a:rPr lang="en-US" sz="2600" dirty="0">
                <a:latin typeface="Times New Roman" panose="02020603050405020304" pitchFamily="18" charset="0"/>
                <a:cs typeface="Times New Roman" panose="02020603050405020304" pitchFamily="18" charset="0"/>
              </a:rPr>
            </a:br>
            <a:r>
              <a:rPr lang="en-US" sz="2600" dirty="0">
                <a:latin typeface="Times New Roman" panose="02020603050405020304" pitchFamily="18" charset="0"/>
                <a:cs typeface="Times New Roman" panose="02020603050405020304" pitchFamily="18" charset="0"/>
              </a:rPr>
              <a:t>Each cell A[i][j] is filled with the distance from the </a:t>
            </a:r>
            <a:r>
              <a:rPr lang="en-US" sz="2600" dirty="0" err="1">
                <a:latin typeface="Times New Roman" panose="02020603050405020304" pitchFamily="18" charset="0"/>
                <a:cs typeface="Times New Roman" panose="02020603050405020304" pitchFamily="18" charset="0"/>
              </a:rPr>
              <a:t>i</a:t>
            </a:r>
            <a:r>
              <a:rPr lang="en-US" sz="2600" baseline="30000" dirty="0" err="1">
                <a:latin typeface="Times New Roman" panose="02020603050405020304" pitchFamily="18" charset="0"/>
                <a:cs typeface="Times New Roman" panose="02020603050405020304" pitchFamily="18" charset="0"/>
              </a:rPr>
              <a:t>th</a:t>
            </a:r>
            <a:r>
              <a:rPr lang="en-US" sz="2600" dirty="0">
                <a:latin typeface="Times New Roman" panose="02020603050405020304" pitchFamily="18" charset="0"/>
                <a:cs typeface="Times New Roman" panose="02020603050405020304" pitchFamily="18" charset="0"/>
              </a:rPr>
              <a:t> vertex to the </a:t>
            </a:r>
            <a:r>
              <a:rPr lang="en-US" sz="2600" dirty="0" err="1">
                <a:latin typeface="Times New Roman" panose="02020603050405020304" pitchFamily="18" charset="0"/>
                <a:cs typeface="Times New Roman" panose="02020603050405020304" pitchFamily="18" charset="0"/>
              </a:rPr>
              <a:t>j</a:t>
            </a:r>
            <a:r>
              <a:rPr lang="en-US" sz="2600" baseline="30000" dirty="0" err="1">
                <a:latin typeface="Times New Roman" panose="02020603050405020304" pitchFamily="18" charset="0"/>
                <a:cs typeface="Times New Roman" panose="02020603050405020304" pitchFamily="18" charset="0"/>
              </a:rPr>
              <a:t>th</a:t>
            </a:r>
            <a:r>
              <a:rPr lang="en-US" sz="2600" dirty="0">
                <a:latin typeface="Times New Roman" panose="02020603050405020304" pitchFamily="18" charset="0"/>
                <a:cs typeface="Times New Roman" panose="02020603050405020304" pitchFamily="18" charset="0"/>
              </a:rPr>
              <a:t> vertex. If there is no path from </a:t>
            </a:r>
            <a:r>
              <a:rPr lang="en-US" sz="2600" dirty="0" err="1">
                <a:latin typeface="Times New Roman" panose="02020603050405020304" pitchFamily="18" charset="0"/>
                <a:cs typeface="Times New Roman" panose="02020603050405020304" pitchFamily="18" charset="0"/>
              </a:rPr>
              <a:t>i</a:t>
            </a:r>
            <a:r>
              <a:rPr lang="en-US" sz="2600" baseline="30000" dirty="0" err="1">
                <a:latin typeface="Times New Roman" panose="02020603050405020304" pitchFamily="18" charset="0"/>
                <a:cs typeface="Times New Roman" panose="02020603050405020304" pitchFamily="18" charset="0"/>
              </a:rPr>
              <a:t>th</a:t>
            </a:r>
            <a:r>
              <a:rPr lang="en-US" sz="2600" dirty="0">
                <a:latin typeface="Times New Roman" panose="02020603050405020304" pitchFamily="18" charset="0"/>
                <a:cs typeface="Times New Roman" panose="02020603050405020304" pitchFamily="18" charset="0"/>
              </a:rPr>
              <a:t> vertex to </a:t>
            </a:r>
            <a:r>
              <a:rPr lang="en-US" sz="2600" dirty="0" err="1">
                <a:latin typeface="Times New Roman" panose="02020603050405020304" pitchFamily="18" charset="0"/>
                <a:cs typeface="Times New Roman" panose="02020603050405020304" pitchFamily="18" charset="0"/>
              </a:rPr>
              <a:t>j</a:t>
            </a:r>
            <a:r>
              <a:rPr lang="en-US" sz="2600" baseline="30000" dirty="0" err="1">
                <a:latin typeface="Times New Roman" panose="02020603050405020304" pitchFamily="18" charset="0"/>
                <a:cs typeface="Times New Roman" panose="02020603050405020304" pitchFamily="18" charset="0"/>
              </a:rPr>
              <a:t>th</a:t>
            </a:r>
            <a:r>
              <a:rPr lang="en-US" sz="2600" dirty="0">
                <a:latin typeface="Times New Roman" panose="02020603050405020304" pitchFamily="18" charset="0"/>
                <a:cs typeface="Times New Roman" panose="02020603050405020304" pitchFamily="18" charset="0"/>
              </a:rPr>
              <a:t> vertex, the cell is left as </a:t>
            </a:r>
            <a:r>
              <a:rPr lang="en-US" sz="2600" dirty="0" smtClean="0">
                <a:latin typeface="Times New Roman" panose="02020603050405020304" pitchFamily="18" charset="0"/>
                <a:cs typeface="Times New Roman" panose="02020603050405020304" pitchFamily="18" charset="0"/>
              </a:rPr>
              <a:t>infinity.</a:t>
            </a:r>
            <a:endParaRPr lang="en-US" sz="2600" dirty="0">
              <a:latin typeface="Times New Roman" panose="02020603050405020304" pitchFamily="18" charset="0"/>
              <a:cs typeface="Times New Roman" panose="02020603050405020304" pitchFamily="18" charset="0"/>
            </a:endParaRPr>
          </a:p>
          <a:p>
            <a:pPr marL="0" indent="0" algn="just">
              <a:buNone/>
            </a:pPr>
            <a:endParaRPr lang="en-US" dirty="0"/>
          </a:p>
        </p:txBody>
      </p:sp>
      <p:pic>
        <p:nvPicPr>
          <p:cNvPr id="4098" name="Picture 2"/>
          <p:cNvPicPr>
            <a:picLocks noChangeAspect="1" noChangeArrowheads="1"/>
          </p:cNvPicPr>
          <p:nvPr/>
        </p:nvPicPr>
        <p:blipFill>
          <a:blip r:embed="rId1" cstate="print">
            <a:extLst>
              <a:ext uri="{BEBA8EAE-BF5A-486C-A8C5-ECC9F3942E4B}">
                <a14:imgProps xmlns:a14="http://schemas.microsoft.com/office/drawing/2010/main">
                  <a14:imgLayer r:embed="rId2">
                    <a14:imgEffect>
                      <a14:brightnessContrast bright="80000" contrast="-45000"/>
                    </a14:imgEffect>
                  </a14:imgLayer>
                </a14:imgProps>
              </a:ext>
              <a:ext uri="{28A0092B-C50C-407E-A947-70E740481C1C}">
                <a14:useLocalDpi xmlns:a14="http://schemas.microsoft.com/office/drawing/2010/main" val="0"/>
              </a:ext>
            </a:extLst>
          </a:blip>
          <a:srcRect/>
          <a:stretch>
            <a:fillRect/>
          </a:stretch>
        </p:blipFill>
        <p:spPr bwMode="auto">
          <a:xfrm>
            <a:off x="1848561" y="4343400"/>
            <a:ext cx="387667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229600" cy="5516563"/>
          </a:xfrm>
        </p:spPr>
        <p:txBody>
          <a:bodyPr>
            <a:noAutofit/>
          </a:bodyPr>
          <a:lstStyle/>
          <a:p>
            <a:pPr marL="0" indent="0">
              <a:buNone/>
            </a:pPr>
            <a:r>
              <a:rPr lang="en-US" sz="2400" dirty="0" smtClean="0">
                <a:latin typeface="Times New Roman" panose="02020603050405020304" pitchFamily="18" charset="0"/>
                <a:cs typeface="Times New Roman" panose="02020603050405020304" pitchFamily="18" charset="0"/>
              </a:rPr>
              <a:t>2. Now</a:t>
            </a:r>
            <a:r>
              <a:rPr lang="en-US" sz="2400" dirty="0">
                <a:latin typeface="Times New Roman" panose="02020603050405020304" pitchFamily="18" charset="0"/>
                <a:cs typeface="Times New Roman" panose="02020603050405020304" pitchFamily="18" charset="0"/>
              </a:rPr>
              <a:t>, create a matrix A</a:t>
            </a:r>
            <a:r>
              <a:rPr lang="en-US" sz="2400" baseline="30000" dirty="0">
                <a:latin typeface="Times New Roman" panose="02020603050405020304" pitchFamily="18" charset="0"/>
                <a:cs typeface="Times New Roman" panose="02020603050405020304" pitchFamily="18" charset="0"/>
              </a:rPr>
              <a:t>1</a:t>
            </a:r>
            <a:r>
              <a:rPr lang="en-US" sz="2400" dirty="0">
                <a:latin typeface="Times New Roman" panose="02020603050405020304" pitchFamily="18" charset="0"/>
                <a:cs typeface="Times New Roman" panose="02020603050405020304" pitchFamily="18" charset="0"/>
              </a:rPr>
              <a:t> using matrix A</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 The elements in the </a:t>
            </a:r>
            <a:r>
              <a:rPr lang="en-US" sz="2400" dirty="0" smtClean="0">
                <a:latin typeface="Times New Roman" panose="02020603050405020304" pitchFamily="18" charset="0"/>
                <a:cs typeface="Times New Roman" panose="02020603050405020304" pitchFamily="18" charset="0"/>
              </a:rPr>
              <a:t>  first </a:t>
            </a:r>
            <a:r>
              <a:rPr lang="en-US" sz="2400" dirty="0">
                <a:latin typeface="Times New Roman" panose="02020603050405020304" pitchFamily="18" charset="0"/>
                <a:cs typeface="Times New Roman" panose="02020603050405020304" pitchFamily="18" charset="0"/>
              </a:rPr>
              <a:t>column and the first row are left as they are. The remaining cells are filled in the following way</a:t>
            </a:r>
            <a:r>
              <a:rPr lang="en-US" sz="2400" dirty="0" smtClean="0">
                <a:latin typeface="Times New Roman" panose="02020603050405020304" pitchFamily="18" charset="0"/>
                <a:cs typeface="Times New Roman" panose="02020603050405020304" pitchFamily="18" charset="0"/>
              </a:rPr>
              <a:t>.</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Let k be the intermediate vertex in the shortest path from source to destination. In this step, k is the first vertex. A[i][j] is filled with (A[i][k] + A[k][j]) if (A[i][j] &gt; A[i][k] + A[k][j</a:t>
            </a:r>
            <a:r>
              <a:rPr lang="en-US" sz="2400" dirty="0" smtClean="0">
                <a:latin typeface="Times New Roman" panose="02020603050405020304" pitchFamily="18" charset="0"/>
                <a:cs typeface="Times New Roman" panose="02020603050405020304" pitchFamily="18" charset="0"/>
              </a:rPr>
              <a:t>]).</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That is, if the direct distance from the source to the destination is greater than the path through the vertex k, then the cell is filled with A[i][k] + A[k][j</a:t>
            </a:r>
            <a:r>
              <a:rPr lang="en-US" sz="2400" dirty="0" smtClean="0">
                <a:latin typeface="Times New Roman" panose="02020603050405020304" pitchFamily="18" charset="0"/>
                <a:cs typeface="Times New Roman" panose="02020603050405020304" pitchFamily="18" charset="0"/>
              </a:rPr>
              <a:t>].</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In this step, k is vertex 1. We calculate the distance from source vertex to destination vertex through this vertex k.</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pic>
        <p:nvPicPr>
          <p:cNvPr id="5122" name="Picture 2"/>
          <p:cNvPicPr>
            <a:picLocks noChangeAspect="1" noChangeArrowheads="1"/>
          </p:cNvPicPr>
          <p:nvPr/>
        </p:nvPicPr>
        <p:blipFill>
          <a:blip r:embed="rId1" cstate="print">
            <a:extLst>
              <a:ext uri="{BEBA8EAE-BF5A-486C-A8C5-ECC9F3942E4B}">
                <a14:imgProps xmlns:a14="http://schemas.microsoft.com/office/drawing/2010/main">
                  <a14:imgLayer r:embed="rId2">
                    <a14:imgEffect>
                      <a14:brightnessContrast bright="81000" contrast="-51000"/>
                    </a14:imgEffect>
                  </a14:imgLayer>
                </a14:imgProps>
              </a:ext>
              <a:ext uri="{28A0092B-C50C-407E-A947-70E740481C1C}">
                <a14:useLocalDpi xmlns:a14="http://schemas.microsoft.com/office/drawing/2010/main" val="0"/>
              </a:ext>
            </a:extLst>
          </a:blip>
          <a:srcRect/>
          <a:stretch>
            <a:fillRect/>
          </a:stretch>
        </p:blipFill>
        <p:spPr bwMode="auto">
          <a:xfrm>
            <a:off x="1447800" y="4572000"/>
            <a:ext cx="59436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81000"/>
            <a:ext cx="8062664" cy="6172200"/>
          </a:xfrm>
        </p:spPr>
        <p:txBody>
          <a:bodyPr/>
          <a:lstStyle/>
          <a:p>
            <a:pPr marL="0" indent="0">
              <a:buNone/>
            </a:pPr>
            <a:r>
              <a:rPr lang="en-US" sz="2400" dirty="0" smtClean="0">
                <a:latin typeface="Times New Roman" panose="02020603050405020304" pitchFamily="18" charset="0"/>
                <a:cs typeface="Times New Roman" panose="02020603050405020304" pitchFamily="18" charset="0"/>
              </a:rPr>
              <a:t>3.  Similarly, A</a:t>
            </a:r>
            <a:r>
              <a:rPr lang="en-US" sz="2400" baseline="30000" dirty="0" smtClean="0">
                <a:latin typeface="Times New Roman" panose="02020603050405020304" pitchFamily="18" charset="0"/>
                <a:cs typeface="Times New Roman" panose="02020603050405020304" pitchFamily="18" charset="0"/>
              </a:rPr>
              <a:t>2</a:t>
            </a:r>
            <a:r>
              <a:rPr lang="en-US" sz="2400" dirty="0" smtClean="0">
                <a:latin typeface="Times New Roman" panose="02020603050405020304" pitchFamily="18" charset="0"/>
                <a:cs typeface="Times New Roman" panose="02020603050405020304" pitchFamily="18" charset="0"/>
              </a:rPr>
              <a:t> is created using A</a:t>
            </a:r>
            <a:r>
              <a:rPr lang="en-US" sz="2400" baseline="30000" dirty="0" smtClean="0">
                <a:latin typeface="Times New Roman" panose="02020603050405020304" pitchFamily="18" charset="0"/>
                <a:cs typeface="Times New Roman" panose="02020603050405020304" pitchFamily="18" charset="0"/>
              </a:rPr>
              <a:t>3</a:t>
            </a:r>
            <a:r>
              <a:rPr lang="en-US" sz="2400" dirty="0" smtClean="0">
                <a:latin typeface="Times New Roman" panose="02020603050405020304" pitchFamily="18" charset="0"/>
                <a:cs typeface="Times New Roman" panose="02020603050405020304" pitchFamily="18" charset="0"/>
              </a:rPr>
              <a:t>. The elements in the second column and the second row are left as they are.</a:t>
            </a:r>
            <a:br>
              <a:rPr lang="en-US" sz="2400" dirty="0" smtClean="0">
                <a:latin typeface="Times New Roman" panose="02020603050405020304" pitchFamily="18" charset="0"/>
                <a:cs typeface="Times New Roman" panose="02020603050405020304" pitchFamily="18" charset="0"/>
              </a:rPr>
            </a:b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In this step, k is the second vertex (i.e. vertex 2). The remaining steps are the same as in </a:t>
            </a:r>
            <a:r>
              <a:rPr lang="en-US" sz="2400" b="1" dirty="0" smtClean="0">
                <a:latin typeface="Times New Roman" panose="02020603050405020304" pitchFamily="18" charset="0"/>
                <a:cs typeface="Times New Roman" panose="02020603050405020304" pitchFamily="18" charset="0"/>
              </a:rPr>
              <a:t>step 2</a:t>
            </a:r>
            <a:r>
              <a:rPr lang="en-US" sz="2400" dirty="0" smtClean="0">
                <a:latin typeface="Times New Roman" panose="02020603050405020304" pitchFamily="18" charset="0"/>
                <a:cs typeface="Times New Roman" panose="02020603050405020304" pitchFamily="18" charset="0"/>
              </a:rPr>
              <a:t>.</a:t>
            </a:r>
            <a:br>
              <a:rPr lang="en-US" sz="2400" dirty="0" smtClean="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pic>
        <p:nvPicPr>
          <p:cNvPr id="6146" name="Picture 2"/>
          <p:cNvPicPr>
            <a:picLocks noChangeAspect="1" noChangeArrowheads="1"/>
          </p:cNvPicPr>
          <p:nvPr/>
        </p:nvPicPr>
        <p:blipFill>
          <a:blip r:embed="rId1" cstate="print">
            <a:extLst>
              <a:ext uri="{BEBA8EAE-BF5A-486C-A8C5-ECC9F3942E4B}">
                <a14:imgProps xmlns:a14="http://schemas.microsoft.com/office/drawing/2010/main">
                  <a14:imgLayer r:embed="rId2">
                    <a14:imgEffect>
                      <a14:brightnessContrast bright="71000" contrast="-38000"/>
                    </a14:imgEffect>
                  </a14:imgLayer>
                </a14:imgProps>
              </a:ext>
              <a:ext uri="{28A0092B-C50C-407E-A947-70E740481C1C}">
                <a14:useLocalDpi xmlns:a14="http://schemas.microsoft.com/office/drawing/2010/main" val="0"/>
              </a:ext>
            </a:extLst>
          </a:blip>
          <a:srcRect/>
          <a:stretch>
            <a:fillRect/>
          </a:stretch>
        </p:blipFill>
        <p:spPr bwMode="auto">
          <a:xfrm>
            <a:off x="1259632" y="2852936"/>
            <a:ext cx="6400800" cy="226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lnSpcReduction="10000"/>
          </a:bodyPr>
          <a:lstStyle/>
          <a:p>
            <a:pPr marL="457200" indent="-457200">
              <a:buAutoNum type="arabicPeriod" startAt="4"/>
            </a:pPr>
            <a:r>
              <a:rPr lang="en-US" sz="2400" dirty="0" smtClean="0">
                <a:latin typeface="Times New Roman" panose="02020603050405020304" pitchFamily="18" charset="0"/>
                <a:cs typeface="Times New Roman" panose="02020603050405020304" pitchFamily="18" charset="0"/>
              </a:rPr>
              <a:t>Similarly</a:t>
            </a:r>
            <a:r>
              <a:rPr lang="en-US" sz="2400" dirty="0">
                <a:latin typeface="Times New Roman" panose="02020603050405020304" pitchFamily="18" charset="0"/>
                <a:cs typeface="Times New Roman" panose="02020603050405020304" pitchFamily="18" charset="0"/>
              </a:rPr>
              <a:t>, A</a:t>
            </a:r>
            <a:r>
              <a:rPr lang="en-US" sz="2400" baseline="30000" dirty="0">
                <a:latin typeface="Times New Roman" panose="02020603050405020304" pitchFamily="18" charset="0"/>
                <a:cs typeface="Times New Roman" panose="02020603050405020304" pitchFamily="18" charset="0"/>
              </a:rPr>
              <a:t>3</a:t>
            </a:r>
            <a:r>
              <a:rPr lang="en-US" sz="2400" dirty="0">
                <a:latin typeface="Times New Roman" panose="02020603050405020304" pitchFamily="18" charset="0"/>
                <a:cs typeface="Times New Roman" panose="02020603050405020304" pitchFamily="18" charset="0"/>
              </a:rPr>
              <a:t> and A</a:t>
            </a:r>
            <a:r>
              <a:rPr lang="en-US" sz="2400" baseline="30000" dirty="0">
                <a:latin typeface="Times New Roman" panose="02020603050405020304" pitchFamily="18" charset="0"/>
                <a:cs typeface="Times New Roman" panose="02020603050405020304" pitchFamily="18" charset="0"/>
              </a:rPr>
              <a:t>4</a:t>
            </a:r>
            <a:r>
              <a:rPr lang="en-US" sz="2400" dirty="0">
                <a:latin typeface="Times New Roman" panose="02020603050405020304" pitchFamily="18" charset="0"/>
                <a:cs typeface="Times New Roman" panose="02020603050405020304" pitchFamily="18" charset="0"/>
              </a:rPr>
              <a:t> is also created.</a:t>
            </a:r>
            <a:br>
              <a:rPr lang="en-US" sz="2400" dirty="0">
                <a:latin typeface="Times New Roman" panose="02020603050405020304" pitchFamily="18" charset="0"/>
                <a:cs typeface="Times New Roman" panose="02020603050405020304" pitchFamily="18" charset="0"/>
              </a:rPr>
            </a:br>
            <a:endParaRPr lang="en-US" sz="2400" dirty="0" smtClean="0">
              <a:latin typeface="Times New Roman" panose="02020603050405020304" pitchFamily="18" charset="0"/>
              <a:cs typeface="Times New Roman" panose="02020603050405020304" pitchFamily="18" charset="0"/>
            </a:endParaRPr>
          </a:p>
          <a:p>
            <a:pPr marL="457200" indent="-457200">
              <a:buAutoNum type="arabicPeriod" startAt="4"/>
            </a:pPr>
            <a:endParaRPr lang="en-US" sz="2400" dirty="0">
              <a:latin typeface="Times New Roman" panose="02020603050405020304" pitchFamily="18" charset="0"/>
              <a:cs typeface="Times New Roman" panose="02020603050405020304" pitchFamily="18" charset="0"/>
            </a:endParaRPr>
          </a:p>
          <a:p>
            <a:pPr marL="457200" indent="-457200">
              <a:buAutoNum type="arabicPeriod" startAt="4"/>
            </a:pPr>
            <a:endParaRPr lang="en-US" sz="2400" dirty="0" smtClean="0">
              <a:latin typeface="Times New Roman" panose="02020603050405020304" pitchFamily="18" charset="0"/>
              <a:cs typeface="Times New Roman" panose="02020603050405020304" pitchFamily="18" charset="0"/>
            </a:endParaRPr>
          </a:p>
          <a:p>
            <a:pPr marL="457200" indent="-457200">
              <a:buAutoNum type="arabicPeriod" startAt="4"/>
            </a:pPr>
            <a:endParaRPr lang="en-US" sz="2400" dirty="0">
              <a:latin typeface="Times New Roman" panose="02020603050405020304" pitchFamily="18" charset="0"/>
              <a:cs typeface="Times New Roman" panose="02020603050405020304" pitchFamily="18" charset="0"/>
            </a:endParaRPr>
          </a:p>
          <a:p>
            <a:pPr marL="457200" indent="-457200">
              <a:buAutoNum type="arabicPeriod" startAt="4"/>
            </a:pPr>
            <a:endParaRPr lang="en-US" sz="2400" dirty="0" smtClean="0">
              <a:latin typeface="Times New Roman" panose="02020603050405020304" pitchFamily="18" charset="0"/>
              <a:cs typeface="Times New Roman" panose="02020603050405020304" pitchFamily="18" charset="0"/>
            </a:endParaRPr>
          </a:p>
          <a:p>
            <a:pPr marL="457200" indent="-457200">
              <a:buAutoNum type="arabicPeriod" startAt="4"/>
            </a:pPr>
            <a:endParaRPr lang="en-US" sz="2400" dirty="0">
              <a:latin typeface="Times New Roman" panose="02020603050405020304" pitchFamily="18" charset="0"/>
              <a:cs typeface="Times New Roman" panose="02020603050405020304" pitchFamily="18" charset="0"/>
            </a:endParaRPr>
          </a:p>
          <a:p>
            <a:pPr marL="457200" indent="-457200">
              <a:buAutoNum type="arabicPeriod" startAt="4"/>
            </a:pPr>
            <a:endParaRPr lang="en-US" sz="2400" dirty="0" smtClean="0">
              <a:latin typeface="Times New Roman" panose="02020603050405020304" pitchFamily="18" charset="0"/>
              <a:cs typeface="Times New Roman" panose="02020603050405020304" pitchFamily="18" charset="0"/>
            </a:endParaRPr>
          </a:p>
          <a:p>
            <a:pPr marL="457200" indent="-457200">
              <a:buAutoNum type="arabicPeriod" startAt="4"/>
            </a:pPr>
            <a:endParaRPr lang="en-US" sz="2400" dirty="0">
              <a:latin typeface="Times New Roman" panose="02020603050405020304" pitchFamily="18" charset="0"/>
              <a:cs typeface="Times New Roman" panose="02020603050405020304" pitchFamily="18" charset="0"/>
            </a:endParaRPr>
          </a:p>
          <a:p>
            <a:pPr marL="457200" indent="-457200">
              <a:buAutoNum type="arabicPeriod" startAt="4"/>
            </a:pPr>
            <a:endParaRPr lang="en-US" sz="2400" dirty="0" smtClean="0">
              <a:latin typeface="Times New Roman" panose="02020603050405020304" pitchFamily="18" charset="0"/>
              <a:cs typeface="Times New Roman" panose="02020603050405020304" pitchFamily="18" charset="0"/>
            </a:endParaRPr>
          </a:p>
          <a:p>
            <a:pPr marL="457200" indent="-457200">
              <a:buAutoNum type="arabicPeriod" startAt="4"/>
            </a:pPr>
            <a:endParaRPr lang="en-US" sz="2400" dirty="0">
              <a:latin typeface="Times New Roman" panose="02020603050405020304" pitchFamily="18" charset="0"/>
              <a:cs typeface="Times New Roman" panose="02020603050405020304" pitchFamily="18" charset="0"/>
            </a:endParaRPr>
          </a:p>
          <a:p>
            <a:pPr marL="457200" indent="-457200">
              <a:buAutoNum type="arabicPeriod" startAt="4"/>
            </a:pPr>
            <a:endParaRPr lang="en-US" sz="2400" dirty="0" smtClean="0">
              <a:latin typeface="Times New Roman" panose="02020603050405020304" pitchFamily="18" charset="0"/>
              <a:cs typeface="Times New Roman" panose="02020603050405020304" pitchFamily="18" charset="0"/>
            </a:endParaRPr>
          </a:p>
          <a:p>
            <a:pPr marL="457200" indent="-457200">
              <a:buAutoNum type="arabicPeriod" startAt="4"/>
            </a:pPr>
            <a:endParaRPr lang="en-US" sz="2400" dirty="0" smtClean="0">
              <a:latin typeface="euclid_circular_a"/>
            </a:endParaRPr>
          </a:p>
          <a:p>
            <a:pPr marL="457200" indent="-457200">
              <a:buAutoNum type="arabicPeriod" startAt="4"/>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a:t>
            </a:r>
            <a:r>
              <a:rPr lang="en-US" sz="2400" baseline="30000" dirty="0" smtClean="0">
                <a:latin typeface="Times New Roman" panose="02020603050405020304" pitchFamily="18" charset="0"/>
                <a:cs typeface="Times New Roman" panose="02020603050405020304" pitchFamily="18" charset="0"/>
              </a:rPr>
              <a:t>4 </a:t>
            </a:r>
            <a:r>
              <a:rPr lang="en-US" sz="2400" dirty="0" smtClean="0">
                <a:latin typeface="Times New Roman" panose="02020603050405020304" pitchFamily="18" charset="0"/>
                <a:cs typeface="Times New Roman" panose="02020603050405020304" pitchFamily="18" charset="0"/>
              </a:rPr>
              <a:t>gives </a:t>
            </a:r>
            <a:r>
              <a:rPr lang="en-US" sz="2400" dirty="0">
                <a:latin typeface="Times New Roman" panose="02020603050405020304" pitchFamily="18" charset="0"/>
                <a:cs typeface="Times New Roman" panose="02020603050405020304" pitchFamily="18" charset="0"/>
              </a:rPr>
              <a:t>the shortest path between each pair of vertices.</a:t>
            </a:r>
            <a:endParaRPr lang="en-US" sz="2400" dirty="0">
              <a:latin typeface="Times New Roman" panose="02020603050405020304" pitchFamily="18" charset="0"/>
              <a:cs typeface="Times New Roman" panose="02020603050405020304" pitchFamily="18" charset="0"/>
            </a:endParaRPr>
          </a:p>
        </p:txBody>
      </p:sp>
      <p:pic>
        <p:nvPicPr>
          <p:cNvPr id="7170" name="Picture 2"/>
          <p:cNvPicPr>
            <a:picLocks noChangeAspect="1" noChangeArrowheads="1"/>
          </p:cNvPicPr>
          <p:nvPr/>
        </p:nvPicPr>
        <p:blipFill>
          <a:blip r:embed="rId1" cstate="print">
            <a:extLst>
              <a:ext uri="{BEBA8EAE-BF5A-486C-A8C5-ECC9F3942E4B}">
                <a14:imgProps xmlns:a14="http://schemas.microsoft.com/office/drawing/2010/main">
                  <a14:imgLayer r:embed="rId2">
                    <a14:imgEffect>
                      <a14:brightnessContrast bright="91000" contrast="-41000"/>
                    </a14:imgEffect>
                  </a14:imgLayer>
                </a14:imgProps>
              </a:ext>
              <a:ext uri="{28A0092B-C50C-407E-A947-70E740481C1C}">
                <a14:useLocalDpi xmlns:a14="http://schemas.microsoft.com/office/drawing/2010/main" val="0"/>
              </a:ext>
            </a:extLst>
          </a:blip>
          <a:srcRect/>
          <a:stretch>
            <a:fillRect/>
          </a:stretch>
        </p:blipFill>
        <p:spPr bwMode="auto">
          <a:xfrm>
            <a:off x="1066800" y="1066800"/>
            <a:ext cx="6324600" cy="178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84000" contrast="-26000"/>
                    </a14:imgEffect>
                  </a14:imgLayer>
                </a14:imgProps>
              </a:ext>
              <a:ext uri="{28A0092B-C50C-407E-A947-70E740481C1C}">
                <a14:useLocalDpi xmlns:a14="http://schemas.microsoft.com/office/drawing/2010/main" val="0"/>
              </a:ext>
            </a:extLst>
          </a:blip>
          <a:srcRect/>
          <a:stretch>
            <a:fillRect/>
          </a:stretch>
        </p:blipFill>
        <p:spPr bwMode="auto">
          <a:xfrm>
            <a:off x="1065663" y="3276600"/>
            <a:ext cx="6477000" cy="1852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600" dirty="0" smtClean="0">
                <a:latin typeface="Times New Roman" panose="02020603050405020304" pitchFamily="18" charset="0"/>
                <a:cs typeface="Times New Roman" panose="02020603050405020304" pitchFamily="18" charset="0"/>
              </a:rPr>
              <a:t>Optimal Binary Search Trees</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295400"/>
            <a:ext cx="8229600" cy="5105400"/>
          </a:xfrm>
        </p:spPr>
        <p:txBody>
          <a:bodyPr>
            <a:noAutofit/>
          </a:bodyPr>
          <a:lstStyle/>
          <a:p>
            <a:pPr algn="just"/>
            <a:r>
              <a:rPr lang="en-US" sz="2400" dirty="0" smtClean="0">
                <a:solidFill>
                  <a:srgbClr val="202122"/>
                </a:solidFill>
                <a:latin typeface="Times New Roman" panose="02020603050405020304" pitchFamily="18" charset="0"/>
                <a:cs typeface="Times New Roman" panose="02020603050405020304" pitchFamily="18" charset="0"/>
              </a:rPr>
              <a:t>An</a:t>
            </a:r>
            <a:r>
              <a:rPr lang="en-US" sz="2400" dirty="0">
                <a:solidFill>
                  <a:srgbClr val="202122"/>
                </a:solidFill>
                <a:latin typeface="Times New Roman" panose="02020603050405020304" pitchFamily="18" charset="0"/>
                <a:cs typeface="Times New Roman" panose="02020603050405020304" pitchFamily="18" charset="0"/>
              </a:rPr>
              <a:t> </a:t>
            </a:r>
            <a:r>
              <a:rPr lang="en-US" sz="2400" b="1" dirty="0">
                <a:solidFill>
                  <a:srgbClr val="202122"/>
                </a:solidFill>
                <a:latin typeface="Times New Roman" panose="02020603050405020304" pitchFamily="18" charset="0"/>
                <a:cs typeface="Times New Roman" panose="02020603050405020304" pitchFamily="18" charset="0"/>
              </a:rPr>
              <a:t>optimal binary search tree (Optimal BST)</a:t>
            </a:r>
            <a:r>
              <a:rPr lang="en-US" sz="2400" dirty="0">
                <a:solidFill>
                  <a:srgbClr val="202122"/>
                </a:solidFill>
                <a:latin typeface="Times New Roman" panose="02020603050405020304" pitchFamily="18" charset="0"/>
                <a:cs typeface="Times New Roman" panose="02020603050405020304" pitchFamily="18" charset="0"/>
              </a:rPr>
              <a:t>, sometimes called a </a:t>
            </a:r>
            <a:r>
              <a:rPr lang="en-US" sz="2400" b="1" dirty="0">
                <a:solidFill>
                  <a:srgbClr val="202122"/>
                </a:solidFill>
                <a:latin typeface="Times New Roman" panose="02020603050405020304" pitchFamily="18" charset="0"/>
                <a:cs typeface="Times New Roman" panose="02020603050405020304" pitchFamily="18" charset="0"/>
              </a:rPr>
              <a:t>weight-balanced binary tree</a:t>
            </a:r>
            <a:r>
              <a:rPr lang="en-US" sz="2400" dirty="0" smtClean="0">
                <a:solidFill>
                  <a:srgbClr val="202122"/>
                </a:solidFill>
                <a:latin typeface="Times New Roman" panose="02020603050405020304" pitchFamily="18" charset="0"/>
                <a:cs typeface="Times New Roman" panose="02020603050405020304" pitchFamily="18" charset="0"/>
              </a:rPr>
              <a:t>,</a:t>
            </a:r>
            <a:r>
              <a:rPr lang="en-US" sz="2400" dirty="0">
                <a:solidFill>
                  <a:srgbClr val="202122"/>
                </a:solidFill>
                <a:latin typeface="Times New Roman" panose="02020603050405020304" pitchFamily="18" charset="0"/>
                <a:cs typeface="Times New Roman" panose="02020603050405020304" pitchFamily="18" charset="0"/>
              </a:rPr>
              <a:t> is a </a:t>
            </a:r>
            <a:r>
              <a:rPr lang="en-US" sz="2400" dirty="0">
                <a:solidFill>
                  <a:srgbClr val="0B0080"/>
                </a:solidFill>
                <a:latin typeface="Times New Roman" panose="02020603050405020304" pitchFamily="18" charset="0"/>
                <a:cs typeface="Times New Roman" panose="02020603050405020304" pitchFamily="18" charset="0"/>
                <a:hlinkClick r:id="rId1" tooltip="Binary search tree"/>
              </a:rPr>
              <a:t>binary search tree</a:t>
            </a:r>
            <a:r>
              <a:rPr lang="en-US" sz="2400" dirty="0">
                <a:solidFill>
                  <a:srgbClr val="202122"/>
                </a:solidFill>
                <a:latin typeface="Times New Roman" panose="02020603050405020304" pitchFamily="18" charset="0"/>
                <a:cs typeface="Times New Roman" panose="02020603050405020304" pitchFamily="18" charset="0"/>
              </a:rPr>
              <a:t> which provides the smallest possible search time (or </a:t>
            </a:r>
            <a:r>
              <a:rPr lang="en-US" sz="2400" dirty="0">
                <a:solidFill>
                  <a:srgbClr val="0B0080"/>
                </a:solidFill>
                <a:latin typeface="Times New Roman" panose="02020603050405020304" pitchFamily="18" charset="0"/>
                <a:cs typeface="Times New Roman" panose="02020603050405020304" pitchFamily="18" charset="0"/>
                <a:hlinkClick r:id="rId2" tooltip="Expected value"/>
              </a:rPr>
              <a:t>expected search time</a:t>
            </a:r>
            <a:r>
              <a:rPr lang="en-US" sz="2400" dirty="0">
                <a:solidFill>
                  <a:srgbClr val="202122"/>
                </a:solidFill>
                <a:latin typeface="Times New Roman" panose="02020603050405020304" pitchFamily="18" charset="0"/>
                <a:cs typeface="Times New Roman" panose="02020603050405020304" pitchFamily="18" charset="0"/>
              </a:rPr>
              <a:t>) for a given sequence of accesses (or access probabilities). Optimal BSTs are generally divided into two types: static and dynamic.</a:t>
            </a:r>
            <a:endParaRPr lang="en-US" sz="2400" dirty="0">
              <a:solidFill>
                <a:srgbClr val="202122"/>
              </a:solidFill>
              <a:latin typeface="Times New Roman" panose="02020603050405020304" pitchFamily="18" charset="0"/>
              <a:cs typeface="Times New Roman" panose="02020603050405020304" pitchFamily="18" charset="0"/>
            </a:endParaRPr>
          </a:p>
          <a:p>
            <a:pPr algn="just"/>
            <a:r>
              <a:rPr lang="en-US" sz="2400" dirty="0">
                <a:solidFill>
                  <a:srgbClr val="202122"/>
                </a:solidFill>
                <a:latin typeface="Times New Roman" panose="02020603050405020304" pitchFamily="18" charset="0"/>
                <a:cs typeface="Times New Roman" panose="02020603050405020304" pitchFamily="18" charset="0"/>
              </a:rPr>
              <a:t>In the </a:t>
            </a:r>
            <a:r>
              <a:rPr lang="en-US" sz="2400" b="1" dirty="0">
                <a:solidFill>
                  <a:srgbClr val="202122"/>
                </a:solidFill>
                <a:latin typeface="Times New Roman" panose="02020603050405020304" pitchFamily="18" charset="0"/>
                <a:cs typeface="Times New Roman" panose="02020603050405020304" pitchFamily="18" charset="0"/>
              </a:rPr>
              <a:t>static optimality</a:t>
            </a:r>
            <a:r>
              <a:rPr lang="en-US" sz="2400" dirty="0">
                <a:solidFill>
                  <a:srgbClr val="202122"/>
                </a:solidFill>
                <a:latin typeface="Times New Roman" panose="02020603050405020304" pitchFamily="18" charset="0"/>
                <a:cs typeface="Times New Roman" panose="02020603050405020304" pitchFamily="18" charset="0"/>
              </a:rPr>
              <a:t> problem, the tree cannot be modified after it has been constructed. In this case, there exists some particular layout of the nodes of the tree which provides the smallest expected search time for the given access probabilities. Various algorithms exist to construct or approximate the statically optimal tree given the information on the access probabilities of the elements.</a:t>
            </a:r>
            <a:endParaRPr lang="en-US" sz="2400" dirty="0">
              <a:solidFill>
                <a:srgbClr val="202122"/>
              </a:solidFill>
              <a:latin typeface="Times New Roman" panose="02020603050405020304" pitchFamily="18" charset="0"/>
              <a:cs typeface="Times New Roman" panose="02020603050405020304" pitchFamily="18" charset="0"/>
            </a:endParaRPr>
          </a:p>
          <a:p>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819400"/>
            <a:ext cx="8229600" cy="1143000"/>
          </a:xfrm>
        </p:spPr>
        <p:txBody>
          <a:bodyPr/>
          <a:lstStyle/>
          <a:p>
            <a:r>
              <a:rPr lang="en-US" b="1" dirty="0" smtClean="0">
                <a:latin typeface="Times New Roman" panose="02020603050405020304" pitchFamily="18" charset="0"/>
                <a:cs typeface="Times New Roman" panose="02020603050405020304" pitchFamily="18" charset="0"/>
              </a:rPr>
              <a:t>UNIT-III</a:t>
            </a:r>
            <a:endParaRPr lang="en-US"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lgn="just"/>
            <a:r>
              <a:rPr lang="en-US" sz="2400" dirty="0">
                <a:solidFill>
                  <a:srgbClr val="202122"/>
                </a:solidFill>
                <a:latin typeface="Times New Roman" panose="02020603050405020304" pitchFamily="18" charset="0"/>
                <a:cs typeface="Times New Roman" panose="02020603050405020304" pitchFamily="18" charset="0"/>
              </a:rPr>
              <a:t>In the </a:t>
            </a:r>
            <a:r>
              <a:rPr lang="en-US" sz="2400" b="1" dirty="0">
                <a:solidFill>
                  <a:srgbClr val="202122"/>
                </a:solidFill>
                <a:latin typeface="Times New Roman" panose="02020603050405020304" pitchFamily="18" charset="0"/>
                <a:cs typeface="Times New Roman" panose="02020603050405020304" pitchFamily="18" charset="0"/>
              </a:rPr>
              <a:t>dynamic optimality</a:t>
            </a:r>
            <a:r>
              <a:rPr lang="en-US" sz="2400" dirty="0">
                <a:solidFill>
                  <a:srgbClr val="202122"/>
                </a:solidFill>
                <a:latin typeface="Times New Roman" panose="02020603050405020304" pitchFamily="18" charset="0"/>
                <a:cs typeface="Times New Roman" panose="02020603050405020304" pitchFamily="18" charset="0"/>
              </a:rPr>
              <a:t> problem, the tree can be modified at any time, typically by permitting </a:t>
            </a:r>
            <a:r>
              <a:rPr lang="en-US" sz="2400" dirty="0">
                <a:solidFill>
                  <a:srgbClr val="0B0080"/>
                </a:solidFill>
                <a:latin typeface="Times New Roman" panose="02020603050405020304" pitchFamily="18" charset="0"/>
                <a:cs typeface="Times New Roman" panose="02020603050405020304" pitchFamily="18" charset="0"/>
                <a:hlinkClick r:id="rId1" tooltip="Tree rotation"/>
              </a:rPr>
              <a:t>tree rotations</a:t>
            </a:r>
            <a:r>
              <a:rPr lang="en-US" sz="2400" dirty="0">
                <a:solidFill>
                  <a:srgbClr val="202122"/>
                </a:solidFill>
                <a:latin typeface="Times New Roman" panose="02020603050405020304" pitchFamily="18" charset="0"/>
                <a:cs typeface="Times New Roman" panose="02020603050405020304" pitchFamily="18" charset="0"/>
              </a:rPr>
              <a:t>. The tree is considered to have a cursor starting at the root which it can move or use to perform modifications. In this case, there exists some minimal-cost sequence of these operations which causes the cursor to visit every node in the target access sequence in order. The </a:t>
            </a:r>
            <a:r>
              <a:rPr lang="en-US" sz="2400" dirty="0">
                <a:solidFill>
                  <a:srgbClr val="0B0080"/>
                </a:solidFill>
                <a:latin typeface="Times New Roman" panose="02020603050405020304" pitchFamily="18" charset="0"/>
                <a:cs typeface="Times New Roman" panose="02020603050405020304" pitchFamily="18" charset="0"/>
                <a:hlinkClick r:id="rId2" tooltip="Splay tree"/>
              </a:rPr>
              <a:t>splay tree</a:t>
            </a:r>
            <a:r>
              <a:rPr lang="en-US" sz="2400" dirty="0">
                <a:solidFill>
                  <a:srgbClr val="202122"/>
                </a:solidFill>
                <a:latin typeface="Times New Roman" panose="02020603050405020304" pitchFamily="18" charset="0"/>
                <a:cs typeface="Times New Roman" panose="02020603050405020304" pitchFamily="18" charset="0"/>
              </a:rPr>
              <a:t> is conjectured to have a constant </a:t>
            </a:r>
            <a:r>
              <a:rPr lang="en-US" sz="2400" dirty="0">
                <a:solidFill>
                  <a:srgbClr val="0B0080"/>
                </a:solidFill>
                <a:latin typeface="Times New Roman" panose="02020603050405020304" pitchFamily="18" charset="0"/>
                <a:cs typeface="Times New Roman" panose="02020603050405020304" pitchFamily="18" charset="0"/>
                <a:hlinkClick r:id="rId3" tooltip="Competitive ratio"/>
              </a:rPr>
              <a:t>competitive ratio</a:t>
            </a:r>
            <a:r>
              <a:rPr lang="en-US" sz="2400" dirty="0">
                <a:solidFill>
                  <a:srgbClr val="202122"/>
                </a:solidFill>
                <a:latin typeface="Times New Roman" panose="02020603050405020304" pitchFamily="18" charset="0"/>
                <a:cs typeface="Times New Roman" panose="02020603050405020304" pitchFamily="18" charset="0"/>
              </a:rPr>
              <a:t> compared to the </a:t>
            </a:r>
            <a:r>
              <a:rPr lang="en-US" sz="2400" dirty="0">
                <a:solidFill>
                  <a:srgbClr val="0B0080"/>
                </a:solidFill>
                <a:latin typeface="Times New Roman" panose="02020603050405020304" pitchFamily="18" charset="0"/>
                <a:cs typeface="Times New Roman" panose="02020603050405020304" pitchFamily="18" charset="0"/>
                <a:hlinkClick r:id="rId4" tooltip="Optimal binary search tree"/>
              </a:rPr>
              <a:t>dynamically optimal</a:t>
            </a:r>
            <a:r>
              <a:rPr lang="en-US" sz="2400" dirty="0">
                <a:solidFill>
                  <a:srgbClr val="202122"/>
                </a:solidFill>
                <a:latin typeface="Times New Roman" panose="02020603050405020304" pitchFamily="18" charset="0"/>
                <a:cs typeface="Times New Roman" panose="02020603050405020304" pitchFamily="18" charset="0"/>
              </a:rPr>
              <a:t> tree in all cases, though this has not yet been proven.</a:t>
            </a:r>
            <a:endParaRPr lang="en-US" sz="2400" dirty="0">
              <a:solidFill>
                <a:srgbClr val="202122"/>
              </a:solidFill>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96000"/>
          </a:xfrm>
        </p:spPr>
        <p:txBody>
          <a:bodyPr>
            <a:noAutofit/>
          </a:bodyPr>
          <a:lstStyle/>
          <a:p>
            <a:r>
              <a:rPr lang="en-US" sz="2000" dirty="0">
                <a:solidFill>
                  <a:srgbClr val="000000"/>
                </a:solidFill>
                <a:latin typeface="Times New Roman" panose="02020603050405020304" pitchFamily="18" charset="0"/>
                <a:cs typeface="Times New Roman" panose="02020603050405020304" pitchFamily="18" charset="0"/>
              </a:rPr>
              <a:t>A binary search tree is a tree with data (keys) at internal nodes with the following property :</a:t>
            </a:r>
            <a:br>
              <a:rPr lang="en-US" sz="2000" dirty="0">
                <a:latin typeface="Times New Roman" panose="02020603050405020304" pitchFamily="18" charset="0"/>
                <a:cs typeface="Times New Roman" panose="02020603050405020304" pitchFamily="18" charset="0"/>
              </a:rPr>
            </a:br>
            <a:r>
              <a:rPr lang="en-US" sz="2000" dirty="0">
                <a:solidFill>
                  <a:srgbClr val="000000"/>
                </a:solidFill>
                <a:latin typeface="Times New Roman" panose="02020603050405020304" pitchFamily="18" charset="0"/>
                <a:cs typeface="Times New Roman" panose="02020603050405020304" pitchFamily="18" charset="0"/>
              </a:rPr>
              <a:t>The key at any internal node is greater than all keys in the left hand </a:t>
            </a:r>
            <a:r>
              <a:rPr lang="en-US" sz="2000" dirty="0" err="1">
                <a:solidFill>
                  <a:srgbClr val="000000"/>
                </a:solidFill>
                <a:latin typeface="Times New Roman" panose="02020603050405020304" pitchFamily="18" charset="0"/>
                <a:cs typeface="Times New Roman" panose="02020603050405020304" pitchFamily="18" charset="0"/>
              </a:rPr>
              <a:t>subtree</a:t>
            </a:r>
            <a:r>
              <a:rPr lang="en-US" sz="2000" dirty="0">
                <a:solidFill>
                  <a:srgbClr val="000000"/>
                </a:solidFill>
                <a:latin typeface="Times New Roman" panose="02020603050405020304" pitchFamily="18" charset="0"/>
                <a:cs typeface="Times New Roman" panose="02020603050405020304" pitchFamily="18" charset="0"/>
              </a:rPr>
              <a:t> and less than all keys in the right hand </a:t>
            </a:r>
            <a:r>
              <a:rPr lang="en-US" sz="2000" dirty="0" err="1">
                <a:solidFill>
                  <a:srgbClr val="000000"/>
                </a:solidFill>
                <a:latin typeface="Times New Roman" panose="02020603050405020304" pitchFamily="18" charset="0"/>
                <a:cs typeface="Times New Roman" panose="02020603050405020304" pitchFamily="18" charset="0"/>
              </a:rPr>
              <a:t>subtree</a:t>
            </a:r>
            <a:r>
              <a:rPr lang="en-US" sz="2000" dirty="0" smtClean="0">
                <a:solidFill>
                  <a:srgbClr val="000000"/>
                </a:solidFill>
                <a:latin typeface="Times New Roman" panose="02020603050405020304" pitchFamily="18" charset="0"/>
                <a:cs typeface="Times New Roman" panose="02020603050405020304" pitchFamily="18" charset="0"/>
              </a:rPr>
              <a:t>.</a:t>
            </a:r>
            <a:endParaRPr lang="en-US" sz="2000" dirty="0" smtClean="0">
              <a:solidFill>
                <a:srgbClr val="000000"/>
              </a:solidFill>
              <a:latin typeface="Times New Roman" panose="02020603050405020304" pitchFamily="18" charset="0"/>
              <a:cs typeface="Times New Roman" panose="02020603050405020304" pitchFamily="18" charset="0"/>
            </a:endParaRPr>
          </a:p>
          <a:p>
            <a:r>
              <a:rPr lang="en-US" sz="2000" dirty="0" smtClean="0">
                <a:solidFill>
                  <a:srgbClr val="000000"/>
                </a:solidFill>
                <a:latin typeface="Times New Roman" panose="02020603050405020304" pitchFamily="18" charset="0"/>
                <a:cs typeface="Times New Roman" panose="02020603050405020304" pitchFamily="18" charset="0"/>
              </a:rPr>
              <a:t>Example </a:t>
            </a:r>
            <a:r>
              <a:rPr lang="en-US" sz="2000" dirty="0">
                <a:solidFill>
                  <a:srgbClr val="000000"/>
                </a:solidFill>
                <a:latin typeface="Times New Roman" panose="02020603050405020304" pitchFamily="18" charset="0"/>
                <a:cs typeface="Times New Roman" panose="02020603050405020304" pitchFamily="18" charset="0"/>
              </a:rPr>
              <a:t>Tree 1 (where A&lt;B&lt;C&lt;D&lt;E&lt;F&lt;G&lt;H) :</a:t>
            </a:r>
            <a:endParaRPr lang="en-US" sz="20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a:buChar char="•"/>
            </a:pPr>
            <a:r>
              <a:rPr lang="en-US" sz="2000" dirty="0">
                <a:solidFill>
                  <a:srgbClr val="000000"/>
                </a:solidFill>
                <a:latin typeface="Times New Roman" panose="02020603050405020304" pitchFamily="18" charset="0"/>
                <a:cs typeface="Times New Roman" panose="02020603050405020304" pitchFamily="18" charset="0"/>
              </a:rPr>
              <a:t>For a given set of keys (and ordering) we can find many possible binary search trees.</a:t>
            </a:r>
            <a:br>
              <a:rPr lang="en-US" sz="2000" dirty="0">
                <a:latin typeface="Times New Roman" panose="02020603050405020304" pitchFamily="18" charset="0"/>
                <a:cs typeface="Times New Roman" panose="02020603050405020304" pitchFamily="18" charset="0"/>
              </a:rPr>
            </a:br>
            <a:r>
              <a:rPr lang="en-US" sz="2000" dirty="0">
                <a:solidFill>
                  <a:srgbClr val="000000"/>
                </a:solidFill>
                <a:latin typeface="Times New Roman" panose="02020603050405020304" pitchFamily="18" charset="0"/>
                <a:cs typeface="Times New Roman" panose="02020603050405020304" pitchFamily="18" charset="0"/>
              </a:rPr>
              <a:t>Example Tree 2 (where A&lt;B&lt;C&lt;D&lt;E&lt;F&lt;G&lt;H) :</a:t>
            </a:r>
            <a:endParaRPr lang="en-US" sz="20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a:buChar char="•"/>
            </a:pPr>
            <a:r>
              <a:rPr lang="en-US" sz="2000" dirty="0">
                <a:solidFill>
                  <a:srgbClr val="000000"/>
                </a:solidFill>
                <a:latin typeface="Times New Roman" panose="02020603050405020304" pitchFamily="18" charset="0"/>
                <a:cs typeface="Times New Roman" panose="02020603050405020304" pitchFamily="18" charset="0"/>
              </a:rPr>
              <a:t>Example Tree 3 (where A&lt;B&lt;C&lt;D&lt;E&lt;F&lt;G&lt;H) :</a:t>
            </a:r>
            <a:endParaRPr lang="en-US" sz="2000" dirty="0">
              <a:solidFill>
                <a:srgbClr val="000000"/>
              </a:solidFill>
              <a:latin typeface="Times New Roman" panose="02020603050405020304" pitchFamily="18" charset="0"/>
              <a:cs typeface="Times New Roman" panose="02020603050405020304" pitchFamily="18" charset="0"/>
            </a:endParaRPr>
          </a:p>
          <a:p>
            <a:r>
              <a:rPr lang="en-US" sz="2000" dirty="0">
                <a:solidFill>
                  <a:srgbClr val="000000"/>
                </a:solidFill>
                <a:latin typeface="Times New Roman" panose="02020603050405020304" pitchFamily="18" charset="0"/>
                <a:cs typeface="Times New Roman" panose="02020603050405020304" pitchFamily="18" charset="0"/>
              </a:rPr>
              <a:t>To search for a given key in a tree, we can use the following useful search technique:</a:t>
            </a:r>
            <a:br>
              <a:rPr lang="en-US" sz="2000" dirty="0">
                <a:latin typeface="Times New Roman" panose="02020603050405020304" pitchFamily="18" charset="0"/>
                <a:cs typeface="Times New Roman" panose="02020603050405020304" pitchFamily="18" charset="0"/>
              </a:rPr>
            </a:br>
            <a:r>
              <a:rPr lang="en-US" sz="2000" dirty="0" err="1">
                <a:latin typeface="Times New Roman" panose="02020603050405020304" pitchFamily="18" charset="0"/>
                <a:cs typeface="Times New Roman" panose="02020603050405020304" pitchFamily="18" charset="0"/>
              </a:rPr>
              <a:t>datatype</a:t>
            </a:r>
            <a:r>
              <a:rPr lang="en-US" sz="2000" dirty="0">
                <a:latin typeface="Times New Roman" panose="02020603050405020304" pitchFamily="18" charset="0"/>
                <a:cs typeface="Times New Roman" panose="02020603050405020304" pitchFamily="18" charset="0"/>
              </a:rPr>
              <a:t> INTREE = EMPTY</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Node of (INTREE * </a:t>
            </a:r>
            <a:r>
              <a:rPr lang="en-US" sz="2000" dirty="0" err="1">
                <a:latin typeface="Times New Roman" panose="02020603050405020304" pitchFamily="18" charset="0"/>
                <a:cs typeface="Times New Roman" panose="02020603050405020304" pitchFamily="18" charset="0"/>
              </a:rPr>
              <a:t>int</a:t>
            </a:r>
            <a:r>
              <a:rPr lang="en-US" sz="2000" dirty="0">
                <a:latin typeface="Times New Roman" panose="02020603050405020304" pitchFamily="18" charset="0"/>
                <a:cs typeface="Times New Roman" panose="02020603050405020304" pitchFamily="18" charset="0"/>
              </a:rPr>
              <a:t> * INTREE)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fun </a:t>
            </a:r>
            <a:r>
              <a:rPr lang="en-US" sz="2000" dirty="0" err="1">
                <a:latin typeface="Times New Roman" panose="02020603050405020304" pitchFamily="18" charset="0"/>
                <a:cs typeface="Times New Roman" panose="02020603050405020304" pitchFamily="18" charset="0"/>
              </a:rPr>
              <a:t>IsInTree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k,Empty</a:t>
            </a:r>
            <a:r>
              <a:rPr lang="en-US" sz="2000" dirty="0">
                <a:latin typeface="Times New Roman" panose="02020603050405020304" pitchFamily="18" charset="0"/>
                <a:cs typeface="Times New Roman" panose="02020603050405020304" pitchFamily="18" charset="0"/>
              </a:rPr>
              <a:t>) = false</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IsInTree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k,Node</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left,entry,right</a:t>
            </a:r>
            <a:r>
              <a:rPr lang="en-US" sz="2000"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(k=entry) </a:t>
            </a:r>
            <a:r>
              <a:rPr lang="en-US" sz="2000" dirty="0" err="1">
                <a:latin typeface="Times New Roman" panose="02020603050405020304" pitchFamily="18" charset="0"/>
                <a:cs typeface="Times New Roman" panose="02020603050405020304" pitchFamily="18" charset="0"/>
              </a:rPr>
              <a:t>orelse</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if (k&lt;entry) then</a:t>
            </a:r>
            <a:br>
              <a:rPr lang="en-US" sz="2000" dirty="0">
                <a:latin typeface="Times New Roman" panose="02020603050405020304" pitchFamily="18" charset="0"/>
                <a:cs typeface="Times New Roman" panose="02020603050405020304" pitchFamily="18" charset="0"/>
              </a:rPr>
            </a:br>
            <a:r>
              <a:rPr lang="en-US" sz="2000" dirty="0" err="1">
                <a:latin typeface="Times New Roman" panose="02020603050405020304" pitchFamily="18" charset="0"/>
                <a:cs typeface="Times New Roman" panose="02020603050405020304" pitchFamily="18" charset="0"/>
              </a:rPr>
              <a:t>IsInTree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k,left</a:t>
            </a:r>
            <a:r>
              <a:rPr lang="en-US" sz="2000" dirty="0">
                <a:latin typeface="Times New Roman" panose="02020603050405020304" pitchFamily="18" charset="0"/>
                <a:cs typeface="Times New Roman" panose="02020603050405020304" pitchFamily="18" charset="0"/>
              </a:rPr>
              <a: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else (* k&gt;entry </a:t>
            </a:r>
            <a:r>
              <a:rPr lang="en-US" sz="2000" dirty="0" smtClean="0">
                <a:latin typeface="Times New Roman" panose="02020603050405020304" pitchFamily="18" charset="0"/>
                <a:cs typeface="Times New Roman" panose="02020603050405020304" pitchFamily="18" charset="0"/>
              </a:rPr>
              <a:t>*)</a:t>
            </a:r>
            <a:br>
              <a:rPr lang="en-US" sz="2000" dirty="0" smtClean="0"/>
            </a:br>
            <a:endParaRPr lang="en-US"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763000" cy="639762"/>
          </a:xfrm>
        </p:spPr>
        <p:txBody>
          <a:bodyPr>
            <a:noAutofit/>
          </a:bodyPr>
          <a:lstStyle/>
          <a:p>
            <a:r>
              <a:rPr lang="en-US" sz="3200" dirty="0" smtClean="0">
                <a:latin typeface="Times New Roman" panose="02020603050405020304" pitchFamily="18" charset="0"/>
                <a:cs typeface="Times New Roman" panose="02020603050405020304" pitchFamily="18" charset="0"/>
              </a:rPr>
              <a:t>The Knapsack Problem and Memory Functions</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990600"/>
            <a:ext cx="8229600" cy="5867400"/>
          </a:xfrm>
        </p:spPr>
        <p:txBody>
          <a:bodyPr>
            <a:normAutofit fontScale="85000" lnSpcReduction="20000"/>
          </a:bodyPr>
          <a:lstStyle/>
          <a:p>
            <a:r>
              <a:rPr lang="en-US" sz="2800" dirty="0" smtClean="0">
                <a:solidFill>
                  <a:srgbClr val="333333"/>
                </a:solidFill>
                <a:latin typeface="Times New Roman" panose="02020603050405020304" pitchFamily="18" charset="0"/>
                <a:cs typeface="Times New Roman" panose="02020603050405020304" pitchFamily="18" charset="0"/>
              </a:rPr>
              <a:t>Dynamic </a:t>
            </a:r>
            <a:r>
              <a:rPr lang="en-US" sz="2800" dirty="0">
                <a:solidFill>
                  <a:srgbClr val="333333"/>
                </a:solidFill>
                <a:latin typeface="Times New Roman" panose="02020603050405020304" pitchFamily="18" charset="0"/>
                <a:cs typeface="Times New Roman" panose="02020603050405020304" pitchFamily="18" charset="0"/>
              </a:rPr>
              <a:t>programming algorithm for the knapsack problem: given </a:t>
            </a:r>
            <a:r>
              <a:rPr lang="en-US" sz="2800" b="1" i="1" dirty="0">
                <a:solidFill>
                  <a:srgbClr val="333333"/>
                </a:solidFill>
                <a:latin typeface="Times New Roman" panose="02020603050405020304" pitchFamily="18" charset="0"/>
                <a:cs typeface="Times New Roman" panose="02020603050405020304" pitchFamily="18" charset="0"/>
              </a:rPr>
              <a:t>n</a:t>
            </a:r>
            <a:r>
              <a:rPr lang="en-US" sz="2800" dirty="0">
                <a:solidFill>
                  <a:srgbClr val="333333"/>
                </a:solidFill>
                <a:latin typeface="Times New Roman" panose="02020603050405020304" pitchFamily="18" charset="0"/>
                <a:cs typeface="Times New Roman" panose="02020603050405020304" pitchFamily="18" charset="0"/>
              </a:rPr>
              <a:t> items of known weights </a:t>
            </a:r>
            <a:r>
              <a:rPr lang="en-US" sz="2800" b="1" i="1" dirty="0">
                <a:solidFill>
                  <a:srgbClr val="333333"/>
                </a:solidFill>
                <a:latin typeface="Times New Roman" panose="02020603050405020304" pitchFamily="18" charset="0"/>
                <a:cs typeface="Times New Roman" panose="02020603050405020304" pitchFamily="18" charset="0"/>
              </a:rPr>
              <a:t>w</a:t>
            </a:r>
            <a:r>
              <a:rPr lang="en-US" sz="2800" baseline="-25000" dirty="0">
                <a:solidFill>
                  <a:srgbClr val="333333"/>
                </a:solidFill>
                <a:latin typeface="Times New Roman" panose="02020603050405020304" pitchFamily="18" charset="0"/>
                <a:cs typeface="Times New Roman" panose="02020603050405020304" pitchFamily="18" charset="0"/>
              </a:rPr>
              <a:t>1</a:t>
            </a:r>
            <a:r>
              <a:rPr lang="en-US" sz="2800" b="1" i="1" dirty="0">
                <a:solidFill>
                  <a:srgbClr val="333333"/>
                </a:solidFill>
                <a:latin typeface="Times New Roman" panose="02020603050405020304" pitchFamily="18" charset="0"/>
                <a:cs typeface="Times New Roman" panose="02020603050405020304" pitchFamily="18" charset="0"/>
              </a:rPr>
              <a:t>, . . . , </a:t>
            </a:r>
            <a:r>
              <a:rPr lang="en-US" sz="2800" b="1" i="1" dirty="0" err="1">
                <a:solidFill>
                  <a:srgbClr val="333333"/>
                </a:solidFill>
                <a:latin typeface="Times New Roman" panose="02020603050405020304" pitchFamily="18" charset="0"/>
                <a:cs typeface="Times New Roman" panose="02020603050405020304" pitchFamily="18" charset="0"/>
              </a:rPr>
              <a:t>w</a:t>
            </a:r>
            <a:r>
              <a:rPr lang="en-US" sz="2800" b="1" i="1" baseline="-25000" dirty="0" err="1">
                <a:solidFill>
                  <a:srgbClr val="333333"/>
                </a:solidFill>
                <a:latin typeface="Times New Roman" panose="02020603050405020304" pitchFamily="18" charset="0"/>
                <a:cs typeface="Times New Roman" panose="02020603050405020304" pitchFamily="18" charset="0"/>
              </a:rPr>
              <a:t>n</a:t>
            </a:r>
            <a:r>
              <a:rPr lang="en-US" sz="2800" dirty="0">
                <a:solidFill>
                  <a:srgbClr val="333333"/>
                </a:solidFill>
                <a:latin typeface="Times New Roman" panose="02020603050405020304" pitchFamily="18" charset="0"/>
                <a:cs typeface="Times New Roman" panose="02020603050405020304" pitchFamily="18" charset="0"/>
              </a:rPr>
              <a:t> and values </a:t>
            </a:r>
            <a:r>
              <a:rPr lang="en-US" sz="2800" b="1" i="1" dirty="0">
                <a:solidFill>
                  <a:srgbClr val="333333"/>
                </a:solidFill>
                <a:latin typeface="Times New Roman" panose="02020603050405020304" pitchFamily="18" charset="0"/>
                <a:cs typeface="Times New Roman" panose="02020603050405020304" pitchFamily="18" charset="0"/>
              </a:rPr>
              <a:t>v</a:t>
            </a:r>
            <a:r>
              <a:rPr lang="en-US" sz="2800" baseline="-25000" dirty="0">
                <a:solidFill>
                  <a:srgbClr val="333333"/>
                </a:solidFill>
                <a:latin typeface="Times New Roman" panose="02020603050405020304" pitchFamily="18" charset="0"/>
                <a:cs typeface="Times New Roman" panose="02020603050405020304" pitchFamily="18" charset="0"/>
              </a:rPr>
              <a:t>1</a:t>
            </a:r>
            <a:r>
              <a:rPr lang="en-US" sz="2800" b="1" i="1" dirty="0">
                <a:solidFill>
                  <a:srgbClr val="333333"/>
                </a:solidFill>
                <a:latin typeface="Times New Roman" panose="02020603050405020304" pitchFamily="18" charset="0"/>
                <a:cs typeface="Times New Roman" panose="02020603050405020304" pitchFamily="18" charset="0"/>
              </a:rPr>
              <a:t>, . . . , </a:t>
            </a:r>
            <a:r>
              <a:rPr lang="en-US" sz="2800" b="1" i="1" dirty="0" err="1">
                <a:solidFill>
                  <a:srgbClr val="333333"/>
                </a:solidFill>
                <a:latin typeface="Times New Roman" panose="02020603050405020304" pitchFamily="18" charset="0"/>
                <a:cs typeface="Times New Roman" panose="02020603050405020304" pitchFamily="18" charset="0"/>
              </a:rPr>
              <a:t>v</a:t>
            </a:r>
            <a:r>
              <a:rPr lang="en-US" sz="2800" b="1" i="1" baseline="-25000" dirty="0" err="1">
                <a:solidFill>
                  <a:srgbClr val="333333"/>
                </a:solidFill>
                <a:latin typeface="Times New Roman" panose="02020603050405020304" pitchFamily="18" charset="0"/>
                <a:cs typeface="Times New Roman" panose="02020603050405020304" pitchFamily="18" charset="0"/>
              </a:rPr>
              <a:t>n</a:t>
            </a:r>
            <a:r>
              <a:rPr lang="en-US" sz="2800" b="1" i="1" dirty="0">
                <a:solidFill>
                  <a:srgbClr val="333333"/>
                </a:solidFill>
                <a:latin typeface="Times New Roman" panose="02020603050405020304" pitchFamily="18" charset="0"/>
                <a:cs typeface="Times New Roman" panose="02020603050405020304" pitchFamily="18" charset="0"/>
              </a:rPr>
              <a:t> </a:t>
            </a:r>
            <a:r>
              <a:rPr lang="en-US" sz="2800" dirty="0">
                <a:solidFill>
                  <a:srgbClr val="333333"/>
                </a:solidFill>
                <a:latin typeface="Times New Roman" panose="02020603050405020304" pitchFamily="18" charset="0"/>
                <a:cs typeface="Times New Roman" panose="02020603050405020304" pitchFamily="18" charset="0"/>
              </a:rPr>
              <a:t>and a knapsack of capacity</a:t>
            </a:r>
            <a:r>
              <a:rPr lang="en-US" sz="2800" b="1" i="1" dirty="0">
                <a:solidFill>
                  <a:srgbClr val="333333"/>
                </a:solidFill>
                <a:latin typeface="Times New Roman" panose="02020603050405020304" pitchFamily="18" charset="0"/>
                <a:cs typeface="Times New Roman" panose="02020603050405020304" pitchFamily="18" charset="0"/>
              </a:rPr>
              <a:t> W </a:t>
            </a:r>
            <a:r>
              <a:rPr lang="en-US" sz="2800" dirty="0">
                <a:solidFill>
                  <a:srgbClr val="333333"/>
                </a:solidFill>
                <a:latin typeface="Times New Roman" panose="02020603050405020304" pitchFamily="18" charset="0"/>
                <a:cs typeface="Times New Roman" panose="02020603050405020304" pitchFamily="18" charset="0"/>
              </a:rPr>
              <a:t>, find the most valuable subset of the</a:t>
            </a:r>
            <a:r>
              <a:rPr lang="en-US" sz="2800" b="1" i="1" dirty="0">
                <a:solidFill>
                  <a:srgbClr val="333333"/>
                </a:solidFill>
                <a:latin typeface="Times New Roman" panose="02020603050405020304" pitchFamily="18" charset="0"/>
                <a:cs typeface="Times New Roman" panose="02020603050405020304" pitchFamily="18" charset="0"/>
              </a:rPr>
              <a:t> </a:t>
            </a:r>
            <a:r>
              <a:rPr lang="en-US" sz="2800" dirty="0">
                <a:solidFill>
                  <a:srgbClr val="333333"/>
                </a:solidFill>
                <a:latin typeface="Times New Roman" panose="02020603050405020304" pitchFamily="18" charset="0"/>
                <a:cs typeface="Times New Roman" panose="02020603050405020304" pitchFamily="18" charset="0"/>
              </a:rPr>
              <a:t>items that fit into the </a:t>
            </a:r>
            <a:r>
              <a:rPr lang="en-US" sz="2800" dirty="0" smtClean="0">
                <a:solidFill>
                  <a:srgbClr val="333333"/>
                </a:solidFill>
                <a:latin typeface="Times New Roman" panose="02020603050405020304" pitchFamily="18" charset="0"/>
                <a:cs typeface="Times New Roman" panose="02020603050405020304" pitchFamily="18" charset="0"/>
              </a:rPr>
              <a:t>knapsack. </a:t>
            </a:r>
            <a:r>
              <a:rPr lang="en-US" sz="2800" dirty="0">
                <a:solidFill>
                  <a:srgbClr val="333333"/>
                </a:solidFill>
                <a:latin typeface="Times New Roman" panose="02020603050405020304" pitchFamily="18" charset="0"/>
                <a:cs typeface="Times New Roman" panose="02020603050405020304" pitchFamily="18" charset="0"/>
              </a:rPr>
              <a:t>We assume here that all the weights and the knapsack capacity are positive integers; the item values do not have to be integers</a:t>
            </a:r>
            <a:r>
              <a:rPr lang="en-US" sz="2800" dirty="0" smtClean="0">
                <a:solidFill>
                  <a:srgbClr val="333333"/>
                </a:solidFill>
                <a:latin typeface="Times New Roman" panose="02020603050405020304" pitchFamily="18" charset="0"/>
                <a:cs typeface="Times New Roman" panose="02020603050405020304" pitchFamily="18" charset="0"/>
              </a:rPr>
              <a:t>.</a:t>
            </a:r>
            <a:endParaRPr lang="en-US" sz="2800" dirty="0" smtClean="0">
              <a:solidFill>
                <a:srgbClr val="333333"/>
              </a:solidFill>
              <a:latin typeface="Times New Roman" panose="02020603050405020304" pitchFamily="18" charset="0"/>
              <a:cs typeface="Times New Roman" panose="02020603050405020304" pitchFamily="18" charset="0"/>
            </a:endParaRPr>
          </a:p>
          <a:p>
            <a:pPr algn="just"/>
            <a:r>
              <a:rPr lang="en-US" sz="2800" dirty="0">
                <a:solidFill>
                  <a:srgbClr val="333333"/>
                </a:solidFill>
                <a:latin typeface="Times New Roman" panose="02020603050405020304"/>
              </a:rPr>
              <a:t>To design a dynamic programming algorithm, we need to derive a recurrence relation that expresses a solution to an instance of the knapsack problem in terms of solutions to its smaller </a:t>
            </a:r>
            <a:r>
              <a:rPr lang="en-US" sz="2800" dirty="0" err="1">
                <a:solidFill>
                  <a:srgbClr val="333333"/>
                </a:solidFill>
                <a:latin typeface="Times New Roman" panose="02020603050405020304"/>
              </a:rPr>
              <a:t>subinstances</a:t>
            </a:r>
            <a:r>
              <a:rPr lang="en-US" sz="2800" dirty="0">
                <a:solidFill>
                  <a:srgbClr val="333333"/>
                </a:solidFill>
                <a:latin typeface="Times New Roman" panose="02020603050405020304"/>
              </a:rPr>
              <a:t>. Let us consider an instance defined by the first </a:t>
            </a:r>
            <a:r>
              <a:rPr lang="en-US" sz="2800" b="1" i="1" dirty="0">
                <a:solidFill>
                  <a:srgbClr val="333333"/>
                </a:solidFill>
                <a:latin typeface="Arial" panose="020B0604020202020204"/>
              </a:rPr>
              <a:t>i</a:t>
            </a:r>
            <a:r>
              <a:rPr lang="en-US" sz="2800" dirty="0">
                <a:solidFill>
                  <a:srgbClr val="333333"/>
                </a:solidFill>
                <a:latin typeface="Times New Roman" panose="02020603050405020304"/>
              </a:rPr>
              <a:t> items, 1 </a:t>
            </a:r>
            <a:r>
              <a:rPr lang="en-US" sz="2800" dirty="0">
                <a:solidFill>
                  <a:srgbClr val="333333"/>
                </a:solidFill>
                <a:latin typeface="Arial" panose="020B0604020202020204"/>
              </a:rPr>
              <a:t>≤</a:t>
            </a:r>
            <a:r>
              <a:rPr lang="en-US" sz="2800" dirty="0">
                <a:solidFill>
                  <a:srgbClr val="333333"/>
                </a:solidFill>
                <a:latin typeface="Times New Roman" panose="02020603050405020304"/>
              </a:rPr>
              <a:t> </a:t>
            </a:r>
            <a:r>
              <a:rPr lang="en-US" sz="2800" b="1" i="1" dirty="0">
                <a:solidFill>
                  <a:srgbClr val="333333"/>
                </a:solidFill>
                <a:latin typeface="Arial" panose="020B0604020202020204"/>
              </a:rPr>
              <a:t>i</a:t>
            </a:r>
            <a:r>
              <a:rPr lang="en-US" sz="2800" dirty="0">
                <a:solidFill>
                  <a:srgbClr val="333333"/>
                </a:solidFill>
                <a:latin typeface="Times New Roman" panose="02020603050405020304"/>
              </a:rPr>
              <a:t> </a:t>
            </a:r>
            <a:r>
              <a:rPr lang="en-US" sz="2800" dirty="0">
                <a:solidFill>
                  <a:srgbClr val="333333"/>
                </a:solidFill>
                <a:latin typeface="Arial" panose="020B0604020202020204"/>
              </a:rPr>
              <a:t>≤</a:t>
            </a:r>
            <a:r>
              <a:rPr lang="en-US" sz="2800" dirty="0">
                <a:solidFill>
                  <a:srgbClr val="333333"/>
                </a:solidFill>
                <a:latin typeface="Times New Roman" panose="02020603050405020304"/>
              </a:rPr>
              <a:t> </a:t>
            </a:r>
            <a:r>
              <a:rPr lang="en-US" sz="2800" b="1" i="1" dirty="0">
                <a:solidFill>
                  <a:srgbClr val="333333"/>
                </a:solidFill>
                <a:latin typeface="Arial" panose="020B0604020202020204"/>
              </a:rPr>
              <a:t>n,</a:t>
            </a:r>
            <a:r>
              <a:rPr lang="en-US" sz="2800" dirty="0">
                <a:solidFill>
                  <a:srgbClr val="333333"/>
                </a:solidFill>
                <a:latin typeface="Times New Roman" panose="02020603050405020304"/>
              </a:rPr>
              <a:t> with weights </a:t>
            </a:r>
            <a:r>
              <a:rPr lang="en-US" sz="2800" b="1" i="1" dirty="0">
                <a:solidFill>
                  <a:srgbClr val="333333"/>
                </a:solidFill>
                <a:latin typeface="Arial" panose="020B0604020202020204"/>
              </a:rPr>
              <a:t>w</a:t>
            </a:r>
            <a:r>
              <a:rPr lang="en-US" sz="2800" baseline="-25000" dirty="0">
                <a:solidFill>
                  <a:srgbClr val="333333"/>
                </a:solidFill>
                <a:latin typeface="Times New Roman" panose="02020603050405020304"/>
              </a:rPr>
              <a:t>1</a:t>
            </a:r>
            <a:r>
              <a:rPr lang="en-US" sz="2800" b="1" i="1" dirty="0">
                <a:solidFill>
                  <a:srgbClr val="333333"/>
                </a:solidFill>
                <a:latin typeface="Arial" panose="020B0604020202020204"/>
              </a:rPr>
              <a:t>, . . . , </a:t>
            </a:r>
            <a:r>
              <a:rPr lang="en-US" sz="2800" b="1" i="1" dirty="0" err="1">
                <a:solidFill>
                  <a:srgbClr val="333333"/>
                </a:solidFill>
                <a:latin typeface="Arial" panose="020B0604020202020204"/>
              </a:rPr>
              <a:t>w</a:t>
            </a:r>
            <a:r>
              <a:rPr lang="en-US" sz="2800" b="1" i="1" baseline="-25000" dirty="0" err="1">
                <a:solidFill>
                  <a:srgbClr val="333333"/>
                </a:solidFill>
                <a:latin typeface="Arial" panose="020B0604020202020204"/>
              </a:rPr>
              <a:t>i</a:t>
            </a:r>
            <a:r>
              <a:rPr lang="en-US" sz="2800" b="1" i="1" dirty="0">
                <a:solidFill>
                  <a:srgbClr val="333333"/>
                </a:solidFill>
                <a:latin typeface="Arial" panose="020B0604020202020204"/>
              </a:rPr>
              <a:t>,</a:t>
            </a:r>
            <a:r>
              <a:rPr lang="en-US" sz="2800" dirty="0">
                <a:solidFill>
                  <a:srgbClr val="333333"/>
                </a:solidFill>
                <a:latin typeface="Times New Roman" panose="02020603050405020304"/>
              </a:rPr>
              <a:t> values </a:t>
            </a:r>
            <a:r>
              <a:rPr lang="en-US" sz="2800" b="1" i="1" dirty="0">
                <a:solidFill>
                  <a:srgbClr val="333333"/>
                </a:solidFill>
                <a:latin typeface="Arial" panose="020B0604020202020204"/>
              </a:rPr>
              <a:t>v</a:t>
            </a:r>
            <a:r>
              <a:rPr lang="en-US" sz="2800" baseline="-25000" dirty="0">
                <a:solidFill>
                  <a:srgbClr val="333333"/>
                </a:solidFill>
                <a:latin typeface="Times New Roman" panose="02020603050405020304"/>
              </a:rPr>
              <a:t>1</a:t>
            </a:r>
            <a:r>
              <a:rPr lang="en-US" sz="2800" b="1" i="1" dirty="0">
                <a:solidFill>
                  <a:srgbClr val="333333"/>
                </a:solidFill>
                <a:latin typeface="Arial" panose="020B0604020202020204"/>
              </a:rPr>
              <a:t>, . . . , v</a:t>
            </a:r>
            <a:r>
              <a:rPr lang="en-US" sz="2800" b="1" i="1" baseline="-25000" dirty="0">
                <a:solidFill>
                  <a:srgbClr val="333333"/>
                </a:solidFill>
                <a:latin typeface="Arial" panose="020B0604020202020204"/>
              </a:rPr>
              <a:t>i</a:t>
            </a:r>
            <a:r>
              <a:rPr lang="en-US" sz="2800" dirty="0">
                <a:solidFill>
                  <a:srgbClr val="333333"/>
                </a:solidFill>
                <a:latin typeface="Times New Roman" panose="02020603050405020304"/>
              </a:rPr>
              <a:t>, and knapsack capacity </a:t>
            </a:r>
            <a:r>
              <a:rPr lang="en-US" sz="2800" b="1" i="1" dirty="0">
                <a:solidFill>
                  <a:srgbClr val="333333"/>
                </a:solidFill>
                <a:latin typeface="Arial" panose="020B0604020202020204"/>
              </a:rPr>
              <a:t>j,</a:t>
            </a:r>
            <a:r>
              <a:rPr lang="en-US" sz="2800" dirty="0">
                <a:solidFill>
                  <a:srgbClr val="333333"/>
                </a:solidFill>
                <a:latin typeface="Times New Roman" panose="02020603050405020304"/>
              </a:rPr>
              <a:t> 1 </a:t>
            </a:r>
            <a:r>
              <a:rPr lang="en-US" sz="2800" dirty="0">
                <a:solidFill>
                  <a:srgbClr val="333333"/>
                </a:solidFill>
                <a:latin typeface="Arial" panose="020B0604020202020204"/>
              </a:rPr>
              <a:t>≤</a:t>
            </a:r>
            <a:r>
              <a:rPr lang="en-US" sz="2800" dirty="0">
                <a:solidFill>
                  <a:srgbClr val="333333"/>
                </a:solidFill>
                <a:latin typeface="Times New Roman" panose="02020603050405020304"/>
              </a:rPr>
              <a:t> </a:t>
            </a:r>
            <a:r>
              <a:rPr lang="en-US" sz="2800" b="1" i="1" dirty="0">
                <a:solidFill>
                  <a:srgbClr val="333333"/>
                </a:solidFill>
                <a:latin typeface="Arial" panose="020B0604020202020204"/>
              </a:rPr>
              <a:t>j</a:t>
            </a:r>
            <a:r>
              <a:rPr lang="en-US" sz="2800" dirty="0">
                <a:solidFill>
                  <a:srgbClr val="333333"/>
                </a:solidFill>
                <a:latin typeface="Times New Roman" panose="02020603050405020304"/>
              </a:rPr>
              <a:t> </a:t>
            </a:r>
            <a:r>
              <a:rPr lang="en-US" sz="2800" dirty="0">
                <a:solidFill>
                  <a:srgbClr val="333333"/>
                </a:solidFill>
                <a:latin typeface="Arial" panose="020B0604020202020204"/>
              </a:rPr>
              <a:t>≤</a:t>
            </a:r>
            <a:r>
              <a:rPr lang="en-US" sz="2800" dirty="0">
                <a:solidFill>
                  <a:srgbClr val="333333"/>
                </a:solidFill>
                <a:latin typeface="Times New Roman" panose="02020603050405020304"/>
              </a:rPr>
              <a:t> </a:t>
            </a:r>
            <a:r>
              <a:rPr lang="en-US" sz="2800" b="1" i="1" dirty="0">
                <a:solidFill>
                  <a:srgbClr val="333333"/>
                </a:solidFill>
                <a:latin typeface="Arial" panose="020B0604020202020204"/>
              </a:rPr>
              <a:t>W.</a:t>
            </a:r>
            <a:r>
              <a:rPr lang="en-US" sz="2800" dirty="0">
                <a:solidFill>
                  <a:srgbClr val="333333"/>
                </a:solidFill>
                <a:latin typeface="Times New Roman" panose="02020603050405020304"/>
              </a:rPr>
              <a:t> Let </a:t>
            </a:r>
            <a:r>
              <a:rPr lang="en-US" sz="2800" b="1" i="1" dirty="0">
                <a:solidFill>
                  <a:srgbClr val="333333"/>
                </a:solidFill>
                <a:latin typeface="Arial" panose="020B0604020202020204"/>
              </a:rPr>
              <a:t>F (i, j )</a:t>
            </a:r>
            <a:r>
              <a:rPr lang="en-US" sz="2800" dirty="0">
                <a:solidFill>
                  <a:srgbClr val="333333"/>
                </a:solidFill>
                <a:latin typeface="Times New Roman" panose="02020603050405020304"/>
              </a:rPr>
              <a:t> be the value of an optimal solution to this instance, i.e., the value of the most valuable subset of the first </a:t>
            </a:r>
            <a:r>
              <a:rPr lang="en-US" sz="2800" b="1" i="1" dirty="0">
                <a:solidFill>
                  <a:srgbClr val="333333"/>
                </a:solidFill>
                <a:latin typeface="Arial" panose="020B0604020202020204"/>
              </a:rPr>
              <a:t>i</a:t>
            </a:r>
            <a:r>
              <a:rPr lang="en-US" sz="2800" dirty="0">
                <a:solidFill>
                  <a:srgbClr val="333333"/>
                </a:solidFill>
                <a:latin typeface="Times New Roman" panose="02020603050405020304"/>
              </a:rPr>
              <a:t> items that fit into the knapsack of capacity </a:t>
            </a:r>
            <a:r>
              <a:rPr lang="en-US" sz="2800" b="1" i="1" dirty="0">
                <a:solidFill>
                  <a:srgbClr val="333333"/>
                </a:solidFill>
                <a:latin typeface="Arial" panose="020B0604020202020204"/>
              </a:rPr>
              <a:t>j.</a:t>
            </a:r>
            <a:r>
              <a:rPr lang="en-US" sz="2800" dirty="0">
                <a:solidFill>
                  <a:srgbClr val="333333"/>
                </a:solidFill>
                <a:latin typeface="Times New Roman" panose="02020603050405020304"/>
              </a:rPr>
              <a:t> We can divide all the subsets of the first </a:t>
            </a:r>
            <a:r>
              <a:rPr lang="en-US" sz="2800" b="1" i="1" dirty="0">
                <a:solidFill>
                  <a:srgbClr val="333333"/>
                </a:solidFill>
                <a:latin typeface="Arial" panose="020B0604020202020204"/>
              </a:rPr>
              <a:t>i</a:t>
            </a:r>
            <a:r>
              <a:rPr lang="en-US" sz="2800" dirty="0">
                <a:solidFill>
                  <a:srgbClr val="333333"/>
                </a:solidFill>
                <a:latin typeface="Times New Roman" panose="02020603050405020304"/>
              </a:rPr>
              <a:t> items that fit the knapsack of capacity </a:t>
            </a:r>
            <a:r>
              <a:rPr lang="en-US" sz="2800" b="1" i="1" dirty="0">
                <a:solidFill>
                  <a:srgbClr val="333333"/>
                </a:solidFill>
                <a:latin typeface="Arial" panose="020B0604020202020204"/>
              </a:rPr>
              <a:t>j</a:t>
            </a:r>
            <a:r>
              <a:rPr lang="en-US" sz="2800" dirty="0">
                <a:solidFill>
                  <a:srgbClr val="333333"/>
                </a:solidFill>
                <a:latin typeface="Times New Roman" panose="02020603050405020304"/>
              </a:rPr>
              <a:t> into two categories: those that do not include the </a:t>
            </a:r>
            <a:r>
              <a:rPr lang="en-US" sz="2800" b="1" i="1" dirty="0" err="1">
                <a:solidFill>
                  <a:srgbClr val="333333"/>
                </a:solidFill>
                <a:latin typeface="Arial" panose="020B0604020202020204"/>
              </a:rPr>
              <a:t>i</a:t>
            </a:r>
            <a:r>
              <a:rPr lang="en-US" sz="2800" dirty="0" err="1">
                <a:solidFill>
                  <a:srgbClr val="333333"/>
                </a:solidFill>
                <a:latin typeface="Times New Roman" panose="02020603050405020304"/>
              </a:rPr>
              <a:t>th</a:t>
            </a:r>
            <a:r>
              <a:rPr lang="en-US" sz="2800" dirty="0">
                <a:solidFill>
                  <a:srgbClr val="333333"/>
                </a:solidFill>
                <a:latin typeface="Times New Roman" panose="02020603050405020304"/>
              </a:rPr>
              <a:t> item and those that do. Note the following:</a:t>
            </a:r>
            <a:endParaRPr lang="en-US" sz="2800" dirty="0">
              <a:solidFill>
                <a:srgbClr val="333333"/>
              </a:solidFill>
              <a:latin typeface="Helvetica Neue"/>
            </a:endParaRPr>
          </a:p>
          <a:p>
            <a:pPr marL="0" indent="0" algn="just">
              <a:buNone/>
            </a:pPr>
            <a:r>
              <a:rPr lang="en-US" sz="2800" dirty="0">
                <a:solidFill>
                  <a:srgbClr val="333333"/>
                </a:solidFill>
                <a:latin typeface="Times New Roman" panose="02020603050405020304"/>
              </a:rPr>
              <a:t> </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Autofit/>
          </a:bodyPr>
          <a:lstStyle/>
          <a:p>
            <a:pPr marL="0" marR="0" indent="0" algn="just">
              <a:spcBef>
                <a:spcPts val="0"/>
              </a:spcBef>
              <a:spcAft>
                <a:spcPts val="0"/>
              </a:spcAft>
            </a:pPr>
            <a:r>
              <a:rPr lang="en-US" sz="2000" dirty="0" smtClean="0">
                <a:solidFill>
                  <a:srgbClr val="333333"/>
                </a:solidFill>
                <a:latin typeface="Times New Roman" panose="02020603050405020304" pitchFamily="18" charset="0"/>
                <a:cs typeface="Times New Roman" panose="02020603050405020304" pitchFamily="18" charset="0"/>
              </a:rPr>
              <a:t>Among the subsets that do not include the </a:t>
            </a:r>
            <a:r>
              <a:rPr lang="en-US" sz="2000" b="1" i="1" dirty="0" err="1" smtClean="0">
                <a:solidFill>
                  <a:srgbClr val="333333"/>
                </a:solidFill>
                <a:latin typeface="Times New Roman" panose="02020603050405020304" pitchFamily="18" charset="0"/>
                <a:cs typeface="Times New Roman" panose="02020603050405020304" pitchFamily="18" charset="0"/>
              </a:rPr>
              <a:t>i</a:t>
            </a:r>
            <a:r>
              <a:rPr lang="en-US" sz="2000" dirty="0" err="1" smtClean="0">
                <a:solidFill>
                  <a:srgbClr val="333333"/>
                </a:solidFill>
                <a:latin typeface="Times New Roman" panose="02020603050405020304" pitchFamily="18" charset="0"/>
                <a:cs typeface="Times New Roman" panose="02020603050405020304" pitchFamily="18" charset="0"/>
              </a:rPr>
              <a:t>th</a:t>
            </a:r>
            <a:r>
              <a:rPr lang="en-US" sz="2000" dirty="0" smtClean="0">
                <a:solidFill>
                  <a:srgbClr val="333333"/>
                </a:solidFill>
                <a:latin typeface="Times New Roman" panose="02020603050405020304" pitchFamily="18" charset="0"/>
                <a:cs typeface="Times New Roman" panose="02020603050405020304" pitchFamily="18" charset="0"/>
              </a:rPr>
              <a:t> item, the value of an optimal subset is, by definition, </a:t>
            </a:r>
            <a:r>
              <a:rPr lang="en-US" sz="2000" b="1" i="1" dirty="0" smtClean="0">
                <a:solidFill>
                  <a:srgbClr val="333333"/>
                </a:solidFill>
                <a:latin typeface="Times New Roman" panose="02020603050405020304" pitchFamily="18" charset="0"/>
                <a:cs typeface="Times New Roman" panose="02020603050405020304" pitchFamily="18" charset="0"/>
              </a:rPr>
              <a:t>F (i</a:t>
            </a:r>
            <a:r>
              <a:rPr lang="en-US" sz="2000" dirty="0" smtClean="0">
                <a:solidFill>
                  <a:srgbClr val="333333"/>
                </a:solidFill>
                <a:latin typeface="Times New Roman" panose="02020603050405020304" pitchFamily="18" charset="0"/>
                <a:cs typeface="Times New Roman" panose="02020603050405020304" pitchFamily="18" charset="0"/>
              </a:rPr>
              <a:t> − 1</a:t>
            </a:r>
            <a:r>
              <a:rPr lang="en-US" sz="2000" b="1" i="1" dirty="0" smtClean="0">
                <a:solidFill>
                  <a:srgbClr val="333333"/>
                </a:solidFill>
                <a:latin typeface="Times New Roman" panose="02020603050405020304" pitchFamily="18" charset="0"/>
                <a:cs typeface="Times New Roman" panose="02020603050405020304" pitchFamily="18" charset="0"/>
              </a:rPr>
              <a:t>, j ).</a:t>
            </a:r>
            <a:endParaRPr lang="en-US" sz="2000" dirty="0" smtClean="0">
              <a:solidFill>
                <a:srgbClr val="333333"/>
              </a:solidFill>
              <a:latin typeface="Times New Roman" panose="02020603050405020304" pitchFamily="18" charset="0"/>
              <a:cs typeface="Times New Roman" panose="02020603050405020304" pitchFamily="18" charset="0"/>
            </a:endParaRPr>
          </a:p>
          <a:p>
            <a:pPr marL="0" marR="0" indent="0" algn="just">
              <a:spcBef>
                <a:spcPts val="0"/>
              </a:spcBef>
              <a:spcAft>
                <a:spcPts val="0"/>
              </a:spcAft>
            </a:pPr>
            <a:r>
              <a:rPr lang="en-US" sz="2000" dirty="0">
                <a:solidFill>
                  <a:srgbClr val="333333"/>
                </a:solidFill>
                <a:latin typeface="Times New Roman" panose="02020603050405020304" pitchFamily="18" charset="0"/>
                <a:cs typeface="Times New Roman" panose="02020603050405020304" pitchFamily="18" charset="0"/>
              </a:rPr>
              <a:t>            Among the subsets that do include the </a:t>
            </a:r>
            <a:r>
              <a:rPr lang="en-US" sz="2000" b="1" i="1" dirty="0" err="1">
                <a:solidFill>
                  <a:srgbClr val="333333"/>
                </a:solidFill>
                <a:latin typeface="Times New Roman" panose="02020603050405020304" pitchFamily="18" charset="0"/>
                <a:cs typeface="Times New Roman" panose="02020603050405020304" pitchFamily="18" charset="0"/>
              </a:rPr>
              <a:t>i</a:t>
            </a:r>
            <a:r>
              <a:rPr lang="en-US" sz="2000" dirty="0" err="1">
                <a:solidFill>
                  <a:srgbClr val="333333"/>
                </a:solidFill>
                <a:latin typeface="Times New Roman" panose="02020603050405020304" pitchFamily="18" charset="0"/>
                <a:cs typeface="Times New Roman" panose="02020603050405020304" pitchFamily="18" charset="0"/>
              </a:rPr>
              <a:t>th</a:t>
            </a:r>
            <a:r>
              <a:rPr lang="en-US" sz="2000" dirty="0">
                <a:solidFill>
                  <a:srgbClr val="333333"/>
                </a:solidFill>
                <a:latin typeface="Times New Roman" panose="02020603050405020304" pitchFamily="18" charset="0"/>
                <a:cs typeface="Times New Roman" panose="02020603050405020304" pitchFamily="18" charset="0"/>
              </a:rPr>
              <a:t> item (hence, </a:t>
            </a:r>
            <a:r>
              <a:rPr lang="en-US" sz="2000" b="1" i="1" dirty="0">
                <a:solidFill>
                  <a:srgbClr val="333333"/>
                </a:solidFill>
                <a:latin typeface="Times New Roman" panose="02020603050405020304" pitchFamily="18" charset="0"/>
                <a:cs typeface="Times New Roman" panose="02020603050405020304" pitchFamily="18" charset="0"/>
              </a:rPr>
              <a:t>j</a:t>
            </a:r>
            <a:r>
              <a:rPr lang="en-US" sz="2000" dirty="0">
                <a:solidFill>
                  <a:srgbClr val="333333"/>
                </a:solidFill>
                <a:latin typeface="Times New Roman" panose="02020603050405020304" pitchFamily="18" charset="0"/>
                <a:cs typeface="Times New Roman" panose="02020603050405020304" pitchFamily="18" charset="0"/>
              </a:rPr>
              <a:t> − </a:t>
            </a:r>
            <a:r>
              <a:rPr lang="en-US" sz="2000" b="1" i="1" dirty="0" err="1">
                <a:solidFill>
                  <a:srgbClr val="333333"/>
                </a:solidFill>
                <a:latin typeface="Times New Roman" panose="02020603050405020304" pitchFamily="18" charset="0"/>
                <a:cs typeface="Times New Roman" panose="02020603050405020304" pitchFamily="18" charset="0"/>
              </a:rPr>
              <a:t>w</a:t>
            </a:r>
            <a:r>
              <a:rPr lang="en-US" sz="2000" b="1" i="1" baseline="-25000" dirty="0" err="1">
                <a:solidFill>
                  <a:srgbClr val="333333"/>
                </a:solidFill>
                <a:latin typeface="Times New Roman" panose="02020603050405020304" pitchFamily="18" charset="0"/>
                <a:cs typeface="Times New Roman" panose="02020603050405020304" pitchFamily="18" charset="0"/>
              </a:rPr>
              <a:t>i</a:t>
            </a:r>
            <a:r>
              <a:rPr lang="en-US" sz="2000" dirty="0">
                <a:solidFill>
                  <a:srgbClr val="333333"/>
                </a:solidFill>
                <a:latin typeface="Times New Roman" panose="02020603050405020304" pitchFamily="18" charset="0"/>
                <a:cs typeface="Times New Roman" panose="02020603050405020304" pitchFamily="18" charset="0"/>
              </a:rPr>
              <a:t> ≥ 0), an optimal subset is made up of this item and an optimal subset of the first </a:t>
            </a:r>
            <a:r>
              <a:rPr lang="en-US" sz="2000" b="1" i="1" dirty="0">
                <a:solidFill>
                  <a:srgbClr val="333333"/>
                </a:solidFill>
                <a:latin typeface="Times New Roman" panose="02020603050405020304" pitchFamily="18" charset="0"/>
                <a:cs typeface="Times New Roman" panose="02020603050405020304" pitchFamily="18" charset="0"/>
              </a:rPr>
              <a:t>i</a:t>
            </a:r>
            <a:r>
              <a:rPr lang="en-US" sz="2000" dirty="0">
                <a:solidFill>
                  <a:srgbClr val="333333"/>
                </a:solidFill>
                <a:latin typeface="Times New Roman" panose="02020603050405020304" pitchFamily="18" charset="0"/>
                <a:cs typeface="Times New Roman" panose="02020603050405020304" pitchFamily="18" charset="0"/>
              </a:rPr>
              <a:t> − 1 items that fits into the knapsack of capacity </a:t>
            </a:r>
            <a:r>
              <a:rPr lang="en-US" sz="2000" b="1" i="1" dirty="0">
                <a:solidFill>
                  <a:srgbClr val="333333"/>
                </a:solidFill>
                <a:latin typeface="Times New Roman" panose="02020603050405020304" pitchFamily="18" charset="0"/>
                <a:cs typeface="Times New Roman" panose="02020603050405020304" pitchFamily="18" charset="0"/>
              </a:rPr>
              <a:t>j</a:t>
            </a:r>
            <a:r>
              <a:rPr lang="en-US" sz="2000" dirty="0">
                <a:solidFill>
                  <a:srgbClr val="333333"/>
                </a:solidFill>
                <a:latin typeface="Times New Roman" panose="02020603050405020304" pitchFamily="18" charset="0"/>
                <a:cs typeface="Times New Roman" panose="02020603050405020304" pitchFamily="18" charset="0"/>
              </a:rPr>
              <a:t> − </a:t>
            </a:r>
            <a:r>
              <a:rPr lang="en-US" sz="2000" b="1" i="1" dirty="0" err="1">
                <a:solidFill>
                  <a:srgbClr val="333333"/>
                </a:solidFill>
                <a:latin typeface="Times New Roman" panose="02020603050405020304" pitchFamily="18" charset="0"/>
                <a:cs typeface="Times New Roman" panose="02020603050405020304" pitchFamily="18" charset="0"/>
              </a:rPr>
              <a:t>w</a:t>
            </a:r>
            <a:r>
              <a:rPr lang="en-US" sz="2000" b="1" i="1" baseline="-25000" dirty="0" err="1">
                <a:solidFill>
                  <a:srgbClr val="333333"/>
                </a:solidFill>
                <a:latin typeface="Times New Roman" panose="02020603050405020304" pitchFamily="18" charset="0"/>
                <a:cs typeface="Times New Roman" panose="02020603050405020304" pitchFamily="18" charset="0"/>
              </a:rPr>
              <a:t>i</a:t>
            </a:r>
            <a:r>
              <a:rPr lang="en-US" sz="2000" b="1" i="1" dirty="0">
                <a:solidFill>
                  <a:srgbClr val="333333"/>
                </a:solidFill>
                <a:latin typeface="Times New Roman" panose="02020603050405020304" pitchFamily="18" charset="0"/>
                <a:cs typeface="Times New Roman" panose="02020603050405020304" pitchFamily="18" charset="0"/>
              </a:rPr>
              <a:t>.</a:t>
            </a:r>
            <a:r>
              <a:rPr lang="en-US" sz="2000" dirty="0">
                <a:solidFill>
                  <a:srgbClr val="333333"/>
                </a:solidFill>
                <a:latin typeface="Times New Roman" panose="02020603050405020304" pitchFamily="18" charset="0"/>
                <a:cs typeface="Times New Roman" panose="02020603050405020304" pitchFamily="18" charset="0"/>
              </a:rPr>
              <a:t> The value of such an optimal subset is </a:t>
            </a:r>
            <a:r>
              <a:rPr lang="en-US" sz="2000" b="1" i="1" dirty="0">
                <a:solidFill>
                  <a:srgbClr val="333333"/>
                </a:solidFill>
                <a:latin typeface="Times New Roman" panose="02020603050405020304" pitchFamily="18" charset="0"/>
                <a:cs typeface="Times New Roman" panose="02020603050405020304" pitchFamily="18" charset="0"/>
              </a:rPr>
              <a:t>v</a:t>
            </a:r>
            <a:r>
              <a:rPr lang="en-US" sz="2000" b="1" i="1" baseline="-25000" dirty="0">
                <a:solidFill>
                  <a:srgbClr val="333333"/>
                </a:solidFill>
                <a:latin typeface="Times New Roman" panose="02020603050405020304" pitchFamily="18" charset="0"/>
                <a:cs typeface="Times New Roman" panose="02020603050405020304" pitchFamily="18" charset="0"/>
              </a:rPr>
              <a:t>i</a:t>
            </a:r>
            <a:r>
              <a:rPr lang="en-US" sz="2000" dirty="0">
                <a:solidFill>
                  <a:srgbClr val="333333"/>
                </a:solidFill>
                <a:latin typeface="Times New Roman" panose="02020603050405020304" pitchFamily="18" charset="0"/>
                <a:cs typeface="Times New Roman" panose="02020603050405020304" pitchFamily="18" charset="0"/>
              </a:rPr>
              <a:t> + </a:t>
            </a:r>
            <a:r>
              <a:rPr lang="en-US" sz="2000" b="1" i="1" dirty="0">
                <a:solidFill>
                  <a:srgbClr val="333333"/>
                </a:solidFill>
                <a:latin typeface="Times New Roman" panose="02020603050405020304" pitchFamily="18" charset="0"/>
                <a:cs typeface="Times New Roman" panose="02020603050405020304" pitchFamily="18" charset="0"/>
              </a:rPr>
              <a:t>F (i</a:t>
            </a:r>
            <a:r>
              <a:rPr lang="en-US" sz="2000" dirty="0">
                <a:solidFill>
                  <a:srgbClr val="333333"/>
                </a:solidFill>
                <a:latin typeface="Times New Roman" panose="02020603050405020304" pitchFamily="18" charset="0"/>
                <a:cs typeface="Times New Roman" panose="02020603050405020304" pitchFamily="18" charset="0"/>
              </a:rPr>
              <a:t> − 1</a:t>
            </a:r>
            <a:r>
              <a:rPr lang="en-US" sz="2000" b="1" i="1" dirty="0">
                <a:solidFill>
                  <a:srgbClr val="333333"/>
                </a:solidFill>
                <a:latin typeface="Times New Roman" panose="02020603050405020304" pitchFamily="18" charset="0"/>
                <a:cs typeface="Times New Roman" panose="02020603050405020304" pitchFamily="18" charset="0"/>
              </a:rPr>
              <a:t>, j</a:t>
            </a:r>
            <a:r>
              <a:rPr lang="en-US" sz="2000" dirty="0">
                <a:solidFill>
                  <a:srgbClr val="333333"/>
                </a:solidFill>
                <a:latin typeface="Times New Roman" panose="02020603050405020304" pitchFamily="18" charset="0"/>
                <a:cs typeface="Times New Roman" panose="02020603050405020304" pitchFamily="18" charset="0"/>
              </a:rPr>
              <a:t> − </a:t>
            </a:r>
            <a:r>
              <a:rPr lang="en-US" sz="2000" b="1" i="1" dirty="0" err="1">
                <a:solidFill>
                  <a:srgbClr val="333333"/>
                </a:solidFill>
                <a:latin typeface="Times New Roman" panose="02020603050405020304" pitchFamily="18" charset="0"/>
                <a:cs typeface="Times New Roman" panose="02020603050405020304" pitchFamily="18" charset="0"/>
              </a:rPr>
              <a:t>w</a:t>
            </a:r>
            <a:r>
              <a:rPr lang="en-US" sz="2000" b="1" i="1" baseline="-25000" dirty="0" err="1">
                <a:solidFill>
                  <a:srgbClr val="333333"/>
                </a:solidFill>
                <a:latin typeface="Times New Roman" panose="02020603050405020304" pitchFamily="18" charset="0"/>
                <a:cs typeface="Times New Roman" panose="02020603050405020304" pitchFamily="18" charset="0"/>
              </a:rPr>
              <a:t>i</a:t>
            </a:r>
            <a:r>
              <a:rPr lang="en-US" sz="2000" b="1" i="1" dirty="0">
                <a:solidFill>
                  <a:srgbClr val="333333"/>
                </a:solidFill>
                <a:latin typeface="Times New Roman" panose="02020603050405020304" pitchFamily="18" charset="0"/>
                <a:cs typeface="Times New Roman" panose="02020603050405020304" pitchFamily="18" charset="0"/>
              </a:rPr>
              <a:t>).</a:t>
            </a:r>
            <a:endParaRPr lang="en-US" sz="2000" dirty="0">
              <a:solidFill>
                <a:srgbClr val="333333"/>
              </a:solidFill>
              <a:latin typeface="Times New Roman" panose="02020603050405020304" pitchFamily="18" charset="0"/>
              <a:cs typeface="Times New Roman" panose="02020603050405020304" pitchFamily="18" charset="0"/>
            </a:endParaRPr>
          </a:p>
          <a:p>
            <a:pPr marL="0" indent="0" algn="just">
              <a:buNone/>
            </a:pPr>
            <a:r>
              <a:rPr lang="en-US" sz="2000" dirty="0">
                <a:solidFill>
                  <a:srgbClr val="333333"/>
                </a:solidFill>
                <a:latin typeface="Times New Roman" panose="02020603050405020304" pitchFamily="18" charset="0"/>
                <a:cs typeface="Times New Roman" panose="02020603050405020304" pitchFamily="18" charset="0"/>
              </a:rPr>
              <a:t> </a:t>
            </a:r>
            <a:endParaRPr lang="en-US" sz="2000" dirty="0">
              <a:solidFill>
                <a:srgbClr val="333333"/>
              </a:solidFill>
              <a:latin typeface="Times New Roman" panose="02020603050405020304" pitchFamily="18" charset="0"/>
              <a:cs typeface="Times New Roman" panose="02020603050405020304" pitchFamily="18" charset="0"/>
            </a:endParaRPr>
          </a:p>
          <a:p>
            <a:pPr algn="just"/>
            <a:r>
              <a:rPr lang="en-US" sz="2000" dirty="0">
                <a:solidFill>
                  <a:srgbClr val="333333"/>
                </a:solidFill>
                <a:latin typeface="Times New Roman" panose="02020603050405020304" pitchFamily="18" charset="0"/>
                <a:cs typeface="Times New Roman" panose="02020603050405020304" pitchFamily="18" charset="0"/>
              </a:rPr>
              <a:t>Thus, the value of an optimal solution among all feasible subsets of the first </a:t>
            </a:r>
            <a:r>
              <a:rPr lang="en-US" sz="2000" b="1" i="1" dirty="0">
                <a:solidFill>
                  <a:srgbClr val="333333"/>
                </a:solidFill>
                <a:latin typeface="Times New Roman" panose="02020603050405020304" pitchFamily="18" charset="0"/>
                <a:cs typeface="Times New Roman" panose="02020603050405020304" pitchFamily="18" charset="0"/>
              </a:rPr>
              <a:t>i</a:t>
            </a:r>
            <a:r>
              <a:rPr lang="en-US" sz="2000" dirty="0">
                <a:solidFill>
                  <a:srgbClr val="333333"/>
                </a:solidFill>
                <a:latin typeface="Times New Roman" panose="02020603050405020304" pitchFamily="18" charset="0"/>
                <a:cs typeface="Times New Roman" panose="02020603050405020304" pitchFamily="18" charset="0"/>
              </a:rPr>
              <a:t> items is the maximum of these two values. Of course, if the </a:t>
            </a:r>
            <a:r>
              <a:rPr lang="en-US" sz="2000" b="1" i="1" dirty="0" err="1">
                <a:solidFill>
                  <a:srgbClr val="333333"/>
                </a:solidFill>
                <a:latin typeface="Times New Roman" panose="02020603050405020304" pitchFamily="18" charset="0"/>
                <a:cs typeface="Times New Roman" panose="02020603050405020304" pitchFamily="18" charset="0"/>
              </a:rPr>
              <a:t>i</a:t>
            </a:r>
            <a:r>
              <a:rPr lang="en-US" sz="2000" dirty="0" err="1">
                <a:solidFill>
                  <a:srgbClr val="333333"/>
                </a:solidFill>
                <a:latin typeface="Times New Roman" panose="02020603050405020304" pitchFamily="18" charset="0"/>
                <a:cs typeface="Times New Roman" panose="02020603050405020304" pitchFamily="18" charset="0"/>
              </a:rPr>
              <a:t>th</a:t>
            </a:r>
            <a:r>
              <a:rPr lang="en-US" sz="2000" dirty="0">
                <a:solidFill>
                  <a:srgbClr val="333333"/>
                </a:solidFill>
                <a:latin typeface="Times New Roman" panose="02020603050405020304" pitchFamily="18" charset="0"/>
                <a:cs typeface="Times New Roman" panose="02020603050405020304" pitchFamily="18" charset="0"/>
              </a:rPr>
              <a:t> item does not fit into the knapsack, the value of an optimal subset selected from the first </a:t>
            </a:r>
            <a:r>
              <a:rPr lang="en-US" sz="2000" b="1" i="1" dirty="0">
                <a:solidFill>
                  <a:srgbClr val="333333"/>
                </a:solidFill>
                <a:latin typeface="Times New Roman" panose="02020603050405020304" pitchFamily="18" charset="0"/>
                <a:cs typeface="Times New Roman" panose="02020603050405020304" pitchFamily="18" charset="0"/>
              </a:rPr>
              <a:t>i</a:t>
            </a:r>
            <a:r>
              <a:rPr lang="en-US" sz="2000" dirty="0">
                <a:solidFill>
                  <a:srgbClr val="333333"/>
                </a:solidFill>
                <a:latin typeface="Times New Roman" panose="02020603050405020304" pitchFamily="18" charset="0"/>
                <a:cs typeface="Times New Roman" panose="02020603050405020304" pitchFamily="18" charset="0"/>
              </a:rPr>
              <a:t> items is the same as the value of an optimal subset selected from the first </a:t>
            </a:r>
            <a:r>
              <a:rPr lang="en-US" sz="2000" b="1" i="1" dirty="0">
                <a:solidFill>
                  <a:srgbClr val="333333"/>
                </a:solidFill>
                <a:latin typeface="Times New Roman" panose="02020603050405020304" pitchFamily="18" charset="0"/>
                <a:cs typeface="Times New Roman" panose="02020603050405020304" pitchFamily="18" charset="0"/>
              </a:rPr>
              <a:t>i</a:t>
            </a:r>
            <a:r>
              <a:rPr lang="en-US" sz="2000" dirty="0">
                <a:solidFill>
                  <a:srgbClr val="333333"/>
                </a:solidFill>
                <a:latin typeface="Times New Roman" panose="02020603050405020304" pitchFamily="18" charset="0"/>
                <a:cs typeface="Times New Roman" panose="02020603050405020304" pitchFamily="18" charset="0"/>
              </a:rPr>
              <a:t> − 1 items. These observations lead to the following recurrence</a:t>
            </a:r>
            <a:r>
              <a:rPr lang="en-US" sz="2000" dirty="0" smtClean="0">
                <a:solidFill>
                  <a:srgbClr val="333333"/>
                </a:solidFill>
                <a:latin typeface="Times New Roman" panose="02020603050405020304" pitchFamily="18" charset="0"/>
                <a:cs typeface="Times New Roman" panose="02020603050405020304" pitchFamily="18" charset="0"/>
              </a:rPr>
              <a:t>:</a:t>
            </a:r>
            <a:endParaRPr lang="en-US" sz="2000" dirty="0" smtClean="0">
              <a:solidFill>
                <a:srgbClr val="333333"/>
              </a:solidFill>
              <a:latin typeface="Times New Roman" panose="02020603050405020304" pitchFamily="18" charset="0"/>
              <a:cs typeface="Times New Roman" panose="02020603050405020304" pitchFamily="18" charset="0"/>
            </a:endParaRPr>
          </a:p>
          <a:p>
            <a:pPr marL="0" indent="0" algn="just">
              <a:buNone/>
            </a:pPr>
            <a:r>
              <a:rPr lang="en-US" sz="2000" dirty="0" smtClean="0">
                <a:solidFill>
                  <a:srgbClr val="333333"/>
                </a:solidFill>
                <a:latin typeface="Times New Roman" panose="02020603050405020304" pitchFamily="18" charset="0"/>
                <a:cs typeface="Times New Roman" panose="02020603050405020304" pitchFamily="18" charset="0"/>
              </a:rPr>
              <a:t>          </a:t>
            </a:r>
            <a:endParaRPr lang="en-US" sz="2000" dirty="0" smtClean="0">
              <a:solidFill>
                <a:srgbClr val="333333"/>
              </a:solidFill>
              <a:latin typeface="Times New Roman" panose="02020603050405020304" pitchFamily="18" charset="0"/>
              <a:cs typeface="Times New Roman" panose="02020603050405020304" pitchFamily="18" charset="0"/>
            </a:endParaRPr>
          </a:p>
          <a:p>
            <a:pPr marL="0" indent="0" algn="just">
              <a:buNone/>
            </a:pPr>
            <a:r>
              <a:rPr lang="en-US" sz="2000" dirty="0" smtClean="0">
                <a:solidFill>
                  <a:srgbClr val="333333"/>
                </a:solidFill>
                <a:latin typeface="Times New Roman" panose="02020603050405020304" pitchFamily="18" charset="0"/>
                <a:cs typeface="Times New Roman" panose="02020603050405020304" pitchFamily="18" charset="0"/>
              </a:rPr>
              <a:t>            F(</a:t>
            </a:r>
            <a:r>
              <a:rPr lang="en-US" sz="2000" dirty="0" err="1">
                <a:solidFill>
                  <a:srgbClr val="333333"/>
                </a:solidFill>
                <a:latin typeface="Times New Roman" panose="02020603050405020304" pitchFamily="18" charset="0"/>
                <a:cs typeface="Times New Roman" panose="02020603050405020304" pitchFamily="18" charset="0"/>
              </a:rPr>
              <a:t>i</a:t>
            </a:r>
            <a:r>
              <a:rPr lang="en-US" sz="2000" dirty="0" err="1" smtClean="0">
                <a:solidFill>
                  <a:srgbClr val="333333"/>
                </a:solidFill>
                <a:latin typeface="Times New Roman" panose="02020603050405020304" pitchFamily="18" charset="0"/>
                <a:cs typeface="Times New Roman" panose="02020603050405020304" pitchFamily="18" charset="0"/>
              </a:rPr>
              <a:t>,j</a:t>
            </a:r>
            <a:r>
              <a:rPr lang="en-US" sz="2000" dirty="0" smtClean="0">
                <a:solidFill>
                  <a:srgbClr val="333333"/>
                </a:solidFill>
                <a:latin typeface="Times New Roman" panose="02020603050405020304" pitchFamily="18" charset="0"/>
                <a:cs typeface="Times New Roman" panose="02020603050405020304" pitchFamily="18" charset="0"/>
              </a:rPr>
              <a:t>)=  {max{F(i-1,j),</a:t>
            </a:r>
            <a:r>
              <a:rPr lang="en-US" sz="2000" dirty="0" err="1" smtClean="0">
                <a:solidFill>
                  <a:srgbClr val="333333"/>
                </a:solidFill>
                <a:latin typeface="Times New Roman" panose="02020603050405020304" pitchFamily="18" charset="0"/>
                <a:cs typeface="Times New Roman" panose="02020603050405020304" pitchFamily="18" charset="0"/>
              </a:rPr>
              <a:t>vi+F</a:t>
            </a:r>
            <a:r>
              <a:rPr lang="en-US" sz="2000" dirty="0" smtClean="0">
                <a:solidFill>
                  <a:srgbClr val="333333"/>
                </a:solidFill>
                <a:latin typeface="Times New Roman" panose="02020603050405020304" pitchFamily="18" charset="0"/>
                <a:cs typeface="Times New Roman" panose="02020603050405020304" pitchFamily="18" charset="0"/>
              </a:rPr>
              <a:t>(i-1,j-wi)}  if j-</a:t>
            </a:r>
            <a:r>
              <a:rPr lang="en-US" sz="2000" dirty="0" err="1" smtClean="0">
                <a:solidFill>
                  <a:srgbClr val="333333"/>
                </a:solidFill>
                <a:latin typeface="Times New Roman" panose="02020603050405020304" pitchFamily="18" charset="0"/>
                <a:cs typeface="Times New Roman" panose="02020603050405020304" pitchFamily="18" charset="0"/>
              </a:rPr>
              <a:t>wi</a:t>
            </a:r>
            <a:r>
              <a:rPr lang="en-US" sz="2000" dirty="0" smtClean="0">
                <a:solidFill>
                  <a:srgbClr val="333333"/>
                </a:solidFill>
                <a:latin typeface="Times New Roman" panose="02020603050405020304" pitchFamily="18" charset="0"/>
                <a:cs typeface="Times New Roman" panose="02020603050405020304" pitchFamily="18" charset="0"/>
              </a:rPr>
              <a:t>&gt;=0,</a:t>
            </a:r>
            <a:endParaRPr lang="en-US" sz="2000" dirty="0" smtClean="0">
              <a:solidFill>
                <a:srgbClr val="333333"/>
              </a:solidFill>
              <a:latin typeface="Times New Roman" panose="02020603050405020304" pitchFamily="18" charset="0"/>
              <a:cs typeface="Times New Roman" panose="02020603050405020304" pitchFamily="18" charset="0"/>
            </a:endParaRPr>
          </a:p>
          <a:p>
            <a:pPr marL="0" indent="0" algn="just">
              <a:buNone/>
            </a:pPr>
            <a:r>
              <a:rPr lang="en-US" sz="2000" dirty="0">
                <a:solidFill>
                  <a:srgbClr val="333333"/>
                </a:solidFill>
                <a:latin typeface="Times New Roman" panose="02020603050405020304" pitchFamily="18" charset="0"/>
                <a:cs typeface="Times New Roman" panose="02020603050405020304" pitchFamily="18" charset="0"/>
              </a:rPr>
              <a:t> </a:t>
            </a:r>
            <a:r>
              <a:rPr lang="en-US" sz="2000" dirty="0" smtClean="0">
                <a:solidFill>
                  <a:srgbClr val="333333"/>
                </a:solidFill>
                <a:latin typeface="Times New Roman" panose="02020603050405020304" pitchFamily="18" charset="0"/>
                <a:cs typeface="Times New Roman" panose="02020603050405020304" pitchFamily="18" charset="0"/>
              </a:rPr>
              <a:t>                        {F(i-1,j)                                   if j-</a:t>
            </a:r>
            <a:r>
              <a:rPr lang="en-US" sz="2000" dirty="0" err="1" smtClean="0">
                <a:solidFill>
                  <a:srgbClr val="333333"/>
                </a:solidFill>
                <a:latin typeface="Times New Roman" panose="02020603050405020304" pitchFamily="18" charset="0"/>
                <a:cs typeface="Times New Roman" panose="02020603050405020304" pitchFamily="18" charset="0"/>
              </a:rPr>
              <a:t>wi</a:t>
            </a:r>
            <a:r>
              <a:rPr lang="en-US" sz="2000" dirty="0" smtClean="0">
                <a:solidFill>
                  <a:srgbClr val="333333"/>
                </a:solidFill>
                <a:latin typeface="Times New Roman" panose="02020603050405020304" pitchFamily="18" charset="0"/>
                <a:cs typeface="Times New Roman" panose="02020603050405020304" pitchFamily="18" charset="0"/>
              </a:rPr>
              <a:t>&lt;0.</a:t>
            </a:r>
            <a:endParaRPr lang="en-US" sz="2000" dirty="0" smtClean="0">
              <a:solidFill>
                <a:srgbClr val="333333"/>
              </a:solidFill>
              <a:latin typeface="Times New Roman" panose="02020603050405020304" pitchFamily="18" charset="0"/>
              <a:cs typeface="Times New Roman" panose="02020603050405020304" pitchFamily="18" charset="0"/>
            </a:endParaRPr>
          </a:p>
          <a:p>
            <a:pPr marL="0" indent="0" algn="just">
              <a:buNone/>
            </a:pPr>
            <a:endParaRPr lang="en-US" sz="2000" dirty="0" smtClean="0">
              <a:solidFill>
                <a:srgbClr val="333333"/>
              </a:solidFill>
              <a:latin typeface="Times New Roman" panose="02020603050405020304" pitchFamily="18" charset="0"/>
              <a:cs typeface="Times New Roman" panose="02020603050405020304" pitchFamily="18" charset="0"/>
            </a:endParaRPr>
          </a:p>
          <a:p>
            <a:pPr algn="just"/>
            <a:r>
              <a:rPr lang="en-US" sz="2000" dirty="0" smtClean="0">
                <a:solidFill>
                  <a:srgbClr val="333333"/>
                </a:solidFill>
                <a:latin typeface="Times New Roman" panose="02020603050405020304" pitchFamily="18" charset="0"/>
                <a:cs typeface="Times New Roman" panose="02020603050405020304" pitchFamily="18" charset="0"/>
              </a:rPr>
              <a:t>Our </a:t>
            </a:r>
            <a:r>
              <a:rPr lang="en-US" sz="2000" dirty="0">
                <a:solidFill>
                  <a:srgbClr val="333333"/>
                </a:solidFill>
                <a:latin typeface="Times New Roman" panose="02020603050405020304" pitchFamily="18" charset="0"/>
                <a:cs typeface="Times New Roman" panose="02020603050405020304" pitchFamily="18" charset="0"/>
              </a:rPr>
              <a:t>goal is to find </a:t>
            </a:r>
            <a:r>
              <a:rPr lang="en-US" sz="2000" b="1" i="1" dirty="0">
                <a:solidFill>
                  <a:srgbClr val="333333"/>
                </a:solidFill>
                <a:latin typeface="Times New Roman" panose="02020603050405020304" pitchFamily="18" charset="0"/>
                <a:cs typeface="Times New Roman" panose="02020603050405020304" pitchFamily="18" charset="0"/>
              </a:rPr>
              <a:t>F (n, W ),</a:t>
            </a:r>
            <a:r>
              <a:rPr lang="en-US" sz="2000" dirty="0">
                <a:solidFill>
                  <a:srgbClr val="333333"/>
                </a:solidFill>
                <a:latin typeface="Times New Roman" panose="02020603050405020304" pitchFamily="18" charset="0"/>
                <a:cs typeface="Times New Roman" panose="02020603050405020304" pitchFamily="18" charset="0"/>
              </a:rPr>
              <a:t> the maximal value of a subset of the </a:t>
            </a:r>
            <a:r>
              <a:rPr lang="en-US" sz="2000" b="1" i="1" dirty="0">
                <a:solidFill>
                  <a:srgbClr val="333333"/>
                </a:solidFill>
                <a:latin typeface="Times New Roman" panose="02020603050405020304" pitchFamily="18" charset="0"/>
                <a:cs typeface="Times New Roman" panose="02020603050405020304" pitchFamily="18" charset="0"/>
              </a:rPr>
              <a:t>n</a:t>
            </a:r>
            <a:r>
              <a:rPr lang="en-US" sz="2000" dirty="0">
                <a:solidFill>
                  <a:srgbClr val="333333"/>
                </a:solidFill>
                <a:latin typeface="Times New Roman" panose="02020603050405020304" pitchFamily="18" charset="0"/>
                <a:cs typeface="Times New Roman" panose="02020603050405020304" pitchFamily="18" charset="0"/>
              </a:rPr>
              <a:t> given items that fit into the knapsack of capacity </a:t>
            </a:r>
            <a:r>
              <a:rPr lang="en-US" sz="2000" b="1" i="1" dirty="0">
                <a:solidFill>
                  <a:srgbClr val="333333"/>
                </a:solidFill>
                <a:latin typeface="Times New Roman" panose="02020603050405020304" pitchFamily="18" charset="0"/>
                <a:cs typeface="Times New Roman" panose="02020603050405020304" pitchFamily="18" charset="0"/>
              </a:rPr>
              <a:t>W,</a:t>
            </a:r>
            <a:r>
              <a:rPr lang="en-US" sz="2000" dirty="0">
                <a:solidFill>
                  <a:srgbClr val="333333"/>
                </a:solidFill>
                <a:latin typeface="Times New Roman" panose="02020603050405020304" pitchFamily="18" charset="0"/>
                <a:cs typeface="Times New Roman" panose="02020603050405020304" pitchFamily="18" charset="0"/>
              </a:rPr>
              <a:t> and an optimal subset itself.</a:t>
            </a:r>
            <a:endParaRPr lang="en-US" sz="2000" dirty="0">
              <a:solidFill>
                <a:srgbClr val="333333"/>
              </a:solidFill>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r>
              <a:rPr lang="en-US" sz="2400" dirty="0">
                <a:solidFill>
                  <a:srgbClr val="333333"/>
                </a:solidFill>
                <a:latin typeface="Times New Roman" panose="02020603050405020304" pitchFamily="18" charset="0"/>
                <a:cs typeface="Times New Roman" panose="02020603050405020304" pitchFamily="18" charset="0"/>
              </a:rPr>
              <a:t>For </a:t>
            </a:r>
            <a:r>
              <a:rPr lang="en-US" sz="2400" b="1" i="1" dirty="0">
                <a:solidFill>
                  <a:srgbClr val="333333"/>
                </a:solidFill>
                <a:latin typeface="Times New Roman" panose="02020603050405020304" pitchFamily="18" charset="0"/>
                <a:cs typeface="Times New Roman" panose="02020603050405020304" pitchFamily="18" charset="0"/>
              </a:rPr>
              <a:t>i, j &gt; </a:t>
            </a:r>
            <a:r>
              <a:rPr lang="en-US" sz="2400" dirty="0">
                <a:solidFill>
                  <a:srgbClr val="333333"/>
                </a:solidFill>
                <a:latin typeface="Times New Roman" panose="02020603050405020304" pitchFamily="18" charset="0"/>
                <a:cs typeface="Times New Roman" panose="02020603050405020304" pitchFamily="18" charset="0"/>
              </a:rPr>
              <a:t>0</a:t>
            </a:r>
            <a:r>
              <a:rPr lang="en-US" sz="2400" b="1" i="1" dirty="0">
                <a:solidFill>
                  <a:srgbClr val="333333"/>
                </a:solidFill>
                <a:latin typeface="Times New Roman" panose="02020603050405020304" pitchFamily="18" charset="0"/>
                <a:cs typeface="Times New Roman" panose="02020603050405020304" pitchFamily="18" charset="0"/>
              </a:rPr>
              <a:t>, </a:t>
            </a:r>
            <a:r>
              <a:rPr lang="en-US" sz="2400" dirty="0">
                <a:solidFill>
                  <a:srgbClr val="333333"/>
                </a:solidFill>
                <a:latin typeface="Times New Roman" panose="02020603050405020304" pitchFamily="18" charset="0"/>
                <a:cs typeface="Times New Roman" panose="02020603050405020304" pitchFamily="18" charset="0"/>
              </a:rPr>
              <a:t>to compute the entry in the</a:t>
            </a:r>
            <a:r>
              <a:rPr lang="en-US" sz="2400" b="1" i="1" dirty="0">
                <a:solidFill>
                  <a:srgbClr val="333333"/>
                </a:solidFill>
                <a:latin typeface="Times New Roman" panose="02020603050405020304" pitchFamily="18" charset="0"/>
                <a:cs typeface="Times New Roman" panose="02020603050405020304" pitchFamily="18" charset="0"/>
              </a:rPr>
              <a:t> </a:t>
            </a:r>
            <a:r>
              <a:rPr lang="en-US" sz="2400" b="1" i="1" dirty="0" err="1">
                <a:solidFill>
                  <a:srgbClr val="333333"/>
                </a:solidFill>
                <a:latin typeface="Times New Roman" panose="02020603050405020304" pitchFamily="18" charset="0"/>
                <a:cs typeface="Times New Roman" panose="02020603050405020304" pitchFamily="18" charset="0"/>
              </a:rPr>
              <a:t>i</a:t>
            </a:r>
            <a:r>
              <a:rPr lang="en-US" sz="2400" dirty="0" err="1">
                <a:solidFill>
                  <a:srgbClr val="333333"/>
                </a:solidFill>
                <a:latin typeface="Times New Roman" panose="02020603050405020304" pitchFamily="18" charset="0"/>
                <a:cs typeface="Times New Roman" panose="02020603050405020304" pitchFamily="18" charset="0"/>
              </a:rPr>
              <a:t>th</a:t>
            </a:r>
            <a:r>
              <a:rPr lang="en-US" sz="2400" dirty="0">
                <a:solidFill>
                  <a:srgbClr val="333333"/>
                </a:solidFill>
                <a:latin typeface="Times New Roman" panose="02020603050405020304" pitchFamily="18" charset="0"/>
                <a:cs typeface="Times New Roman" panose="02020603050405020304" pitchFamily="18" charset="0"/>
              </a:rPr>
              <a:t> row and the</a:t>
            </a:r>
            <a:r>
              <a:rPr lang="en-US" sz="2400" b="1" i="1" dirty="0">
                <a:solidFill>
                  <a:srgbClr val="333333"/>
                </a:solidFill>
                <a:latin typeface="Times New Roman" panose="02020603050405020304" pitchFamily="18" charset="0"/>
                <a:cs typeface="Times New Roman" panose="02020603050405020304" pitchFamily="18" charset="0"/>
              </a:rPr>
              <a:t> j </a:t>
            </a:r>
            <a:r>
              <a:rPr lang="en-US" sz="2400" dirty="0" err="1">
                <a:solidFill>
                  <a:srgbClr val="333333"/>
                </a:solidFill>
                <a:latin typeface="Times New Roman" panose="02020603050405020304" pitchFamily="18" charset="0"/>
                <a:cs typeface="Times New Roman" panose="02020603050405020304" pitchFamily="18" charset="0"/>
              </a:rPr>
              <a:t>th</a:t>
            </a:r>
            <a:r>
              <a:rPr lang="en-US" sz="2400" dirty="0">
                <a:solidFill>
                  <a:srgbClr val="333333"/>
                </a:solidFill>
                <a:latin typeface="Times New Roman" panose="02020603050405020304" pitchFamily="18" charset="0"/>
                <a:cs typeface="Times New Roman" panose="02020603050405020304" pitchFamily="18" charset="0"/>
              </a:rPr>
              <a:t> column,</a:t>
            </a:r>
            <a:r>
              <a:rPr lang="en-US" sz="2400" b="1" i="1" dirty="0">
                <a:solidFill>
                  <a:srgbClr val="333333"/>
                </a:solidFill>
                <a:latin typeface="Times New Roman" panose="02020603050405020304" pitchFamily="18" charset="0"/>
                <a:cs typeface="Times New Roman" panose="02020603050405020304" pitchFamily="18" charset="0"/>
              </a:rPr>
              <a:t> F (i, j ), </a:t>
            </a:r>
            <a:r>
              <a:rPr lang="en-US" sz="2400" dirty="0">
                <a:solidFill>
                  <a:srgbClr val="333333"/>
                </a:solidFill>
                <a:latin typeface="Times New Roman" panose="02020603050405020304" pitchFamily="18" charset="0"/>
                <a:cs typeface="Times New Roman" panose="02020603050405020304" pitchFamily="18" charset="0"/>
              </a:rPr>
              <a:t>we</a:t>
            </a:r>
            <a:r>
              <a:rPr lang="en-US" sz="2400" b="1" i="1" dirty="0">
                <a:solidFill>
                  <a:srgbClr val="333333"/>
                </a:solidFill>
                <a:latin typeface="Times New Roman" panose="02020603050405020304" pitchFamily="18" charset="0"/>
                <a:cs typeface="Times New Roman" panose="02020603050405020304" pitchFamily="18" charset="0"/>
              </a:rPr>
              <a:t> </a:t>
            </a:r>
            <a:r>
              <a:rPr lang="en-US" sz="2400" dirty="0">
                <a:solidFill>
                  <a:srgbClr val="333333"/>
                </a:solidFill>
                <a:latin typeface="Times New Roman" panose="02020603050405020304" pitchFamily="18" charset="0"/>
                <a:cs typeface="Times New Roman" panose="02020603050405020304" pitchFamily="18" charset="0"/>
              </a:rPr>
              <a:t>compute the maximum of the entry in the previous row and the same column and the sum of </a:t>
            </a:r>
            <a:r>
              <a:rPr lang="en-US" sz="2400" b="1" i="1" dirty="0">
                <a:solidFill>
                  <a:srgbClr val="333333"/>
                </a:solidFill>
                <a:latin typeface="Times New Roman" panose="02020603050405020304" pitchFamily="18" charset="0"/>
                <a:cs typeface="Times New Roman" panose="02020603050405020304" pitchFamily="18" charset="0"/>
              </a:rPr>
              <a:t>v</a:t>
            </a:r>
            <a:r>
              <a:rPr lang="en-US" sz="2400" b="1" i="1" baseline="-25000" dirty="0">
                <a:solidFill>
                  <a:srgbClr val="333333"/>
                </a:solidFill>
                <a:latin typeface="Times New Roman" panose="02020603050405020304" pitchFamily="18" charset="0"/>
                <a:cs typeface="Times New Roman" panose="02020603050405020304" pitchFamily="18" charset="0"/>
              </a:rPr>
              <a:t>i</a:t>
            </a:r>
            <a:r>
              <a:rPr lang="en-US" sz="2400" dirty="0">
                <a:solidFill>
                  <a:srgbClr val="333333"/>
                </a:solidFill>
                <a:latin typeface="Times New Roman" panose="02020603050405020304" pitchFamily="18" charset="0"/>
                <a:cs typeface="Times New Roman" panose="02020603050405020304" pitchFamily="18" charset="0"/>
              </a:rPr>
              <a:t> and the entry in the previous row and </a:t>
            </a:r>
            <a:r>
              <a:rPr lang="en-US" sz="2400" b="1" i="1" dirty="0" err="1">
                <a:solidFill>
                  <a:srgbClr val="333333"/>
                </a:solidFill>
                <a:latin typeface="Times New Roman" panose="02020603050405020304" pitchFamily="18" charset="0"/>
                <a:cs typeface="Times New Roman" panose="02020603050405020304" pitchFamily="18" charset="0"/>
              </a:rPr>
              <a:t>w</a:t>
            </a:r>
            <a:r>
              <a:rPr lang="en-US" sz="2400" b="1" i="1" baseline="-25000" dirty="0" err="1">
                <a:solidFill>
                  <a:srgbClr val="333333"/>
                </a:solidFill>
                <a:latin typeface="Times New Roman" panose="02020603050405020304" pitchFamily="18" charset="0"/>
                <a:cs typeface="Times New Roman" panose="02020603050405020304" pitchFamily="18" charset="0"/>
              </a:rPr>
              <a:t>i</a:t>
            </a:r>
            <a:r>
              <a:rPr lang="en-US" sz="2400" dirty="0">
                <a:solidFill>
                  <a:srgbClr val="333333"/>
                </a:solidFill>
                <a:latin typeface="Times New Roman" panose="02020603050405020304" pitchFamily="18" charset="0"/>
                <a:cs typeface="Times New Roman" panose="02020603050405020304" pitchFamily="18" charset="0"/>
              </a:rPr>
              <a:t> columns to the left. The table can be filled either row by row or column by column.</a:t>
            </a:r>
            <a:endParaRPr lang="en-US" sz="2400" dirty="0">
              <a:latin typeface="Times New Roman" panose="02020603050405020304" pitchFamily="18" charset="0"/>
              <a:cs typeface="Times New Roman" panose="02020603050405020304" pitchFamily="18" charset="0"/>
            </a:endParaRPr>
          </a:p>
        </p:txBody>
      </p:sp>
      <p:pic>
        <p:nvPicPr>
          <p:cNvPr id="8194"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219200" y="2462213"/>
            <a:ext cx="6705600" cy="3633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Grp="1" noChangeAspect="1" noChangeArrowheads="1"/>
          </p:cNvPicPr>
          <p:nvPr>
            <p:ph idx="1"/>
          </p:nvPr>
        </p:nvPicPr>
        <p:blipFill>
          <a:blip r:embed="rId1" cstate="print">
            <a:extLst>
              <a:ext uri="{28A0092B-C50C-407E-A947-70E740481C1C}">
                <a14:useLocalDpi xmlns:a14="http://schemas.microsoft.com/office/drawing/2010/main" val="0"/>
              </a:ext>
            </a:extLst>
          </a:blip>
          <a:srcRect/>
          <a:stretch>
            <a:fillRect/>
          </a:stretch>
        </p:blipFill>
        <p:spPr bwMode="auto">
          <a:xfrm>
            <a:off x="685800" y="533400"/>
            <a:ext cx="7924800" cy="601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70000" lnSpcReduction="20000"/>
          </a:bodyPr>
          <a:lstStyle/>
          <a:p>
            <a:pPr algn="just"/>
            <a:r>
              <a:rPr lang="en-US" sz="3400" dirty="0">
                <a:solidFill>
                  <a:srgbClr val="333333"/>
                </a:solidFill>
                <a:latin typeface="Times New Roman" panose="02020603050405020304" pitchFamily="18" charset="0"/>
                <a:cs typeface="Times New Roman" panose="02020603050405020304" pitchFamily="18" charset="0"/>
              </a:rPr>
              <a:t>Thus, the maximal value is </a:t>
            </a:r>
            <a:r>
              <a:rPr lang="en-US" sz="3400" b="1" i="1" dirty="0">
                <a:solidFill>
                  <a:srgbClr val="333333"/>
                </a:solidFill>
                <a:latin typeface="Times New Roman" panose="02020603050405020304" pitchFamily="18" charset="0"/>
                <a:cs typeface="Times New Roman" panose="02020603050405020304" pitchFamily="18" charset="0"/>
              </a:rPr>
              <a:t>F (</a:t>
            </a:r>
            <a:r>
              <a:rPr lang="en-US" sz="3400" dirty="0">
                <a:solidFill>
                  <a:srgbClr val="333333"/>
                </a:solidFill>
                <a:latin typeface="Times New Roman" panose="02020603050405020304" pitchFamily="18" charset="0"/>
                <a:cs typeface="Times New Roman" panose="02020603050405020304" pitchFamily="18" charset="0"/>
              </a:rPr>
              <a:t>4</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5</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 $37</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We can find the composition of an optimal subset by </a:t>
            </a:r>
            <a:r>
              <a:rPr lang="en-US" sz="3400" dirty="0" err="1">
                <a:solidFill>
                  <a:srgbClr val="333333"/>
                </a:solidFill>
                <a:latin typeface="Times New Roman" panose="02020603050405020304" pitchFamily="18" charset="0"/>
                <a:cs typeface="Times New Roman" panose="02020603050405020304" pitchFamily="18" charset="0"/>
              </a:rPr>
              <a:t>backtracing</a:t>
            </a:r>
            <a:r>
              <a:rPr lang="en-US" sz="3400" dirty="0">
                <a:solidFill>
                  <a:srgbClr val="333333"/>
                </a:solidFill>
                <a:latin typeface="Times New Roman" panose="02020603050405020304" pitchFamily="18" charset="0"/>
                <a:cs typeface="Times New Roman" panose="02020603050405020304" pitchFamily="18" charset="0"/>
              </a:rPr>
              <a:t> the computations of this entry in the table. Since </a:t>
            </a:r>
            <a:r>
              <a:rPr lang="en-US" sz="3400" b="1" i="1" dirty="0">
                <a:solidFill>
                  <a:srgbClr val="333333"/>
                </a:solidFill>
                <a:latin typeface="Times New Roman" panose="02020603050405020304" pitchFamily="18" charset="0"/>
                <a:cs typeface="Times New Roman" panose="02020603050405020304" pitchFamily="18" charset="0"/>
              </a:rPr>
              <a:t>F (</a:t>
            </a:r>
            <a:r>
              <a:rPr lang="en-US" sz="3400" dirty="0">
                <a:solidFill>
                  <a:srgbClr val="333333"/>
                </a:solidFill>
                <a:latin typeface="Times New Roman" panose="02020603050405020304" pitchFamily="18" charset="0"/>
                <a:cs typeface="Times New Roman" panose="02020603050405020304" pitchFamily="18" charset="0"/>
              </a:rPr>
              <a:t>4</a:t>
            </a:r>
            <a:r>
              <a:rPr lang="en-US" sz="3400" b="1" i="1" dirty="0">
                <a:solidFill>
                  <a:srgbClr val="333333"/>
                </a:solidFill>
                <a:latin typeface="Times New Roman" panose="02020603050405020304" pitchFamily="18" charset="0"/>
                <a:cs typeface="Times New Roman" panose="02020603050405020304" pitchFamily="18" charset="0"/>
              </a:rPr>
              <a:t>, </a:t>
            </a:r>
            <a:r>
              <a:rPr lang="en-US" sz="3400" dirty="0">
                <a:solidFill>
                  <a:srgbClr val="333333"/>
                </a:solidFill>
                <a:latin typeface="Times New Roman" panose="02020603050405020304" pitchFamily="18" charset="0"/>
                <a:cs typeface="Times New Roman" panose="02020603050405020304" pitchFamily="18" charset="0"/>
              </a:rPr>
              <a:t>5</a:t>
            </a:r>
            <a:r>
              <a:rPr lang="en-US" sz="3400" b="1" i="1" dirty="0">
                <a:solidFill>
                  <a:srgbClr val="333333"/>
                </a:solidFill>
                <a:latin typeface="Times New Roman" panose="02020603050405020304" pitchFamily="18" charset="0"/>
                <a:cs typeface="Times New Roman" panose="02020603050405020304" pitchFamily="18" charset="0"/>
              </a:rPr>
              <a:t>) &gt; F (</a:t>
            </a:r>
            <a:r>
              <a:rPr lang="en-US" sz="3400" dirty="0">
                <a:solidFill>
                  <a:srgbClr val="333333"/>
                </a:solidFill>
                <a:latin typeface="Times New Roman" panose="02020603050405020304" pitchFamily="18" charset="0"/>
                <a:cs typeface="Times New Roman" panose="02020603050405020304" pitchFamily="18" charset="0"/>
              </a:rPr>
              <a:t>3</a:t>
            </a:r>
            <a:r>
              <a:rPr lang="en-US" sz="3400" b="1" i="1" dirty="0">
                <a:solidFill>
                  <a:srgbClr val="333333"/>
                </a:solidFill>
                <a:latin typeface="Times New Roman" panose="02020603050405020304" pitchFamily="18" charset="0"/>
                <a:cs typeface="Times New Roman" panose="02020603050405020304" pitchFamily="18" charset="0"/>
              </a:rPr>
              <a:t>, </a:t>
            </a:r>
            <a:r>
              <a:rPr lang="en-US" sz="3400" dirty="0">
                <a:solidFill>
                  <a:srgbClr val="333333"/>
                </a:solidFill>
                <a:latin typeface="Times New Roman" panose="02020603050405020304" pitchFamily="18" charset="0"/>
                <a:cs typeface="Times New Roman" panose="02020603050405020304" pitchFamily="18" charset="0"/>
              </a:rPr>
              <a:t>5</a:t>
            </a:r>
            <a:r>
              <a:rPr lang="en-US" sz="3400" b="1" i="1" dirty="0">
                <a:solidFill>
                  <a:srgbClr val="333333"/>
                </a:solidFill>
                <a:latin typeface="Times New Roman" panose="02020603050405020304" pitchFamily="18" charset="0"/>
                <a:cs typeface="Times New Roman" panose="02020603050405020304" pitchFamily="18" charset="0"/>
              </a:rPr>
              <a:t>), </a:t>
            </a:r>
            <a:r>
              <a:rPr lang="en-US" sz="3400" dirty="0">
                <a:solidFill>
                  <a:srgbClr val="333333"/>
                </a:solidFill>
                <a:latin typeface="Times New Roman" panose="02020603050405020304" pitchFamily="18" charset="0"/>
                <a:cs typeface="Times New Roman" panose="02020603050405020304" pitchFamily="18" charset="0"/>
              </a:rPr>
              <a:t>item 4 has to be included in an optimal solution along with an</a:t>
            </a:r>
            <a:r>
              <a:rPr lang="en-US" sz="3400" b="1" i="1" dirty="0">
                <a:solidFill>
                  <a:srgbClr val="333333"/>
                </a:solidFill>
                <a:latin typeface="Times New Roman" panose="02020603050405020304" pitchFamily="18" charset="0"/>
                <a:cs typeface="Times New Roman" panose="02020603050405020304" pitchFamily="18" charset="0"/>
              </a:rPr>
              <a:t> </a:t>
            </a:r>
            <a:r>
              <a:rPr lang="en-US" sz="3400" dirty="0">
                <a:solidFill>
                  <a:srgbClr val="333333"/>
                </a:solidFill>
                <a:latin typeface="Times New Roman" panose="02020603050405020304" pitchFamily="18" charset="0"/>
                <a:cs typeface="Times New Roman" panose="02020603050405020304" pitchFamily="18" charset="0"/>
              </a:rPr>
              <a:t>optimal subset for filling 5 − 2 = 3 remaining units of the knapsack capacity. The value of the latter is </a:t>
            </a:r>
            <a:r>
              <a:rPr lang="en-US" sz="3400" b="1" i="1" dirty="0">
                <a:solidFill>
                  <a:srgbClr val="333333"/>
                </a:solidFill>
                <a:latin typeface="Times New Roman" panose="02020603050405020304" pitchFamily="18" charset="0"/>
                <a:cs typeface="Times New Roman" panose="02020603050405020304" pitchFamily="18" charset="0"/>
              </a:rPr>
              <a:t>F (</a:t>
            </a:r>
            <a:r>
              <a:rPr lang="en-US" sz="3400" dirty="0">
                <a:solidFill>
                  <a:srgbClr val="333333"/>
                </a:solidFill>
                <a:latin typeface="Times New Roman" panose="02020603050405020304" pitchFamily="18" charset="0"/>
                <a:cs typeface="Times New Roman" panose="02020603050405020304" pitchFamily="18" charset="0"/>
              </a:rPr>
              <a:t>3</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3</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Since </a:t>
            </a:r>
            <a:r>
              <a:rPr lang="en-US" sz="3400" b="1" i="1" dirty="0">
                <a:solidFill>
                  <a:srgbClr val="333333"/>
                </a:solidFill>
                <a:latin typeface="Times New Roman" panose="02020603050405020304" pitchFamily="18" charset="0"/>
                <a:cs typeface="Times New Roman" panose="02020603050405020304" pitchFamily="18" charset="0"/>
              </a:rPr>
              <a:t>F (</a:t>
            </a:r>
            <a:r>
              <a:rPr lang="en-US" sz="3400" dirty="0">
                <a:solidFill>
                  <a:srgbClr val="333333"/>
                </a:solidFill>
                <a:latin typeface="Times New Roman" panose="02020603050405020304" pitchFamily="18" charset="0"/>
                <a:cs typeface="Times New Roman" panose="02020603050405020304" pitchFamily="18" charset="0"/>
              </a:rPr>
              <a:t>3</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3</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 </a:t>
            </a:r>
            <a:r>
              <a:rPr lang="en-US" sz="3400" b="1" i="1" dirty="0">
                <a:solidFill>
                  <a:srgbClr val="333333"/>
                </a:solidFill>
                <a:latin typeface="Times New Roman" panose="02020603050405020304" pitchFamily="18" charset="0"/>
                <a:cs typeface="Times New Roman" panose="02020603050405020304" pitchFamily="18" charset="0"/>
              </a:rPr>
              <a:t>F (</a:t>
            </a:r>
            <a:r>
              <a:rPr lang="en-US" sz="3400" dirty="0">
                <a:solidFill>
                  <a:srgbClr val="333333"/>
                </a:solidFill>
                <a:latin typeface="Times New Roman" panose="02020603050405020304" pitchFamily="18" charset="0"/>
                <a:cs typeface="Times New Roman" panose="02020603050405020304" pitchFamily="18" charset="0"/>
              </a:rPr>
              <a:t>2</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3</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item 3 need not be in an optimal subset. Since </a:t>
            </a:r>
            <a:r>
              <a:rPr lang="en-US" sz="3400" b="1" i="1" dirty="0">
                <a:solidFill>
                  <a:srgbClr val="333333"/>
                </a:solidFill>
                <a:latin typeface="Times New Roman" panose="02020603050405020304" pitchFamily="18" charset="0"/>
                <a:cs typeface="Times New Roman" panose="02020603050405020304" pitchFamily="18" charset="0"/>
              </a:rPr>
              <a:t>F (</a:t>
            </a:r>
            <a:r>
              <a:rPr lang="en-US" sz="3400" dirty="0">
                <a:solidFill>
                  <a:srgbClr val="333333"/>
                </a:solidFill>
                <a:latin typeface="Times New Roman" panose="02020603050405020304" pitchFamily="18" charset="0"/>
                <a:cs typeface="Times New Roman" panose="02020603050405020304" pitchFamily="18" charset="0"/>
              </a:rPr>
              <a:t>2</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3</a:t>
            </a:r>
            <a:r>
              <a:rPr lang="en-US" sz="3400" b="1" i="1" dirty="0">
                <a:solidFill>
                  <a:srgbClr val="333333"/>
                </a:solidFill>
                <a:latin typeface="Times New Roman" panose="02020603050405020304" pitchFamily="18" charset="0"/>
                <a:cs typeface="Times New Roman" panose="02020603050405020304" pitchFamily="18" charset="0"/>
              </a:rPr>
              <a:t>) &gt; F (</a:t>
            </a:r>
            <a:r>
              <a:rPr lang="en-US" sz="3400" dirty="0">
                <a:solidFill>
                  <a:srgbClr val="333333"/>
                </a:solidFill>
                <a:latin typeface="Times New Roman" panose="02020603050405020304" pitchFamily="18" charset="0"/>
                <a:cs typeface="Times New Roman" panose="02020603050405020304" pitchFamily="18" charset="0"/>
              </a:rPr>
              <a:t>1</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3</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item 2 is a part of an optimal selection, which leaves element </a:t>
            </a:r>
            <a:r>
              <a:rPr lang="en-US" sz="3400" b="1" i="1" dirty="0">
                <a:solidFill>
                  <a:srgbClr val="333333"/>
                </a:solidFill>
                <a:latin typeface="Times New Roman" panose="02020603050405020304" pitchFamily="18" charset="0"/>
                <a:cs typeface="Times New Roman" panose="02020603050405020304" pitchFamily="18" charset="0"/>
              </a:rPr>
              <a:t>F (</a:t>
            </a:r>
            <a:r>
              <a:rPr lang="en-US" sz="3400" dirty="0">
                <a:solidFill>
                  <a:srgbClr val="333333"/>
                </a:solidFill>
                <a:latin typeface="Times New Roman" panose="02020603050405020304" pitchFamily="18" charset="0"/>
                <a:cs typeface="Times New Roman" panose="02020603050405020304" pitchFamily="18" charset="0"/>
              </a:rPr>
              <a:t>1</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3 − 1</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to specify its remaining composition. Similarly, since </a:t>
            </a:r>
            <a:r>
              <a:rPr lang="en-US" sz="3400" b="1" i="1" dirty="0">
                <a:solidFill>
                  <a:srgbClr val="333333"/>
                </a:solidFill>
                <a:latin typeface="Times New Roman" panose="02020603050405020304" pitchFamily="18" charset="0"/>
                <a:cs typeface="Times New Roman" panose="02020603050405020304" pitchFamily="18" charset="0"/>
              </a:rPr>
              <a:t>F (</a:t>
            </a:r>
            <a:r>
              <a:rPr lang="en-US" sz="3400" dirty="0">
                <a:solidFill>
                  <a:srgbClr val="333333"/>
                </a:solidFill>
                <a:latin typeface="Times New Roman" panose="02020603050405020304" pitchFamily="18" charset="0"/>
                <a:cs typeface="Times New Roman" panose="02020603050405020304" pitchFamily="18" charset="0"/>
              </a:rPr>
              <a:t>1</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2</a:t>
            </a:r>
            <a:r>
              <a:rPr lang="en-US" sz="3400" b="1" i="1" dirty="0">
                <a:solidFill>
                  <a:srgbClr val="333333"/>
                </a:solidFill>
                <a:latin typeface="Times New Roman" panose="02020603050405020304" pitchFamily="18" charset="0"/>
                <a:cs typeface="Times New Roman" panose="02020603050405020304" pitchFamily="18" charset="0"/>
              </a:rPr>
              <a:t>) &gt; F (</a:t>
            </a:r>
            <a:r>
              <a:rPr lang="en-US" sz="3400" dirty="0">
                <a:solidFill>
                  <a:srgbClr val="333333"/>
                </a:solidFill>
                <a:latin typeface="Times New Roman" panose="02020603050405020304" pitchFamily="18" charset="0"/>
                <a:cs typeface="Times New Roman" panose="02020603050405020304" pitchFamily="18" charset="0"/>
              </a:rPr>
              <a:t>0</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2</a:t>
            </a:r>
            <a:r>
              <a:rPr lang="en-US" sz="3400" b="1" i="1" dirty="0">
                <a:solidFill>
                  <a:srgbClr val="333333"/>
                </a:solidFill>
                <a:latin typeface="Times New Roman" panose="02020603050405020304" pitchFamily="18" charset="0"/>
                <a:cs typeface="Times New Roman" panose="02020603050405020304" pitchFamily="18" charset="0"/>
              </a:rPr>
              <a:t>),</a:t>
            </a:r>
            <a:r>
              <a:rPr lang="en-US" sz="3400" dirty="0">
                <a:solidFill>
                  <a:srgbClr val="333333"/>
                </a:solidFill>
                <a:latin typeface="Times New Roman" panose="02020603050405020304" pitchFamily="18" charset="0"/>
                <a:cs typeface="Times New Roman" panose="02020603050405020304" pitchFamily="18" charset="0"/>
              </a:rPr>
              <a:t> item 1 is the final part of the optimal solution {item 1, item 2, item 4}.</a:t>
            </a:r>
            <a:endParaRPr lang="en-US" sz="3400" dirty="0">
              <a:solidFill>
                <a:srgbClr val="333333"/>
              </a:solidFill>
              <a:latin typeface="Times New Roman" panose="02020603050405020304" pitchFamily="18" charset="0"/>
              <a:cs typeface="Times New Roman" panose="02020603050405020304" pitchFamily="18" charset="0"/>
            </a:endParaRPr>
          </a:p>
          <a:p>
            <a:pPr marL="0" indent="0" algn="just">
              <a:buNone/>
            </a:pPr>
            <a:endParaRPr lang="en-US" sz="3400" dirty="0">
              <a:solidFill>
                <a:srgbClr val="333333"/>
              </a:solidFill>
              <a:latin typeface="Times New Roman" panose="02020603050405020304" pitchFamily="18" charset="0"/>
              <a:cs typeface="Times New Roman" panose="02020603050405020304" pitchFamily="18" charset="0"/>
            </a:endParaRPr>
          </a:p>
          <a:p>
            <a:pPr algn="just"/>
            <a:r>
              <a:rPr lang="en-US" sz="3400" dirty="0">
                <a:solidFill>
                  <a:srgbClr val="333333"/>
                </a:solidFill>
                <a:latin typeface="Times New Roman" panose="02020603050405020304" pitchFamily="18" charset="0"/>
                <a:cs typeface="Times New Roman" panose="02020603050405020304" pitchFamily="18" charset="0"/>
              </a:rPr>
              <a:t>The time efficiency and space efficiency of this algorithm are both in </a:t>
            </a:r>
            <a:r>
              <a:rPr lang="en-US" sz="3400" b="1" i="1" dirty="0">
                <a:solidFill>
                  <a:srgbClr val="333333"/>
                </a:solidFill>
                <a:latin typeface="Times New Roman" panose="02020603050405020304" pitchFamily="18" charset="0"/>
                <a:cs typeface="Times New Roman" panose="02020603050405020304" pitchFamily="18" charset="0"/>
              </a:rPr>
              <a:t> (</a:t>
            </a:r>
            <a:r>
              <a:rPr lang="en-US" sz="3400" b="1" i="1" dirty="0" err="1">
                <a:solidFill>
                  <a:srgbClr val="333333"/>
                </a:solidFill>
                <a:latin typeface="Times New Roman" panose="02020603050405020304" pitchFamily="18" charset="0"/>
                <a:cs typeface="Times New Roman" panose="02020603050405020304" pitchFamily="18" charset="0"/>
              </a:rPr>
              <a:t>nW</a:t>
            </a:r>
            <a:r>
              <a:rPr lang="en-US" sz="3400" b="1" i="1" dirty="0">
                <a:solidFill>
                  <a:srgbClr val="333333"/>
                </a:solidFill>
                <a:latin typeface="Times New Roman" panose="02020603050405020304" pitchFamily="18" charset="0"/>
                <a:cs typeface="Times New Roman" panose="02020603050405020304" pitchFamily="18" charset="0"/>
              </a:rPr>
              <a:t> ).</a:t>
            </a:r>
            <a:r>
              <a:rPr lang="en-US" sz="3400" dirty="0">
                <a:solidFill>
                  <a:srgbClr val="333333"/>
                </a:solidFill>
                <a:latin typeface="Times New Roman" panose="02020603050405020304" pitchFamily="18" charset="0"/>
                <a:cs typeface="Times New Roman" panose="02020603050405020304" pitchFamily="18" charset="0"/>
              </a:rPr>
              <a:t> The time needed to find the composition of an optimal solution is in </a:t>
            </a:r>
            <a:r>
              <a:rPr lang="en-US" sz="3400" b="1" i="1" dirty="0">
                <a:solidFill>
                  <a:srgbClr val="333333"/>
                </a:solidFill>
                <a:latin typeface="Times New Roman" panose="02020603050405020304" pitchFamily="18" charset="0"/>
                <a:cs typeface="Times New Roman" panose="02020603050405020304" pitchFamily="18" charset="0"/>
              </a:rPr>
              <a:t>O(n).</a:t>
            </a:r>
            <a:r>
              <a:rPr lang="en-US" sz="3400" dirty="0">
                <a:solidFill>
                  <a:srgbClr val="333333"/>
                </a:solidFill>
                <a:latin typeface="Times New Roman" panose="02020603050405020304" pitchFamily="18" charset="0"/>
                <a:cs typeface="Times New Roman" panose="02020603050405020304" pitchFamily="18" charset="0"/>
              </a:rPr>
              <a:t> You are asked to prove these assertions in the exercises.</a:t>
            </a:r>
            <a:endParaRPr lang="en-US" sz="3400" dirty="0">
              <a:solidFill>
                <a:srgbClr val="333333"/>
              </a:solidFill>
              <a:latin typeface="Times New Roman" panose="02020603050405020304" pitchFamily="18" charset="0"/>
              <a:cs typeface="Times New Roman" panose="02020603050405020304" pitchFamily="18" charset="0"/>
            </a:endParaRPr>
          </a:p>
          <a:p>
            <a:pPr marL="0" indent="0" algn="just">
              <a:buNone/>
            </a:pPr>
            <a:endParaRPr lang="en-US" sz="3400" dirty="0">
              <a:solidFill>
                <a:srgbClr val="333333"/>
              </a:solidFill>
              <a:latin typeface="Times New Roman" panose="02020603050405020304" pitchFamily="18" charset="0"/>
              <a:cs typeface="Times New Roman" panose="02020603050405020304" pitchFamily="18" charset="0"/>
            </a:endParaRP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b="1" dirty="0" smtClean="0">
                <a:latin typeface="Times New Roman" panose="02020603050405020304" pitchFamily="18" charset="0"/>
                <a:cs typeface="Times New Roman" panose="02020603050405020304" pitchFamily="18" charset="0"/>
              </a:rPr>
              <a:t>Greedy Technique</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143001"/>
            <a:ext cx="8229600" cy="4953000"/>
          </a:xfrm>
        </p:spPr>
        <p:txBody>
          <a:bodyPr>
            <a:normAutofit/>
          </a:bodyPr>
          <a:lstStyle/>
          <a:p>
            <a:pPr marL="0" indent="0" algn="ctr">
              <a:buNone/>
            </a:pPr>
            <a:r>
              <a:rPr lang="en-US" sz="3600" dirty="0" smtClean="0">
                <a:latin typeface="Times New Roman" panose="02020603050405020304" pitchFamily="18" charset="0"/>
                <a:cs typeface="Times New Roman" panose="02020603050405020304" pitchFamily="18" charset="0"/>
              </a:rPr>
              <a:t>Prim’s Algorithm</a:t>
            </a:r>
            <a:endParaRPr lang="en-US" sz="3600" dirty="0" smtClean="0">
              <a:latin typeface="Times New Roman" panose="02020603050405020304" pitchFamily="18" charset="0"/>
              <a:cs typeface="Times New Roman" panose="02020603050405020304" pitchFamily="18" charset="0"/>
            </a:endParaRPr>
          </a:p>
          <a:p>
            <a:pPr algn="just"/>
            <a:r>
              <a:rPr lang="en-US" sz="2600" dirty="0">
                <a:solidFill>
                  <a:srgbClr val="000000"/>
                </a:solidFill>
                <a:latin typeface="Times New Roman" panose="02020603050405020304" pitchFamily="18" charset="0"/>
                <a:cs typeface="Times New Roman" panose="02020603050405020304" pitchFamily="18" charset="0"/>
              </a:rPr>
              <a:t>Prim's algorithm to find minimum cost spanning tree (as </a:t>
            </a:r>
            <a:r>
              <a:rPr lang="en-US" sz="2600" dirty="0" err="1">
                <a:solidFill>
                  <a:srgbClr val="000000"/>
                </a:solidFill>
                <a:latin typeface="Times New Roman" panose="02020603050405020304" pitchFamily="18" charset="0"/>
                <a:cs typeface="Times New Roman" panose="02020603050405020304" pitchFamily="18" charset="0"/>
              </a:rPr>
              <a:t>Kruskal's</a:t>
            </a:r>
            <a:r>
              <a:rPr lang="en-US" sz="2600" dirty="0">
                <a:solidFill>
                  <a:srgbClr val="000000"/>
                </a:solidFill>
                <a:latin typeface="Times New Roman" panose="02020603050405020304" pitchFamily="18" charset="0"/>
                <a:cs typeface="Times New Roman" panose="02020603050405020304" pitchFamily="18" charset="0"/>
              </a:rPr>
              <a:t> algorithm) uses the greedy approach. Prim's algorithm shares a similarity with the </a:t>
            </a:r>
            <a:r>
              <a:rPr lang="en-US" sz="2600" b="1" dirty="0">
                <a:solidFill>
                  <a:srgbClr val="000000"/>
                </a:solidFill>
                <a:latin typeface="Times New Roman" panose="02020603050405020304" pitchFamily="18" charset="0"/>
                <a:cs typeface="Times New Roman" panose="02020603050405020304" pitchFamily="18" charset="0"/>
              </a:rPr>
              <a:t>shortest path first</a:t>
            </a:r>
            <a:r>
              <a:rPr lang="en-US" sz="2600" dirty="0">
                <a:solidFill>
                  <a:srgbClr val="000000"/>
                </a:solidFill>
                <a:latin typeface="Times New Roman" panose="02020603050405020304" pitchFamily="18" charset="0"/>
                <a:cs typeface="Times New Roman" panose="02020603050405020304" pitchFamily="18" charset="0"/>
              </a:rPr>
              <a:t> algorithms.</a:t>
            </a:r>
            <a:endParaRPr lang="en-US" sz="2600" dirty="0">
              <a:solidFill>
                <a:srgbClr val="000000"/>
              </a:solidFill>
              <a:latin typeface="Times New Roman" panose="02020603050405020304" pitchFamily="18" charset="0"/>
              <a:cs typeface="Times New Roman" panose="02020603050405020304" pitchFamily="18" charset="0"/>
            </a:endParaRPr>
          </a:p>
          <a:p>
            <a:pPr algn="just"/>
            <a:r>
              <a:rPr lang="en-US" sz="2600" dirty="0">
                <a:solidFill>
                  <a:srgbClr val="000000"/>
                </a:solidFill>
                <a:latin typeface="Times New Roman" panose="02020603050405020304" pitchFamily="18" charset="0"/>
                <a:cs typeface="Times New Roman" panose="02020603050405020304" pitchFamily="18" charset="0"/>
              </a:rPr>
              <a:t>Prim's algorithm, in contrast with </a:t>
            </a:r>
            <a:r>
              <a:rPr lang="en-US" sz="2600" dirty="0" err="1">
                <a:solidFill>
                  <a:srgbClr val="000000"/>
                </a:solidFill>
                <a:latin typeface="Times New Roman" panose="02020603050405020304" pitchFamily="18" charset="0"/>
                <a:cs typeface="Times New Roman" panose="02020603050405020304" pitchFamily="18" charset="0"/>
              </a:rPr>
              <a:t>Kruskal's</a:t>
            </a:r>
            <a:r>
              <a:rPr lang="en-US" sz="2600" dirty="0">
                <a:solidFill>
                  <a:srgbClr val="000000"/>
                </a:solidFill>
                <a:latin typeface="Times New Roman" panose="02020603050405020304" pitchFamily="18" charset="0"/>
                <a:cs typeface="Times New Roman" panose="02020603050405020304" pitchFamily="18" charset="0"/>
              </a:rPr>
              <a:t> algorithm, treats the nodes as a single tree and keeps on adding new nodes to the spanning tree from the given graph.</a:t>
            </a:r>
            <a:endParaRPr lang="en-US" sz="2600" dirty="0">
              <a:solidFill>
                <a:srgbClr val="000000"/>
              </a:solidFill>
              <a:latin typeface="Times New Roman" panose="02020603050405020304" pitchFamily="18" charset="0"/>
              <a:cs typeface="Times New Roman" panose="02020603050405020304" pitchFamily="18" charset="0"/>
            </a:endParaRPr>
          </a:p>
          <a:p>
            <a:pPr algn="just"/>
            <a:r>
              <a:rPr lang="en-US" sz="2600" dirty="0">
                <a:solidFill>
                  <a:srgbClr val="000000"/>
                </a:solidFill>
                <a:latin typeface="Times New Roman" panose="02020603050405020304" pitchFamily="18" charset="0"/>
                <a:cs typeface="Times New Roman" panose="02020603050405020304" pitchFamily="18" charset="0"/>
              </a:rPr>
              <a:t>To contrast with </a:t>
            </a:r>
            <a:r>
              <a:rPr lang="en-US" sz="2600" dirty="0" err="1">
                <a:solidFill>
                  <a:srgbClr val="000000"/>
                </a:solidFill>
                <a:latin typeface="Times New Roman" panose="02020603050405020304" pitchFamily="18" charset="0"/>
                <a:cs typeface="Times New Roman" panose="02020603050405020304" pitchFamily="18" charset="0"/>
              </a:rPr>
              <a:t>Kruskal's</a:t>
            </a:r>
            <a:r>
              <a:rPr lang="en-US" sz="2600" dirty="0">
                <a:solidFill>
                  <a:srgbClr val="000000"/>
                </a:solidFill>
                <a:latin typeface="Times New Roman" panose="02020603050405020304" pitchFamily="18" charset="0"/>
                <a:cs typeface="Times New Roman" panose="02020603050405020304" pitchFamily="18" charset="0"/>
              </a:rPr>
              <a:t> algorithm and to understand Prim's algorithm better, we shall use the same example −</a:t>
            </a:r>
            <a:endParaRPr lang="en-US" sz="2600" dirty="0">
              <a:solidFill>
                <a:srgbClr val="000000"/>
              </a:solidFill>
              <a:latin typeface="Times New Roman" panose="02020603050405020304" pitchFamily="18" charset="0"/>
              <a:cs typeface="Times New Roman" panose="02020603050405020304" pitchFamily="18" charset="0"/>
            </a:endParaRPr>
          </a:p>
          <a:p>
            <a:pPr marL="0" indent="0">
              <a:buNone/>
            </a:pPr>
            <a:endParaRPr lang="en-US" sz="26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2971800"/>
            <a:ext cx="8229600" cy="3459163"/>
          </a:xfrm>
        </p:spPr>
        <p:txBody>
          <a:bodyPr>
            <a:normAutofit fontScale="85000" lnSpcReduction="10000"/>
          </a:bodyPr>
          <a:lstStyle/>
          <a:p>
            <a:pPr marL="0" indent="0">
              <a:buNone/>
            </a:pPr>
            <a:r>
              <a:rPr lang="en-US" dirty="0">
                <a:latin typeface="Times New Roman" panose="02020603050405020304" pitchFamily="18" charset="0"/>
                <a:cs typeface="Times New Roman" panose="02020603050405020304" pitchFamily="18" charset="0"/>
              </a:rPr>
              <a:t>Step </a:t>
            </a:r>
            <a:r>
              <a:rPr lang="en-US" dirty="0" smtClean="0">
                <a:latin typeface="Times New Roman" panose="02020603050405020304" pitchFamily="18" charset="0"/>
                <a:cs typeface="Times New Roman" panose="02020603050405020304" pitchFamily="18" charset="0"/>
              </a:rPr>
              <a:t>1 </a:t>
            </a:r>
            <a:r>
              <a:rPr lang="en-US" dirty="0">
                <a:latin typeface="Times New Roman" panose="02020603050405020304" pitchFamily="18" charset="0"/>
                <a:cs typeface="Times New Roman" panose="02020603050405020304" pitchFamily="18" charset="0"/>
              </a:rPr>
              <a:t>- Choose any arbitrary node as root node</a:t>
            </a:r>
            <a:endParaRPr lang="en-US" dirty="0">
              <a:latin typeface="Times New Roman" panose="02020603050405020304" pitchFamily="18" charset="0"/>
              <a:cs typeface="Times New Roman" panose="02020603050405020304" pitchFamily="18" charset="0"/>
            </a:endParaRPr>
          </a:p>
          <a:p>
            <a:pPr algn="just"/>
            <a:r>
              <a:rPr lang="en-US" dirty="0">
                <a:solidFill>
                  <a:srgbClr val="000000"/>
                </a:solidFill>
                <a:latin typeface="Times New Roman" panose="02020603050405020304" pitchFamily="18" charset="0"/>
                <a:cs typeface="Times New Roman" panose="02020603050405020304" pitchFamily="18" charset="0"/>
              </a:rPr>
              <a:t>In this case, we choose </a:t>
            </a:r>
            <a:r>
              <a:rPr lang="en-US" b="1" dirty="0">
                <a:solidFill>
                  <a:srgbClr val="000000"/>
                </a:solidFill>
                <a:latin typeface="Times New Roman" panose="02020603050405020304" pitchFamily="18" charset="0"/>
                <a:cs typeface="Times New Roman" panose="02020603050405020304" pitchFamily="18" charset="0"/>
              </a:rPr>
              <a:t>S</a:t>
            </a:r>
            <a:r>
              <a:rPr lang="en-US" dirty="0">
                <a:solidFill>
                  <a:srgbClr val="000000"/>
                </a:solidFill>
                <a:latin typeface="Times New Roman" panose="02020603050405020304" pitchFamily="18" charset="0"/>
                <a:cs typeface="Times New Roman" panose="02020603050405020304" pitchFamily="18" charset="0"/>
              </a:rPr>
              <a:t> node as the root node of Prim's spanning tree. This node is arbitrarily chosen, so any node can be the root node. One may wonder why any video can be a root node. So the answer is, in the spanning tree all the nodes of a graph are included and because it is connected then there must be at least one edge, which will join it to the rest of the tree.</a:t>
            </a:r>
            <a:endParaRPr lang="en-US" dirty="0">
              <a:solidFill>
                <a:srgbClr val="000000"/>
              </a:solidFill>
              <a:latin typeface="Times New Roman" panose="02020603050405020304" pitchFamily="18" charset="0"/>
              <a:cs typeface="Times New Roman" panose="02020603050405020304" pitchFamily="18" charset="0"/>
            </a:endParaRPr>
          </a:p>
          <a:p>
            <a:endParaRPr lang="en-US" dirty="0"/>
          </a:p>
        </p:txBody>
      </p:sp>
      <p:pic>
        <p:nvPicPr>
          <p:cNvPr id="10243" name="Picture 3"/>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371600" y="381000"/>
            <a:ext cx="51816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lstStyle/>
          <a:p>
            <a:pPr marL="0" indent="0">
              <a:buNone/>
            </a:pPr>
            <a:r>
              <a:rPr lang="en-US" sz="2400" dirty="0">
                <a:latin typeface="Times New Roman" panose="02020603050405020304" pitchFamily="18" charset="0"/>
                <a:cs typeface="Times New Roman" panose="02020603050405020304" pitchFamily="18" charset="0"/>
              </a:rPr>
              <a:t>Step </a:t>
            </a:r>
            <a:r>
              <a:rPr lang="en-US" sz="2400" dirty="0" smtClean="0">
                <a:latin typeface="Times New Roman" panose="02020603050405020304" pitchFamily="18" charset="0"/>
                <a:cs typeface="Times New Roman" panose="02020603050405020304" pitchFamily="18" charset="0"/>
              </a:rPr>
              <a:t>2 </a:t>
            </a:r>
            <a:r>
              <a:rPr lang="en-US" sz="2400" dirty="0">
                <a:latin typeface="Times New Roman" panose="02020603050405020304" pitchFamily="18" charset="0"/>
                <a:cs typeface="Times New Roman" panose="02020603050405020304" pitchFamily="18" charset="0"/>
              </a:rPr>
              <a:t>- Check outgoing edges and select the one with less cost</a:t>
            </a:r>
            <a:endParaRPr lang="en-US" sz="2400" dirty="0">
              <a:latin typeface="Times New Roman" panose="02020603050405020304" pitchFamily="18" charset="0"/>
              <a:cs typeface="Times New Roman" panose="02020603050405020304" pitchFamily="18" charset="0"/>
            </a:endParaRPr>
          </a:p>
          <a:p>
            <a:pPr algn="just"/>
            <a:r>
              <a:rPr lang="en-US" sz="2400" dirty="0">
                <a:solidFill>
                  <a:srgbClr val="000000"/>
                </a:solidFill>
                <a:latin typeface="Times New Roman" panose="02020603050405020304" pitchFamily="18" charset="0"/>
                <a:cs typeface="Times New Roman" panose="02020603050405020304" pitchFamily="18" charset="0"/>
              </a:rPr>
              <a:t>After choosing the root node </a:t>
            </a:r>
            <a:r>
              <a:rPr lang="en-US" sz="2400" b="1" dirty="0">
                <a:solidFill>
                  <a:srgbClr val="000000"/>
                </a:solidFill>
                <a:latin typeface="Times New Roman" panose="02020603050405020304" pitchFamily="18" charset="0"/>
                <a:cs typeface="Times New Roman" panose="02020603050405020304" pitchFamily="18" charset="0"/>
              </a:rPr>
              <a:t>S</a:t>
            </a:r>
            <a:r>
              <a:rPr lang="en-US" sz="2400" dirty="0">
                <a:solidFill>
                  <a:srgbClr val="000000"/>
                </a:solidFill>
                <a:latin typeface="Times New Roman" panose="02020603050405020304" pitchFamily="18" charset="0"/>
                <a:cs typeface="Times New Roman" panose="02020603050405020304" pitchFamily="18" charset="0"/>
              </a:rPr>
              <a:t>, we see that S,A and S,C are two edges with weight 7 and 8, respectively. We choose the edge S,A as it is lesser than the other.</a:t>
            </a:r>
            <a:endParaRPr lang="en-US" sz="2400" dirty="0">
              <a:solidFill>
                <a:srgbClr val="000000"/>
              </a:solidFill>
              <a:latin typeface="Times New Roman" panose="02020603050405020304" pitchFamily="18" charset="0"/>
              <a:cs typeface="Times New Roman" panose="02020603050405020304" pitchFamily="18" charset="0"/>
            </a:endParaRPr>
          </a:p>
          <a:p>
            <a:pPr marL="0" indent="0">
              <a:buNone/>
            </a:pPr>
            <a:endParaRPr lang="en-US" dirty="0" smtClean="0"/>
          </a:p>
          <a:p>
            <a:pPr marL="0" indent="0">
              <a:buNone/>
            </a:pPr>
            <a:endParaRPr lang="en-US" dirty="0"/>
          </a:p>
          <a:p>
            <a:pPr marL="0" indent="0">
              <a:buNone/>
            </a:pPr>
            <a:endParaRPr lang="en-US" dirty="0" smtClean="0"/>
          </a:p>
          <a:p>
            <a:pPr marL="0" indent="0">
              <a:buNone/>
            </a:pPr>
            <a:r>
              <a:rPr lang="en-US" sz="2400" dirty="0">
                <a:solidFill>
                  <a:srgbClr val="000000"/>
                </a:solidFill>
                <a:latin typeface="Times New Roman" panose="02020603050405020304" pitchFamily="18" charset="0"/>
                <a:cs typeface="Times New Roman" panose="02020603050405020304" pitchFamily="18" charset="0"/>
              </a:rPr>
              <a:t>Now, the tree S-7-A is treated as one node and we check for all edges going out from it. We select the one which has the lowest cost and include it in the tree</a:t>
            </a:r>
            <a:r>
              <a:rPr lang="en-US" sz="2400" dirty="0">
                <a:solidFill>
                  <a:srgbClr val="000000"/>
                </a:solidFill>
                <a:latin typeface="Arial" panose="020B0604020202020204"/>
              </a:rPr>
              <a:t>.</a:t>
            </a:r>
            <a:endParaRPr lang="en-US" sz="2400" dirty="0"/>
          </a:p>
        </p:txBody>
      </p:sp>
      <p:pic>
        <p:nvPicPr>
          <p:cNvPr id="11266"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2039772" y="1981200"/>
            <a:ext cx="43434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9"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39772" y="4876800"/>
            <a:ext cx="43434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66800"/>
          </a:xfrm>
        </p:spPr>
        <p:txBody>
          <a:bodyPr/>
          <a:lstStyle/>
          <a:p>
            <a:r>
              <a:rPr lang="en-US" b="1" dirty="0" smtClean="0">
                <a:latin typeface="Times New Roman" panose="02020603050405020304" pitchFamily="18" charset="0"/>
                <a:cs typeface="Times New Roman" panose="02020603050405020304" pitchFamily="18" charset="0"/>
              </a:rPr>
              <a:t>Space and Time Tradeoffs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219200"/>
            <a:ext cx="8229600" cy="4906963"/>
          </a:xfrm>
        </p:spPr>
        <p:txBody>
          <a:bodyPr>
            <a:normAutofit fontScale="25000" lnSpcReduction="20000"/>
          </a:bodyPr>
          <a:lstStyle/>
          <a:p>
            <a:pPr marL="0" indent="0" algn="ctr">
              <a:buNone/>
            </a:pPr>
            <a:r>
              <a:rPr lang="en-US" sz="16000" dirty="0" smtClean="0">
                <a:latin typeface="Times New Roman" panose="02020603050405020304" pitchFamily="18" charset="0"/>
                <a:cs typeface="Times New Roman" panose="02020603050405020304" pitchFamily="18" charset="0"/>
              </a:rPr>
              <a:t>Sorting by Counting</a:t>
            </a:r>
            <a:endParaRPr lang="en-US" sz="16000" dirty="0" smtClean="0">
              <a:latin typeface="Times New Roman" panose="02020603050405020304" pitchFamily="18" charset="0"/>
              <a:cs typeface="Times New Roman" panose="02020603050405020304" pitchFamily="18" charset="0"/>
            </a:endParaRPr>
          </a:p>
          <a:p>
            <a:pPr marL="0" indent="0" algn="just">
              <a:buNone/>
            </a:pPr>
            <a:r>
              <a:rPr lang="en-US" sz="9600" dirty="0" smtClean="0">
                <a:solidFill>
                  <a:srgbClr val="333333"/>
                </a:solidFill>
                <a:latin typeface="Times New Roman" panose="02020603050405020304" pitchFamily="18" charset="0"/>
                <a:cs typeface="Times New Roman" panose="02020603050405020304" pitchFamily="18" charset="0"/>
              </a:rPr>
              <a:t>         Counting </a:t>
            </a:r>
            <a:r>
              <a:rPr lang="en-US" sz="9600" dirty="0">
                <a:solidFill>
                  <a:srgbClr val="333333"/>
                </a:solidFill>
                <a:latin typeface="Times New Roman" panose="02020603050405020304" pitchFamily="18" charset="0"/>
                <a:cs typeface="Times New Roman" panose="02020603050405020304" pitchFamily="18" charset="0"/>
              </a:rPr>
              <a:t>Sort Algorithm is an efficient sorting algorithm that can be used for sorting elements within a specific range. This sorting technique is based on the frequency/count of each element to be sorted and works using the following algorithm-</a:t>
            </a:r>
            <a:endParaRPr lang="en-US" sz="9600" dirty="0">
              <a:solidFill>
                <a:srgbClr val="333333"/>
              </a:solidFill>
              <a:latin typeface="Times New Roman" panose="02020603050405020304" pitchFamily="18" charset="0"/>
              <a:cs typeface="Times New Roman" panose="02020603050405020304" pitchFamily="18" charset="0"/>
            </a:endParaRPr>
          </a:p>
          <a:p>
            <a:pPr marL="0" indent="0" algn="just">
              <a:buNone/>
            </a:pPr>
            <a:r>
              <a:rPr lang="en-US" sz="9600" b="1" dirty="0">
                <a:solidFill>
                  <a:srgbClr val="333333"/>
                </a:solidFill>
                <a:latin typeface="Times New Roman" panose="02020603050405020304" pitchFamily="18" charset="0"/>
                <a:cs typeface="Times New Roman" panose="02020603050405020304" pitchFamily="18" charset="0"/>
              </a:rPr>
              <a:t>Input</a:t>
            </a:r>
            <a:r>
              <a:rPr lang="en-US" sz="9600" dirty="0">
                <a:solidFill>
                  <a:srgbClr val="333333"/>
                </a:solidFill>
                <a:latin typeface="Times New Roman" panose="02020603050405020304" pitchFamily="18" charset="0"/>
                <a:cs typeface="Times New Roman" panose="02020603050405020304" pitchFamily="18" charset="0"/>
              </a:rPr>
              <a:t>: Unsorted array A[] of n elements</a:t>
            </a:r>
            <a:endParaRPr lang="en-US" sz="9600" dirty="0">
              <a:solidFill>
                <a:srgbClr val="333333"/>
              </a:solidFill>
              <a:latin typeface="Times New Roman" panose="02020603050405020304" pitchFamily="18" charset="0"/>
              <a:cs typeface="Times New Roman" panose="02020603050405020304" pitchFamily="18" charset="0"/>
            </a:endParaRPr>
          </a:p>
          <a:p>
            <a:pPr marL="0" indent="0" algn="just">
              <a:buNone/>
            </a:pPr>
            <a:r>
              <a:rPr lang="en-US" sz="9600" b="1" dirty="0">
                <a:solidFill>
                  <a:srgbClr val="333333"/>
                </a:solidFill>
                <a:latin typeface="Times New Roman" panose="02020603050405020304" pitchFamily="18" charset="0"/>
                <a:cs typeface="Times New Roman" panose="02020603050405020304" pitchFamily="18" charset="0"/>
              </a:rPr>
              <a:t>Output</a:t>
            </a:r>
            <a:r>
              <a:rPr lang="en-US" sz="9600" dirty="0">
                <a:solidFill>
                  <a:srgbClr val="333333"/>
                </a:solidFill>
                <a:latin typeface="Times New Roman" panose="02020603050405020304" pitchFamily="18" charset="0"/>
                <a:cs typeface="Times New Roman" panose="02020603050405020304" pitchFamily="18" charset="0"/>
              </a:rPr>
              <a:t>: Sorted </a:t>
            </a:r>
            <a:r>
              <a:rPr lang="en-US" sz="9600" dirty="0" err="1">
                <a:solidFill>
                  <a:srgbClr val="333333"/>
                </a:solidFill>
                <a:latin typeface="Times New Roman" panose="02020603050405020304" pitchFamily="18" charset="0"/>
                <a:cs typeface="Times New Roman" panose="02020603050405020304" pitchFamily="18" charset="0"/>
              </a:rPr>
              <a:t>arrayB</a:t>
            </a:r>
            <a:r>
              <a:rPr lang="en-US" sz="9600" dirty="0">
                <a:solidFill>
                  <a:srgbClr val="333333"/>
                </a:solidFill>
                <a:latin typeface="Times New Roman" panose="02020603050405020304" pitchFamily="18" charset="0"/>
                <a:cs typeface="Times New Roman" panose="02020603050405020304" pitchFamily="18" charset="0"/>
              </a:rPr>
              <a:t>[]</a:t>
            </a:r>
            <a:endParaRPr lang="en-US" sz="9600" dirty="0">
              <a:solidFill>
                <a:srgbClr val="333333"/>
              </a:solidFill>
              <a:latin typeface="Times New Roman" panose="02020603050405020304" pitchFamily="18" charset="0"/>
              <a:cs typeface="Times New Roman" panose="02020603050405020304" pitchFamily="18" charset="0"/>
            </a:endParaRPr>
          </a:p>
          <a:p>
            <a:pPr marL="0" indent="0" algn="just">
              <a:buNone/>
            </a:pPr>
            <a:r>
              <a:rPr lang="en-US" sz="9600" b="1" dirty="0">
                <a:solidFill>
                  <a:srgbClr val="333333"/>
                </a:solidFill>
                <a:latin typeface="Times New Roman" panose="02020603050405020304" pitchFamily="18" charset="0"/>
                <a:cs typeface="Times New Roman" panose="02020603050405020304" pitchFamily="18" charset="0"/>
              </a:rPr>
              <a:t>Step 1</a:t>
            </a:r>
            <a:r>
              <a:rPr lang="en-US" sz="9600" dirty="0">
                <a:solidFill>
                  <a:srgbClr val="333333"/>
                </a:solidFill>
                <a:latin typeface="Times New Roman" panose="02020603050405020304" pitchFamily="18" charset="0"/>
                <a:cs typeface="Times New Roman" panose="02020603050405020304" pitchFamily="18" charset="0"/>
              </a:rPr>
              <a:t>: Consider an input array A having n elements in the range of 0 to k, where n and k are positive integer numbers. These n elements have to be sorted in ascending order using the counting sort technique. Also note that A[] can have distinct or duplicate elements</a:t>
            </a:r>
            <a:endParaRPr lang="en-US" sz="9600" dirty="0">
              <a:solidFill>
                <a:srgbClr val="333333"/>
              </a:solidFill>
              <a:latin typeface="Times New Roman" panose="02020603050405020304" pitchFamily="18" charset="0"/>
              <a:cs typeface="Times New Roman" panose="02020603050405020304" pitchFamily="18" charset="0"/>
            </a:endParaRPr>
          </a:p>
          <a:p>
            <a:pPr marL="0" indent="0" algn="just">
              <a:buNone/>
            </a:pPr>
            <a:r>
              <a:rPr lang="en-US" sz="9600" b="1" dirty="0">
                <a:solidFill>
                  <a:srgbClr val="333333"/>
                </a:solidFill>
                <a:latin typeface="Times New Roman" panose="02020603050405020304" pitchFamily="18" charset="0"/>
                <a:cs typeface="Times New Roman" panose="02020603050405020304" pitchFamily="18" charset="0"/>
              </a:rPr>
              <a:t>Step 2</a:t>
            </a:r>
            <a:r>
              <a:rPr lang="en-US" sz="9600" dirty="0">
                <a:solidFill>
                  <a:srgbClr val="333333"/>
                </a:solidFill>
                <a:latin typeface="Times New Roman" panose="02020603050405020304" pitchFamily="18" charset="0"/>
                <a:cs typeface="Times New Roman" panose="02020603050405020304" pitchFamily="18" charset="0"/>
              </a:rPr>
              <a:t>: The count/frequency of each distinct element in A is computed and stored in another array, say count, of size k+1. Let u be an element in A such that its frequency is stored at count[u</a:t>
            </a:r>
            <a:r>
              <a:rPr lang="en-US" sz="9600" dirty="0" smtClean="0">
                <a:solidFill>
                  <a:srgbClr val="333333"/>
                </a:solidFill>
                <a:latin typeface="Times New Roman" panose="02020603050405020304" pitchFamily="18" charset="0"/>
                <a:cs typeface="Times New Roman" panose="02020603050405020304" pitchFamily="18" charset="0"/>
              </a:rPr>
              <a:t>].</a:t>
            </a:r>
            <a:endParaRPr lang="en-US" sz="9600" dirty="0">
              <a:solidFill>
                <a:srgbClr val="333333"/>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lnSpcReduction="10000"/>
          </a:bodyPr>
          <a:lstStyle/>
          <a:p>
            <a:pPr algn="just"/>
            <a:r>
              <a:rPr lang="en-US" sz="2400" dirty="0">
                <a:solidFill>
                  <a:srgbClr val="000000"/>
                </a:solidFill>
                <a:latin typeface="Times New Roman" panose="02020603050405020304" pitchFamily="18" charset="0"/>
                <a:cs typeface="Times New Roman" panose="02020603050405020304" pitchFamily="18" charset="0"/>
              </a:rPr>
              <a:t>After this step, S-7-A-3-C tree is formed. Now we'll again treat it as a node and will check all the edges again. However, we will choose only the least cost edge. In this case, C-3-D is the new edge, which is less than other edges' cost 8, 6, 4, etc</a:t>
            </a:r>
            <a:r>
              <a:rPr lang="en-US" sz="2400" dirty="0" smtClean="0">
                <a:solidFill>
                  <a:srgbClr val="000000"/>
                </a:solidFill>
                <a:latin typeface="Times New Roman" panose="02020603050405020304" pitchFamily="18" charset="0"/>
                <a:cs typeface="Times New Roman" panose="02020603050405020304" pitchFamily="18" charset="0"/>
              </a:rPr>
              <a:t>.</a:t>
            </a:r>
            <a:endParaRPr lang="en-US" sz="2400" dirty="0" smtClean="0">
              <a:solidFill>
                <a:srgbClr val="000000"/>
              </a:solidFill>
              <a:latin typeface="Times New Roman" panose="02020603050405020304" pitchFamily="18" charset="0"/>
              <a:cs typeface="Times New Roman" panose="02020603050405020304" pitchFamily="18" charset="0"/>
            </a:endParaRPr>
          </a:p>
          <a:p>
            <a:endParaRPr lang="en-US" sz="2400" dirty="0">
              <a:solidFill>
                <a:srgbClr val="000000"/>
              </a:solidFill>
              <a:latin typeface="Times New Roman" panose="02020603050405020304" pitchFamily="18" charset="0"/>
              <a:cs typeface="Times New Roman" panose="02020603050405020304" pitchFamily="18" charset="0"/>
            </a:endParaRPr>
          </a:p>
          <a:p>
            <a:endParaRPr lang="en-US" sz="2400" dirty="0" smtClean="0">
              <a:solidFill>
                <a:srgbClr val="000000"/>
              </a:solidFill>
              <a:latin typeface="Times New Roman" panose="02020603050405020304" pitchFamily="18" charset="0"/>
              <a:cs typeface="Times New Roman" panose="02020603050405020304" pitchFamily="18" charset="0"/>
            </a:endParaRPr>
          </a:p>
          <a:p>
            <a:endParaRPr lang="en-US" sz="2400" dirty="0">
              <a:solidFill>
                <a:srgbClr val="000000"/>
              </a:solidFill>
              <a:latin typeface="Times New Roman" panose="02020603050405020304" pitchFamily="18" charset="0"/>
              <a:cs typeface="Times New Roman" panose="02020603050405020304" pitchFamily="18" charset="0"/>
            </a:endParaRPr>
          </a:p>
          <a:p>
            <a:endParaRPr lang="en-US" sz="2400" dirty="0" smtClean="0">
              <a:solidFill>
                <a:srgbClr val="000000"/>
              </a:solidFill>
              <a:latin typeface="Times New Roman" panose="02020603050405020304" pitchFamily="18" charset="0"/>
              <a:cs typeface="Times New Roman" panose="02020603050405020304" pitchFamily="18" charset="0"/>
            </a:endParaRPr>
          </a:p>
          <a:p>
            <a:pPr marL="0" indent="0">
              <a:buNone/>
            </a:pPr>
            <a:endParaRPr lang="en-US" sz="2400" dirty="0" smtClean="0">
              <a:solidFill>
                <a:srgbClr val="000000"/>
              </a:solidFill>
              <a:latin typeface="Times New Roman" panose="02020603050405020304" pitchFamily="18" charset="0"/>
              <a:cs typeface="Times New Roman" panose="02020603050405020304" pitchFamily="18" charset="0"/>
            </a:endParaRPr>
          </a:p>
          <a:p>
            <a:pPr algn="just"/>
            <a:r>
              <a:rPr lang="en-US" sz="2400" dirty="0">
                <a:solidFill>
                  <a:srgbClr val="000000"/>
                </a:solidFill>
                <a:latin typeface="Times New Roman" panose="02020603050405020304" pitchFamily="18" charset="0"/>
                <a:cs typeface="Times New Roman" panose="02020603050405020304" pitchFamily="18" charset="0"/>
              </a:rPr>
              <a:t>After adding node </a:t>
            </a:r>
            <a:r>
              <a:rPr lang="en-US" sz="2400" b="1" dirty="0">
                <a:solidFill>
                  <a:srgbClr val="000000"/>
                </a:solidFill>
                <a:latin typeface="Times New Roman" panose="02020603050405020304" pitchFamily="18" charset="0"/>
                <a:cs typeface="Times New Roman" panose="02020603050405020304" pitchFamily="18" charset="0"/>
              </a:rPr>
              <a:t>D</a:t>
            </a:r>
            <a:r>
              <a:rPr lang="en-US" sz="2400" dirty="0">
                <a:solidFill>
                  <a:srgbClr val="000000"/>
                </a:solidFill>
                <a:latin typeface="Times New Roman" panose="02020603050405020304" pitchFamily="18" charset="0"/>
                <a:cs typeface="Times New Roman" panose="02020603050405020304" pitchFamily="18" charset="0"/>
              </a:rPr>
              <a:t> to the spanning tree, we now have two edges going out of it having the same cost, i.e. D-2-T and D-2-B. Thus, we can add either one. But the next step will again yield edge 2 as the least cost. Hence, we are showing a spanning tree with both edges included.</a:t>
            </a:r>
            <a:endParaRPr lang="en-US" sz="2400" dirty="0">
              <a:solidFill>
                <a:srgbClr val="000000"/>
              </a:solidFill>
              <a:latin typeface="Times New Roman" panose="02020603050405020304" pitchFamily="18" charset="0"/>
              <a:cs typeface="Times New Roman" panose="02020603050405020304" pitchFamily="18" charset="0"/>
            </a:endParaRPr>
          </a:p>
        </p:txBody>
      </p:sp>
      <p:pic>
        <p:nvPicPr>
          <p:cNvPr id="12290"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905000" y="2057401"/>
            <a:ext cx="4876799" cy="1752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sz="2400" dirty="0">
                <a:solidFill>
                  <a:srgbClr val="000000"/>
                </a:solidFill>
                <a:latin typeface="Times New Roman" panose="02020603050405020304" pitchFamily="18" charset="0"/>
                <a:cs typeface="Times New Roman" panose="02020603050405020304" pitchFamily="18" charset="0"/>
              </a:rPr>
              <a:t>We may find that the output spanning tree of the same graph using two different algorithms is same</a:t>
            </a:r>
            <a:r>
              <a:rPr lang="en-US" sz="2400" dirty="0" smtClean="0">
                <a:solidFill>
                  <a:srgbClr val="000000"/>
                </a:solidFill>
                <a:latin typeface="Times New Roman" panose="02020603050405020304" pitchFamily="18" charset="0"/>
                <a:cs typeface="Times New Roman" panose="02020603050405020304" pitchFamily="18" charset="0"/>
              </a:rPr>
              <a:t>.</a:t>
            </a:r>
            <a:endParaRPr lang="en-US" sz="2400" dirty="0" smtClean="0">
              <a:solidFill>
                <a:srgbClr val="000000"/>
              </a:solidFill>
              <a:latin typeface="Times New Roman" panose="02020603050405020304" pitchFamily="18" charset="0"/>
              <a:cs typeface="Times New Roman" panose="02020603050405020304" pitchFamily="18" charset="0"/>
            </a:endParaRPr>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a:solidFill>
                  <a:srgbClr val="000000"/>
                </a:solidFill>
                <a:latin typeface="Times New Roman" panose="02020603050405020304" pitchFamily="18" charset="0"/>
                <a:cs typeface="Times New Roman" panose="02020603050405020304" pitchFamily="18" charset="0"/>
              </a:rPr>
              <a:t>A spanning tree is a subset of Graph G, which has all the vertices covered with minimum possible number of edges. Hence, a spanning tree does not have cycles and it cannot be </a:t>
            </a:r>
            <a:r>
              <a:rPr lang="en-US" sz="2400" dirty="0" smtClean="0">
                <a:solidFill>
                  <a:srgbClr val="000000"/>
                </a:solidFill>
                <a:latin typeface="Times New Roman" panose="02020603050405020304" pitchFamily="18" charset="0"/>
                <a:cs typeface="Times New Roman" panose="02020603050405020304" pitchFamily="18" charset="0"/>
              </a:rPr>
              <a:t>disconnected..</a:t>
            </a:r>
            <a:endParaRPr lang="en-US" sz="2400" dirty="0">
              <a:latin typeface="Times New Roman" panose="02020603050405020304" pitchFamily="18" charset="0"/>
              <a:cs typeface="Times New Roman" panose="02020603050405020304" pitchFamily="18" charset="0"/>
            </a:endParaRPr>
          </a:p>
        </p:txBody>
      </p:sp>
      <p:pic>
        <p:nvPicPr>
          <p:cNvPr id="13316" name="Picture 4"/>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600200" y="1600200"/>
            <a:ext cx="49530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err="1" smtClean="0">
                <a:latin typeface="Times New Roman" panose="02020603050405020304" pitchFamily="18" charset="0"/>
                <a:cs typeface="Times New Roman" panose="02020603050405020304" pitchFamily="18" charset="0"/>
              </a:rPr>
              <a:t>Kruskal’s</a:t>
            </a:r>
            <a:r>
              <a:rPr lang="en-US" dirty="0" smtClean="0">
                <a:latin typeface="Times New Roman" panose="02020603050405020304" pitchFamily="18" charset="0"/>
                <a:cs typeface="Times New Roman" panose="02020603050405020304" pitchFamily="18" charset="0"/>
              </a:rPr>
              <a:t> Algorithm</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229600" cy="5410200"/>
          </a:xfrm>
        </p:spPr>
        <p:txBody>
          <a:bodyPr/>
          <a:lstStyle/>
          <a:p>
            <a:pPr algn="just"/>
            <a:r>
              <a:rPr lang="en-US" sz="2400" dirty="0" err="1" smtClean="0">
                <a:solidFill>
                  <a:srgbClr val="000000"/>
                </a:solidFill>
                <a:latin typeface="Times New Roman" panose="02020603050405020304" pitchFamily="18" charset="0"/>
                <a:cs typeface="Times New Roman" panose="02020603050405020304" pitchFamily="18" charset="0"/>
              </a:rPr>
              <a:t>Kruskal's</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a:solidFill>
                  <a:srgbClr val="000000"/>
                </a:solidFill>
                <a:latin typeface="Times New Roman" panose="02020603050405020304" pitchFamily="18" charset="0"/>
                <a:cs typeface="Times New Roman" panose="02020603050405020304" pitchFamily="18" charset="0"/>
              </a:rPr>
              <a:t>algorithm to find the minimum cost spanning tree uses the greedy approach. This algorithm treats the graph as a forest and every node it has as an individual tree. A tree connects to another only and only if, it has the least cost among all available options and does not violate MST properties.</a:t>
            </a:r>
            <a:endParaRPr lang="en-US" sz="2400" dirty="0">
              <a:solidFill>
                <a:srgbClr val="000000"/>
              </a:solidFill>
              <a:latin typeface="Times New Roman" panose="02020603050405020304" pitchFamily="18" charset="0"/>
              <a:cs typeface="Times New Roman" panose="02020603050405020304" pitchFamily="18" charset="0"/>
            </a:endParaRPr>
          </a:p>
          <a:p>
            <a:pPr algn="just"/>
            <a:r>
              <a:rPr lang="en-US" sz="2400" dirty="0">
                <a:solidFill>
                  <a:srgbClr val="000000"/>
                </a:solidFill>
                <a:latin typeface="Times New Roman" panose="02020603050405020304" pitchFamily="18" charset="0"/>
                <a:cs typeface="Times New Roman" panose="02020603050405020304" pitchFamily="18" charset="0"/>
              </a:rPr>
              <a:t>To understand </a:t>
            </a:r>
            <a:r>
              <a:rPr lang="en-US" sz="2400" dirty="0" err="1">
                <a:solidFill>
                  <a:srgbClr val="000000"/>
                </a:solidFill>
                <a:latin typeface="Times New Roman" panose="02020603050405020304" pitchFamily="18" charset="0"/>
                <a:cs typeface="Times New Roman" panose="02020603050405020304" pitchFamily="18" charset="0"/>
              </a:rPr>
              <a:t>Kruskal's</a:t>
            </a:r>
            <a:r>
              <a:rPr lang="en-US" sz="2400" dirty="0">
                <a:solidFill>
                  <a:srgbClr val="000000"/>
                </a:solidFill>
                <a:latin typeface="Times New Roman" panose="02020603050405020304" pitchFamily="18" charset="0"/>
                <a:cs typeface="Times New Roman" panose="02020603050405020304" pitchFamily="18" charset="0"/>
              </a:rPr>
              <a:t> algorithm let us consider the following example −</a:t>
            </a:r>
            <a:endParaRPr lang="en-US" sz="2400" dirty="0">
              <a:solidFill>
                <a:srgbClr val="000000"/>
              </a:solidFill>
              <a:latin typeface="Times New Roman" panose="02020603050405020304" pitchFamily="18" charset="0"/>
              <a:cs typeface="Times New Roman" panose="02020603050405020304" pitchFamily="18" charset="0"/>
            </a:endParaRPr>
          </a:p>
          <a:p>
            <a:pPr marL="0" indent="0">
              <a:buNone/>
            </a:pPr>
            <a:endParaRPr lang="en-US" dirty="0"/>
          </a:p>
        </p:txBody>
      </p:sp>
      <p:pic>
        <p:nvPicPr>
          <p:cNvPr id="14338"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905000" y="4419600"/>
            <a:ext cx="48006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a:bodyPr>
          <a:lstStyle/>
          <a:p>
            <a:pPr marL="0" indent="0" algn="just">
              <a:buNone/>
            </a:pPr>
            <a:r>
              <a:rPr lang="en-US" sz="2400" dirty="0">
                <a:latin typeface="Times New Roman" panose="02020603050405020304" pitchFamily="18" charset="0"/>
                <a:cs typeface="Times New Roman" panose="02020603050405020304" pitchFamily="18" charset="0"/>
              </a:rPr>
              <a:t>Step </a:t>
            </a:r>
            <a:r>
              <a:rPr lang="en-US" sz="2400" dirty="0" smtClean="0">
                <a:latin typeface="Times New Roman" panose="02020603050405020304" pitchFamily="18" charset="0"/>
                <a:cs typeface="Times New Roman" panose="02020603050405020304" pitchFamily="18" charset="0"/>
              </a:rPr>
              <a:t>1 </a:t>
            </a:r>
            <a:r>
              <a:rPr lang="en-US" sz="2400" dirty="0">
                <a:latin typeface="Times New Roman" panose="02020603050405020304" pitchFamily="18" charset="0"/>
                <a:cs typeface="Times New Roman" panose="02020603050405020304" pitchFamily="18" charset="0"/>
              </a:rPr>
              <a:t>- Arrange all edges in their increasing order of weight</a:t>
            </a:r>
            <a:endParaRPr lang="en-US" sz="2400" dirty="0">
              <a:latin typeface="Times New Roman" panose="02020603050405020304" pitchFamily="18" charset="0"/>
              <a:cs typeface="Times New Roman" panose="02020603050405020304" pitchFamily="18" charset="0"/>
            </a:endParaRPr>
          </a:p>
          <a:p>
            <a:pPr algn="just"/>
            <a:r>
              <a:rPr lang="en-US" sz="2400" dirty="0">
                <a:solidFill>
                  <a:srgbClr val="000000"/>
                </a:solidFill>
                <a:latin typeface="Times New Roman" panose="02020603050405020304" pitchFamily="18" charset="0"/>
                <a:cs typeface="Times New Roman" panose="02020603050405020304" pitchFamily="18" charset="0"/>
              </a:rPr>
              <a:t>The next step is to create a set of edges and weight, and arrange them in an ascending order of weightage (cost).</a:t>
            </a:r>
            <a:endParaRPr lang="en-US" sz="24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en-US" sz="2400" dirty="0" smtClean="0">
              <a:latin typeface="Times New Roman" panose="02020603050405020304" pitchFamily="18" charset="0"/>
              <a:cs typeface="Times New Roman" panose="02020603050405020304" pitchFamily="18" charset="0"/>
            </a:endParaRPr>
          </a:p>
          <a:p>
            <a:pPr marL="0" indent="0" algn="just">
              <a:buNone/>
            </a:pP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Step </a:t>
            </a:r>
            <a:r>
              <a:rPr lang="en-US" sz="2400" dirty="0" smtClean="0">
                <a:latin typeface="Times New Roman" panose="02020603050405020304" pitchFamily="18" charset="0"/>
                <a:cs typeface="Times New Roman" panose="02020603050405020304" pitchFamily="18" charset="0"/>
              </a:rPr>
              <a:t>2 </a:t>
            </a:r>
            <a:r>
              <a:rPr lang="en-US" sz="2400" dirty="0">
                <a:latin typeface="Times New Roman" panose="02020603050405020304" pitchFamily="18" charset="0"/>
                <a:cs typeface="Times New Roman" panose="02020603050405020304" pitchFamily="18" charset="0"/>
              </a:rPr>
              <a:t>- Add the edge which has the least weightage</a:t>
            </a:r>
            <a:endParaRPr lang="en-US"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Now we start adding edges to the graph beginning from the one which has the least weight. Throughout, we shall keep checking that the spanning properties remain intact. In case, by adding one edge, the spanning tree property does not hold then we shall consider not to include the edge in the graph.</a:t>
            </a:r>
            <a:endParaRPr lang="en-US" sz="2400" dirty="0">
              <a:latin typeface="Times New Roman" panose="02020603050405020304" pitchFamily="18" charset="0"/>
              <a:cs typeface="Times New Roman" panose="02020603050405020304" pitchFamily="18" charset="0"/>
            </a:endParaRPr>
          </a:p>
        </p:txBody>
      </p:sp>
      <p:pic>
        <p:nvPicPr>
          <p:cNvPr id="15362"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469409" y="1600200"/>
            <a:ext cx="579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3"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7400" y="4946815"/>
            <a:ext cx="4191000" cy="170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a:bodyPr>
          <a:lstStyle/>
          <a:p>
            <a:r>
              <a:rPr lang="en-US" sz="2400" dirty="0">
                <a:latin typeface="Times New Roman" panose="02020603050405020304" pitchFamily="18" charset="0"/>
                <a:cs typeface="Times New Roman" panose="02020603050405020304" pitchFamily="18" charset="0"/>
              </a:rPr>
              <a:t>The least cost is 2 and edges involved are B,D and D,T. We add them. Adding them does not violate spanning tree properties, so we continue to our next edge selection</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Next cost is 3, and associated edges are A,C and C,D. We add them again </a:t>
            </a:r>
            <a:r>
              <a:rPr lang="en-US"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r>
              <a:rPr lang="en-US" sz="2400" dirty="0">
                <a:solidFill>
                  <a:srgbClr val="000000"/>
                </a:solidFill>
                <a:latin typeface="Times New Roman" panose="02020603050405020304" pitchFamily="18" charset="0"/>
                <a:cs typeface="Times New Roman" panose="02020603050405020304" pitchFamily="18" charset="0"/>
              </a:rPr>
              <a:t>Next cost in the table is 4, and we observe that adding it will create a circuit in the graph. −</a:t>
            </a:r>
            <a:endParaRPr lang="en-US" sz="2400" dirty="0" smtClean="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pic>
        <p:nvPicPr>
          <p:cNvPr id="16386"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2209800" y="2362200"/>
            <a:ext cx="43434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4953000"/>
            <a:ext cx="4038600" cy="178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sz="2400" dirty="0">
                <a:latin typeface="Times New Roman" panose="02020603050405020304" pitchFamily="18" charset="0"/>
                <a:cs typeface="Times New Roman" panose="02020603050405020304" pitchFamily="18" charset="0"/>
              </a:rPr>
              <a:t>We ignore it. In the process we shall ignore/avoid all edges that create a circuit</a:t>
            </a:r>
            <a:r>
              <a:rPr lang="en-US"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algn="just"/>
            <a:r>
              <a:rPr lang="en-US" sz="2400" dirty="0">
                <a:solidFill>
                  <a:srgbClr val="000000"/>
                </a:solidFill>
                <a:latin typeface="Times New Roman" panose="02020603050405020304" pitchFamily="18" charset="0"/>
                <a:cs typeface="Times New Roman" panose="02020603050405020304" pitchFamily="18" charset="0"/>
              </a:rPr>
              <a:t>We observe that edges with cost 5 and 6 also create circuits. We ignore them and move on.</a:t>
            </a:r>
            <a:endParaRPr lang="en-US" sz="2400" dirty="0">
              <a:solidFill>
                <a:srgbClr val="000000"/>
              </a:solidFill>
              <a:latin typeface="Times New Roman" panose="02020603050405020304" pitchFamily="18" charset="0"/>
              <a:cs typeface="Times New Roman" panose="02020603050405020304" pitchFamily="18" charset="0"/>
            </a:endParaRPr>
          </a:p>
          <a:p>
            <a:pPr marL="0" indent="0">
              <a:buNone/>
            </a:pPr>
            <a:br>
              <a:rPr lang="en-US" sz="2400" dirty="0"/>
            </a:br>
            <a:endParaRPr lang="en-US" sz="2400" dirty="0">
              <a:latin typeface="Times New Roman" panose="02020603050405020304" pitchFamily="18" charset="0"/>
              <a:cs typeface="Times New Roman" panose="02020603050405020304" pitchFamily="18" charset="0"/>
            </a:endParaRPr>
          </a:p>
        </p:txBody>
      </p:sp>
      <p:pic>
        <p:nvPicPr>
          <p:cNvPr id="17410"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905000" y="1295400"/>
            <a:ext cx="42672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4495800"/>
            <a:ext cx="39624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dirty="0">
                <a:latin typeface="Times New Roman" panose="02020603050405020304" pitchFamily="18" charset="0"/>
                <a:cs typeface="Times New Roman" panose="02020603050405020304" pitchFamily="18" charset="0"/>
              </a:rPr>
              <a:t>Now we are left with only one node to be added. Between the two least cost edges available 7 and 8, we shall add the edge with cost 7</a:t>
            </a:r>
            <a:r>
              <a:rPr lang="en-US"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By adding edge S,A we have included all the nodes of the graph and we now have minimum cost spanning tree.</a:t>
            </a:r>
            <a:endParaRPr lang="en-US" sz="2400" dirty="0">
              <a:latin typeface="Times New Roman" panose="02020603050405020304" pitchFamily="18" charset="0"/>
              <a:cs typeface="Times New Roman" panose="02020603050405020304" pitchFamily="18" charset="0"/>
            </a:endParaRPr>
          </a:p>
        </p:txBody>
      </p:sp>
      <p:pic>
        <p:nvPicPr>
          <p:cNvPr id="18434"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927746" y="2031242"/>
            <a:ext cx="44196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latin typeface="Times New Roman" panose="02020603050405020304" pitchFamily="18" charset="0"/>
                <a:cs typeface="Times New Roman" panose="02020603050405020304" pitchFamily="18" charset="0"/>
              </a:rPr>
              <a:t>Huffman Trees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229600" cy="5059363"/>
          </a:xfrm>
        </p:spPr>
        <p:txBody>
          <a:bodyPr>
            <a:normAutofit fontScale="70000" lnSpcReduction="20000"/>
          </a:bodyPr>
          <a:lstStyle/>
          <a:p>
            <a:pPr marL="0" indent="0">
              <a:buNone/>
            </a:pPr>
            <a:r>
              <a:rPr lang="en-US" sz="3400" b="1" dirty="0">
                <a:latin typeface="Times New Roman" panose="02020603050405020304" pitchFamily="18" charset="0"/>
                <a:cs typeface="Times New Roman" panose="02020603050405020304" pitchFamily="18" charset="0"/>
              </a:rPr>
              <a:t>Definition</a:t>
            </a:r>
            <a:endParaRPr lang="en-US" sz="3400" b="1" dirty="0">
              <a:latin typeface="Times New Roman" panose="02020603050405020304" pitchFamily="18" charset="0"/>
              <a:cs typeface="Times New Roman" panose="02020603050405020304" pitchFamily="18" charset="0"/>
            </a:endParaRPr>
          </a:p>
          <a:p>
            <a:pPr algn="just"/>
            <a:r>
              <a:rPr lang="en-US" sz="3400" dirty="0">
                <a:solidFill>
                  <a:srgbClr val="000000"/>
                </a:solidFill>
                <a:latin typeface="Times New Roman" panose="02020603050405020304" pitchFamily="18" charset="0"/>
                <a:cs typeface="Times New Roman" panose="02020603050405020304" pitchFamily="18" charset="0"/>
              </a:rPr>
              <a:t>Huffman coding provides codes to characters such that the length of the code depends on the relative frequency or weight of the corresponding character. Huffman codes are of variable-length, and without any prefix (that means no code is a prefix of any other). Any prefix-free binary code can be displayed or visualized as a binary tree with the encoded characters stored at the leaves.</a:t>
            </a:r>
            <a:endParaRPr lang="en-US" sz="3400" dirty="0">
              <a:solidFill>
                <a:srgbClr val="000000"/>
              </a:solidFill>
              <a:latin typeface="Times New Roman" panose="02020603050405020304" pitchFamily="18" charset="0"/>
              <a:cs typeface="Times New Roman" panose="02020603050405020304" pitchFamily="18" charset="0"/>
            </a:endParaRPr>
          </a:p>
          <a:p>
            <a:pPr algn="just"/>
            <a:r>
              <a:rPr lang="en-US" sz="3400" dirty="0">
                <a:solidFill>
                  <a:srgbClr val="000000"/>
                </a:solidFill>
                <a:latin typeface="Times New Roman" panose="02020603050405020304" pitchFamily="18" charset="0"/>
                <a:cs typeface="Times New Roman" panose="02020603050405020304" pitchFamily="18" charset="0"/>
              </a:rPr>
              <a:t>Huffman tree or Huffman coding tree defines as a full binary tree in which each leaf of the tree corresponds to a letter in the given alphabet.</a:t>
            </a:r>
            <a:endParaRPr lang="en-US" sz="3400" dirty="0">
              <a:solidFill>
                <a:srgbClr val="000000"/>
              </a:solidFill>
              <a:latin typeface="Times New Roman" panose="02020603050405020304" pitchFamily="18" charset="0"/>
              <a:cs typeface="Times New Roman" panose="02020603050405020304" pitchFamily="18" charset="0"/>
            </a:endParaRPr>
          </a:p>
          <a:p>
            <a:pPr algn="just"/>
            <a:r>
              <a:rPr lang="en-US" sz="3400" dirty="0">
                <a:solidFill>
                  <a:srgbClr val="000000"/>
                </a:solidFill>
                <a:latin typeface="Times New Roman" panose="02020603050405020304" pitchFamily="18" charset="0"/>
                <a:cs typeface="Times New Roman" panose="02020603050405020304" pitchFamily="18" charset="0"/>
              </a:rPr>
              <a:t>The Huffman tree is treated as the binary tree associated with minimum external path weight that means, the one associated with the minimum sum of weighted path lengths for the given set of leaves. So the goal is to construct a tree with the minimum external path weight.</a:t>
            </a:r>
            <a:endParaRPr lang="en-US" sz="3400" dirty="0">
              <a:solidFill>
                <a:srgbClr val="000000"/>
              </a:solidFill>
              <a:latin typeface="Times New Roman" panose="02020603050405020304" pitchFamily="18" charset="0"/>
              <a:cs typeface="Times New Roman" panose="02020603050405020304" pitchFamily="18" charset="0"/>
            </a:endParaRP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381000"/>
            <a:ext cx="8015808" cy="6096000"/>
          </a:xfrm>
        </p:spPr>
        <p:txBody>
          <a:bodyPr>
            <a:normAutofit lnSpcReduction="10000"/>
          </a:bodyPr>
          <a:lstStyle/>
          <a:p>
            <a:r>
              <a:rPr lang="en-US" sz="2400" dirty="0">
                <a:latin typeface="Times New Roman" panose="02020603050405020304" pitchFamily="18" charset="0"/>
                <a:cs typeface="Times New Roman" panose="02020603050405020304" pitchFamily="18" charset="0"/>
              </a:rPr>
              <a:t>An example is given </a:t>
            </a:r>
            <a:r>
              <a:rPr lang="en-US" sz="2400" dirty="0" smtClean="0">
                <a:latin typeface="Times New Roman" panose="02020603050405020304" pitchFamily="18" charset="0"/>
                <a:cs typeface="Times New Roman" panose="02020603050405020304" pitchFamily="18" charset="0"/>
              </a:rPr>
              <a:t>below-</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Letter frequency table</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Letter	</a:t>
            </a:r>
            <a:r>
              <a:rPr lang="en-US" sz="2400" dirty="0" smtClean="0">
                <a:latin typeface="Times New Roman" panose="02020603050405020304" pitchFamily="18" charset="0"/>
                <a:cs typeface="Times New Roman" panose="02020603050405020304" pitchFamily="18" charset="0"/>
              </a:rPr>
              <a:t>         z</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k      m     c       u      d         l          e</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Frequency    2</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7</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24    32     37</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42</a:t>
            </a:r>
            <a:r>
              <a:rPr lang="en-US" sz="2400" dirty="0">
                <a:latin typeface="Times New Roman" panose="02020603050405020304" pitchFamily="18" charset="0"/>
                <a:cs typeface="Times New Roman" panose="02020603050405020304" pitchFamily="18" charset="0"/>
              </a:rPr>
              <a:t>	42	</a:t>
            </a:r>
            <a:r>
              <a:rPr lang="en-US" sz="2400" dirty="0" smtClean="0">
                <a:latin typeface="Times New Roman" panose="02020603050405020304" pitchFamily="18" charset="0"/>
                <a:cs typeface="Times New Roman" panose="02020603050405020304" pitchFamily="18" charset="0"/>
              </a:rPr>
              <a:t>120</a:t>
            </a:r>
            <a:endParaRPr lang="en-US" sz="2400" dirty="0" smtClean="0">
              <a:latin typeface="Times New Roman" panose="02020603050405020304" pitchFamily="18" charset="0"/>
              <a:cs typeface="Times New Roman" panose="02020603050405020304" pitchFamily="18" charset="0"/>
            </a:endParaRPr>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Huffman code</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Letter	</a:t>
            </a:r>
            <a:r>
              <a:rPr lang="en-US" sz="2400" dirty="0" err="1">
                <a:latin typeface="Times New Roman" panose="02020603050405020304" pitchFamily="18" charset="0"/>
                <a:cs typeface="Times New Roman" panose="02020603050405020304" pitchFamily="18" charset="0"/>
              </a:rPr>
              <a:t>Freq</a:t>
            </a:r>
            <a:r>
              <a:rPr lang="en-US" sz="2400" dirty="0">
                <a:latin typeface="Times New Roman" panose="02020603050405020304" pitchFamily="18" charset="0"/>
                <a:cs typeface="Times New Roman" panose="02020603050405020304" pitchFamily="18" charset="0"/>
              </a:rPr>
              <a:t>	Code	</a:t>
            </a:r>
            <a:r>
              <a:rPr lang="en-US" sz="2400" dirty="0" smtClean="0">
                <a:latin typeface="Times New Roman" panose="02020603050405020304" pitchFamily="18" charset="0"/>
                <a:cs typeface="Times New Roman" panose="02020603050405020304" pitchFamily="18" charset="0"/>
              </a:rPr>
              <a:t>   Bits</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e	120	0	</a:t>
            </a:r>
            <a:r>
              <a:rPr lang="en-US" sz="2400" dirty="0" smtClean="0">
                <a:latin typeface="Times New Roman" panose="02020603050405020304" pitchFamily="18" charset="0"/>
                <a:cs typeface="Times New Roman" panose="02020603050405020304" pitchFamily="18" charset="0"/>
              </a:rPr>
              <a:t>     1</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d	42	101	</a:t>
            </a:r>
            <a:r>
              <a:rPr lang="en-US" sz="2400" dirty="0" smtClean="0">
                <a:latin typeface="Times New Roman" panose="02020603050405020304" pitchFamily="18" charset="0"/>
                <a:cs typeface="Times New Roman" panose="02020603050405020304" pitchFamily="18" charset="0"/>
              </a:rPr>
              <a:t>     3</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l	42	110	</a:t>
            </a:r>
            <a:r>
              <a:rPr lang="en-US" sz="2400" dirty="0" smtClean="0">
                <a:latin typeface="Times New Roman" panose="02020603050405020304" pitchFamily="18" charset="0"/>
                <a:cs typeface="Times New Roman" panose="02020603050405020304" pitchFamily="18" charset="0"/>
              </a:rPr>
              <a:t>     3</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u	37	100	</a:t>
            </a:r>
            <a:r>
              <a:rPr lang="en-US" sz="2400" dirty="0" smtClean="0">
                <a:latin typeface="Times New Roman" panose="02020603050405020304" pitchFamily="18" charset="0"/>
                <a:cs typeface="Times New Roman" panose="02020603050405020304" pitchFamily="18" charset="0"/>
              </a:rPr>
              <a:t>     3</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c	32	1110	</a:t>
            </a:r>
            <a:r>
              <a:rPr lang="en-US" sz="2400" dirty="0" smtClean="0">
                <a:latin typeface="Times New Roman" panose="02020603050405020304" pitchFamily="18" charset="0"/>
                <a:cs typeface="Times New Roman" panose="02020603050405020304" pitchFamily="18" charset="0"/>
              </a:rPr>
              <a:t>     4</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m	24	11111	</a:t>
            </a:r>
            <a:r>
              <a:rPr lang="en-US" sz="2400" dirty="0" smtClean="0">
                <a:latin typeface="Times New Roman" panose="02020603050405020304" pitchFamily="18" charset="0"/>
                <a:cs typeface="Times New Roman" panose="02020603050405020304" pitchFamily="18" charset="0"/>
              </a:rPr>
              <a:t>     5</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k	7	</a:t>
            </a:r>
            <a:r>
              <a:rPr lang="en-US" sz="2400" dirty="0" smtClean="0">
                <a:latin typeface="Times New Roman" panose="02020603050405020304" pitchFamily="18" charset="0"/>
                <a:cs typeface="Times New Roman" panose="02020603050405020304" pitchFamily="18" charset="0"/>
              </a:rPr>
              <a:t>111101     6</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z	2	111100	</a:t>
            </a:r>
            <a:r>
              <a:rPr lang="en-US" sz="2400" dirty="0" smtClean="0">
                <a:latin typeface="Times New Roman" panose="02020603050405020304" pitchFamily="18" charset="0"/>
                <a:cs typeface="Times New Roman" panose="02020603050405020304" pitchFamily="18" charset="0"/>
              </a:rPr>
              <a:t>     6</a:t>
            </a:r>
            <a:endParaRPr lang="en-US" sz="2400" dirty="0">
              <a:latin typeface="Times New Roman" panose="02020603050405020304" pitchFamily="18" charset="0"/>
              <a:cs typeface="Times New Roman" panose="02020603050405020304" pitchFamily="18" charset="0"/>
            </a:endParaRP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006" y="0"/>
            <a:ext cx="8610600" cy="1417638"/>
          </a:xfrm>
        </p:spPr>
        <p:txBody>
          <a:bodyPr>
            <a:normAutofit/>
          </a:bodyPr>
          <a:lstStyle/>
          <a:p>
            <a:pPr algn="l"/>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Huffman tree (for the above example) is given below -</a:t>
            </a:r>
            <a:endParaRPr lang="en-US" sz="2800" dirty="0">
              <a:latin typeface="Times New Roman" panose="02020603050405020304" pitchFamily="18" charset="0"/>
              <a:cs typeface="Times New Roman" panose="02020603050405020304" pitchFamily="18" charset="0"/>
            </a:endParaRPr>
          </a:p>
        </p:txBody>
      </p:sp>
      <p:pic>
        <p:nvPicPr>
          <p:cNvPr id="20482" name="Picture 2"/>
          <p:cNvPicPr>
            <a:picLocks noGrp="1" noChangeAspect="1" noChangeArrowheads="1"/>
          </p:cNvPicPr>
          <p:nvPr>
            <p:ph idx="1"/>
          </p:nvPr>
        </p:nvPicPr>
        <p:blipFill>
          <a:blip r:embed="rId1" cstate="print">
            <a:extLst>
              <a:ext uri="{28A0092B-C50C-407E-A947-70E740481C1C}">
                <a14:useLocalDpi xmlns:a14="http://schemas.microsoft.com/office/drawing/2010/main" val="0"/>
              </a:ext>
            </a:extLst>
          </a:blip>
          <a:srcRect/>
          <a:stretch>
            <a:fillRect/>
          </a:stretch>
        </p:blipFill>
        <p:spPr bwMode="auto">
          <a:xfrm>
            <a:off x="1295400" y="1219200"/>
            <a:ext cx="6553199" cy="4334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a:bodyPr>
          <a:lstStyle/>
          <a:p>
            <a:pPr marL="0" lvl="0" indent="0" algn="just">
              <a:buNone/>
            </a:pPr>
            <a:r>
              <a:rPr lang="en-US" sz="2400" b="1" dirty="0">
                <a:solidFill>
                  <a:srgbClr val="333333"/>
                </a:solidFill>
                <a:latin typeface="Times New Roman" panose="02020603050405020304" pitchFamily="18" charset="0"/>
                <a:cs typeface="Times New Roman" panose="02020603050405020304" pitchFamily="18" charset="0"/>
              </a:rPr>
              <a:t>Step 3</a:t>
            </a:r>
            <a:r>
              <a:rPr lang="en-US" sz="2400" dirty="0">
                <a:solidFill>
                  <a:srgbClr val="333333"/>
                </a:solidFill>
                <a:latin typeface="Times New Roman" panose="02020603050405020304" pitchFamily="18" charset="0"/>
                <a:cs typeface="Times New Roman" panose="02020603050405020304" pitchFamily="18" charset="0"/>
              </a:rPr>
              <a:t>: Update the count array so that element at each index, say i, is equal to </a:t>
            </a:r>
            <a:r>
              <a:rPr lang="en-US" sz="2400" dirty="0" smtClean="0">
                <a:solidFill>
                  <a:srgbClr val="333333"/>
                </a:solidFill>
                <a:latin typeface="Times New Roman" panose="02020603050405020304" pitchFamily="18" charset="0"/>
                <a:cs typeface="Times New Roman" panose="02020603050405020304" pitchFamily="18" charset="0"/>
              </a:rPr>
              <a:t>–</a:t>
            </a:r>
            <a:endParaRPr lang="en-US" sz="2400" dirty="0" smtClean="0">
              <a:solidFill>
                <a:srgbClr val="333333"/>
              </a:solidFill>
              <a:latin typeface="Times New Roman" panose="02020603050405020304" pitchFamily="18" charset="0"/>
              <a:cs typeface="Times New Roman" panose="02020603050405020304" pitchFamily="18" charset="0"/>
            </a:endParaRPr>
          </a:p>
          <a:p>
            <a:pPr marL="0" lvl="0" indent="0" algn="just">
              <a:buNone/>
            </a:pPr>
            <a:r>
              <a:rPr lang="en-US" sz="2400" dirty="0">
                <a:solidFill>
                  <a:srgbClr val="333333"/>
                </a:solidFill>
                <a:latin typeface="Times New Roman" panose="02020603050405020304" pitchFamily="18" charset="0"/>
                <a:cs typeface="Times New Roman" panose="02020603050405020304" pitchFamily="18" charset="0"/>
              </a:rPr>
              <a:t> </a:t>
            </a:r>
            <a:r>
              <a:rPr lang="en-US" sz="2400" dirty="0" smtClean="0">
                <a:solidFill>
                  <a:srgbClr val="333333"/>
                </a:solidFill>
                <a:latin typeface="Times New Roman" panose="02020603050405020304" pitchFamily="18" charset="0"/>
                <a:cs typeface="Times New Roman" panose="02020603050405020304" pitchFamily="18" charset="0"/>
              </a:rPr>
              <a:t>             count[i]= ∑ count[u]  where 0&lt;=u&lt;=i</a:t>
            </a:r>
            <a:endParaRPr lang="en-US" sz="2400" dirty="0">
              <a:solidFill>
                <a:srgbClr val="333333"/>
              </a:solidFill>
              <a:latin typeface="Times New Roman" panose="02020603050405020304" pitchFamily="18" charset="0"/>
              <a:cs typeface="Times New Roman" panose="02020603050405020304" pitchFamily="18" charset="0"/>
            </a:endParaRPr>
          </a:p>
          <a:p>
            <a:pPr marL="0" lvl="0" indent="0" algn="just">
              <a:buNone/>
            </a:pPr>
            <a:r>
              <a:rPr lang="en-US" sz="2400" b="1" dirty="0">
                <a:solidFill>
                  <a:srgbClr val="333333"/>
                </a:solidFill>
                <a:latin typeface="Times New Roman" panose="02020603050405020304" pitchFamily="18" charset="0"/>
                <a:cs typeface="Times New Roman" panose="02020603050405020304" pitchFamily="18" charset="0"/>
              </a:rPr>
              <a:t>Step 4</a:t>
            </a:r>
            <a:r>
              <a:rPr lang="en-US" sz="2400" dirty="0">
                <a:solidFill>
                  <a:srgbClr val="333333"/>
                </a:solidFill>
                <a:latin typeface="Times New Roman" panose="02020603050405020304" pitchFamily="18" charset="0"/>
                <a:cs typeface="Times New Roman" panose="02020603050405020304" pitchFamily="18" charset="0"/>
              </a:rPr>
              <a:t>: The updated count array gives the index of each element of array A in the sorted sequence. Assume that the sorted sequence is stored in an output array, say B, of size n.</a:t>
            </a:r>
            <a:endParaRPr lang="en-US" sz="2400" dirty="0">
              <a:solidFill>
                <a:srgbClr val="333333"/>
              </a:solidFill>
              <a:latin typeface="Times New Roman" panose="02020603050405020304" pitchFamily="18" charset="0"/>
              <a:cs typeface="Times New Roman" panose="02020603050405020304" pitchFamily="18" charset="0"/>
            </a:endParaRPr>
          </a:p>
          <a:p>
            <a:pPr marL="0" lvl="0" indent="0" algn="just">
              <a:buNone/>
            </a:pPr>
            <a:r>
              <a:rPr lang="en-US" sz="2600" b="1" dirty="0" smtClean="0">
                <a:solidFill>
                  <a:srgbClr val="333333"/>
                </a:solidFill>
                <a:latin typeface="Times New Roman" panose="02020603050405020304" pitchFamily="18" charset="0"/>
                <a:cs typeface="Times New Roman" panose="02020603050405020304" pitchFamily="18" charset="0"/>
              </a:rPr>
              <a:t>Step </a:t>
            </a:r>
            <a:r>
              <a:rPr lang="en-US" sz="2600" b="1" dirty="0">
                <a:solidFill>
                  <a:srgbClr val="333333"/>
                </a:solidFill>
                <a:latin typeface="Times New Roman" panose="02020603050405020304" pitchFamily="18" charset="0"/>
                <a:cs typeface="Times New Roman" panose="02020603050405020304" pitchFamily="18" charset="0"/>
              </a:rPr>
              <a:t>5</a:t>
            </a:r>
            <a:r>
              <a:rPr lang="en-US" sz="2600" dirty="0">
                <a:solidFill>
                  <a:srgbClr val="333333"/>
                </a:solidFill>
                <a:latin typeface="Times New Roman" panose="02020603050405020304" pitchFamily="18" charset="0"/>
                <a:cs typeface="Times New Roman" panose="02020603050405020304" pitchFamily="18" charset="0"/>
              </a:rPr>
              <a:t>: Add each element from input array A to B as follows:</a:t>
            </a:r>
            <a:endParaRPr lang="en-US" sz="2600" dirty="0">
              <a:solidFill>
                <a:srgbClr val="333333"/>
              </a:solidFill>
              <a:latin typeface="Times New Roman" panose="02020603050405020304" pitchFamily="18" charset="0"/>
              <a:cs typeface="Times New Roman" panose="02020603050405020304" pitchFamily="18" charset="0"/>
            </a:endParaRPr>
          </a:p>
          <a:p>
            <a:pPr marL="0" lvl="0" indent="0" algn="just">
              <a:buNone/>
            </a:pPr>
            <a:r>
              <a:rPr lang="en-US" sz="2600" dirty="0" smtClean="0">
                <a:solidFill>
                  <a:srgbClr val="333333"/>
                </a:solidFill>
                <a:latin typeface="Times New Roman" panose="02020603050405020304" pitchFamily="18" charset="0"/>
                <a:cs typeface="Times New Roman" panose="02020603050405020304" pitchFamily="18" charset="0"/>
              </a:rPr>
              <a:t>    a. Set </a:t>
            </a:r>
            <a:r>
              <a:rPr lang="en-US" sz="2600" dirty="0">
                <a:solidFill>
                  <a:srgbClr val="333333"/>
                </a:solidFill>
                <a:latin typeface="Times New Roman" panose="02020603050405020304" pitchFamily="18" charset="0"/>
                <a:cs typeface="Times New Roman" panose="02020603050405020304" pitchFamily="18" charset="0"/>
              </a:rPr>
              <a:t>i=0 and t = A[i]</a:t>
            </a:r>
            <a:endParaRPr lang="en-US" sz="2600" dirty="0">
              <a:solidFill>
                <a:srgbClr val="333333"/>
              </a:solidFill>
              <a:latin typeface="Times New Roman" panose="02020603050405020304" pitchFamily="18" charset="0"/>
              <a:cs typeface="Times New Roman" panose="02020603050405020304" pitchFamily="18" charset="0"/>
            </a:endParaRPr>
          </a:p>
          <a:p>
            <a:pPr marL="0" lvl="0" indent="0" algn="just">
              <a:buNone/>
            </a:pPr>
            <a:r>
              <a:rPr lang="en-US" sz="2600" dirty="0" smtClean="0">
                <a:solidFill>
                  <a:srgbClr val="333333"/>
                </a:solidFill>
                <a:latin typeface="Times New Roman" panose="02020603050405020304" pitchFamily="18" charset="0"/>
                <a:cs typeface="Times New Roman" panose="02020603050405020304" pitchFamily="18" charset="0"/>
              </a:rPr>
              <a:t>    b. Add </a:t>
            </a:r>
            <a:r>
              <a:rPr lang="en-US" sz="2600" dirty="0">
                <a:solidFill>
                  <a:srgbClr val="333333"/>
                </a:solidFill>
                <a:latin typeface="Times New Roman" panose="02020603050405020304" pitchFamily="18" charset="0"/>
                <a:cs typeface="Times New Roman" panose="02020603050405020304" pitchFamily="18" charset="0"/>
              </a:rPr>
              <a:t>t to B[v] such that v = (count[t]-1).</a:t>
            </a:r>
            <a:endParaRPr lang="en-US" sz="2600" dirty="0">
              <a:solidFill>
                <a:srgbClr val="333333"/>
              </a:solidFill>
              <a:latin typeface="Times New Roman" panose="02020603050405020304" pitchFamily="18" charset="0"/>
              <a:cs typeface="Times New Roman" panose="02020603050405020304" pitchFamily="18" charset="0"/>
            </a:endParaRPr>
          </a:p>
          <a:p>
            <a:pPr marL="0" lvl="0" indent="0" algn="just">
              <a:buNone/>
            </a:pPr>
            <a:r>
              <a:rPr lang="en-US" sz="2600" dirty="0" smtClean="0">
                <a:solidFill>
                  <a:srgbClr val="333333"/>
                </a:solidFill>
                <a:latin typeface="Times New Roman" panose="02020603050405020304" pitchFamily="18" charset="0"/>
                <a:cs typeface="Times New Roman" panose="02020603050405020304" pitchFamily="18" charset="0"/>
              </a:rPr>
              <a:t>    c. Decrement </a:t>
            </a:r>
            <a:r>
              <a:rPr lang="en-US" sz="2600" dirty="0">
                <a:solidFill>
                  <a:srgbClr val="333333"/>
                </a:solidFill>
                <a:latin typeface="Times New Roman" panose="02020603050405020304" pitchFamily="18" charset="0"/>
                <a:cs typeface="Times New Roman" panose="02020603050405020304" pitchFamily="18" charset="0"/>
              </a:rPr>
              <a:t>count[t] by 1</a:t>
            </a:r>
            <a:endParaRPr lang="en-US" sz="2600" dirty="0">
              <a:solidFill>
                <a:srgbClr val="333333"/>
              </a:solidFill>
              <a:latin typeface="Times New Roman" panose="02020603050405020304" pitchFamily="18" charset="0"/>
              <a:cs typeface="Times New Roman" panose="02020603050405020304" pitchFamily="18" charset="0"/>
            </a:endParaRPr>
          </a:p>
          <a:p>
            <a:pPr marL="0" lvl="0" indent="0" algn="just">
              <a:buNone/>
            </a:pPr>
            <a:r>
              <a:rPr lang="en-US" sz="2600" dirty="0" smtClean="0">
                <a:solidFill>
                  <a:srgbClr val="333333"/>
                </a:solidFill>
                <a:latin typeface="Times New Roman" panose="02020603050405020304" pitchFamily="18" charset="0"/>
                <a:cs typeface="Times New Roman" panose="02020603050405020304" pitchFamily="18" charset="0"/>
              </a:rPr>
              <a:t>     d. Increment </a:t>
            </a:r>
            <a:r>
              <a:rPr lang="en-US" sz="2600" dirty="0">
                <a:solidFill>
                  <a:srgbClr val="333333"/>
                </a:solidFill>
                <a:latin typeface="Times New Roman" panose="02020603050405020304" pitchFamily="18" charset="0"/>
                <a:cs typeface="Times New Roman" panose="02020603050405020304" pitchFamily="18" charset="0"/>
              </a:rPr>
              <a:t>i by 1</a:t>
            </a:r>
            <a:endParaRPr lang="en-US" sz="2600" dirty="0">
              <a:solidFill>
                <a:srgbClr val="333333"/>
              </a:solidFill>
              <a:latin typeface="Times New Roman" panose="02020603050405020304" pitchFamily="18" charset="0"/>
              <a:cs typeface="Times New Roman" panose="02020603050405020304" pitchFamily="18" charset="0"/>
            </a:endParaRPr>
          </a:p>
          <a:p>
            <a:pPr marL="0" lvl="0" indent="0" algn="just">
              <a:buNone/>
            </a:pPr>
            <a:r>
              <a:rPr lang="en-US" sz="2600" dirty="0">
                <a:solidFill>
                  <a:srgbClr val="333333"/>
                </a:solidFill>
                <a:latin typeface="Times New Roman" panose="02020603050405020304" pitchFamily="18" charset="0"/>
                <a:cs typeface="Times New Roman" panose="02020603050405020304" pitchFamily="18" charset="0"/>
              </a:rPr>
              <a:t>Repeat steps </a:t>
            </a:r>
            <a:r>
              <a:rPr lang="en-US" sz="2600" b="1" dirty="0">
                <a:solidFill>
                  <a:srgbClr val="333333"/>
                </a:solidFill>
                <a:latin typeface="Times New Roman" panose="02020603050405020304" pitchFamily="18" charset="0"/>
                <a:cs typeface="Times New Roman" panose="02020603050405020304" pitchFamily="18" charset="0"/>
              </a:rPr>
              <a:t>(a)</a:t>
            </a:r>
            <a:r>
              <a:rPr lang="en-US" sz="2600" dirty="0">
                <a:solidFill>
                  <a:srgbClr val="333333"/>
                </a:solidFill>
                <a:latin typeface="Times New Roman" panose="02020603050405020304" pitchFamily="18" charset="0"/>
                <a:cs typeface="Times New Roman" panose="02020603050405020304" pitchFamily="18" charset="0"/>
              </a:rPr>
              <a:t> to </a:t>
            </a:r>
            <a:r>
              <a:rPr lang="en-US" sz="2600" b="1" dirty="0">
                <a:solidFill>
                  <a:srgbClr val="333333"/>
                </a:solidFill>
                <a:latin typeface="Times New Roman" panose="02020603050405020304" pitchFamily="18" charset="0"/>
                <a:cs typeface="Times New Roman" panose="02020603050405020304" pitchFamily="18" charset="0"/>
              </a:rPr>
              <a:t>(d)</a:t>
            </a:r>
            <a:r>
              <a:rPr lang="en-US" sz="2600" dirty="0">
                <a:solidFill>
                  <a:srgbClr val="333333"/>
                </a:solidFill>
                <a:latin typeface="Times New Roman" panose="02020603050405020304" pitchFamily="18" charset="0"/>
                <a:cs typeface="Times New Roman" panose="02020603050405020304" pitchFamily="18" charset="0"/>
              </a:rPr>
              <a:t> till </a:t>
            </a:r>
            <a:r>
              <a:rPr lang="en-US" sz="2600" b="1" dirty="0">
                <a:solidFill>
                  <a:srgbClr val="333333"/>
                </a:solidFill>
                <a:latin typeface="Times New Roman" panose="02020603050405020304" pitchFamily="18" charset="0"/>
                <a:cs typeface="Times New Roman" panose="02020603050405020304" pitchFamily="18" charset="0"/>
              </a:rPr>
              <a:t>i = n-1</a:t>
            </a:r>
            <a:endParaRPr lang="en-US" sz="2600" dirty="0">
              <a:solidFill>
                <a:srgbClr val="333333"/>
              </a:solidFill>
              <a:latin typeface="Times New Roman" panose="02020603050405020304" pitchFamily="18" charset="0"/>
              <a:cs typeface="Times New Roman" panose="02020603050405020304" pitchFamily="18" charset="0"/>
            </a:endParaRPr>
          </a:p>
          <a:p>
            <a:pPr marL="0" lvl="0" indent="0" algn="just">
              <a:buNone/>
            </a:pPr>
            <a:r>
              <a:rPr lang="en-US" sz="2600" b="1" dirty="0">
                <a:solidFill>
                  <a:srgbClr val="333333"/>
                </a:solidFill>
                <a:latin typeface="Times New Roman" panose="02020603050405020304" pitchFamily="18" charset="0"/>
                <a:cs typeface="Times New Roman" panose="02020603050405020304" pitchFamily="18" charset="0"/>
              </a:rPr>
              <a:t>Step 6</a:t>
            </a:r>
            <a:r>
              <a:rPr lang="en-US" sz="2600" dirty="0">
                <a:solidFill>
                  <a:srgbClr val="333333"/>
                </a:solidFill>
                <a:latin typeface="Times New Roman" panose="02020603050405020304" pitchFamily="18" charset="0"/>
                <a:cs typeface="Times New Roman" panose="02020603050405020304" pitchFamily="18" charset="0"/>
              </a:rPr>
              <a:t>: Display B since this is the sorted array</a:t>
            </a:r>
            <a:endParaRPr lang="en-US" sz="2600" dirty="0">
              <a:solidFill>
                <a:srgbClr val="333333"/>
              </a:solidFill>
              <a:latin typeface="Times New Roman" panose="02020603050405020304" pitchFamily="18" charset="0"/>
              <a:cs typeface="Times New Roman" panose="02020603050405020304" pitchFamily="18" charset="0"/>
            </a:endParaRPr>
          </a:p>
          <a:p>
            <a:pPr marL="0" lvl="0" indent="0">
              <a:buNone/>
            </a:pPr>
            <a:endParaRPr lang="en-US" sz="1000" dirty="0">
              <a:solidFill>
                <a:prstClr val="black"/>
              </a:solidFill>
              <a:latin typeface="Times New Roman" panose="02020603050405020304" pitchFamily="18" charset="0"/>
              <a:cs typeface="Times New Roman" panose="02020603050405020304" pitchFamily="18" charset="0"/>
            </a:endParaRP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780928"/>
            <a:ext cx="8229600" cy="1143000"/>
          </a:xfrm>
        </p:spPr>
        <p:txBody>
          <a:bodyPr>
            <a:normAutofit fontScale="90000"/>
          </a:bodyPr>
          <a:lstStyle/>
          <a:p>
            <a:r>
              <a:rPr lang="en-US" dirty="0" smtClean="0">
                <a:solidFill>
                  <a:srgbClr val="6600CC"/>
                </a:solidFill>
                <a:latin typeface="Times New Roman" panose="02020603050405020304" pitchFamily="18" charset="0"/>
                <a:cs typeface="Times New Roman" panose="02020603050405020304" pitchFamily="18" charset="0"/>
              </a:rPr>
              <a:t>End of UNIT-III</a:t>
            </a:r>
            <a:br>
              <a:rPr lang="en-US" dirty="0" smtClean="0">
                <a:solidFill>
                  <a:srgbClr val="6600CC"/>
                </a:solidFill>
                <a:latin typeface="Times New Roman" panose="02020603050405020304" pitchFamily="18" charset="0"/>
                <a:cs typeface="Times New Roman" panose="02020603050405020304" pitchFamily="18" charset="0"/>
              </a:rPr>
            </a:br>
            <a:r>
              <a:rPr lang="en-US" dirty="0" smtClean="0">
                <a:solidFill>
                  <a:srgbClr val="6600CC"/>
                </a:solidFill>
                <a:latin typeface="Times New Roman" panose="02020603050405020304" pitchFamily="18" charset="0"/>
                <a:cs typeface="Times New Roman" panose="02020603050405020304" pitchFamily="18" charset="0"/>
              </a:rPr>
              <a:t>Thank You</a:t>
            </a:r>
            <a:endParaRPr lang="en-US" dirty="0">
              <a:solidFill>
                <a:srgbClr val="6600CC"/>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marL="0" indent="0" algn="just">
              <a:buNone/>
            </a:pPr>
            <a:r>
              <a:rPr lang="en-US" sz="2400" dirty="0">
                <a:solidFill>
                  <a:srgbClr val="333333"/>
                </a:solidFill>
                <a:latin typeface="Times New Roman" panose="02020603050405020304" pitchFamily="18" charset="0"/>
                <a:cs typeface="Times New Roman" panose="02020603050405020304" pitchFamily="18" charset="0"/>
              </a:rPr>
              <a:t>Time Complexity Analysis</a:t>
            </a:r>
            <a:endParaRPr lang="en-US" sz="2400" dirty="0">
              <a:solidFill>
                <a:srgbClr val="333333"/>
              </a:solidFill>
              <a:latin typeface="Times New Roman" panose="02020603050405020304" pitchFamily="18" charset="0"/>
              <a:cs typeface="Times New Roman" panose="02020603050405020304" pitchFamily="18" charset="0"/>
            </a:endParaRPr>
          </a:p>
          <a:p>
            <a:pPr algn="just"/>
            <a:r>
              <a:rPr lang="en-US" sz="2400" dirty="0">
                <a:solidFill>
                  <a:srgbClr val="333333"/>
                </a:solidFill>
                <a:latin typeface="Times New Roman" panose="02020603050405020304" pitchFamily="18" charset="0"/>
                <a:cs typeface="Times New Roman" panose="02020603050405020304" pitchFamily="18" charset="0"/>
              </a:rPr>
              <a:t>For scanning the input array elements, the loop iterates n times, thus taking O(n) running time. The sorted array B[] also gets computed in n iterations, thus requiring O(n) running time. The count array also uses k iterations, thus has a running time of O(k). Thus the total running time for counting sort algorithm is O(</a:t>
            </a:r>
            <a:r>
              <a:rPr lang="en-US" sz="2400" dirty="0" err="1">
                <a:solidFill>
                  <a:srgbClr val="333333"/>
                </a:solidFill>
                <a:latin typeface="Times New Roman" panose="02020603050405020304" pitchFamily="18" charset="0"/>
                <a:cs typeface="Times New Roman" panose="02020603050405020304" pitchFamily="18" charset="0"/>
              </a:rPr>
              <a:t>n+k</a:t>
            </a:r>
            <a:r>
              <a:rPr lang="en-US" sz="2400" dirty="0">
                <a:solidFill>
                  <a:srgbClr val="333333"/>
                </a:solidFill>
                <a:latin typeface="Times New Roman" panose="02020603050405020304" pitchFamily="18" charset="0"/>
                <a:cs typeface="Times New Roman" panose="02020603050405020304" pitchFamily="18" charset="0"/>
              </a:rPr>
              <a:t>).</a:t>
            </a:r>
            <a:endParaRPr lang="en-US" sz="2400" dirty="0">
              <a:solidFill>
                <a:srgbClr val="333333"/>
              </a:solidFill>
              <a:latin typeface="Times New Roman" panose="02020603050405020304" pitchFamily="18" charset="0"/>
              <a:cs typeface="Times New Roman" panose="02020603050405020304" pitchFamily="18" charset="0"/>
            </a:endParaRP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533400"/>
            <a:ext cx="8229600" cy="5592763"/>
          </a:xfrm>
        </p:spPr>
        <p:txBody>
          <a:bodyPr>
            <a:normAutofit fontScale="92500"/>
          </a:bodyPr>
          <a:lstStyle/>
          <a:p>
            <a:pPr marL="0" indent="0">
              <a:buNone/>
            </a:pPr>
            <a:r>
              <a:rPr lang="en-US" b="1" dirty="0">
                <a:solidFill>
                  <a:srgbClr val="333333"/>
                </a:solidFill>
                <a:latin typeface="Times New Roman" panose="02020603050405020304" pitchFamily="18" charset="0"/>
                <a:cs typeface="Times New Roman" panose="02020603050405020304" pitchFamily="18" charset="0"/>
              </a:rPr>
              <a:t>Key Points:</a:t>
            </a:r>
            <a:endParaRPr lang="en-US" dirty="0">
              <a:solidFill>
                <a:srgbClr val="333333"/>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3000" dirty="0">
                <a:solidFill>
                  <a:srgbClr val="333333"/>
                </a:solidFill>
                <a:latin typeface="Times New Roman" panose="02020603050405020304" pitchFamily="18" charset="0"/>
                <a:cs typeface="Times New Roman" panose="02020603050405020304" pitchFamily="18" charset="0"/>
              </a:rPr>
              <a:t>The above implementation of Counting Sort can also be extended to sort negative input numbers</a:t>
            </a:r>
            <a:endParaRPr lang="en-US" sz="3000" dirty="0">
              <a:solidFill>
                <a:srgbClr val="333333"/>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3000" dirty="0">
                <a:solidFill>
                  <a:srgbClr val="333333"/>
                </a:solidFill>
                <a:latin typeface="Times New Roman" panose="02020603050405020304" pitchFamily="18" charset="0"/>
                <a:cs typeface="Times New Roman" panose="02020603050405020304" pitchFamily="18" charset="0"/>
              </a:rPr>
              <a:t>Since counting sort is suitable for sorting numbers that belong to a well-defined, finite and small range, it can be used </a:t>
            </a:r>
            <a:r>
              <a:rPr lang="en-US" sz="3000" dirty="0" err="1">
                <a:solidFill>
                  <a:srgbClr val="333333"/>
                </a:solidFill>
                <a:latin typeface="Times New Roman" panose="02020603050405020304" pitchFamily="18" charset="0"/>
                <a:cs typeface="Times New Roman" panose="02020603050405020304" pitchFamily="18" charset="0"/>
              </a:rPr>
              <a:t>asa</a:t>
            </a:r>
            <a:r>
              <a:rPr lang="en-US" sz="3000" dirty="0">
                <a:solidFill>
                  <a:srgbClr val="333333"/>
                </a:solidFill>
                <a:latin typeface="Times New Roman" panose="02020603050405020304" pitchFamily="18" charset="0"/>
                <a:cs typeface="Times New Roman" panose="02020603050405020304" pitchFamily="18" charset="0"/>
              </a:rPr>
              <a:t> subprogram in other sorting algorithms like radix sort which can be used for sorting numbers having a large range</a:t>
            </a:r>
            <a:endParaRPr lang="en-US" sz="3000" dirty="0">
              <a:solidFill>
                <a:srgbClr val="333333"/>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3000" dirty="0">
                <a:solidFill>
                  <a:srgbClr val="333333"/>
                </a:solidFill>
                <a:latin typeface="Times New Roman" panose="02020603050405020304" pitchFamily="18" charset="0"/>
                <a:cs typeface="Times New Roman" panose="02020603050405020304" pitchFamily="18" charset="0"/>
              </a:rPr>
              <a:t>Counting Sort algorithm is efficient if the range of input data (k) is not much greater than the number of elements in the input array (n). It will not work if we have 5 elements to sort in the range of 0 to 10,000</a:t>
            </a:r>
            <a:endParaRPr lang="en-US" sz="3000" dirty="0">
              <a:solidFill>
                <a:srgbClr val="333333"/>
              </a:solidFill>
              <a:latin typeface="Times New Roman" panose="02020603050405020304" pitchFamily="18" charset="0"/>
              <a:cs typeface="Times New Roman" panose="02020603050405020304" pitchFamily="18" charset="0"/>
            </a:endParaRPr>
          </a:p>
          <a:p>
            <a:pPr algn="just"/>
            <a:endParaRPr lang="en-US" sz="3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buNone/>
            </a:pPr>
            <a:r>
              <a:rPr lang="en-US" dirty="0">
                <a:solidFill>
                  <a:srgbClr val="333333"/>
                </a:solidFill>
                <a:latin typeface="Times New Roman" panose="02020603050405020304" pitchFamily="18" charset="0"/>
                <a:cs typeface="Times New Roman" panose="02020603050405020304" pitchFamily="18" charset="0"/>
              </a:rPr>
              <a:t>Advantages of Counting Sort:</a:t>
            </a:r>
            <a:endParaRPr lang="en-US" dirty="0">
              <a:solidFill>
                <a:srgbClr val="333333"/>
              </a:solidFill>
              <a:latin typeface="Times New Roman" panose="02020603050405020304" pitchFamily="18" charset="0"/>
              <a:cs typeface="Times New Roman" panose="02020603050405020304" pitchFamily="18" charset="0"/>
            </a:endParaRPr>
          </a:p>
          <a:p>
            <a:pPr>
              <a:buFont typeface="Arial" panose="020B0604020202020204"/>
              <a:buChar char="•"/>
            </a:pPr>
            <a:r>
              <a:rPr lang="en-US" dirty="0">
                <a:solidFill>
                  <a:srgbClr val="333333"/>
                </a:solidFill>
                <a:latin typeface="Times New Roman" panose="02020603050405020304" pitchFamily="18" charset="0"/>
                <a:cs typeface="Times New Roman" panose="02020603050405020304" pitchFamily="18" charset="0"/>
              </a:rPr>
              <a:t>It is quite fast</a:t>
            </a:r>
            <a:endParaRPr lang="en-US" dirty="0">
              <a:solidFill>
                <a:srgbClr val="333333"/>
              </a:solidFill>
              <a:latin typeface="Times New Roman" panose="02020603050405020304" pitchFamily="18" charset="0"/>
              <a:cs typeface="Times New Roman" panose="02020603050405020304" pitchFamily="18" charset="0"/>
            </a:endParaRPr>
          </a:p>
          <a:p>
            <a:pPr>
              <a:buFont typeface="Arial" panose="020B0604020202020204"/>
              <a:buChar char="•"/>
            </a:pPr>
            <a:r>
              <a:rPr lang="en-US" dirty="0">
                <a:solidFill>
                  <a:srgbClr val="333333"/>
                </a:solidFill>
                <a:latin typeface="Times New Roman" panose="02020603050405020304" pitchFamily="18" charset="0"/>
                <a:cs typeface="Times New Roman" panose="02020603050405020304" pitchFamily="18" charset="0"/>
              </a:rPr>
              <a:t>It is a stable algorithm</a:t>
            </a:r>
            <a:endParaRPr lang="en-US" dirty="0">
              <a:solidFill>
                <a:srgbClr val="333333"/>
              </a:solidFill>
              <a:latin typeface="Times New Roman" panose="02020603050405020304" pitchFamily="18" charset="0"/>
              <a:cs typeface="Times New Roman" panose="02020603050405020304" pitchFamily="18" charset="0"/>
            </a:endParaRPr>
          </a:p>
          <a:p>
            <a:pPr marL="0" indent="0">
              <a:buNone/>
            </a:pPr>
            <a:r>
              <a:rPr lang="en-US" dirty="0" smtClean="0">
                <a:solidFill>
                  <a:srgbClr val="333333"/>
                </a:solidFill>
                <a:latin typeface="Times New Roman" panose="02020603050405020304" pitchFamily="18" charset="0"/>
                <a:cs typeface="Times New Roman" panose="02020603050405020304" pitchFamily="18" charset="0"/>
              </a:rPr>
              <a:t>Disadvantages </a:t>
            </a:r>
            <a:r>
              <a:rPr lang="en-US" dirty="0">
                <a:solidFill>
                  <a:srgbClr val="333333"/>
                </a:solidFill>
                <a:latin typeface="Times New Roman" panose="02020603050405020304" pitchFamily="18" charset="0"/>
                <a:cs typeface="Times New Roman" panose="02020603050405020304" pitchFamily="18" charset="0"/>
              </a:rPr>
              <a:t>of Counting Sort:</a:t>
            </a:r>
            <a:endParaRPr lang="en-US" dirty="0">
              <a:solidFill>
                <a:srgbClr val="333333"/>
              </a:solidFill>
              <a:latin typeface="Times New Roman" panose="02020603050405020304" pitchFamily="18" charset="0"/>
              <a:cs typeface="Times New Roman" panose="02020603050405020304" pitchFamily="18" charset="0"/>
            </a:endParaRPr>
          </a:p>
          <a:p>
            <a:pPr>
              <a:buFont typeface="Arial" panose="020B0604020202020204"/>
              <a:buChar char="•"/>
            </a:pPr>
            <a:r>
              <a:rPr lang="en-US" dirty="0">
                <a:solidFill>
                  <a:srgbClr val="333333"/>
                </a:solidFill>
                <a:latin typeface="Times New Roman" panose="02020603050405020304" pitchFamily="18" charset="0"/>
                <a:cs typeface="Times New Roman" panose="02020603050405020304" pitchFamily="18" charset="0"/>
              </a:rPr>
              <a:t>It is not suitable for sorting large data sets</a:t>
            </a:r>
            <a:endParaRPr lang="en-US" dirty="0">
              <a:solidFill>
                <a:srgbClr val="333333"/>
              </a:solidFill>
              <a:latin typeface="Times New Roman" panose="02020603050405020304" pitchFamily="18" charset="0"/>
              <a:cs typeface="Times New Roman" panose="02020603050405020304" pitchFamily="18" charset="0"/>
            </a:endParaRPr>
          </a:p>
          <a:p>
            <a:pPr>
              <a:buFont typeface="Arial" panose="020B0604020202020204"/>
              <a:buChar char="•"/>
            </a:pPr>
            <a:r>
              <a:rPr lang="en-US" dirty="0">
                <a:solidFill>
                  <a:srgbClr val="333333"/>
                </a:solidFill>
                <a:latin typeface="Times New Roman" panose="02020603050405020304" pitchFamily="18" charset="0"/>
                <a:cs typeface="Times New Roman" panose="02020603050405020304" pitchFamily="18" charset="0"/>
              </a:rPr>
              <a:t>It is not suitable for sorting string values</a:t>
            </a:r>
            <a:endParaRPr lang="en-US" dirty="0">
              <a:solidFill>
                <a:srgbClr val="333333"/>
              </a:solidFill>
              <a:latin typeface="Times New Roman" panose="02020603050405020304" pitchFamily="18" charset="0"/>
              <a:cs typeface="Times New Roman" panose="02020603050405020304" pitchFamily="18" charset="0"/>
            </a:endParaRPr>
          </a:p>
          <a:p>
            <a:pPr marL="0" indent="0">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latin typeface="Times New Roman" panose="02020603050405020304" pitchFamily="18" charset="0"/>
                <a:cs typeface="Times New Roman" panose="02020603050405020304" pitchFamily="18" charset="0"/>
              </a:rPr>
              <a:t>Hashing</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219200"/>
            <a:ext cx="8229600" cy="5410200"/>
          </a:xfrm>
        </p:spPr>
        <p:txBody>
          <a:bodyPr>
            <a:normAutofit fontScale="70000" lnSpcReduction="20000"/>
          </a:bodyPr>
          <a:lstStyle/>
          <a:p>
            <a:pPr algn="just">
              <a:buFont typeface="Arial" panose="020B0604020202020204"/>
              <a:buChar char="•"/>
            </a:pPr>
            <a:r>
              <a:rPr lang="en-US" sz="3400" dirty="0">
                <a:solidFill>
                  <a:srgbClr val="000000"/>
                </a:solidFill>
                <a:latin typeface="Times New Roman" panose="02020603050405020304" pitchFamily="18" charset="0"/>
                <a:cs typeface="Times New Roman" panose="02020603050405020304" pitchFamily="18" charset="0"/>
              </a:rPr>
              <a:t>Hashing is the process of mapping large amount of data item to smaller table with the help of hashing function.</a:t>
            </a:r>
            <a:endParaRPr lang="en-US" sz="34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3400" dirty="0">
                <a:solidFill>
                  <a:srgbClr val="000000"/>
                </a:solidFill>
                <a:latin typeface="Times New Roman" panose="02020603050405020304" pitchFamily="18" charset="0"/>
                <a:cs typeface="Times New Roman" panose="02020603050405020304" pitchFamily="18" charset="0"/>
              </a:rPr>
              <a:t>Hashing is also known as </a:t>
            </a:r>
            <a:r>
              <a:rPr lang="en-US" sz="3400" b="1" dirty="0">
                <a:solidFill>
                  <a:srgbClr val="000000"/>
                </a:solidFill>
                <a:latin typeface="Times New Roman" panose="02020603050405020304" pitchFamily="18" charset="0"/>
                <a:cs typeface="Times New Roman" panose="02020603050405020304" pitchFamily="18" charset="0"/>
              </a:rPr>
              <a:t>Hashing Algorithm</a:t>
            </a:r>
            <a:r>
              <a:rPr lang="en-US" sz="3400" dirty="0">
                <a:solidFill>
                  <a:srgbClr val="000000"/>
                </a:solidFill>
                <a:latin typeface="Times New Roman" panose="02020603050405020304" pitchFamily="18" charset="0"/>
                <a:cs typeface="Times New Roman" panose="02020603050405020304" pitchFamily="18" charset="0"/>
              </a:rPr>
              <a:t> or </a:t>
            </a:r>
            <a:r>
              <a:rPr lang="en-US" sz="3400" b="1" dirty="0">
                <a:solidFill>
                  <a:srgbClr val="000000"/>
                </a:solidFill>
                <a:latin typeface="Times New Roman" panose="02020603050405020304" pitchFamily="18" charset="0"/>
                <a:cs typeface="Times New Roman" panose="02020603050405020304" pitchFamily="18" charset="0"/>
              </a:rPr>
              <a:t>Message Digest Function</a:t>
            </a:r>
            <a:r>
              <a:rPr lang="en-US" sz="3400" dirty="0">
                <a:solidFill>
                  <a:srgbClr val="000000"/>
                </a:solidFill>
                <a:latin typeface="Times New Roman" panose="02020603050405020304" pitchFamily="18" charset="0"/>
                <a:cs typeface="Times New Roman" panose="02020603050405020304" pitchFamily="18" charset="0"/>
              </a:rPr>
              <a:t>.</a:t>
            </a:r>
            <a:endParaRPr lang="en-US" sz="34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3400" dirty="0">
                <a:solidFill>
                  <a:srgbClr val="000000"/>
                </a:solidFill>
                <a:latin typeface="Times New Roman" panose="02020603050405020304" pitchFamily="18" charset="0"/>
                <a:cs typeface="Times New Roman" panose="02020603050405020304" pitchFamily="18" charset="0"/>
              </a:rPr>
              <a:t>It is a technique to convert a range of key values into a range of indexes of an array.</a:t>
            </a:r>
            <a:endParaRPr lang="en-US" sz="34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3400" dirty="0">
                <a:solidFill>
                  <a:srgbClr val="000000"/>
                </a:solidFill>
                <a:latin typeface="Times New Roman" panose="02020603050405020304" pitchFamily="18" charset="0"/>
                <a:cs typeface="Times New Roman" panose="02020603050405020304" pitchFamily="18" charset="0"/>
              </a:rPr>
              <a:t>It is used to facilitate the next level searching method when compared with the linear or binary search.</a:t>
            </a:r>
            <a:endParaRPr lang="en-US" sz="34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3400" dirty="0">
                <a:solidFill>
                  <a:srgbClr val="000000"/>
                </a:solidFill>
                <a:latin typeface="Times New Roman" panose="02020603050405020304" pitchFamily="18" charset="0"/>
                <a:cs typeface="Times New Roman" panose="02020603050405020304" pitchFamily="18" charset="0"/>
              </a:rPr>
              <a:t>Hashing allows to update and retrieve any data entry in a constant time O(1).</a:t>
            </a:r>
            <a:endParaRPr lang="en-US" sz="34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3400" dirty="0">
                <a:solidFill>
                  <a:srgbClr val="000000"/>
                </a:solidFill>
                <a:latin typeface="Times New Roman" panose="02020603050405020304" pitchFamily="18" charset="0"/>
                <a:cs typeface="Times New Roman" panose="02020603050405020304" pitchFamily="18" charset="0"/>
              </a:rPr>
              <a:t>Constant time O(1) means the operation does not depend on the size of the data.</a:t>
            </a:r>
            <a:endParaRPr lang="en-US" sz="34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3400" dirty="0">
                <a:solidFill>
                  <a:srgbClr val="000000"/>
                </a:solidFill>
                <a:latin typeface="Times New Roman" panose="02020603050405020304" pitchFamily="18" charset="0"/>
                <a:cs typeface="Times New Roman" panose="02020603050405020304" pitchFamily="18" charset="0"/>
              </a:rPr>
              <a:t>Hashing is used with a database to enable items to be retrieved more quickly.</a:t>
            </a:r>
            <a:endParaRPr lang="en-US" sz="34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3400" dirty="0">
                <a:solidFill>
                  <a:srgbClr val="000000"/>
                </a:solidFill>
                <a:latin typeface="Times New Roman" panose="02020603050405020304" pitchFamily="18" charset="0"/>
                <a:cs typeface="Times New Roman" panose="02020603050405020304" pitchFamily="18" charset="0"/>
              </a:rPr>
              <a:t>It is used in the encryption and decryption of digital signatures.</a:t>
            </a:r>
            <a:endParaRPr lang="en-US" sz="3400" dirty="0">
              <a:solidFill>
                <a:srgbClr val="000000"/>
              </a:solidFill>
              <a:latin typeface="Times New Roman" panose="02020603050405020304" pitchFamily="18" charset="0"/>
              <a:cs typeface="Times New Roman" panose="02020603050405020304" pitchFamily="18" charset="0"/>
            </a:endParaRP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85000" lnSpcReduction="10000"/>
          </a:bodyPr>
          <a:lstStyle/>
          <a:p>
            <a:pPr marL="0" indent="0">
              <a:buNone/>
            </a:pPr>
            <a:r>
              <a:rPr lang="en-US" dirty="0">
                <a:solidFill>
                  <a:srgbClr val="000000"/>
                </a:solidFill>
                <a:latin typeface="Verdana" panose="020B0604030504040204"/>
              </a:rPr>
              <a:t> </a:t>
            </a:r>
            <a:r>
              <a:rPr lang="en-US" sz="3100" dirty="0">
                <a:solidFill>
                  <a:srgbClr val="000000"/>
                </a:solidFill>
                <a:latin typeface="Times New Roman" panose="02020603050405020304" pitchFamily="18" charset="0"/>
                <a:cs typeface="Times New Roman" panose="02020603050405020304" pitchFamily="18" charset="0"/>
              </a:rPr>
              <a:t>Hash </a:t>
            </a:r>
            <a:r>
              <a:rPr lang="en-US" sz="3100" dirty="0" smtClean="0">
                <a:solidFill>
                  <a:srgbClr val="000000"/>
                </a:solidFill>
                <a:latin typeface="Times New Roman" panose="02020603050405020304" pitchFamily="18" charset="0"/>
                <a:cs typeface="Times New Roman" panose="02020603050405020304" pitchFamily="18" charset="0"/>
              </a:rPr>
              <a:t>Function</a:t>
            </a:r>
            <a:endParaRPr lang="en-US" sz="31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3100" dirty="0">
                <a:solidFill>
                  <a:srgbClr val="000000"/>
                </a:solidFill>
                <a:latin typeface="Times New Roman" panose="02020603050405020304" pitchFamily="18" charset="0"/>
                <a:cs typeface="Times New Roman" panose="02020603050405020304" pitchFamily="18" charset="0"/>
              </a:rPr>
              <a:t>A fixed process converts a key to a hash key is known as a </a:t>
            </a:r>
            <a:r>
              <a:rPr lang="en-US" sz="3100" b="1" dirty="0">
                <a:solidFill>
                  <a:srgbClr val="000000"/>
                </a:solidFill>
                <a:latin typeface="Times New Roman" panose="02020603050405020304" pitchFamily="18" charset="0"/>
                <a:cs typeface="Times New Roman" panose="02020603050405020304" pitchFamily="18" charset="0"/>
              </a:rPr>
              <a:t>Hash Function.</a:t>
            </a:r>
            <a:endParaRPr lang="en-US" sz="31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3100" dirty="0">
                <a:solidFill>
                  <a:srgbClr val="000000"/>
                </a:solidFill>
                <a:latin typeface="Times New Roman" panose="02020603050405020304" pitchFamily="18" charset="0"/>
                <a:cs typeface="Times New Roman" panose="02020603050405020304" pitchFamily="18" charset="0"/>
              </a:rPr>
              <a:t>This function takes a key and maps it to a value of a certain length which is called a </a:t>
            </a:r>
            <a:r>
              <a:rPr lang="en-US" sz="3100" b="1" dirty="0">
                <a:solidFill>
                  <a:srgbClr val="000000"/>
                </a:solidFill>
                <a:latin typeface="Times New Roman" panose="02020603050405020304" pitchFamily="18" charset="0"/>
                <a:cs typeface="Times New Roman" panose="02020603050405020304" pitchFamily="18" charset="0"/>
              </a:rPr>
              <a:t>Hash value</a:t>
            </a:r>
            <a:r>
              <a:rPr lang="en-US" sz="3100" dirty="0">
                <a:solidFill>
                  <a:srgbClr val="000000"/>
                </a:solidFill>
                <a:latin typeface="Times New Roman" panose="02020603050405020304" pitchFamily="18" charset="0"/>
                <a:cs typeface="Times New Roman" panose="02020603050405020304" pitchFamily="18" charset="0"/>
              </a:rPr>
              <a:t> or </a:t>
            </a:r>
            <a:r>
              <a:rPr lang="en-US" sz="3100" b="1" dirty="0">
                <a:solidFill>
                  <a:srgbClr val="000000"/>
                </a:solidFill>
                <a:latin typeface="Times New Roman" panose="02020603050405020304" pitchFamily="18" charset="0"/>
                <a:cs typeface="Times New Roman" panose="02020603050405020304" pitchFamily="18" charset="0"/>
              </a:rPr>
              <a:t>Hash.</a:t>
            </a:r>
            <a:endParaRPr lang="en-US" sz="31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3100" dirty="0">
                <a:solidFill>
                  <a:srgbClr val="000000"/>
                </a:solidFill>
                <a:latin typeface="Times New Roman" panose="02020603050405020304" pitchFamily="18" charset="0"/>
                <a:cs typeface="Times New Roman" panose="02020603050405020304" pitchFamily="18" charset="0"/>
              </a:rPr>
              <a:t>Hash value represents the original string of characters, but it is normally smaller than the original.</a:t>
            </a:r>
            <a:endParaRPr lang="en-US" sz="31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3100" dirty="0">
                <a:solidFill>
                  <a:srgbClr val="000000"/>
                </a:solidFill>
                <a:latin typeface="Times New Roman" panose="02020603050405020304" pitchFamily="18" charset="0"/>
                <a:cs typeface="Times New Roman" panose="02020603050405020304" pitchFamily="18" charset="0"/>
              </a:rPr>
              <a:t>It transfers the digital signature and then both hash value and signature are sent to the receiver. Receiver uses the same hash function to generate the hash value and then compares it to that received with the message.</a:t>
            </a:r>
            <a:endParaRPr lang="en-US" sz="3100" dirty="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a:buChar char="•"/>
            </a:pPr>
            <a:r>
              <a:rPr lang="en-US" sz="3100" dirty="0">
                <a:solidFill>
                  <a:srgbClr val="000000"/>
                </a:solidFill>
                <a:latin typeface="Times New Roman" panose="02020603050405020304" pitchFamily="18" charset="0"/>
                <a:cs typeface="Times New Roman" panose="02020603050405020304" pitchFamily="18" charset="0"/>
              </a:rPr>
              <a:t>If the hash values are same, the message is transmitted without errors.</a:t>
            </a:r>
            <a:endParaRPr lang="en-US" sz="3100" dirty="0">
              <a:solidFill>
                <a:srgbClr val="000000"/>
              </a:solidFill>
              <a:latin typeface="Times New Roman" panose="02020603050405020304" pitchFamily="18" charset="0"/>
              <a:cs typeface="Times New Roman" panose="02020603050405020304" pitchFamily="18" charset="0"/>
            </a:endParaRPr>
          </a:p>
          <a:p>
            <a:pPr algn="just"/>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18179</Words>
  <Application>WPS Presentation</Application>
  <PresentationFormat>On-screen Show (4:3)</PresentationFormat>
  <Paragraphs>274</Paragraphs>
  <Slides>40</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40</vt:i4>
      </vt:variant>
    </vt:vector>
  </HeadingPairs>
  <TitlesOfParts>
    <vt:vector size="54" baseType="lpstr">
      <vt:lpstr>Arial</vt:lpstr>
      <vt:lpstr>SimSun</vt:lpstr>
      <vt:lpstr>Wingdings</vt:lpstr>
      <vt:lpstr>Times New Roman</vt:lpstr>
      <vt:lpstr>Arial</vt:lpstr>
      <vt:lpstr>Verdana</vt:lpstr>
      <vt:lpstr>Microsoft YaHei</vt:lpstr>
      <vt:lpstr>Arial Unicode MS</vt:lpstr>
      <vt:lpstr>Calibri</vt:lpstr>
      <vt:lpstr>euclid_circular_a</vt:lpstr>
      <vt:lpstr>Times New Roman</vt:lpstr>
      <vt:lpstr>Helvetica Neue</vt:lpstr>
      <vt:lpstr>Segoe Print</vt:lpstr>
      <vt:lpstr>Office Theme</vt:lpstr>
      <vt:lpstr>DNR COLLEGE, PG COURSES BHIMAVARAM DESIGN AND ANALYSYS OF ALGORITHMS</vt:lpstr>
      <vt:lpstr>UNIT-III</vt:lpstr>
      <vt:lpstr>Space and Time Tradeoffs</vt:lpstr>
      <vt:lpstr>PowerPoint 演示文稿</vt:lpstr>
      <vt:lpstr>PowerPoint 演示文稿</vt:lpstr>
      <vt:lpstr>PowerPoint 演示文稿</vt:lpstr>
      <vt:lpstr>PowerPoint 演示文稿</vt:lpstr>
      <vt:lpstr>Hashing</vt:lpstr>
      <vt:lpstr>PowerPoint 演示文稿</vt:lpstr>
      <vt:lpstr>PowerPoint 演示文稿</vt:lpstr>
      <vt:lpstr>B-Trees</vt:lpstr>
      <vt:lpstr>Figure:   A  B-tree whose keys are the consonants of English. An internal node x containing n[x] keys has n[x] + 1 children. All leaves are at the same depth in the tree. The lightly shaded nodes are examined in a search for the letter R. </vt:lpstr>
      <vt:lpstr>Dynamic Programming</vt:lpstr>
      <vt:lpstr>PowerPoint 演示文稿</vt:lpstr>
      <vt:lpstr>PowerPoint 演示文稿</vt:lpstr>
      <vt:lpstr>PowerPoint 演示文稿</vt:lpstr>
      <vt:lpstr>PowerPoint 演示文稿</vt:lpstr>
      <vt:lpstr>PowerPoint 演示文稿</vt:lpstr>
      <vt:lpstr>Optimal Binary Search Trees</vt:lpstr>
      <vt:lpstr>PowerPoint 演示文稿</vt:lpstr>
      <vt:lpstr>PowerPoint 演示文稿</vt:lpstr>
      <vt:lpstr>The Knapsack Problem and Memory Functions</vt:lpstr>
      <vt:lpstr>PowerPoint 演示文稿</vt:lpstr>
      <vt:lpstr>PowerPoint 演示文稿</vt:lpstr>
      <vt:lpstr>PowerPoint 演示文稿</vt:lpstr>
      <vt:lpstr>PowerPoint 演示文稿</vt:lpstr>
      <vt:lpstr>Greedy Technique</vt:lpstr>
      <vt:lpstr>PowerPoint 演示文稿</vt:lpstr>
      <vt:lpstr>PowerPoint 演示文稿</vt:lpstr>
      <vt:lpstr>PowerPoint 演示文稿</vt:lpstr>
      <vt:lpstr>PowerPoint 演示文稿</vt:lpstr>
      <vt:lpstr>Kruskal’s Algorithm</vt:lpstr>
      <vt:lpstr>PowerPoint 演示文稿</vt:lpstr>
      <vt:lpstr>PowerPoint 演示文稿</vt:lpstr>
      <vt:lpstr>PowerPoint 演示文稿</vt:lpstr>
      <vt:lpstr>PowerPoint 演示文稿</vt:lpstr>
      <vt:lpstr>Huffman Trees</vt:lpstr>
      <vt:lpstr>PowerPoint 演示文稿</vt:lpstr>
      <vt:lpstr>The Huffman tree (for the above example) is given below -</vt:lpstr>
      <vt:lpstr>End of UNIT-III Thank You</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DNR COLLEGE, PG COURSES BHIMAVARAM DESIGN AND ANALYSYS OF ALGORITHMS</dc:title>
  <dc:creator>MCA Computers</dc:creator>
  <cp:lastModifiedBy>DNR14</cp:lastModifiedBy>
  <cp:revision>3</cp:revision>
  <dcterms:created xsi:type="dcterms:W3CDTF">2020-09-15T06:29:00Z</dcterms:created>
  <dcterms:modified xsi:type="dcterms:W3CDTF">2024-06-18T09:40:25Z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3FC4EB70FD7F461BBF6EEAD98B189122_12</vt:lpwstr>
  </property>
  <property fmtid="{D5CDD505-2E9C-101B-9397-08002B2CF9AE}" pid="3" name="KSOProductBuildVer">
    <vt:lpwstr>1033-12.2.0.17119</vt:lpwstr>
  </property>
</Properties>
</file>