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79"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B63B699C-6013-45A9-80C0-C6B399F63B1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E066FDE-50F0-4E1F-98BE-7A4316EBF84E}" type="slidenum">
              <a:rPr lang="en-IN" smtClean="0"/>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B63B699C-6013-45A9-80C0-C6B399F63B1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E066FDE-50F0-4E1F-98BE-7A4316EBF84E}" type="slidenum">
              <a:rPr lang="en-IN" smtClean="0"/>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B63B699C-6013-45A9-80C0-C6B399F63B1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E066FDE-50F0-4E1F-98BE-7A4316EBF84E}" type="slidenum">
              <a:rPr lang="en-IN" smtClean="0"/>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B63B699C-6013-45A9-80C0-C6B399F63B1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E066FDE-50F0-4E1F-98BE-7A4316EBF84E}" type="slidenum">
              <a:rPr lang="en-IN" smtClean="0"/>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B63B699C-6013-45A9-80C0-C6B399F63B1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E066FDE-50F0-4E1F-98BE-7A4316EBF84E}" type="slidenum">
              <a:rPr lang="en-IN" smtClean="0"/>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5" name="Date Placeholder 4"/>
          <p:cNvSpPr>
            <a:spLocks noGrp="1"/>
          </p:cNvSpPr>
          <p:nvPr>
            <p:ph type="dt" sz="half" idx="10"/>
          </p:nvPr>
        </p:nvSpPr>
        <p:spPr/>
        <p:txBody>
          <a:bodyPr/>
          <a:lstStyle/>
          <a:p>
            <a:fld id="{B63B699C-6013-45A9-80C0-C6B399F63B14}"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E066FDE-50F0-4E1F-98BE-7A4316EBF84E}" type="slidenum">
              <a:rPr lang="en-IN" smtClean="0"/>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7" name="Date Placeholder 6"/>
          <p:cNvSpPr>
            <a:spLocks noGrp="1"/>
          </p:cNvSpPr>
          <p:nvPr>
            <p:ph type="dt" sz="half" idx="10"/>
          </p:nvPr>
        </p:nvSpPr>
        <p:spPr/>
        <p:txBody>
          <a:bodyPr/>
          <a:lstStyle/>
          <a:p>
            <a:fld id="{B63B699C-6013-45A9-80C0-C6B399F63B14}" type="datetimeFigureOut">
              <a:rPr lang="en-IN" smtClean="0"/>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E066FDE-50F0-4E1F-98BE-7A4316EBF84E}" type="slidenum">
              <a:rPr lang="en-IN" smtClean="0"/>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B63B699C-6013-45A9-80C0-C6B399F63B14}" type="datetimeFigureOut">
              <a:rPr lang="en-IN" smtClean="0"/>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E066FDE-50F0-4E1F-98BE-7A4316EBF84E}" type="slidenum">
              <a:rPr lang="en-IN" smtClean="0"/>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3B699C-6013-45A9-80C0-C6B399F63B14}" type="datetimeFigureOut">
              <a:rPr lang="en-IN" smtClean="0"/>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E066FDE-50F0-4E1F-98BE-7A4316EBF84E}" type="slidenum">
              <a:rPr lang="en-IN" smtClean="0"/>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B63B699C-6013-45A9-80C0-C6B399F63B14}"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E066FDE-50F0-4E1F-98BE-7A4316EBF84E}" type="slidenum">
              <a:rPr lang="en-IN" smtClean="0"/>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B63B699C-6013-45A9-80C0-C6B399F63B14}"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E066FDE-50F0-4E1F-98BE-7A4316EBF84E}" type="slidenum">
              <a:rPr lang="en-IN" smtClean="0"/>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3B699C-6013-45A9-80C0-C6B399F63B14}" type="datetimeFigureOut">
              <a:rPr lang="en-IN" smtClean="0"/>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66FDE-50F0-4E1F-98BE-7A4316EBF84E}" type="slidenum">
              <a:rPr lang="en-IN" smtClean="0"/>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www.geeksforgeeks.org/printing-items-01-knapsack/"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1"/>
            <a:ext cx="7772400" cy="2057399"/>
          </a:xfrm>
        </p:spPr>
        <p:txBody>
          <a:bodyPr>
            <a:noAutofit/>
          </a:bodyPr>
          <a:lstStyle/>
          <a:p>
            <a:r>
              <a:rPr lang="en-US" sz="3600" b="1" dirty="0" smtClean="0">
                <a:solidFill>
                  <a:srgbClr val="660066"/>
                </a:solidFill>
                <a:latin typeface="Times New Roman" panose="02020603050405020304" pitchFamily="18" charset="0"/>
                <a:cs typeface="Times New Roman" panose="02020603050405020304" pitchFamily="18" charset="0"/>
              </a:rPr>
              <a:t>DNR COLLEGE, PG COURSES</a:t>
            </a:r>
            <a:br>
              <a:rPr lang="en-US" sz="3600" b="1" dirty="0" smtClean="0">
                <a:solidFill>
                  <a:srgbClr val="660066"/>
                </a:solidFill>
                <a:latin typeface="Times New Roman" panose="02020603050405020304" pitchFamily="18" charset="0"/>
                <a:cs typeface="Times New Roman" panose="02020603050405020304" pitchFamily="18" charset="0"/>
              </a:rPr>
            </a:br>
            <a:r>
              <a:rPr lang="en-US" sz="3600" b="1" dirty="0" smtClean="0">
                <a:solidFill>
                  <a:srgbClr val="660066"/>
                </a:solidFill>
                <a:latin typeface="Times New Roman" panose="02020603050405020304" pitchFamily="18" charset="0"/>
                <a:cs typeface="Times New Roman" panose="02020603050405020304" pitchFamily="18" charset="0"/>
              </a:rPr>
              <a:t>BHIMAVARAM</a:t>
            </a:r>
            <a:br>
              <a:rPr lang="en-US" sz="3600" b="1" dirty="0" smtClean="0">
                <a:solidFill>
                  <a:srgbClr val="006600"/>
                </a:solidFill>
                <a:latin typeface="Times New Roman" panose="02020603050405020304" pitchFamily="18" charset="0"/>
                <a:cs typeface="Times New Roman" panose="02020603050405020304" pitchFamily="18" charset="0"/>
              </a:rPr>
            </a:br>
            <a:r>
              <a:rPr lang="en-US" sz="3600" b="1" dirty="0" smtClean="0">
                <a:solidFill>
                  <a:srgbClr val="006600"/>
                </a:solidFill>
                <a:latin typeface="Times New Roman" panose="02020603050405020304" pitchFamily="18" charset="0"/>
                <a:cs typeface="Times New Roman" panose="02020603050405020304" pitchFamily="18" charset="0"/>
              </a:rPr>
              <a:t>DESIGN </a:t>
            </a:r>
            <a:r>
              <a:rPr lang="en-US" sz="3600" b="1" dirty="0" smtClean="0">
                <a:solidFill>
                  <a:srgbClr val="006600"/>
                </a:solidFill>
                <a:latin typeface="Times New Roman" panose="02020603050405020304" pitchFamily="18" charset="0"/>
                <a:cs typeface="Times New Roman" panose="02020603050405020304" pitchFamily="18" charset="0"/>
              </a:rPr>
              <a:t>AND ANALYSYS OF ALGORITHMS</a:t>
            </a:r>
            <a:endParaRPr lang="en-US" sz="3600" b="1" dirty="0">
              <a:solidFill>
                <a:srgbClr val="0066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114800" y="4267200"/>
            <a:ext cx="4343400" cy="1676400"/>
          </a:xfrm>
        </p:spPr>
        <p:txBody>
          <a:bodyPr>
            <a:normAutofit/>
          </a:bodyPr>
          <a:lstStyle/>
          <a:p>
            <a:pPr algn="l"/>
            <a:r>
              <a:rPr lang="en-US" sz="2800" dirty="0" smtClean="0">
                <a:solidFill>
                  <a:srgbClr val="0000FF"/>
                </a:solidFill>
                <a:latin typeface="Times New Roman" panose="02020603050405020304" pitchFamily="18" charset="0"/>
                <a:cs typeface="Times New Roman" panose="02020603050405020304" pitchFamily="18" charset="0"/>
              </a:rPr>
              <a:t>Class   : MCA I-Semester</a:t>
            </a:r>
            <a:endParaRPr lang="en-US" sz="2800" dirty="0" smtClean="0">
              <a:solidFill>
                <a:srgbClr val="0000FF"/>
              </a:solidFill>
              <a:latin typeface="Times New Roman" panose="02020603050405020304" pitchFamily="18" charset="0"/>
              <a:cs typeface="Times New Roman" panose="02020603050405020304" pitchFamily="18" charset="0"/>
            </a:endParaRPr>
          </a:p>
          <a:p>
            <a:pPr algn="l"/>
            <a:r>
              <a:rPr lang="en-US" sz="2800" dirty="0" smtClean="0">
                <a:solidFill>
                  <a:srgbClr val="0000FF"/>
                </a:solidFill>
                <a:latin typeface="Times New Roman" panose="02020603050405020304" pitchFamily="18" charset="0"/>
                <a:cs typeface="Times New Roman" panose="02020603050405020304" pitchFamily="18" charset="0"/>
              </a:rPr>
              <a:t>Faculty: V.SARALA</a:t>
            </a:r>
            <a:endParaRPr lang="en-US" sz="2800" dirty="0">
              <a:solidFill>
                <a:srgbClr val="0000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latin typeface="Times New Roman" panose="02020603050405020304" pitchFamily="18" charset="0"/>
                <a:cs typeface="Times New Roman" panose="02020603050405020304" pitchFamily="18" charset="0"/>
              </a:rPr>
              <a:t>P, NP and NP-complete problems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229600" cy="5715000"/>
          </a:xfrm>
        </p:spPr>
        <p:txBody>
          <a:bodyPr>
            <a:normAutofit/>
          </a:bodyPr>
          <a:lstStyle/>
          <a:p>
            <a:pPr algn="just"/>
            <a:r>
              <a:rPr lang="en-US" sz="2400" b="1" dirty="0">
                <a:solidFill>
                  <a:srgbClr val="292929"/>
                </a:solidFill>
                <a:latin typeface="Times New Roman" panose="02020603050405020304" pitchFamily="18" charset="0"/>
                <a:cs typeface="Times New Roman" panose="02020603050405020304" pitchFamily="18" charset="0"/>
              </a:rPr>
              <a:t>P (Polynomial) problems</a:t>
            </a:r>
            <a:endParaRPr lang="en-US" sz="2400" b="1" dirty="0">
              <a:solidFill>
                <a:srgbClr val="292929"/>
              </a:solidFill>
              <a:latin typeface="Times New Roman" panose="02020603050405020304" pitchFamily="18" charset="0"/>
              <a:cs typeface="Times New Roman" panose="02020603050405020304" pitchFamily="18" charset="0"/>
            </a:endParaRPr>
          </a:p>
          <a:p>
            <a:pPr marL="0" indent="0" algn="just">
              <a:buNone/>
            </a:pPr>
            <a:r>
              <a:rPr lang="en-US" sz="2400" dirty="0">
                <a:solidFill>
                  <a:srgbClr val="292929"/>
                </a:solidFill>
                <a:latin typeface="Times New Roman" panose="02020603050405020304" pitchFamily="18" charset="0"/>
                <a:cs typeface="Times New Roman" panose="02020603050405020304" pitchFamily="18" charset="0"/>
              </a:rPr>
              <a:t>P problems refer to problems where an algorithm would take a polynomial amount of time to solve, or where Big-O is a polynomial (i.e. O(1), O(n), O(n²), </a:t>
            </a:r>
            <a:r>
              <a:rPr lang="en-US" sz="2400" dirty="0" err="1">
                <a:solidFill>
                  <a:srgbClr val="292929"/>
                </a:solidFill>
                <a:latin typeface="Times New Roman" panose="02020603050405020304" pitchFamily="18" charset="0"/>
                <a:cs typeface="Times New Roman" panose="02020603050405020304" pitchFamily="18" charset="0"/>
              </a:rPr>
              <a:t>etc</a:t>
            </a:r>
            <a:r>
              <a:rPr lang="en-US" sz="2400" dirty="0">
                <a:solidFill>
                  <a:srgbClr val="292929"/>
                </a:solidFill>
                <a:latin typeface="Times New Roman" panose="02020603050405020304" pitchFamily="18" charset="0"/>
                <a:cs typeface="Times New Roman" panose="02020603050405020304" pitchFamily="18" charset="0"/>
              </a:rPr>
              <a:t>). These are problems that would be considered ‘easy’ to solve, and thus do not generally have immense run times.</a:t>
            </a:r>
            <a:endParaRPr lang="en-US" sz="2400" dirty="0">
              <a:solidFill>
                <a:srgbClr val="292929"/>
              </a:solidFill>
              <a:latin typeface="Times New Roman" panose="02020603050405020304" pitchFamily="18" charset="0"/>
              <a:cs typeface="Times New Roman" panose="02020603050405020304" pitchFamily="18" charset="0"/>
            </a:endParaRPr>
          </a:p>
          <a:p>
            <a:pPr algn="just"/>
            <a:r>
              <a:rPr lang="en-US" sz="2600" b="1" dirty="0">
                <a:solidFill>
                  <a:srgbClr val="292929"/>
                </a:solidFill>
                <a:latin typeface="Times New Roman" panose="02020603050405020304" pitchFamily="18" charset="0"/>
                <a:cs typeface="Times New Roman" panose="02020603050405020304" pitchFamily="18" charset="0"/>
              </a:rPr>
              <a:t>NP (Non-deterministic Polynomial) Problems</a:t>
            </a:r>
            <a:endParaRPr lang="en-US" sz="2600" b="1" dirty="0">
              <a:solidFill>
                <a:srgbClr val="292929"/>
              </a:solidFill>
              <a:latin typeface="Times New Roman" panose="02020603050405020304" pitchFamily="18" charset="0"/>
              <a:cs typeface="Times New Roman" panose="02020603050405020304" pitchFamily="18" charset="0"/>
            </a:endParaRPr>
          </a:p>
          <a:p>
            <a:pPr marL="0" indent="0" algn="just">
              <a:buNone/>
            </a:pPr>
            <a:r>
              <a:rPr lang="en-US" sz="2600" dirty="0">
                <a:solidFill>
                  <a:srgbClr val="292929"/>
                </a:solidFill>
                <a:latin typeface="Times New Roman" panose="02020603050405020304" pitchFamily="18" charset="0"/>
                <a:cs typeface="Times New Roman" panose="02020603050405020304" pitchFamily="18" charset="0"/>
              </a:rPr>
              <a:t>NP problems were a little harder for me to understand, but I think this is what they are. In terms of solving a NP problem, the run-time would not be polynomial. It would be something like O(n!) or something much larger. However, this class of problems can be given a specific solution, and checking the solution would have a polynomial run-time.</a:t>
            </a:r>
            <a:endParaRPr lang="en-US" sz="2600" dirty="0">
              <a:solidFill>
                <a:srgbClr val="292929"/>
              </a:solidFill>
              <a:latin typeface="Times New Roman" panose="02020603050405020304" pitchFamily="18" charset="0"/>
              <a:cs typeface="Times New Roman" panose="02020603050405020304" pitchFamily="18" charset="0"/>
            </a:endParaRP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lgn="just"/>
            <a:r>
              <a:rPr lang="en-US" sz="2600" b="1" dirty="0">
                <a:solidFill>
                  <a:srgbClr val="292929"/>
                </a:solidFill>
                <a:latin typeface="Times New Roman" panose="02020603050405020304" pitchFamily="18" charset="0"/>
                <a:cs typeface="Times New Roman" panose="02020603050405020304" pitchFamily="18" charset="0"/>
              </a:rPr>
              <a:t>NP-Hard Problems</a:t>
            </a:r>
            <a:endParaRPr lang="en-US" sz="2600" b="1" dirty="0">
              <a:solidFill>
                <a:srgbClr val="292929"/>
              </a:solidFill>
              <a:latin typeface="Times New Roman" panose="02020603050405020304" pitchFamily="18" charset="0"/>
              <a:cs typeface="Times New Roman" panose="02020603050405020304" pitchFamily="18" charset="0"/>
            </a:endParaRPr>
          </a:p>
          <a:p>
            <a:pPr marL="0" indent="0" algn="just">
              <a:buNone/>
            </a:pPr>
            <a:r>
              <a:rPr lang="en-US" sz="2600" dirty="0">
                <a:solidFill>
                  <a:srgbClr val="292929"/>
                </a:solidFill>
                <a:latin typeface="Times New Roman" panose="02020603050405020304" pitchFamily="18" charset="0"/>
                <a:cs typeface="Times New Roman" panose="02020603050405020304" pitchFamily="18" charset="0"/>
              </a:rPr>
              <a:t>A problem is classified as NP-Hard when an algorithm for solving it can be translated to solve </a:t>
            </a:r>
            <a:r>
              <a:rPr lang="en-US" sz="2600" i="1" dirty="0">
                <a:solidFill>
                  <a:srgbClr val="292929"/>
                </a:solidFill>
                <a:latin typeface="Times New Roman" panose="02020603050405020304" pitchFamily="18" charset="0"/>
                <a:cs typeface="Times New Roman" panose="02020603050405020304" pitchFamily="18" charset="0"/>
              </a:rPr>
              <a:t>any </a:t>
            </a:r>
            <a:r>
              <a:rPr lang="en-US" sz="2600" dirty="0">
                <a:solidFill>
                  <a:srgbClr val="292929"/>
                </a:solidFill>
                <a:latin typeface="Times New Roman" panose="02020603050405020304" pitchFamily="18" charset="0"/>
                <a:cs typeface="Times New Roman" panose="02020603050405020304" pitchFamily="18" charset="0"/>
              </a:rPr>
              <a:t>NP problem. Then we can say, this problem is </a:t>
            </a:r>
            <a:r>
              <a:rPr lang="en-US" sz="2600" i="1" dirty="0">
                <a:solidFill>
                  <a:srgbClr val="292929"/>
                </a:solidFill>
                <a:latin typeface="Times New Roman" panose="02020603050405020304" pitchFamily="18" charset="0"/>
                <a:cs typeface="Times New Roman" panose="02020603050405020304" pitchFamily="18" charset="0"/>
              </a:rPr>
              <a:t>at least</a:t>
            </a:r>
            <a:r>
              <a:rPr lang="en-US" sz="2600" dirty="0">
                <a:solidFill>
                  <a:srgbClr val="292929"/>
                </a:solidFill>
                <a:latin typeface="Times New Roman" panose="02020603050405020304" pitchFamily="18" charset="0"/>
                <a:cs typeface="Times New Roman" panose="02020603050405020304" pitchFamily="18" charset="0"/>
              </a:rPr>
              <a:t> as hard as any NP problem, but it could be much harder or more complex.</a:t>
            </a:r>
            <a:endParaRPr lang="en-US" sz="2600" dirty="0">
              <a:solidFill>
                <a:srgbClr val="292929"/>
              </a:solidFill>
              <a:latin typeface="Times New Roman" panose="02020603050405020304" pitchFamily="18" charset="0"/>
              <a:cs typeface="Times New Roman" panose="02020603050405020304" pitchFamily="18" charset="0"/>
            </a:endParaRPr>
          </a:p>
          <a:p>
            <a:pPr algn="just"/>
            <a:r>
              <a:rPr lang="en-US" sz="2600" b="1" dirty="0">
                <a:solidFill>
                  <a:srgbClr val="292929"/>
                </a:solidFill>
                <a:latin typeface="Times New Roman" panose="02020603050405020304" pitchFamily="18" charset="0"/>
                <a:cs typeface="Times New Roman" panose="02020603050405020304" pitchFamily="18" charset="0"/>
              </a:rPr>
              <a:t>NP-Complete Problems</a:t>
            </a:r>
            <a:endParaRPr lang="en-US" sz="2600" b="1" dirty="0">
              <a:solidFill>
                <a:srgbClr val="292929"/>
              </a:solidFill>
              <a:latin typeface="Times New Roman" panose="02020603050405020304" pitchFamily="18" charset="0"/>
              <a:cs typeface="Times New Roman" panose="02020603050405020304" pitchFamily="18" charset="0"/>
            </a:endParaRPr>
          </a:p>
          <a:p>
            <a:pPr marL="0" indent="0" algn="just">
              <a:buNone/>
            </a:pPr>
            <a:r>
              <a:rPr lang="en-US" sz="2600" dirty="0">
                <a:solidFill>
                  <a:srgbClr val="292929"/>
                </a:solidFill>
                <a:latin typeface="Times New Roman" panose="02020603050405020304" pitchFamily="18" charset="0"/>
                <a:cs typeface="Times New Roman" panose="02020603050405020304" pitchFamily="18" charset="0"/>
              </a:rPr>
              <a:t>NP-Complete problems are problems that live in both the NP and NP-Hard classes. This means that NP-Complete problems can be verified in polynomial time and that any NP problem can be reduced to this problem in polynomial time.</a:t>
            </a:r>
            <a:endParaRPr lang="en-US" sz="2600" dirty="0">
              <a:solidFill>
                <a:srgbClr val="292929"/>
              </a:solidFill>
              <a:latin typeface="Times New Roman" panose="02020603050405020304" pitchFamily="18" charset="0"/>
              <a:cs typeface="Times New Roman" panose="02020603050405020304" pitchFamily="18" charset="0"/>
            </a:endParaRPr>
          </a:p>
          <a:p>
            <a:pPr algn="just"/>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229600" cy="960438"/>
          </a:xfrm>
        </p:spPr>
        <p:txBody>
          <a:bodyPr>
            <a:noAutofit/>
          </a:bodyPr>
          <a:lstStyle/>
          <a:p>
            <a:pPr algn="l"/>
            <a:r>
              <a:rPr lang="en-US" sz="3200" dirty="0">
                <a:solidFill>
                  <a:srgbClr val="292929"/>
                </a:solidFill>
                <a:latin typeface="Times New Roman" panose="02020603050405020304" pitchFamily="18" charset="0"/>
                <a:cs typeface="Times New Roman" panose="02020603050405020304" pitchFamily="18" charset="0"/>
              </a:rPr>
              <a:t>Below is a </a:t>
            </a:r>
            <a:r>
              <a:rPr lang="en-US" sz="3200" dirty="0" err="1">
                <a:solidFill>
                  <a:srgbClr val="292929"/>
                </a:solidFill>
                <a:latin typeface="Times New Roman" panose="02020603050405020304" pitchFamily="18" charset="0"/>
                <a:cs typeface="Times New Roman" panose="02020603050405020304" pitchFamily="18" charset="0"/>
              </a:rPr>
              <a:t>venn</a:t>
            </a:r>
            <a:r>
              <a:rPr lang="en-US" sz="3200" dirty="0">
                <a:solidFill>
                  <a:srgbClr val="292929"/>
                </a:solidFill>
                <a:latin typeface="Times New Roman" panose="02020603050405020304" pitchFamily="18" charset="0"/>
                <a:cs typeface="Times New Roman" panose="02020603050405020304" pitchFamily="18" charset="0"/>
              </a:rPr>
              <a:t> diagram of the different class spaces.</a:t>
            </a:r>
            <a:br>
              <a:rPr lang="en-US" sz="3200" dirty="0">
                <a:solidFill>
                  <a:srgbClr val="292929"/>
                </a:solidFill>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3074" name="Picture 2"/>
          <p:cNvPicPr>
            <a:picLocks noGrp="1" noChangeAspect="1" noChangeArrowheads="1"/>
          </p:cNvPicPr>
          <p:nvPr>
            <p:ph idx="1"/>
          </p:nvPr>
        </p:nvPicPr>
        <p:blipFill>
          <a:blip r:embed="rId1" cstate="print">
            <a:extLst>
              <a:ext uri="{28A0092B-C50C-407E-A947-70E740481C1C}">
                <a14:useLocalDpi xmlns:a14="http://schemas.microsoft.com/office/drawing/2010/main" val="0"/>
              </a:ext>
            </a:extLst>
          </a:blip>
          <a:srcRect/>
          <a:stretch>
            <a:fillRect/>
          </a:stretch>
        </p:blipFill>
        <p:spPr bwMode="auto">
          <a:xfrm>
            <a:off x="1069543" y="1600200"/>
            <a:ext cx="7004913"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r>
              <a:rPr lang="en-US" sz="3600" b="1" dirty="0" smtClean="0">
                <a:latin typeface="Times New Roman" panose="02020603050405020304" pitchFamily="18" charset="0"/>
                <a:cs typeface="Times New Roman" panose="02020603050405020304" pitchFamily="18" charset="0"/>
              </a:rPr>
              <a:t>Coping with the Limitations of Algorithms Power</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295400"/>
            <a:ext cx="8229600" cy="5562600"/>
          </a:xfrm>
        </p:spPr>
        <p:txBody>
          <a:bodyPr>
            <a:normAutofit fontScale="92500" lnSpcReduction="20000"/>
          </a:bodyPr>
          <a:lstStyle/>
          <a:p>
            <a:pPr marL="0" indent="0" algn="ctr">
              <a:buNone/>
            </a:pPr>
            <a:r>
              <a:rPr lang="en-US" sz="3600" dirty="0" smtClean="0">
                <a:latin typeface="Times New Roman" panose="02020603050405020304" pitchFamily="18" charset="0"/>
                <a:cs typeface="Times New Roman" panose="02020603050405020304" pitchFamily="18" charset="0"/>
              </a:rPr>
              <a:t>Backtracking</a:t>
            </a:r>
            <a:endParaRPr lang="en-US" sz="3600" dirty="0" smtClean="0">
              <a:latin typeface="Times New Roman" panose="02020603050405020304" pitchFamily="18" charset="0"/>
              <a:cs typeface="Times New Roman" panose="02020603050405020304" pitchFamily="18" charset="0"/>
            </a:endParaRPr>
          </a:p>
          <a:p>
            <a:pPr marL="0" indent="0" algn="just">
              <a:buNone/>
            </a:pPr>
            <a:r>
              <a:rPr lang="en-US" sz="2800" b="1" dirty="0">
                <a:solidFill>
                  <a:srgbClr val="000000"/>
                </a:solidFill>
                <a:latin typeface="Times New Roman" panose="02020603050405020304" pitchFamily="18" charset="0"/>
                <a:cs typeface="Times New Roman" panose="02020603050405020304" pitchFamily="18" charset="0"/>
              </a:rPr>
              <a:t>Backtracking</a:t>
            </a:r>
            <a:r>
              <a:rPr lang="en-US" sz="2800" dirty="0">
                <a:solidFill>
                  <a:srgbClr val="000000"/>
                </a:solidFill>
                <a:latin typeface="Times New Roman" panose="02020603050405020304" pitchFamily="18" charset="0"/>
                <a:cs typeface="Times New Roman" panose="02020603050405020304" pitchFamily="18" charset="0"/>
              </a:rPr>
              <a:t> is a technique based on algorithm to solve problem. It uses recursive calling to find the solution by building a solution step by step increasing values with time. It removes the solutions that doesn't give rise to the solution of the problem based on the constraints given to solve the problem</a:t>
            </a:r>
            <a:r>
              <a:rPr lang="en-US" sz="2800" dirty="0" smtClean="0">
                <a:solidFill>
                  <a:srgbClr val="000000"/>
                </a:solidFill>
                <a:latin typeface="Times New Roman" panose="02020603050405020304" pitchFamily="18" charset="0"/>
                <a:cs typeface="Times New Roman" panose="02020603050405020304" pitchFamily="18" charset="0"/>
              </a:rPr>
              <a:t>.</a:t>
            </a:r>
            <a:endParaRPr lang="en-US" sz="2800" dirty="0" smtClean="0">
              <a:solidFill>
                <a:srgbClr val="000000"/>
              </a:solidFill>
              <a:latin typeface="Times New Roman" panose="02020603050405020304" pitchFamily="18" charset="0"/>
              <a:cs typeface="Times New Roman" panose="02020603050405020304" pitchFamily="18" charset="0"/>
            </a:endParaRPr>
          </a:p>
          <a:p>
            <a:pPr marL="0" indent="0" algn="just">
              <a:buNone/>
            </a:pPr>
            <a:endParaRPr lang="en-US" sz="12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en-US" sz="2800" dirty="0">
                <a:solidFill>
                  <a:srgbClr val="000000"/>
                </a:solidFill>
                <a:latin typeface="Times New Roman" panose="02020603050405020304" pitchFamily="18" charset="0"/>
                <a:cs typeface="Times New Roman" panose="02020603050405020304" pitchFamily="18" charset="0"/>
              </a:rPr>
              <a:t>Backtracking algorithm is applied to some specific types of problems,</a:t>
            </a:r>
            <a:endParaRPr lang="en-US" sz="28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2800" dirty="0">
                <a:solidFill>
                  <a:srgbClr val="000000"/>
                </a:solidFill>
                <a:latin typeface="Times New Roman" panose="02020603050405020304" pitchFamily="18" charset="0"/>
                <a:cs typeface="Times New Roman" panose="02020603050405020304" pitchFamily="18" charset="0"/>
              </a:rPr>
              <a:t>Decision problem used to find a feasible solution of the problem.</a:t>
            </a:r>
            <a:endParaRPr lang="en-US" sz="28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2800" dirty="0" err="1">
                <a:solidFill>
                  <a:srgbClr val="000000"/>
                </a:solidFill>
                <a:latin typeface="Times New Roman" panose="02020603050405020304" pitchFamily="18" charset="0"/>
                <a:cs typeface="Times New Roman" panose="02020603050405020304" pitchFamily="18" charset="0"/>
              </a:rPr>
              <a:t>Optimisation</a:t>
            </a:r>
            <a:r>
              <a:rPr lang="en-US" sz="2800" dirty="0">
                <a:solidFill>
                  <a:srgbClr val="000000"/>
                </a:solidFill>
                <a:latin typeface="Times New Roman" panose="02020603050405020304" pitchFamily="18" charset="0"/>
                <a:cs typeface="Times New Roman" panose="02020603050405020304" pitchFamily="18" charset="0"/>
              </a:rPr>
              <a:t> problem used to find the best solution that can be applied.</a:t>
            </a:r>
            <a:endParaRPr lang="en-US" sz="28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2800" dirty="0">
                <a:solidFill>
                  <a:srgbClr val="000000"/>
                </a:solidFill>
                <a:latin typeface="Times New Roman" panose="02020603050405020304" pitchFamily="18" charset="0"/>
                <a:cs typeface="Times New Roman" panose="02020603050405020304" pitchFamily="18" charset="0"/>
              </a:rPr>
              <a:t>Enumeration problem used to find the set of all feasible solutions of the problem.</a:t>
            </a:r>
            <a:endParaRPr lang="en-US" sz="2800" dirty="0">
              <a:solidFill>
                <a:srgbClr val="000000"/>
              </a:solidFill>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229600" cy="5897563"/>
          </a:xfrm>
        </p:spPr>
        <p:txBody>
          <a:bodyPr>
            <a:normAutofit/>
          </a:bodyPr>
          <a:lstStyle/>
          <a:p>
            <a:r>
              <a:rPr lang="en-US" sz="2400" dirty="0">
                <a:solidFill>
                  <a:srgbClr val="000000"/>
                </a:solidFill>
                <a:latin typeface="Times New Roman" panose="02020603050405020304" pitchFamily="18" charset="0"/>
                <a:cs typeface="Times New Roman" panose="02020603050405020304" pitchFamily="18" charset="0"/>
              </a:rPr>
              <a:t>Example</a:t>
            </a:r>
            <a:r>
              <a:rPr lang="en-US" sz="2400" dirty="0" smtClean="0">
                <a:solidFill>
                  <a:srgbClr val="000000"/>
                </a:solidFill>
                <a:latin typeface="Times New Roman" panose="02020603050405020304" pitchFamily="18" charset="0"/>
                <a:cs typeface="Times New Roman" panose="02020603050405020304" pitchFamily="18" charset="0"/>
              </a:rPr>
              <a:t>,</a:t>
            </a:r>
            <a:endParaRPr lang="en-US" sz="2400" dirty="0" smtClean="0">
              <a:solidFill>
                <a:srgbClr val="000000"/>
              </a:solidFill>
              <a:latin typeface="Times New Roman" panose="02020603050405020304" pitchFamily="18" charset="0"/>
              <a:cs typeface="Times New Roman" panose="02020603050405020304" pitchFamily="18" charset="0"/>
            </a:endParaRPr>
          </a:p>
          <a:p>
            <a:endParaRPr lang="en-US" sz="2400" dirty="0">
              <a:solidFill>
                <a:srgbClr val="000000"/>
              </a:solidFill>
              <a:latin typeface="Times New Roman" panose="02020603050405020304" pitchFamily="18" charset="0"/>
              <a:cs typeface="Times New Roman" panose="02020603050405020304" pitchFamily="18" charset="0"/>
            </a:endParaRPr>
          </a:p>
          <a:p>
            <a:endParaRPr lang="en-US" sz="2400" dirty="0" smtClean="0">
              <a:solidFill>
                <a:srgbClr val="000000"/>
              </a:solidFill>
              <a:latin typeface="Times New Roman" panose="02020603050405020304" pitchFamily="18" charset="0"/>
              <a:cs typeface="Times New Roman" panose="02020603050405020304" pitchFamily="18" charset="0"/>
            </a:endParaRPr>
          </a:p>
          <a:p>
            <a:endParaRPr lang="en-US" sz="2400" dirty="0">
              <a:solidFill>
                <a:srgbClr val="000000"/>
              </a:solidFill>
              <a:latin typeface="Times New Roman" panose="02020603050405020304" pitchFamily="18" charset="0"/>
              <a:cs typeface="Times New Roman" panose="02020603050405020304" pitchFamily="18" charset="0"/>
            </a:endParaRPr>
          </a:p>
          <a:p>
            <a:endParaRPr lang="en-US" sz="2400" dirty="0" smtClean="0">
              <a:solidFill>
                <a:srgbClr val="000000"/>
              </a:solidFill>
              <a:latin typeface="Times New Roman" panose="02020603050405020304" pitchFamily="18" charset="0"/>
              <a:cs typeface="Times New Roman" panose="02020603050405020304" pitchFamily="18" charset="0"/>
            </a:endParaRPr>
          </a:p>
          <a:p>
            <a:endParaRPr lang="en-US" sz="2400" dirty="0">
              <a:solidFill>
                <a:srgbClr val="000000"/>
              </a:solidFill>
              <a:latin typeface="Times New Roman" panose="02020603050405020304" pitchFamily="18" charset="0"/>
              <a:cs typeface="Times New Roman" panose="02020603050405020304" pitchFamily="18" charset="0"/>
            </a:endParaRPr>
          </a:p>
          <a:p>
            <a:endParaRPr lang="en-US" sz="2400" dirty="0" smtClean="0">
              <a:solidFill>
                <a:srgbClr val="000000"/>
              </a:solidFill>
              <a:latin typeface="Times New Roman" panose="02020603050405020304" pitchFamily="18" charset="0"/>
              <a:cs typeface="Times New Roman" panose="02020603050405020304" pitchFamily="18" charset="0"/>
            </a:endParaRPr>
          </a:p>
          <a:p>
            <a:pPr marL="0" indent="0" algn="just">
              <a:buNone/>
            </a:pPr>
            <a:r>
              <a:rPr lang="en-US" sz="2400" dirty="0">
                <a:solidFill>
                  <a:srgbClr val="000000"/>
                </a:solidFill>
                <a:latin typeface="Times New Roman" panose="02020603050405020304" pitchFamily="18" charset="0"/>
                <a:cs typeface="Times New Roman" panose="02020603050405020304" pitchFamily="18" charset="0"/>
              </a:rPr>
              <a:t>Here,</a:t>
            </a:r>
            <a:endParaRPr lang="en-US" sz="24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en-US" sz="2400" dirty="0">
                <a:solidFill>
                  <a:srgbClr val="000000"/>
                </a:solidFill>
                <a:latin typeface="Times New Roman" panose="02020603050405020304" pitchFamily="18" charset="0"/>
                <a:cs typeface="Times New Roman" panose="02020603050405020304" pitchFamily="18" charset="0"/>
              </a:rPr>
              <a:t>Green is the start point, blue is the intermediate point, red are points with no feasible solution, dark green is end solution.</a:t>
            </a:r>
            <a:endParaRPr lang="en-US" sz="24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en-US" sz="2400" dirty="0">
                <a:solidFill>
                  <a:srgbClr val="000000"/>
                </a:solidFill>
                <a:latin typeface="Times New Roman" panose="02020603050405020304" pitchFamily="18" charset="0"/>
                <a:cs typeface="Times New Roman" panose="02020603050405020304" pitchFamily="18" charset="0"/>
              </a:rPr>
              <a:t>Here, when the algorithm propagates to an end to check if it is a solution or not, if it is then returns the solution otherwise backtracks to the point one step behind it to find track to the next point to find solution.</a:t>
            </a:r>
            <a:endParaRPr lang="en-US" sz="2400" dirty="0">
              <a:solidFill>
                <a:srgbClr val="000000"/>
              </a:solidFill>
              <a:latin typeface="Times New Roman" panose="02020603050405020304" pitchFamily="18" charset="0"/>
              <a:cs typeface="Times New Roman" panose="02020603050405020304" pitchFamily="18" charset="0"/>
            </a:endParaRPr>
          </a:p>
          <a:p>
            <a:endParaRPr lang="en-US" sz="2400" dirty="0" smtClean="0">
              <a:solidFill>
                <a:srgbClr val="000000"/>
              </a:solidFill>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pic>
        <p:nvPicPr>
          <p:cNvPr id="4099" name="Picture 3"/>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2438400" y="609600"/>
            <a:ext cx="3810000" cy="273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172200"/>
          </a:xfrm>
        </p:spPr>
        <p:txBody>
          <a:bodyPr/>
          <a:lstStyle/>
          <a:p>
            <a:r>
              <a:rPr lang="en-US" sz="2400" b="1" dirty="0">
                <a:latin typeface="Times New Roman" panose="02020603050405020304" pitchFamily="18" charset="0"/>
                <a:cs typeface="Times New Roman" panose="02020603050405020304" pitchFamily="18" charset="0"/>
              </a:rPr>
              <a:t>ALGORITHM</a:t>
            </a:r>
            <a:endParaRPr lang="en-US" sz="2400" b="1" dirty="0">
              <a:latin typeface="Times New Roman" panose="02020603050405020304" pitchFamily="18" charset="0"/>
              <a:cs typeface="Times New Roman" panose="02020603050405020304" pitchFamily="18" charset="0"/>
            </a:endParaRPr>
          </a:p>
          <a:p>
            <a:pPr algn="just"/>
            <a:r>
              <a:rPr lang="en-US" sz="2400" b="1" dirty="0">
                <a:solidFill>
                  <a:srgbClr val="000000"/>
                </a:solidFill>
                <a:latin typeface="Times New Roman" panose="02020603050405020304" pitchFamily="18" charset="0"/>
                <a:cs typeface="Times New Roman" panose="02020603050405020304" pitchFamily="18" charset="0"/>
              </a:rPr>
              <a:t>Step 1</a:t>
            </a:r>
            <a:r>
              <a:rPr lang="en-US" sz="2400" dirty="0">
                <a:solidFill>
                  <a:srgbClr val="000000"/>
                </a:solidFill>
                <a:latin typeface="Times New Roman" panose="02020603050405020304" pitchFamily="18" charset="0"/>
                <a:cs typeface="Times New Roman" panose="02020603050405020304" pitchFamily="18" charset="0"/>
              </a:rPr>
              <a:t> − if </a:t>
            </a:r>
            <a:r>
              <a:rPr lang="en-US" sz="2400" dirty="0" err="1">
                <a:solidFill>
                  <a:srgbClr val="000000"/>
                </a:solidFill>
                <a:latin typeface="Times New Roman" panose="02020603050405020304" pitchFamily="18" charset="0"/>
                <a:cs typeface="Times New Roman" panose="02020603050405020304" pitchFamily="18" charset="0"/>
              </a:rPr>
              <a:t>current_position</a:t>
            </a:r>
            <a:r>
              <a:rPr lang="en-US" sz="2400" dirty="0">
                <a:solidFill>
                  <a:srgbClr val="000000"/>
                </a:solidFill>
                <a:latin typeface="Times New Roman" panose="02020603050405020304" pitchFamily="18" charset="0"/>
                <a:cs typeface="Times New Roman" panose="02020603050405020304" pitchFamily="18" charset="0"/>
              </a:rPr>
              <a:t> is goal, return success</a:t>
            </a:r>
            <a:endParaRPr lang="en-US" sz="2400" dirty="0">
              <a:solidFill>
                <a:srgbClr val="000000"/>
              </a:solidFill>
              <a:latin typeface="Times New Roman" panose="02020603050405020304" pitchFamily="18" charset="0"/>
              <a:cs typeface="Times New Roman" panose="02020603050405020304" pitchFamily="18" charset="0"/>
            </a:endParaRPr>
          </a:p>
          <a:p>
            <a:pPr algn="just"/>
            <a:r>
              <a:rPr lang="en-US" sz="2400" b="1" dirty="0">
                <a:solidFill>
                  <a:srgbClr val="000000"/>
                </a:solidFill>
                <a:latin typeface="Times New Roman" panose="02020603050405020304" pitchFamily="18" charset="0"/>
                <a:cs typeface="Times New Roman" panose="02020603050405020304" pitchFamily="18" charset="0"/>
              </a:rPr>
              <a:t>Step 2</a:t>
            </a:r>
            <a:r>
              <a:rPr lang="en-US" sz="2400" dirty="0">
                <a:solidFill>
                  <a:srgbClr val="000000"/>
                </a:solidFill>
                <a:latin typeface="Times New Roman" panose="02020603050405020304" pitchFamily="18" charset="0"/>
                <a:cs typeface="Times New Roman" panose="02020603050405020304" pitchFamily="18" charset="0"/>
              </a:rPr>
              <a:t> − else,</a:t>
            </a:r>
            <a:endParaRPr lang="en-US" sz="2400" dirty="0">
              <a:solidFill>
                <a:srgbClr val="000000"/>
              </a:solidFill>
              <a:latin typeface="Times New Roman" panose="02020603050405020304" pitchFamily="18" charset="0"/>
              <a:cs typeface="Times New Roman" panose="02020603050405020304" pitchFamily="18" charset="0"/>
            </a:endParaRPr>
          </a:p>
          <a:p>
            <a:pPr algn="just"/>
            <a:r>
              <a:rPr lang="en-US" sz="2400" b="1" dirty="0">
                <a:solidFill>
                  <a:srgbClr val="000000"/>
                </a:solidFill>
                <a:latin typeface="Times New Roman" panose="02020603050405020304" pitchFamily="18" charset="0"/>
                <a:cs typeface="Times New Roman" panose="02020603050405020304" pitchFamily="18" charset="0"/>
              </a:rPr>
              <a:t>Step 3</a:t>
            </a:r>
            <a:r>
              <a:rPr lang="en-US" sz="2400" dirty="0">
                <a:solidFill>
                  <a:srgbClr val="000000"/>
                </a:solidFill>
                <a:latin typeface="Times New Roman" panose="02020603050405020304" pitchFamily="18" charset="0"/>
                <a:cs typeface="Times New Roman" panose="02020603050405020304" pitchFamily="18" charset="0"/>
              </a:rPr>
              <a:t>− if </a:t>
            </a:r>
            <a:r>
              <a:rPr lang="en-US" sz="2400" dirty="0" err="1">
                <a:solidFill>
                  <a:srgbClr val="000000"/>
                </a:solidFill>
                <a:latin typeface="Times New Roman" panose="02020603050405020304" pitchFamily="18" charset="0"/>
                <a:cs typeface="Times New Roman" panose="02020603050405020304" pitchFamily="18" charset="0"/>
              </a:rPr>
              <a:t>current_position</a:t>
            </a:r>
            <a:r>
              <a:rPr lang="en-US" sz="2400" dirty="0">
                <a:solidFill>
                  <a:srgbClr val="000000"/>
                </a:solidFill>
                <a:latin typeface="Times New Roman" panose="02020603050405020304" pitchFamily="18" charset="0"/>
                <a:cs typeface="Times New Roman" panose="02020603050405020304" pitchFamily="18" charset="0"/>
              </a:rPr>
              <a:t> is an end point, return failed.</a:t>
            </a:r>
            <a:endParaRPr lang="en-US" sz="2400" dirty="0">
              <a:solidFill>
                <a:srgbClr val="000000"/>
              </a:solidFill>
              <a:latin typeface="Times New Roman" panose="02020603050405020304" pitchFamily="18" charset="0"/>
              <a:cs typeface="Times New Roman" panose="02020603050405020304" pitchFamily="18" charset="0"/>
            </a:endParaRPr>
          </a:p>
          <a:p>
            <a:pPr algn="just"/>
            <a:r>
              <a:rPr lang="en-US" sz="2400" b="1" dirty="0">
                <a:solidFill>
                  <a:srgbClr val="000000"/>
                </a:solidFill>
                <a:latin typeface="Times New Roman" panose="02020603050405020304" pitchFamily="18" charset="0"/>
                <a:cs typeface="Times New Roman" panose="02020603050405020304" pitchFamily="18" charset="0"/>
              </a:rPr>
              <a:t>Step 4</a:t>
            </a:r>
            <a:r>
              <a:rPr lang="en-US" sz="2400" dirty="0">
                <a:solidFill>
                  <a:srgbClr val="000000"/>
                </a:solidFill>
                <a:latin typeface="Times New Roman" panose="02020603050405020304" pitchFamily="18" charset="0"/>
                <a:cs typeface="Times New Roman" panose="02020603050405020304" pitchFamily="18" charset="0"/>
              </a:rPr>
              <a:t>− else, if </a:t>
            </a:r>
            <a:r>
              <a:rPr lang="en-US" sz="2400" dirty="0" err="1">
                <a:solidFill>
                  <a:srgbClr val="000000"/>
                </a:solidFill>
                <a:latin typeface="Times New Roman" panose="02020603050405020304" pitchFamily="18" charset="0"/>
                <a:cs typeface="Times New Roman" panose="02020603050405020304" pitchFamily="18" charset="0"/>
              </a:rPr>
              <a:t>current_position</a:t>
            </a:r>
            <a:r>
              <a:rPr lang="en-US" sz="2400" dirty="0">
                <a:solidFill>
                  <a:srgbClr val="000000"/>
                </a:solidFill>
                <a:latin typeface="Times New Roman" panose="02020603050405020304" pitchFamily="18" charset="0"/>
                <a:cs typeface="Times New Roman" panose="02020603050405020304" pitchFamily="18" charset="0"/>
              </a:rPr>
              <a:t> is not end point, explore and repeat above steps</a:t>
            </a:r>
            <a:r>
              <a:rPr lang="en-US" sz="2400" dirty="0" smtClean="0">
                <a:solidFill>
                  <a:srgbClr val="000000"/>
                </a:solidFill>
                <a:latin typeface="Times New Roman" panose="02020603050405020304" pitchFamily="18" charset="0"/>
                <a:cs typeface="Times New Roman" panose="02020603050405020304" pitchFamily="18" charset="0"/>
              </a:rPr>
              <a:t>.</a:t>
            </a:r>
            <a:r>
              <a:rPr lang="en-US" sz="2400" dirty="0">
                <a:solidFill>
                  <a:srgbClr val="000000"/>
                </a:solidFill>
                <a:latin typeface="Arial" panose="020B0604020202020204"/>
              </a:rPr>
              <a:t> </a:t>
            </a:r>
            <a:endParaRPr lang="en-US" sz="2400" dirty="0" smtClean="0">
              <a:solidFill>
                <a:srgbClr val="000000"/>
              </a:solidFill>
              <a:latin typeface="Arial" panose="020B0604020202020204"/>
            </a:endParaRPr>
          </a:p>
          <a:p>
            <a:pPr marL="0" indent="0" algn="just">
              <a:buNone/>
            </a:pPr>
            <a:endParaRPr lang="en-US" sz="1200" dirty="0" smtClean="0">
              <a:solidFill>
                <a:srgbClr val="000000"/>
              </a:solidFill>
              <a:latin typeface="Arial" panose="020B0604020202020204"/>
            </a:endParaRPr>
          </a:p>
          <a:p>
            <a:pPr marL="0" indent="0" algn="just">
              <a:buNone/>
            </a:pPr>
            <a:r>
              <a:rPr lang="en-US" sz="2400" dirty="0" smtClean="0">
                <a:solidFill>
                  <a:srgbClr val="000000"/>
                </a:solidFill>
                <a:latin typeface="Times New Roman" panose="02020603050405020304" pitchFamily="18" charset="0"/>
                <a:cs typeface="Times New Roman" panose="02020603050405020304" pitchFamily="18" charset="0"/>
              </a:rPr>
              <a:t>Let’s </a:t>
            </a:r>
            <a:r>
              <a:rPr lang="en-US" sz="2400" dirty="0">
                <a:solidFill>
                  <a:srgbClr val="000000"/>
                </a:solidFill>
                <a:latin typeface="Times New Roman" panose="02020603050405020304" pitchFamily="18" charset="0"/>
                <a:cs typeface="Times New Roman" panose="02020603050405020304" pitchFamily="18" charset="0"/>
              </a:rPr>
              <a:t>use this backtracking problem to find the solution to </a:t>
            </a:r>
            <a:r>
              <a:rPr lang="en-US" sz="2400" b="1" dirty="0">
                <a:solidFill>
                  <a:srgbClr val="000000"/>
                </a:solidFill>
                <a:latin typeface="Times New Roman" panose="02020603050405020304" pitchFamily="18" charset="0"/>
                <a:cs typeface="Times New Roman" panose="02020603050405020304" pitchFamily="18" charset="0"/>
              </a:rPr>
              <a:t>N-Queen Problem</a:t>
            </a:r>
            <a:r>
              <a:rPr lang="en-US" sz="2400" dirty="0">
                <a:solidFill>
                  <a:srgbClr val="000000"/>
                </a:solidFill>
                <a:latin typeface="Times New Roman" panose="02020603050405020304" pitchFamily="18" charset="0"/>
                <a:cs typeface="Times New Roman" panose="02020603050405020304" pitchFamily="18" charset="0"/>
              </a:rPr>
              <a:t>.</a:t>
            </a:r>
            <a:endParaRPr lang="en-US" sz="24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en-US" sz="2400" dirty="0">
                <a:solidFill>
                  <a:srgbClr val="000000"/>
                </a:solidFill>
                <a:latin typeface="Times New Roman" panose="02020603050405020304" pitchFamily="18" charset="0"/>
                <a:cs typeface="Times New Roman" panose="02020603050405020304" pitchFamily="18" charset="0"/>
              </a:rPr>
              <a:t>In N-Queen problem, we are given an </a:t>
            </a:r>
            <a:r>
              <a:rPr lang="en-US" sz="2400" dirty="0" err="1">
                <a:solidFill>
                  <a:srgbClr val="000000"/>
                </a:solidFill>
                <a:latin typeface="Times New Roman" panose="02020603050405020304" pitchFamily="18" charset="0"/>
                <a:cs typeface="Times New Roman" panose="02020603050405020304" pitchFamily="18" charset="0"/>
              </a:rPr>
              <a:t>NxN</a:t>
            </a:r>
            <a:r>
              <a:rPr lang="en-US" sz="2400" dirty="0">
                <a:solidFill>
                  <a:srgbClr val="000000"/>
                </a:solidFill>
                <a:latin typeface="Times New Roman" panose="02020603050405020304" pitchFamily="18" charset="0"/>
                <a:cs typeface="Times New Roman" panose="02020603050405020304" pitchFamily="18" charset="0"/>
              </a:rPr>
              <a:t> chessboard and we have to place n queens on the board in such a way that no two queens attack each other. A queen will attack another queen if it is placed in horizontal, vertical or diagonal points in its way. Here, we will do 4-Queen problem.</a:t>
            </a:r>
            <a:endParaRPr lang="en-US" sz="24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en-US" sz="2400" dirty="0" smtClean="0">
              <a:solidFill>
                <a:srgbClr val="000000"/>
              </a:solidFill>
              <a:latin typeface="Times New Roman" panose="02020603050405020304" pitchFamily="18" charset="0"/>
              <a:cs typeface="Times New Roman" panose="02020603050405020304" pitchFamily="18" charset="0"/>
            </a:endParaRPr>
          </a:p>
          <a:p>
            <a:pPr algn="just"/>
            <a:endParaRPr lang="en-US" sz="2400" dirty="0">
              <a:solidFill>
                <a:srgbClr val="000000"/>
              </a:solidFill>
              <a:latin typeface="Times New Roman" panose="02020603050405020304" pitchFamily="18" charset="0"/>
              <a:cs typeface="Times New Roman" panose="02020603050405020304" pitchFamily="18" charset="0"/>
            </a:endParaRP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229600" cy="6324600"/>
          </a:xfrm>
        </p:spPr>
        <p:txBody>
          <a:bodyPr>
            <a:noAutofit/>
          </a:bodyPr>
          <a:lstStyle/>
          <a:p>
            <a:pPr marL="0" indent="0" algn="just">
              <a:buNone/>
            </a:pPr>
            <a:r>
              <a:rPr lang="en-US" sz="2400" dirty="0">
                <a:solidFill>
                  <a:srgbClr val="000000"/>
                </a:solidFill>
                <a:latin typeface="Times New Roman" panose="02020603050405020304" pitchFamily="18" charset="0"/>
                <a:cs typeface="Times New Roman" panose="02020603050405020304" pitchFamily="18" charset="0"/>
              </a:rPr>
              <a:t>Here, the solution is </a:t>
            </a:r>
            <a:r>
              <a:rPr lang="en-US" sz="2400" dirty="0" smtClean="0">
                <a:solidFill>
                  <a:srgbClr val="000000"/>
                </a:solidFill>
                <a:latin typeface="Times New Roman" panose="02020603050405020304" pitchFamily="18" charset="0"/>
                <a:cs typeface="Times New Roman" panose="02020603050405020304" pitchFamily="18" charset="0"/>
              </a:rPr>
              <a:t>−</a:t>
            </a:r>
            <a:endParaRPr lang="en-US" sz="2400" dirty="0" smtClean="0">
              <a:solidFill>
                <a:srgbClr val="000000"/>
              </a:solidFill>
              <a:latin typeface="Times New Roman" panose="02020603050405020304" pitchFamily="18" charset="0"/>
              <a:cs typeface="Times New Roman" panose="02020603050405020304" pitchFamily="18" charset="0"/>
            </a:endParaRPr>
          </a:p>
          <a:p>
            <a:pPr marL="0" indent="0" algn="just">
              <a:buNone/>
            </a:pPr>
            <a:endParaRPr lang="en-US" sz="24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en-US" sz="2400" dirty="0">
              <a:solidFill>
                <a:srgbClr val="000000"/>
              </a:solidFill>
              <a:latin typeface="Times New Roman" panose="02020603050405020304" pitchFamily="18" charset="0"/>
              <a:cs typeface="Times New Roman" panose="02020603050405020304" pitchFamily="18" charset="0"/>
            </a:endParaRPr>
          </a:p>
          <a:p>
            <a:pPr algn="just"/>
            <a:endParaRPr lang="en-US" sz="2400" dirty="0" smtClean="0">
              <a:solidFill>
                <a:srgbClr val="000000"/>
              </a:solidFill>
              <a:latin typeface="Times New Roman" panose="02020603050405020304" pitchFamily="18" charset="0"/>
              <a:cs typeface="Times New Roman" panose="02020603050405020304" pitchFamily="18" charset="0"/>
            </a:endParaRPr>
          </a:p>
          <a:p>
            <a:pPr algn="just"/>
            <a:endParaRPr lang="en-US" sz="2400" dirty="0">
              <a:solidFill>
                <a:srgbClr val="000000"/>
              </a:solidFill>
              <a:latin typeface="Times New Roman" panose="02020603050405020304" pitchFamily="18" charset="0"/>
              <a:cs typeface="Times New Roman" panose="02020603050405020304" pitchFamily="18" charset="0"/>
            </a:endParaRPr>
          </a:p>
          <a:p>
            <a:pPr algn="just"/>
            <a:endParaRPr lang="en-US" sz="2400" dirty="0" smtClean="0">
              <a:solidFill>
                <a:srgbClr val="000000"/>
              </a:solidFill>
              <a:latin typeface="Times New Roman" panose="02020603050405020304" pitchFamily="18" charset="0"/>
              <a:cs typeface="Times New Roman" panose="02020603050405020304" pitchFamily="18" charset="0"/>
            </a:endParaRPr>
          </a:p>
          <a:p>
            <a:pPr marL="0" indent="0" algn="just">
              <a:buNone/>
            </a:pPr>
            <a:r>
              <a:rPr lang="en-US" sz="2400" dirty="0" smtClean="0">
                <a:solidFill>
                  <a:srgbClr val="000000"/>
                </a:solidFill>
                <a:latin typeface="Times New Roman" panose="02020603050405020304" pitchFamily="18" charset="0"/>
                <a:cs typeface="Times New Roman" panose="02020603050405020304" pitchFamily="18" charset="0"/>
              </a:rPr>
              <a:t>Here</a:t>
            </a:r>
            <a:r>
              <a:rPr lang="en-US" sz="2400" dirty="0">
                <a:solidFill>
                  <a:srgbClr val="000000"/>
                </a:solidFill>
                <a:latin typeface="Times New Roman" panose="02020603050405020304" pitchFamily="18" charset="0"/>
                <a:cs typeface="Times New Roman" panose="02020603050405020304" pitchFamily="18" charset="0"/>
              </a:rPr>
              <a:t>, the binary output for n queen problem with 1’s as queens to the positions are placed.</a:t>
            </a:r>
            <a:endParaRPr lang="en-US" sz="24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{0 , 1 , 0 , 0} {0 , 0 , 0 , 1} {1 , 0 , 0 , 0} {0 , 0 , 1 , 0</a:t>
            </a:r>
            <a:r>
              <a:rPr lang="en-US" sz="2400" dirty="0" smtClean="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solidFill>
                  <a:srgbClr val="000000"/>
                </a:solidFill>
                <a:latin typeface="Times New Roman" panose="02020603050405020304" pitchFamily="18" charset="0"/>
                <a:cs typeface="Times New Roman" panose="02020603050405020304" pitchFamily="18" charset="0"/>
              </a:rPr>
              <a:t>For </a:t>
            </a:r>
            <a:r>
              <a:rPr lang="en-US" sz="2400" dirty="0">
                <a:solidFill>
                  <a:srgbClr val="000000"/>
                </a:solidFill>
                <a:latin typeface="Times New Roman" panose="02020603050405020304" pitchFamily="18" charset="0"/>
                <a:cs typeface="Times New Roman" panose="02020603050405020304" pitchFamily="18" charset="0"/>
              </a:rPr>
              <a:t>solving n queens problem, we will try placing queen into different positions of one row. And checks if it clashes with other queens. If current positioning of queens if there are any two queens attacking each other. If they are attacking, we will backtrack to previous location of the queen and change its positions. And check clash of queen again.</a:t>
            </a:r>
            <a:endParaRPr lang="en-US" sz="2400" dirty="0">
              <a:solidFill>
                <a:srgbClr val="000000"/>
              </a:solidFill>
              <a:latin typeface="Times New Roman" panose="02020603050405020304" pitchFamily="18" charset="0"/>
              <a:cs typeface="Times New Roman" panose="02020603050405020304" pitchFamily="18" charset="0"/>
            </a:endParaRPr>
          </a:p>
          <a:p>
            <a:pPr marL="0" indent="0">
              <a:buNone/>
            </a:pPr>
            <a:br>
              <a:rPr lang="en-US" sz="2400" dirty="0"/>
            </a:br>
            <a:endParaRPr lang="en-US" sz="2400" dirty="0"/>
          </a:p>
        </p:txBody>
      </p:sp>
      <p:pic>
        <p:nvPicPr>
          <p:cNvPr id="5122"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3048000" y="867486"/>
            <a:ext cx="2438400" cy="1951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a:bodyPr>
          <a:lstStyle/>
          <a:p>
            <a:pPr marL="0" indent="0">
              <a:buNone/>
            </a:pPr>
            <a:r>
              <a:rPr lang="en-US" sz="2600" b="1" dirty="0">
                <a:latin typeface="Times New Roman" panose="02020603050405020304" pitchFamily="18" charset="0"/>
                <a:cs typeface="Times New Roman" panose="02020603050405020304" pitchFamily="18" charset="0"/>
              </a:rPr>
              <a:t>ALGORITHM</a:t>
            </a:r>
            <a:endParaRPr lang="en-US" sz="2600" b="1" dirty="0">
              <a:latin typeface="Times New Roman" panose="02020603050405020304" pitchFamily="18" charset="0"/>
              <a:cs typeface="Times New Roman" panose="02020603050405020304" pitchFamily="18" charset="0"/>
            </a:endParaRPr>
          </a:p>
          <a:p>
            <a:pPr algn="just">
              <a:buFont typeface="Arial" panose="020B0604020202020204"/>
              <a:buChar char="•"/>
            </a:pPr>
            <a:r>
              <a:rPr lang="en-US" sz="2600" dirty="0">
                <a:solidFill>
                  <a:srgbClr val="000000"/>
                </a:solidFill>
                <a:latin typeface="Times New Roman" panose="02020603050405020304" pitchFamily="18" charset="0"/>
                <a:cs typeface="Times New Roman" panose="02020603050405020304" pitchFamily="18" charset="0"/>
              </a:rPr>
              <a:t>Step 1 − Start from 1st position in the array.</a:t>
            </a:r>
            <a:endParaRPr lang="en-US" sz="26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2600" dirty="0">
                <a:solidFill>
                  <a:srgbClr val="000000"/>
                </a:solidFill>
                <a:latin typeface="Times New Roman" panose="02020603050405020304" pitchFamily="18" charset="0"/>
                <a:cs typeface="Times New Roman" panose="02020603050405020304" pitchFamily="18" charset="0"/>
              </a:rPr>
              <a:t>Step 2 − Place queens in the board and check. Do,</a:t>
            </a:r>
            <a:endParaRPr lang="en-US" sz="2600" dirty="0">
              <a:solidFill>
                <a:srgbClr val="000000"/>
              </a:solidFill>
              <a:latin typeface="Times New Roman" panose="02020603050405020304" pitchFamily="18" charset="0"/>
              <a:cs typeface="Times New Roman" panose="02020603050405020304" pitchFamily="18" charset="0"/>
            </a:endParaRPr>
          </a:p>
          <a:p>
            <a:pPr lvl="1" algn="just">
              <a:buFont typeface="Arial" panose="020B0604020202020204"/>
              <a:buChar char="•"/>
            </a:pPr>
            <a:r>
              <a:rPr lang="en-US" sz="2600" dirty="0">
                <a:solidFill>
                  <a:srgbClr val="000000"/>
                </a:solidFill>
                <a:latin typeface="Times New Roman" panose="02020603050405020304" pitchFamily="18" charset="0"/>
                <a:cs typeface="Times New Roman" panose="02020603050405020304" pitchFamily="18" charset="0"/>
              </a:rPr>
              <a:t>After placing the queen, mark the position as a part of the solution and then recursively check if this will lead to a solution.</a:t>
            </a:r>
            <a:endParaRPr lang="en-US" sz="2600" dirty="0">
              <a:solidFill>
                <a:srgbClr val="000000"/>
              </a:solidFill>
              <a:latin typeface="Times New Roman" panose="02020603050405020304" pitchFamily="18" charset="0"/>
              <a:cs typeface="Times New Roman" panose="02020603050405020304" pitchFamily="18" charset="0"/>
            </a:endParaRPr>
          </a:p>
          <a:p>
            <a:pPr lvl="1" algn="just">
              <a:buFont typeface="Arial" panose="020B0604020202020204"/>
              <a:buChar char="•"/>
            </a:pPr>
            <a:r>
              <a:rPr lang="en-US" sz="2600" dirty="0">
                <a:solidFill>
                  <a:srgbClr val="000000"/>
                </a:solidFill>
                <a:latin typeface="Times New Roman" panose="02020603050405020304" pitchFamily="18" charset="0"/>
                <a:cs typeface="Times New Roman" panose="02020603050405020304" pitchFamily="18" charset="0"/>
              </a:rPr>
              <a:t>Now, if placing the queen doesn’t lead to a solution and trackback and go to step (a) and place queens to other rows.</a:t>
            </a:r>
            <a:endParaRPr lang="en-US" sz="2600" dirty="0">
              <a:solidFill>
                <a:srgbClr val="000000"/>
              </a:solidFill>
              <a:latin typeface="Times New Roman" panose="02020603050405020304" pitchFamily="18" charset="0"/>
              <a:cs typeface="Times New Roman" panose="02020603050405020304" pitchFamily="18" charset="0"/>
            </a:endParaRPr>
          </a:p>
          <a:p>
            <a:pPr lvl="1" algn="just">
              <a:buFont typeface="Arial" panose="020B0604020202020204"/>
              <a:buChar char="•"/>
            </a:pPr>
            <a:r>
              <a:rPr lang="en-US" sz="2600" dirty="0">
                <a:solidFill>
                  <a:srgbClr val="000000"/>
                </a:solidFill>
                <a:latin typeface="Times New Roman" panose="02020603050405020304" pitchFamily="18" charset="0"/>
                <a:cs typeface="Times New Roman" panose="02020603050405020304" pitchFamily="18" charset="0"/>
              </a:rPr>
              <a:t>If placing queen returns a lead to solution return </a:t>
            </a:r>
            <a:r>
              <a:rPr lang="en-US" sz="2600" b="1" dirty="0">
                <a:solidFill>
                  <a:srgbClr val="000000"/>
                </a:solidFill>
                <a:latin typeface="Times New Roman" panose="02020603050405020304" pitchFamily="18" charset="0"/>
                <a:cs typeface="Times New Roman" panose="02020603050405020304" pitchFamily="18" charset="0"/>
              </a:rPr>
              <a:t>TRUE.</a:t>
            </a:r>
            <a:endParaRPr lang="en-US" sz="26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2600" dirty="0">
                <a:solidFill>
                  <a:srgbClr val="000000"/>
                </a:solidFill>
                <a:latin typeface="Times New Roman" panose="02020603050405020304" pitchFamily="18" charset="0"/>
                <a:cs typeface="Times New Roman" panose="02020603050405020304" pitchFamily="18" charset="0"/>
              </a:rPr>
              <a:t>Step 3 − If all queens are placed return TRUE.</a:t>
            </a:r>
            <a:endParaRPr lang="en-US" sz="26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2600" dirty="0">
                <a:solidFill>
                  <a:srgbClr val="000000"/>
                </a:solidFill>
                <a:latin typeface="Times New Roman" panose="02020603050405020304" pitchFamily="18" charset="0"/>
                <a:cs typeface="Times New Roman" panose="02020603050405020304" pitchFamily="18" charset="0"/>
              </a:rPr>
              <a:t>Step 4 − If all rows are tried and no solution is found, return FALSE.</a:t>
            </a:r>
            <a:endParaRPr lang="en-US" sz="2600" dirty="0">
              <a:solidFill>
                <a:srgbClr val="000000"/>
              </a:solidFill>
              <a:latin typeface="Times New Roman" panose="02020603050405020304" pitchFamily="18" charset="0"/>
              <a:cs typeface="Times New Roman" panose="02020603050405020304" pitchFamily="18" charset="0"/>
            </a:endParaRP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295400"/>
          </a:xfrm>
        </p:spPr>
        <p:txBody>
          <a:bodyPr/>
          <a:lstStyle/>
          <a:p>
            <a:r>
              <a:rPr lang="en-US" dirty="0" smtClean="0">
                <a:latin typeface="Times New Roman" panose="02020603050405020304" pitchFamily="18" charset="0"/>
                <a:cs typeface="Times New Roman" panose="02020603050405020304" pitchFamily="18" charset="0"/>
              </a:rPr>
              <a:t>Branch-and-Bound</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5800" y="1219200"/>
            <a:ext cx="7924800" cy="4800600"/>
          </a:xfrm>
        </p:spPr>
        <p:txBody>
          <a:bodyPr>
            <a:normAutofit lnSpcReduction="10000"/>
          </a:bodyPr>
          <a:lstStyle/>
          <a:p>
            <a:pPr marL="0" indent="0" algn="just" fontAlgn="base">
              <a:buNone/>
            </a:pPr>
            <a:r>
              <a:rPr lang="en-US" sz="2600" b="1" dirty="0">
                <a:latin typeface="Times New Roman" panose="02020603050405020304" pitchFamily="18" charset="0"/>
                <a:cs typeface="Times New Roman" panose="02020603050405020304" pitchFamily="18" charset="0"/>
              </a:rPr>
              <a:t>Branch and bound</a:t>
            </a:r>
            <a:r>
              <a:rPr lang="en-US" sz="2600" dirty="0">
                <a:latin typeface="Times New Roman" panose="02020603050405020304" pitchFamily="18" charset="0"/>
                <a:cs typeface="Times New Roman" panose="02020603050405020304" pitchFamily="18" charset="0"/>
              </a:rPr>
              <a:t> is an algorithm design paradigm which is generally used for solving combinatorial optimization problems. These problems are typically exponential in terms of time complexity and may require exploring all possible permutations in worst case. The Branch and Bound Algorithm technique solves these problems relatively quickly</a:t>
            </a:r>
            <a:r>
              <a:rPr lang="en-US" sz="2600" dirty="0" smtClean="0">
                <a:latin typeface="Times New Roman" panose="02020603050405020304" pitchFamily="18" charset="0"/>
                <a:cs typeface="Times New Roman" panose="02020603050405020304" pitchFamily="18" charset="0"/>
              </a:rPr>
              <a:t>.</a:t>
            </a:r>
            <a:endParaRPr lang="en-US" sz="2600" dirty="0" smtClean="0">
              <a:latin typeface="Times New Roman" panose="02020603050405020304" pitchFamily="18" charset="0"/>
              <a:cs typeface="Times New Roman" panose="02020603050405020304" pitchFamily="18" charset="0"/>
            </a:endParaRPr>
          </a:p>
          <a:p>
            <a:pPr marL="0" indent="0" algn="just" fontAlgn="base">
              <a:buNone/>
            </a:pPr>
            <a:endParaRPr lang="en-US" sz="2600" dirty="0">
              <a:latin typeface="Times New Roman" panose="02020603050405020304" pitchFamily="18" charset="0"/>
              <a:cs typeface="Times New Roman" panose="02020603050405020304" pitchFamily="18" charset="0"/>
            </a:endParaRPr>
          </a:p>
          <a:p>
            <a:pPr marL="0" indent="0" algn="just" fontAlgn="base">
              <a:buNone/>
            </a:pPr>
            <a:r>
              <a:rPr lang="en-US" sz="2600" dirty="0">
                <a:latin typeface="Times New Roman" panose="02020603050405020304" pitchFamily="18" charset="0"/>
                <a:cs typeface="Times New Roman" panose="02020603050405020304" pitchFamily="18" charset="0"/>
              </a:rPr>
              <a:t>Let us consider the </a:t>
            </a:r>
            <a:r>
              <a:rPr lang="en-US" sz="2600" b="1" dirty="0">
                <a:solidFill>
                  <a:srgbClr val="EC4E20"/>
                </a:solidFill>
                <a:latin typeface="Times New Roman" panose="02020603050405020304" pitchFamily="18" charset="0"/>
                <a:cs typeface="Times New Roman" panose="02020603050405020304" pitchFamily="18" charset="0"/>
                <a:hlinkClick r:id="rId1"/>
              </a:rPr>
              <a:t>0/1 Knapsack problem</a:t>
            </a:r>
            <a:r>
              <a:rPr lang="en-US" sz="2600" dirty="0">
                <a:latin typeface="Times New Roman" panose="02020603050405020304" pitchFamily="18" charset="0"/>
                <a:cs typeface="Times New Roman" panose="02020603050405020304" pitchFamily="18" charset="0"/>
              </a:rPr>
              <a:t> to understand Branch and Bound.</a:t>
            </a:r>
            <a:endParaRPr lang="en-US" sz="2600" dirty="0">
              <a:latin typeface="Times New Roman" panose="02020603050405020304" pitchFamily="18" charset="0"/>
              <a:cs typeface="Times New Roman" panose="02020603050405020304" pitchFamily="18" charset="0"/>
            </a:endParaRPr>
          </a:p>
          <a:p>
            <a:pPr marL="0" indent="0">
              <a:buNone/>
            </a:pPr>
            <a:br>
              <a:rPr lang="en-US" dirty="0"/>
            </a:b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marL="0" indent="0" algn="just" fontAlgn="base">
              <a:buNone/>
            </a:pPr>
            <a:r>
              <a:rPr lang="en-US" sz="2800" dirty="0">
                <a:latin typeface="Times New Roman" panose="02020603050405020304" pitchFamily="18" charset="0"/>
                <a:cs typeface="Times New Roman" panose="02020603050405020304" pitchFamily="18" charset="0"/>
              </a:rPr>
              <a:t>Let’s see the Branch and Bound Approach to solve the </a:t>
            </a:r>
            <a:r>
              <a:rPr lang="en-US" sz="2800" b="1" dirty="0">
                <a:latin typeface="Times New Roman" panose="02020603050405020304" pitchFamily="18" charset="0"/>
                <a:cs typeface="Times New Roman" panose="02020603050405020304" pitchFamily="18" charset="0"/>
              </a:rPr>
              <a:t>0/1 Knapsack problem</a:t>
            </a:r>
            <a:r>
              <a:rPr lang="en-US" sz="2800" dirty="0">
                <a:latin typeface="Times New Roman" panose="02020603050405020304" pitchFamily="18" charset="0"/>
                <a:cs typeface="Times New Roman" panose="02020603050405020304" pitchFamily="18" charset="0"/>
              </a:rPr>
              <a:t>: The Backtracking Solution can be optimized if we know a bound on best possible solution </a:t>
            </a:r>
            <a:r>
              <a:rPr lang="en-US" sz="2800" dirty="0" err="1">
                <a:latin typeface="Times New Roman" panose="02020603050405020304" pitchFamily="18" charset="0"/>
                <a:cs typeface="Times New Roman" panose="02020603050405020304" pitchFamily="18" charset="0"/>
              </a:rPr>
              <a:t>subtree</a:t>
            </a:r>
            <a:r>
              <a:rPr lang="en-US" sz="2800" dirty="0">
                <a:latin typeface="Times New Roman" panose="02020603050405020304" pitchFamily="18" charset="0"/>
                <a:cs typeface="Times New Roman" panose="02020603050405020304" pitchFamily="18" charset="0"/>
              </a:rPr>
              <a:t> rooted with every node. If the best in </a:t>
            </a:r>
            <a:r>
              <a:rPr lang="en-US" sz="2800" dirty="0" err="1">
                <a:latin typeface="Times New Roman" panose="02020603050405020304" pitchFamily="18" charset="0"/>
                <a:cs typeface="Times New Roman" panose="02020603050405020304" pitchFamily="18" charset="0"/>
              </a:rPr>
              <a:t>subtree</a:t>
            </a:r>
            <a:r>
              <a:rPr lang="en-US" sz="2800" dirty="0">
                <a:latin typeface="Times New Roman" panose="02020603050405020304" pitchFamily="18" charset="0"/>
                <a:cs typeface="Times New Roman" panose="02020603050405020304" pitchFamily="18" charset="0"/>
              </a:rPr>
              <a:t> is worse than current best, we can simply ignore this node and its </a:t>
            </a:r>
            <a:r>
              <a:rPr lang="en-US" sz="2800" dirty="0" err="1">
                <a:latin typeface="Times New Roman" panose="02020603050405020304" pitchFamily="18" charset="0"/>
                <a:cs typeface="Times New Roman" panose="02020603050405020304" pitchFamily="18" charset="0"/>
              </a:rPr>
              <a:t>subtrees</a:t>
            </a:r>
            <a:r>
              <a:rPr lang="en-US" sz="2800" dirty="0">
                <a:latin typeface="Times New Roman" panose="02020603050405020304" pitchFamily="18" charset="0"/>
                <a:cs typeface="Times New Roman" panose="02020603050405020304" pitchFamily="18" charset="0"/>
              </a:rPr>
              <a:t>. So we compute bound (best solution) for every node and compare the bound with current best solution before exploring the node</a:t>
            </a:r>
            <a:r>
              <a:rPr lang="en-US" sz="2800" dirty="0" smtClean="0">
                <a:latin typeface="Times New Roman" panose="02020603050405020304" pitchFamily="18" charset="0"/>
                <a:cs typeface="Times New Roman" panose="02020603050405020304" pitchFamily="18" charset="0"/>
              </a:rPr>
              <a:t>.</a:t>
            </a:r>
            <a:endParaRPr lang="en-US" sz="2800" dirty="0" smtClean="0">
              <a:latin typeface="Times New Roman" panose="02020603050405020304" pitchFamily="18" charset="0"/>
              <a:cs typeface="Times New Roman" panose="02020603050405020304" pitchFamily="18" charset="0"/>
            </a:endParaRPr>
          </a:p>
          <a:p>
            <a:pPr marL="0" indent="0" algn="just" fontAlgn="base">
              <a:buNone/>
            </a:pPr>
            <a:endParaRPr lang="en-US" sz="1100" dirty="0">
              <a:latin typeface="Times New Roman" panose="02020603050405020304" pitchFamily="18" charset="0"/>
              <a:cs typeface="Times New Roman" panose="02020603050405020304" pitchFamily="18" charset="0"/>
            </a:endParaRPr>
          </a:p>
          <a:p>
            <a:pPr marL="0" indent="0" algn="just" fontAlgn="base">
              <a:buNone/>
            </a:pPr>
            <a:r>
              <a:rPr lang="en-US" sz="2800" dirty="0">
                <a:latin typeface="Times New Roman" panose="02020603050405020304" pitchFamily="18" charset="0"/>
                <a:cs typeface="Times New Roman" panose="02020603050405020304" pitchFamily="18" charset="0"/>
              </a:rPr>
              <a:t>Example bounds used in below diagram are, A down can give $315, B down can $275, C down can $225, D down can $125 and E down can $30.</a:t>
            </a:r>
            <a:endParaRPr lang="en-US" sz="2800" dirty="0">
              <a:latin typeface="Times New Roman" panose="02020603050405020304" pitchFamily="18" charset="0"/>
              <a:cs typeface="Times New Roman" panose="02020603050405020304" pitchFamily="18" charset="0"/>
            </a:endParaRPr>
          </a:p>
          <a:p>
            <a:pPr marL="0" indent="0">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3200"/>
            <a:ext cx="8229600" cy="1143000"/>
          </a:xfrm>
        </p:spPr>
        <p:txBody>
          <a:bodyPr/>
          <a:lstStyle/>
          <a:p>
            <a:r>
              <a:rPr lang="en-US" b="1" dirty="0" smtClean="0">
                <a:latin typeface="Times New Roman" panose="02020603050405020304" pitchFamily="18" charset="0"/>
                <a:cs typeface="Times New Roman" panose="02020603050405020304" pitchFamily="18" charset="0"/>
              </a:rPr>
              <a:t>UNIT-IV</a:t>
            </a:r>
            <a:endParaRPr lang="en-US"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1" cstate="print">
            <a:extLst>
              <a:ext uri="{28A0092B-C50C-407E-A947-70E740481C1C}">
                <a14:useLocalDpi xmlns:a14="http://schemas.microsoft.com/office/drawing/2010/main" val="0"/>
              </a:ext>
            </a:extLst>
          </a:blip>
          <a:srcRect/>
          <a:stretch>
            <a:fillRect/>
          </a:stretch>
        </p:blipFill>
        <p:spPr bwMode="auto">
          <a:xfrm>
            <a:off x="381000" y="381000"/>
            <a:ext cx="8534400" cy="6248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Approximation Algorithms for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NP-hard Problems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600200"/>
            <a:ext cx="8229600" cy="5257800"/>
          </a:xfrm>
        </p:spPr>
        <p:txBody>
          <a:bodyPr>
            <a:normAutofit fontScale="92500"/>
          </a:bodyPr>
          <a:lstStyle/>
          <a:p>
            <a:pPr algn="just"/>
            <a:r>
              <a:rPr lang="en-US" sz="2400" dirty="0" smtClean="0">
                <a:solidFill>
                  <a:srgbClr val="333333"/>
                </a:solidFill>
                <a:latin typeface="Times New Roman" panose="02020603050405020304" pitchFamily="18" charset="0"/>
                <a:cs typeface="Times New Roman" panose="02020603050405020304" pitchFamily="18" charset="0"/>
              </a:rPr>
              <a:t>We </a:t>
            </a:r>
            <a:r>
              <a:rPr lang="en-US" sz="2400" dirty="0">
                <a:solidFill>
                  <a:srgbClr val="333333"/>
                </a:solidFill>
                <a:latin typeface="Times New Roman" panose="02020603050405020304" pitchFamily="18" charset="0"/>
                <a:cs typeface="Times New Roman" panose="02020603050405020304" pitchFamily="18" charset="0"/>
              </a:rPr>
              <a:t>discuss a different approach to handling difficult problems of combinatorial optimization, such as the traveling salesman problem and the knapsack </a:t>
            </a:r>
            <a:r>
              <a:rPr lang="en-US" sz="2400" dirty="0" smtClean="0">
                <a:solidFill>
                  <a:srgbClr val="333333"/>
                </a:solidFill>
                <a:latin typeface="Times New Roman" panose="02020603050405020304" pitchFamily="18" charset="0"/>
                <a:cs typeface="Times New Roman" panose="02020603050405020304" pitchFamily="18" charset="0"/>
              </a:rPr>
              <a:t>problem. Their </a:t>
            </a:r>
            <a:r>
              <a:rPr lang="en-US" sz="2400" dirty="0">
                <a:solidFill>
                  <a:srgbClr val="333333"/>
                </a:solidFill>
                <a:latin typeface="Times New Roman" panose="02020603050405020304" pitchFamily="18" charset="0"/>
                <a:cs typeface="Times New Roman" panose="02020603050405020304" pitchFamily="18" charset="0"/>
              </a:rPr>
              <a:t>optimization versions fall in the class of </a:t>
            </a:r>
            <a:r>
              <a:rPr lang="en-US" sz="2400" b="1" i="1" dirty="0">
                <a:solidFill>
                  <a:srgbClr val="333333"/>
                </a:solidFill>
                <a:latin typeface="Times New Roman" panose="02020603050405020304" pitchFamily="18" charset="0"/>
                <a:cs typeface="Times New Roman" panose="02020603050405020304" pitchFamily="18" charset="0"/>
              </a:rPr>
              <a:t>NP-hard problems</a:t>
            </a:r>
            <a:r>
              <a:rPr lang="en-US" sz="2400" dirty="0">
                <a:solidFill>
                  <a:srgbClr val="333333"/>
                </a:solidFill>
                <a:latin typeface="Times New Roman" panose="02020603050405020304" pitchFamily="18" charset="0"/>
                <a:cs typeface="Times New Roman" panose="02020603050405020304" pitchFamily="18" charset="0"/>
              </a:rPr>
              <a:t>—problems that are at least as hard as</a:t>
            </a:r>
            <a:r>
              <a:rPr lang="en-US" sz="2400" b="1" i="1" dirty="0">
                <a:solidFill>
                  <a:srgbClr val="333333"/>
                </a:solidFill>
                <a:latin typeface="Times New Roman" panose="02020603050405020304" pitchFamily="18" charset="0"/>
                <a:cs typeface="Times New Roman" panose="02020603050405020304" pitchFamily="18" charset="0"/>
              </a:rPr>
              <a:t> </a:t>
            </a:r>
            <a:r>
              <a:rPr lang="en-US" sz="2400" i="1" dirty="0">
                <a:solidFill>
                  <a:srgbClr val="333333"/>
                </a:solidFill>
                <a:latin typeface="Times New Roman" panose="02020603050405020304" pitchFamily="18" charset="0"/>
                <a:cs typeface="Times New Roman" panose="02020603050405020304" pitchFamily="18" charset="0"/>
              </a:rPr>
              <a:t>NP-</a:t>
            </a:r>
            <a:r>
              <a:rPr lang="en-US" sz="2400" dirty="0">
                <a:solidFill>
                  <a:srgbClr val="333333"/>
                </a:solidFill>
                <a:latin typeface="Times New Roman" panose="02020603050405020304" pitchFamily="18" charset="0"/>
                <a:cs typeface="Times New Roman" panose="02020603050405020304" pitchFamily="18" charset="0"/>
              </a:rPr>
              <a:t>complete problems</a:t>
            </a:r>
            <a:r>
              <a:rPr lang="en-US" sz="2400" dirty="0" smtClean="0">
                <a:solidFill>
                  <a:srgbClr val="333333"/>
                </a:solidFill>
                <a:latin typeface="Times New Roman" panose="02020603050405020304" pitchFamily="18" charset="0"/>
                <a:cs typeface="Times New Roman" panose="02020603050405020304" pitchFamily="18" charset="0"/>
              </a:rPr>
              <a:t>.</a:t>
            </a:r>
            <a:r>
              <a:rPr lang="en-US" sz="2400" b="1" i="1" dirty="0">
                <a:solidFill>
                  <a:srgbClr val="333333"/>
                </a:solidFill>
                <a:latin typeface="Times New Roman" panose="02020603050405020304" pitchFamily="18" charset="0"/>
                <a:cs typeface="Times New Roman" panose="02020603050405020304" pitchFamily="18" charset="0"/>
              </a:rPr>
              <a:t> </a:t>
            </a:r>
            <a:r>
              <a:rPr lang="en-US" sz="2400" dirty="0">
                <a:solidFill>
                  <a:srgbClr val="333333"/>
                </a:solidFill>
                <a:latin typeface="Times New Roman" panose="02020603050405020304" pitchFamily="18" charset="0"/>
                <a:cs typeface="Times New Roman" panose="02020603050405020304" pitchFamily="18" charset="0"/>
              </a:rPr>
              <a:t>Hence, there are no known polynomial-time algorithms for these problems, and there are serious theoretical reasons to believe that such algorithms do not exist</a:t>
            </a:r>
            <a:r>
              <a:rPr lang="en-US" sz="2400" dirty="0" smtClean="0">
                <a:solidFill>
                  <a:srgbClr val="333333"/>
                </a:solidFill>
                <a:latin typeface="Times New Roman" panose="02020603050405020304" pitchFamily="18" charset="0"/>
                <a:cs typeface="Times New Roman" panose="02020603050405020304" pitchFamily="18" charset="0"/>
              </a:rPr>
              <a:t>.</a:t>
            </a:r>
            <a:endParaRPr lang="en-US" sz="2400" dirty="0" smtClean="0">
              <a:solidFill>
                <a:srgbClr val="333333"/>
              </a:solidFill>
              <a:latin typeface="Times New Roman" panose="02020603050405020304" pitchFamily="18" charset="0"/>
              <a:cs typeface="Times New Roman" panose="02020603050405020304" pitchFamily="18" charset="0"/>
            </a:endParaRPr>
          </a:p>
          <a:p>
            <a:pPr algn="just"/>
            <a:r>
              <a:rPr lang="en-US" sz="2400" dirty="0">
                <a:solidFill>
                  <a:srgbClr val="333333"/>
                </a:solidFill>
                <a:latin typeface="Times New Roman" panose="02020603050405020304"/>
              </a:rPr>
              <a:t>There is a radically different way of dealing with difficult optimization </a:t>
            </a:r>
            <a:r>
              <a:rPr lang="en-US" sz="2400" dirty="0" err="1">
                <a:solidFill>
                  <a:srgbClr val="333333"/>
                </a:solidFill>
                <a:latin typeface="Times New Roman" panose="02020603050405020304"/>
              </a:rPr>
              <a:t>prob-lems</a:t>
            </a:r>
            <a:r>
              <a:rPr lang="en-US" sz="2400" dirty="0">
                <a:solidFill>
                  <a:srgbClr val="333333"/>
                </a:solidFill>
                <a:latin typeface="Times New Roman" panose="02020603050405020304"/>
              </a:rPr>
              <a:t>: solve them approximately by a fast algorithm. This approach is particularly appealing for applications where a good but not necessarily optimal solution will suffice. Besides, in real-life applications, we often have to operate with inaccurate data to begin with. Under such circumstances, going for an approximate solution can be a particularly sensible choice.</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lgn="just">
              <a:buNone/>
            </a:pPr>
            <a:r>
              <a:rPr lang="en-US" sz="2400" dirty="0">
                <a:solidFill>
                  <a:srgbClr val="333333"/>
                </a:solidFill>
                <a:latin typeface="Times New Roman" panose="02020603050405020304" pitchFamily="18" charset="0"/>
                <a:cs typeface="Times New Roman" panose="02020603050405020304" pitchFamily="18" charset="0"/>
              </a:rPr>
              <a:t>Of course, if we use an algorithm whose output is just an approximation of the actual optimal solution, we would like to know how accurate this approximation is. We can quantify the accuracy of an approximate solution </a:t>
            </a:r>
            <a:r>
              <a:rPr lang="en-US" sz="2400" b="1" i="1" dirty="0" err="1">
                <a:solidFill>
                  <a:srgbClr val="333333"/>
                </a:solidFill>
                <a:latin typeface="Times New Roman" panose="02020603050405020304" pitchFamily="18" charset="0"/>
                <a:cs typeface="Times New Roman" panose="02020603050405020304" pitchFamily="18" charset="0"/>
              </a:rPr>
              <a:t>s</a:t>
            </a:r>
            <a:r>
              <a:rPr lang="en-US" sz="2400" b="1" i="1" baseline="-25000" dirty="0" err="1">
                <a:solidFill>
                  <a:srgbClr val="333333"/>
                </a:solidFill>
                <a:latin typeface="Times New Roman" panose="02020603050405020304" pitchFamily="18" charset="0"/>
                <a:cs typeface="Times New Roman" panose="02020603050405020304" pitchFamily="18" charset="0"/>
              </a:rPr>
              <a:t>a</a:t>
            </a:r>
            <a:r>
              <a:rPr lang="en-US" sz="2400" dirty="0">
                <a:solidFill>
                  <a:srgbClr val="333333"/>
                </a:solidFill>
                <a:latin typeface="Times New Roman" panose="02020603050405020304" pitchFamily="18" charset="0"/>
                <a:cs typeface="Times New Roman" panose="02020603050405020304" pitchFamily="18" charset="0"/>
              </a:rPr>
              <a:t> to a problem of minimizing some function </a:t>
            </a:r>
            <a:r>
              <a:rPr lang="en-US" sz="2400" b="1" i="1" dirty="0">
                <a:solidFill>
                  <a:srgbClr val="333333"/>
                </a:solidFill>
                <a:latin typeface="Times New Roman" panose="02020603050405020304" pitchFamily="18" charset="0"/>
                <a:cs typeface="Times New Roman" panose="02020603050405020304" pitchFamily="18" charset="0"/>
              </a:rPr>
              <a:t>f</a:t>
            </a:r>
            <a:r>
              <a:rPr lang="en-US" sz="2400" dirty="0">
                <a:solidFill>
                  <a:srgbClr val="333333"/>
                </a:solidFill>
                <a:latin typeface="Times New Roman" panose="02020603050405020304" pitchFamily="18" charset="0"/>
                <a:cs typeface="Times New Roman" panose="02020603050405020304" pitchFamily="18" charset="0"/>
              </a:rPr>
              <a:t> by the size of the relative error of this approximation,</a:t>
            </a:r>
            <a:endParaRPr lang="en-US" sz="2400" dirty="0">
              <a:solidFill>
                <a:srgbClr val="333333"/>
              </a:solidFill>
              <a:latin typeface="Times New Roman" panose="02020603050405020304" pitchFamily="18" charset="0"/>
              <a:cs typeface="Times New Roman" panose="02020603050405020304" pitchFamily="18" charset="0"/>
            </a:endParaRPr>
          </a:p>
          <a:p>
            <a:pPr marL="0" indent="0">
              <a:buNone/>
            </a:pPr>
            <a:br>
              <a:rPr lang="en-US" dirty="0"/>
            </a:br>
            <a:endParaRPr lang="en-US" dirty="0"/>
          </a:p>
        </p:txBody>
      </p:sp>
      <p:pic>
        <p:nvPicPr>
          <p:cNvPr id="7170"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457200" y="2667000"/>
            <a:ext cx="8153400" cy="4191000"/>
          </a:xfrm>
          <a:prstGeom prst="rect">
            <a:avLst/>
          </a:prstGeom>
          <a:solidFill>
            <a:srgbClr val="FFCCFF"/>
          </a:solidFill>
          <a:ln>
            <a:noFill/>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67000"/>
            <a:ext cx="8229600" cy="1295400"/>
          </a:xfrm>
        </p:spPr>
        <p:txBody>
          <a:bodyPr>
            <a:normAutofit/>
          </a:bodyPr>
          <a:lstStyle/>
          <a:p>
            <a:r>
              <a:rPr lang="en-US" sz="4800" b="1" dirty="0" smtClean="0">
                <a:latin typeface="Times New Roman" panose="02020603050405020304" pitchFamily="18" charset="0"/>
                <a:cs typeface="Times New Roman" panose="02020603050405020304" pitchFamily="18" charset="0"/>
              </a:rPr>
              <a:t>THANK  YOU</a:t>
            </a:r>
            <a:endParaRPr lang="en-US" sz="48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r>
              <a:rPr lang="en-US" b="1" dirty="0" smtClean="0">
                <a:latin typeface="Times New Roman" panose="02020603050405020304" pitchFamily="18" charset="0"/>
                <a:cs typeface="Times New Roman" panose="02020603050405020304" pitchFamily="18" charset="0"/>
              </a:rPr>
              <a:t>Limitations of Algorithm Power</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990600"/>
            <a:ext cx="8229600" cy="5715000"/>
          </a:xfrm>
        </p:spPr>
        <p:txBody>
          <a:bodyPr>
            <a:normAutofit fontScale="77500" lnSpcReduction="20000"/>
          </a:bodyPr>
          <a:lstStyle/>
          <a:p>
            <a:pPr marL="0" indent="0" algn="ctr">
              <a:buNone/>
            </a:pPr>
            <a:r>
              <a:rPr lang="en-US" sz="4600" dirty="0" smtClean="0">
                <a:latin typeface="Times New Roman" panose="02020603050405020304" pitchFamily="18" charset="0"/>
                <a:cs typeface="Times New Roman" panose="02020603050405020304" pitchFamily="18" charset="0"/>
              </a:rPr>
              <a:t>Lower-Bound Arguments</a:t>
            </a:r>
            <a:endParaRPr lang="en-US" sz="4600" dirty="0" smtClean="0">
              <a:latin typeface="Times New Roman" panose="02020603050405020304" pitchFamily="18" charset="0"/>
              <a:cs typeface="Times New Roman" panose="02020603050405020304" pitchFamily="18" charset="0"/>
            </a:endParaRPr>
          </a:p>
          <a:p>
            <a:pPr marL="0" indent="0">
              <a:buNone/>
            </a:pPr>
            <a:r>
              <a:rPr lang="en-US" sz="4100" dirty="0">
                <a:latin typeface="Times New Roman" panose="02020603050405020304" pitchFamily="18" charset="0"/>
                <a:cs typeface="Times New Roman" panose="02020603050405020304" pitchFamily="18" charset="0"/>
              </a:rPr>
              <a:t>Lower Bounds </a:t>
            </a:r>
            <a:endParaRPr lang="en-US" sz="4100" dirty="0" smtClean="0">
              <a:latin typeface="Times New Roman" panose="02020603050405020304" pitchFamily="18" charset="0"/>
              <a:cs typeface="Times New Roman" panose="02020603050405020304" pitchFamily="18" charset="0"/>
            </a:endParaRPr>
          </a:p>
          <a:p>
            <a:pPr marL="0" indent="0" algn="just">
              <a:buNone/>
            </a:pPr>
            <a:r>
              <a:rPr lang="en-US" sz="3000" dirty="0" smtClean="0">
                <a:latin typeface="Times New Roman" panose="02020603050405020304" pitchFamily="18" charset="0"/>
                <a:cs typeface="Times New Roman" panose="02020603050405020304" pitchFamily="18" charset="0"/>
              </a:rPr>
              <a:t>We </a:t>
            </a:r>
            <a:r>
              <a:rPr lang="en-US" sz="3000" dirty="0">
                <a:latin typeface="Times New Roman" panose="02020603050405020304" pitchFamily="18" charset="0"/>
                <a:cs typeface="Times New Roman" panose="02020603050405020304" pitchFamily="18" charset="0"/>
              </a:rPr>
              <a:t>will first look at lower bounds, which estimate the minimum amount of work needed to solve a given problem. Once we have established a lower bound, we know that no algorithm can exist without performing work equivalent to at least that of the upper bound. </a:t>
            </a:r>
            <a:endParaRPr lang="en-US" sz="3000" dirty="0" smtClean="0">
              <a:latin typeface="Times New Roman" panose="02020603050405020304" pitchFamily="18" charset="0"/>
              <a:cs typeface="Times New Roman" panose="02020603050405020304" pitchFamily="18" charset="0"/>
            </a:endParaRPr>
          </a:p>
          <a:p>
            <a:pPr marL="0" indent="0" algn="just">
              <a:buNone/>
            </a:pPr>
            <a:r>
              <a:rPr lang="en-US" sz="3000" dirty="0" smtClean="0">
                <a:latin typeface="Times New Roman" panose="02020603050405020304" pitchFamily="18" charset="0"/>
                <a:cs typeface="Times New Roman" panose="02020603050405020304" pitchFamily="18" charset="0"/>
              </a:rPr>
              <a:t>Some </a:t>
            </a:r>
            <a:r>
              <a:rPr lang="en-US" sz="3000" dirty="0">
                <a:latin typeface="Times New Roman" panose="02020603050405020304" pitchFamily="18" charset="0"/>
                <a:cs typeface="Times New Roman" panose="02020603050405020304" pitchFamily="18" charset="0"/>
              </a:rPr>
              <a:t>examples: </a:t>
            </a:r>
            <a:endParaRPr lang="en-US" sz="3000" dirty="0" smtClean="0">
              <a:latin typeface="Times New Roman" panose="02020603050405020304" pitchFamily="18" charset="0"/>
              <a:cs typeface="Times New Roman" panose="02020603050405020304" pitchFamily="18" charset="0"/>
            </a:endParaRPr>
          </a:p>
          <a:p>
            <a:pPr marL="0" indent="0" algn="just">
              <a:buNone/>
            </a:pP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the number of comparisons needed to find the largest element in a set of n numbers </a:t>
            </a:r>
            <a:endParaRPr lang="en-US" sz="3000" dirty="0" smtClean="0">
              <a:latin typeface="Times New Roman" panose="02020603050405020304" pitchFamily="18" charset="0"/>
              <a:cs typeface="Times New Roman" panose="02020603050405020304" pitchFamily="18" charset="0"/>
            </a:endParaRPr>
          </a:p>
          <a:p>
            <a:pPr marL="0" indent="0" algn="just">
              <a:buNone/>
            </a:pP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number of comparisons needed to sort an array of size </a:t>
            </a:r>
            <a:r>
              <a:rPr lang="en-US" sz="3000" dirty="0" smtClean="0">
                <a:latin typeface="Times New Roman" panose="02020603050405020304" pitchFamily="18" charset="0"/>
                <a:cs typeface="Times New Roman" panose="02020603050405020304" pitchFamily="18" charset="0"/>
              </a:rPr>
              <a:t>n</a:t>
            </a:r>
            <a:endParaRPr lang="en-US" sz="3000" dirty="0" smtClean="0">
              <a:latin typeface="Times New Roman" panose="02020603050405020304" pitchFamily="18" charset="0"/>
              <a:cs typeface="Times New Roman" panose="02020603050405020304" pitchFamily="18" charset="0"/>
            </a:endParaRPr>
          </a:p>
          <a:p>
            <a:pPr marL="0" indent="0" algn="just">
              <a:buNone/>
            </a:pP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 number of comparisons necessary for searching in a sorted array of n </a:t>
            </a:r>
            <a:r>
              <a:rPr lang="en-US" sz="3000" dirty="0" smtClean="0">
                <a:latin typeface="Times New Roman" panose="02020603050405020304" pitchFamily="18" charset="0"/>
                <a:cs typeface="Times New Roman" panose="02020603050405020304" pitchFamily="18" charset="0"/>
              </a:rPr>
              <a:t>numbers</a:t>
            </a:r>
            <a:endParaRPr lang="en-US" sz="3000" dirty="0" smtClean="0">
              <a:latin typeface="Times New Roman" panose="02020603050405020304" pitchFamily="18" charset="0"/>
              <a:cs typeface="Times New Roman" panose="02020603050405020304" pitchFamily="18" charset="0"/>
            </a:endParaRPr>
          </a:p>
          <a:p>
            <a:pPr marL="0" indent="0" algn="just">
              <a:buNone/>
            </a:pP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 the number of comparisons needed to determine if all elements of an array of n elements are </a:t>
            </a:r>
            <a:r>
              <a:rPr lang="en-US" sz="3000" dirty="0" smtClean="0">
                <a:latin typeface="Times New Roman" panose="02020603050405020304" pitchFamily="18" charset="0"/>
                <a:cs typeface="Times New Roman" panose="02020603050405020304" pitchFamily="18" charset="0"/>
              </a:rPr>
              <a:t>unique</a:t>
            </a:r>
            <a:endParaRPr lang="en-US" sz="3000" dirty="0" smtClean="0">
              <a:latin typeface="Times New Roman" panose="02020603050405020304" pitchFamily="18" charset="0"/>
              <a:cs typeface="Times New Roman" panose="02020603050405020304" pitchFamily="18" charset="0"/>
            </a:endParaRPr>
          </a:p>
          <a:p>
            <a:pPr marL="0" indent="0" algn="just">
              <a:buNone/>
            </a:pP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 number of multiplications needed to multiply two n × n matrices</a:t>
            </a:r>
            <a:endParaRPr lang="en-US" sz="3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610600" cy="6324600"/>
          </a:xfrm>
        </p:spPr>
        <p:txBody>
          <a:bodyPr>
            <a:normAutofit/>
          </a:bodyPr>
          <a:lstStyle/>
          <a:p>
            <a:pPr marL="0" indent="0" algn="just">
              <a:buNone/>
            </a:pPr>
            <a:r>
              <a:rPr lang="en-US" sz="2400" dirty="0">
                <a:latin typeface="Times New Roman" panose="02020603050405020304" pitchFamily="18" charset="0"/>
                <a:cs typeface="Times New Roman" panose="02020603050405020304" pitchFamily="18" charset="0"/>
              </a:rPr>
              <a:t>Some lower bound examples: </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sorting: lower bound Ω(n log n), tight </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searching in a sorted array: lower bound Ω(log n), tight </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determine element uniqueness: lower bound Ω(n log n), tight </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n-digit integer multiplication: lower bound Ω(n), tightness </a:t>
            </a:r>
            <a:r>
              <a:rPr lang="en-US" sz="2400" dirty="0" smtClean="0">
                <a:latin typeface="Times New Roman" panose="02020603050405020304" pitchFamily="18" charset="0"/>
                <a:cs typeface="Times New Roman" panose="02020603050405020304" pitchFamily="18" charset="0"/>
              </a:rPr>
              <a:t>   unknown </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multiplication of n × n matrices: lower bound Ω(n 2 ), tightness unknown </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There </a:t>
            </a:r>
            <a:r>
              <a:rPr lang="en-US" sz="2400" dirty="0">
                <a:latin typeface="Times New Roman" panose="02020603050405020304" pitchFamily="18" charset="0"/>
                <a:cs typeface="Times New Roman" panose="02020603050405020304" pitchFamily="18" charset="0"/>
              </a:rPr>
              <a:t>are a number of methods that can be used to </a:t>
            </a:r>
            <a:r>
              <a:rPr lang="en-US" sz="2400" dirty="0" smtClean="0">
                <a:latin typeface="Times New Roman" panose="02020603050405020304" pitchFamily="18" charset="0"/>
                <a:cs typeface="Times New Roman" panose="02020603050405020304" pitchFamily="18" charset="0"/>
              </a:rPr>
              <a:t>establish </a:t>
            </a:r>
            <a:r>
              <a:rPr lang="en-US" sz="2400" dirty="0">
                <a:latin typeface="Times New Roman" panose="02020603050405020304" pitchFamily="18" charset="0"/>
                <a:cs typeface="Times New Roman" panose="02020603050405020304" pitchFamily="18" charset="0"/>
              </a:rPr>
              <a:t>lower bounds</a:t>
            </a:r>
            <a:r>
              <a:rPr lang="en-US" sz="2400" dirty="0" smtClean="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 trivial lower bounds </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information-theoretic arguments (decision trees) </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adversary arguments </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problem reduction</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lnSpcReduction="10000"/>
          </a:bodyPr>
          <a:lstStyle/>
          <a:p>
            <a:pPr algn="just"/>
            <a:r>
              <a:rPr lang="en-US" sz="2400" dirty="0">
                <a:latin typeface="Times New Roman" panose="02020603050405020304" pitchFamily="18" charset="0"/>
                <a:cs typeface="Times New Roman" panose="02020603050405020304" pitchFamily="18" charset="0"/>
              </a:rPr>
              <a:t>Trivial Lower Bounds</a:t>
            </a:r>
            <a:endParaRPr lang="en-US"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Trivial lower bounds are based on counting the number of items that must be processed in </a:t>
            </a:r>
            <a:r>
              <a:rPr lang="en-US" sz="2400" dirty="0" smtClean="0">
                <a:latin typeface="Times New Roman" panose="02020603050405020304" pitchFamily="18" charset="0"/>
                <a:cs typeface="Times New Roman" panose="02020603050405020304" pitchFamily="18" charset="0"/>
              </a:rPr>
              <a:t>input and </a:t>
            </a:r>
            <a:r>
              <a:rPr lang="en-US" sz="2400" dirty="0">
                <a:latin typeface="Times New Roman" panose="02020603050405020304" pitchFamily="18" charset="0"/>
                <a:cs typeface="Times New Roman" panose="02020603050405020304" pitchFamily="18" charset="0"/>
              </a:rPr>
              <a:t>generated as output to solve a problem</a:t>
            </a:r>
            <a:r>
              <a:rPr lang="en-US" sz="2400" dirty="0" smtClean="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Information-Theoretic </a:t>
            </a:r>
            <a:r>
              <a:rPr lang="en-US" sz="2400" dirty="0" smtClean="0">
                <a:latin typeface="Times New Roman" panose="02020603050405020304" pitchFamily="18" charset="0"/>
                <a:cs typeface="Times New Roman" panose="02020603050405020304" pitchFamily="18" charset="0"/>
              </a:rPr>
              <a:t>Arguments</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Rather </a:t>
            </a:r>
            <a:r>
              <a:rPr lang="en-US" sz="2400" dirty="0">
                <a:latin typeface="Times New Roman" panose="02020603050405020304" pitchFamily="18" charset="0"/>
                <a:cs typeface="Times New Roman" panose="02020603050405020304" pitchFamily="18" charset="0"/>
              </a:rPr>
              <a:t>than the number of inputs or outputs to process, an information-theoretic lower bound is based on the amount of information an algorithm needs to produce to achieve its solution</a:t>
            </a:r>
            <a:r>
              <a:rPr lang="en-US" sz="2400" dirty="0" smtClean="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Adversary </a:t>
            </a:r>
            <a:r>
              <a:rPr lang="en-US" sz="2400" dirty="0" smtClean="0">
                <a:latin typeface="Times New Roman" panose="02020603050405020304" pitchFamily="18" charset="0"/>
                <a:cs typeface="Times New Roman" panose="02020603050405020304" pitchFamily="18" charset="0"/>
              </a:rPr>
              <a:t>Argument</a:t>
            </a:r>
            <a:r>
              <a:rPr lang="en-US" sz="2400" dirty="0" smtClean="0"/>
              <a:t>s</a:t>
            </a:r>
            <a:endParaRPr lang="en-US" sz="2400" dirty="0" smtClean="0"/>
          </a:p>
          <a:p>
            <a:pPr marL="0" indent="0" algn="just">
              <a:buNone/>
            </a:pPr>
            <a:r>
              <a:rPr lang="en-US" sz="2400" dirty="0" smtClean="0">
                <a:latin typeface="Times New Roman" panose="02020603050405020304" pitchFamily="18" charset="0"/>
                <a:cs typeface="Times New Roman" panose="02020603050405020304" pitchFamily="18" charset="0"/>
              </a:rPr>
              <a:t> The </a:t>
            </a:r>
            <a:r>
              <a:rPr lang="en-US" sz="2400" dirty="0">
                <a:latin typeface="Times New Roman" panose="02020603050405020304" pitchFamily="18" charset="0"/>
                <a:cs typeface="Times New Roman" panose="02020603050405020304" pitchFamily="18" charset="0"/>
              </a:rPr>
              <a:t>adversary argument. This method depends on a “adversary” that makes the algorithm work the hardest by adjusting the input</a:t>
            </a:r>
            <a:r>
              <a:rPr lang="en-US" sz="2400" dirty="0" smtClean="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Problem </a:t>
            </a:r>
            <a:r>
              <a:rPr lang="en-US" sz="2400" dirty="0" smtClean="0">
                <a:latin typeface="Times New Roman" panose="02020603050405020304" pitchFamily="18" charset="0"/>
                <a:cs typeface="Times New Roman" panose="02020603050405020304" pitchFamily="18" charset="0"/>
              </a:rPr>
              <a:t>Reduction</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A </a:t>
            </a:r>
            <a:r>
              <a:rPr lang="en-US" sz="2400" dirty="0">
                <a:latin typeface="Times New Roman" panose="02020603050405020304" pitchFamily="18" charset="0"/>
                <a:cs typeface="Times New Roman" panose="02020603050405020304" pitchFamily="18" charset="0"/>
              </a:rPr>
              <a:t>key idea in the analysis of algorithms is problem reduction. If we can come up with a way to convert a problem we wish to solve to an instance of a different problem to which we already have a solution, this produces a solution to the original problem. </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latin typeface="Times New Roman" panose="02020603050405020304" pitchFamily="18" charset="0"/>
                <a:cs typeface="Times New Roman" panose="02020603050405020304" pitchFamily="18" charset="0"/>
              </a:rPr>
              <a:t>Decision Trees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990600"/>
            <a:ext cx="8229600" cy="5715000"/>
          </a:xfrm>
        </p:spPr>
        <p:txBody>
          <a:bodyPr>
            <a:normAutofit fontScale="85000" lnSpcReduction="20000"/>
          </a:bodyPr>
          <a:lstStyle/>
          <a:p>
            <a:pPr algn="just" fontAlgn="base"/>
            <a:r>
              <a:rPr lang="en-US" sz="3100" b="1" dirty="0">
                <a:latin typeface="Times New Roman" panose="02020603050405020304" pitchFamily="18" charset="0"/>
                <a:cs typeface="Times New Roman" panose="02020603050405020304" pitchFamily="18" charset="0"/>
              </a:rPr>
              <a:t>Decision Tree : </a:t>
            </a:r>
            <a:r>
              <a:rPr lang="en-US" sz="3100" dirty="0">
                <a:latin typeface="Times New Roman" panose="02020603050405020304" pitchFamily="18" charset="0"/>
                <a:cs typeface="Times New Roman" panose="02020603050405020304" pitchFamily="18" charset="0"/>
              </a:rPr>
              <a:t>Decision tree is the most powerful and popular tool for classification and prediction. A Decision tree is a flowchart like tree structure, where each internal node denotes a test on an attribute, each branch represents an outcome of the test, and each leaf node (terminal node) holds a class label</a:t>
            </a:r>
            <a:r>
              <a:rPr lang="en-US" sz="3100" dirty="0" smtClean="0">
                <a:latin typeface="Times New Roman" panose="02020603050405020304" pitchFamily="18" charset="0"/>
                <a:cs typeface="Times New Roman" panose="02020603050405020304" pitchFamily="18" charset="0"/>
              </a:rPr>
              <a:t>.</a:t>
            </a:r>
            <a:endParaRPr lang="en-US" sz="3100" dirty="0" smtClean="0">
              <a:latin typeface="Times New Roman" panose="02020603050405020304" pitchFamily="18" charset="0"/>
              <a:cs typeface="Times New Roman" panose="02020603050405020304" pitchFamily="18" charset="0"/>
            </a:endParaRPr>
          </a:p>
          <a:p>
            <a:pPr fontAlgn="base"/>
            <a:r>
              <a:rPr lang="en-US" sz="3100" b="1" dirty="0">
                <a:latin typeface="Times New Roman" panose="02020603050405020304" pitchFamily="18" charset="0"/>
                <a:cs typeface="Times New Roman" panose="02020603050405020304" pitchFamily="18" charset="0"/>
              </a:rPr>
              <a:t>Decision Tree Representation :</a:t>
            </a:r>
            <a:br>
              <a:rPr lang="en-US" sz="3100" dirty="0">
                <a:latin typeface="Times New Roman" panose="02020603050405020304" pitchFamily="18" charset="0"/>
                <a:cs typeface="Times New Roman" panose="02020603050405020304" pitchFamily="18" charset="0"/>
              </a:rPr>
            </a:br>
            <a:r>
              <a:rPr lang="en-US" sz="3100" dirty="0">
                <a:latin typeface="Times New Roman" panose="02020603050405020304" pitchFamily="18" charset="0"/>
                <a:cs typeface="Times New Roman" panose="02020603050405020304" pitchFamily="18" charset="0"/>
              </a:rPr>
              <a:t>Decision trees classify instances by sorting them down the tree from the root to some leaf node, which provides the classification of the instance. An instance is classified by starting at the root node of the tree</a:t>
            </a:r>
            <a:r>
              <a:rPr lang="en-US" sz="3100" dirty="0" smtClean="0">
                <a:latin typeface="Times New Roman" panose="02020603050405020304" pitchFamily="18" charset="0"/>
                <a:cs typeface="Times New Roman" panose="02020603050405020304" pitchFamily="18" charset="0"/>
              </a:rPr>
              <a:t>, testing </a:t>
            </a:r>
            <a:r>
              <a:rPr lang="en-US" sz="3100" dirty="0">
                <a:latin typeface="Times New Roman" panose="02020603050405020304" pitchFamily="18" charset="0"/>
                <a:cs typeface="Times New Roman" panose="02020603050405020304" pitchFamily="18" charset="0"/>
              </a:rPr>
              <a:t>the attribute specified by this node</a:t>
            </a:r>
            <a:r>
              <a:rPr lang="en-US" sz="3100" dirty="0" smtClean="0">
                <a:latin typeface="Times New Roman" panose="02020603050405020304" pitchFamily="18" charset="0"/>
                <a:cs typeface="Times New Roman" panose="02020603050405020304" pitchFamily="18" charset="0"/>
              </a:rPr>
              <a:t>, then </a:t>
            </a:r>
            <a:r>
              <a:rPr lang="en-US" sz="3100" dirty="0">
                <a:latin typeface="Times New Roman" panose="02020603050405020304" pitchFamily="18" charset="0"/>
                <a:cs typeface="Times New Roman" panose="02020603050405020304" pitchFamily="18" charset="0"/>
              </a:rPr>
              <a:t>moving down the tree branch corresponding to the value of the attribute as shown in the </a:t>
            </a:r>
            <a:r>
              <a:rPr lang="en-US" sz="3100" dirty="0" smtClean="0">
                <a:latin typeface="Times New Roman" panose="02020603050405020304" pitchFamily="18" charset="0"/>
                <a:cs typeface="Times New Roman" panose="02020603050405020304" pitchFamily="18" charset="0"/>
              </a:rPr>
              <a:t>figure. This </a:t>
            </a:r>
            <a:r>
              <a:rPr lang="en-US" sz="3100" dirty="0">
                <a:latin typeface="Times New Roman" panose="02020603050405020304" pitchFamily="18" charset="0"/>
                <a:cs typeface="Times New Roman" panose="02020603050405020304" pitchFamily="18" charset="0"/>
              </a:rPr>
              <a:t>process is then repeated for the </a:t>
            </a:r>
            <a:r>
              <a:rPr lang="en-US" sz="3100" dirty="0" err="1">
                <a:latin typeface="Times New Roman" panose="02020603050405020304" pitchFamily="18" charset="0"/>
                <a:cs typeface="Times New Roman" panose="02020603050405020304" pitchFamily="18" charset="0"/>
              </a:rPr>
              <a:t>subtree</a:t>
            </a:r>
            <a:r>
              <a:rPr lang="en-US" sz="3100" dirty="0">
                <a:latin typeface="Times New Roman" panose="02020603050405020304" pitchFamily="18" charset="0"/>
                <a:cs typeface="Times New Roman" panose="02020603050405020304" pitchFamily="18" charset="0"/>
              </a:rPr>
              <a:t> rooted at the new node.</a:t>
            </a:r>
            <a:endParaRPr lang="en-US" sz="3100" dirty="0">
              <a:latin typeface="Times New Roman" panose="02020603050405020304" pitchFamily="18" charset="0"/>
              <a:cs typeface="Times New Roman" panose="02020603050405020304" pitchFamily="18" charset="0"/>
            </a:endParaRPr>
          </a:p>
          <a:p>
            <a:pPr marL="0" indent="0">
              <a:buNone/>
            </a:pP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p:cNvPicPr>
            <a:picLocks noGrp="1" noChangeAspect="1" noChangeArrowheads="1"/>
          </p:cNvPicPr>
          <p:nvPr>
            <p:ph idx="1"/>
          </p:nvPr>
        </p:nvPicPr>
        <p:blipFill>
          <a:blip r:embed="rId1" cstate="print">
            <a:extLst>
              <a:ext uri="{28A0092B-C50C-407E-A947-70E740481C1C}">
                <a14:useLocalDpi xmlns:a14="http://schemas.microsoft.com/office/drawing/2010/main" val="0"/>
              </a:ext>
            </a:extLst>
          </a:blip>
          <a:srcRect/>
          <a:stretch>
            <a:fillRect/>
          </a:stretch>
        </p:blipFill>
        <p:spPr bwMode="auto">
          <a:xfrm>
            <a:off x="762000" y="228600"/>
            <a:ext cx="7696200" cy="655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867400"/>
          </a:xfrm>
        </p:spPr>
        <p:txBody>
          <a:bodyPr>
            <a:normAutofit/>
          </a:bodyPr>
          <a:lstStyle/>
          <a:p>
            <a:pPr fontAlgn="base"/>
            <a:r>
              <a:rPr lang="en-US" sz="2400" dirty="0">
                <a:latin typeface="Times New Roman" panose="02020603050405020304" pitchFamily="18" charset="0"/>
                <a:cs typeface="Times New Roman" panose="02020603050405020304" pitchFamily="18" charset="0"/>
              </a:rPr>
              <a:t>The decision tree in above figure classifies a particular morning according to whether it is suitable for playing tennis and returning the classification associated with the particular leaf.(in this case Yes or No).</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For </a:t>
            </a:r>
            <a:r>
              <a:rPr lang="en-US" sz="2400" dirty="0" err="1">
                <a:latin typeface="Times New Roman" panose="02020603050405020304" pitchFamily="18" charset="0"/>
                <a:cs typeface="Times New Roman" panose="02020603050405020304" pitchFamily="18" charset="0"/>
              </a:rPr>
              <a:t>example,the</a:t>
            </a:r>
            <a:r>
              <a:rPr lang="en-US" sz="2400" dirty="0">
                <a:latin typeface="Times New Roman" panose="02020603050405020304" pitchFamily="18" charset="0"/>
                <a:cs typeface="Times New Roman" panose="02020603050405020304" pitchFamily="18" charset="0"/>
              </a:rPr>
              <a:t> instance</a:t>
            </a:r>
            <a:endParaRPr lang="en-US" sz="2400" dirty="0">
              <a:latin typeface="Times New Roman" panose="02020603050405020304" pitchFamily="18" charset="0"/>
              <a:cs typeface="Times New Roman" panose="02020603050405020304" pitchFamily="18" charset="0"/>
            </a:endParaRPr>
          </a:p>
          <a:p>
            <a:pPr marL="0" indent="0" algn="just" fontAlgn="base">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Outlook = Rain, Temperature = Hot, Humidity = High, </a:t>
            </a:r>
            <a:endParaRPr lang="en-US" sz="2400" dirty="0" smtClean="0">
              <a:latin typeface="Times New Roman" panose="02020603050405020304" pitchFamily="18" charset="0"/>
              <a:cs typeface="Times New Roman" panose="02020603050405020304" pitchFamily="18" charset="0"/>
            </a:endParaRPr>
          </a:p>
          <a:p>
            <a:pPr marL="0" indent="0" algn="just" fontAlgn="base">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Wind   = </a:t>
            </a:r>
            <a:r>
              <a:rPr lang="en-US" sz="2400" dirty="0">
                <a:latin typeface="Times New Roman" panose="02020603050405020304" pitchFamily="18" charset="0"/>
                <a:cs typeface="Times New Roman" panose="02020603050405020304" pitchFamily="18" charset="0"/>
              </a:rPr>
              <a:t>Strong )</a:t>
            </a:r>
            <a:endParaRPr lang="en-US" sz="2400" dirty="0">
              <a:latin typeface="Times New Roman" panose="02020603050405020304" pitchFamily="18" charset="0"/>
              <a:cs typeface="Times New Roman" panose="02020603050405020304" pitchFamily="18" charset="0"/>
            </a:endParaRPr>
          </a:p>
          <a:p>
            <a:pPr marL="0" indent="0" algn="just" fontAlgn="base">
              <a:buNone/>
            </a:pPr>
            <a:r>
              <a:rPr lang="en-US" sz="2400" dirty="0">
                <a:latin typeface="Times New Roman" panose="02020603050405020304" pitchFamily="18" charset="0"/>
                <a:cs typeface="Times New Roman" panose="02020603050405020304" pitchFamily="18" charset="0"/>
              </a:rPr>
              <a:t>would be sorted down the leftmost branch of this decision tree and would therefore be classified as a negative instance.</a:t>
            </a:r>
            <a:endParaRPr lang="en-US" sz="2400" dirty="0">
              <a:latin typeface="Times New Roman" panose="02020603050405020304" pitchFamily="18" charset="0"/>
              <a:cs typeface="Times New Roman" panose="02020603050405020304" pitchFamily="18" charset="0"/>
            </a:endParaRPr>
          </a:p>
          <a:p>
            <a:pPr algn="just" fontAlgn="base"/>
            <a:r>
              <a:rPr lang="en-US" sz="2600" dirty="0">
                <a:latin typeface="Times New Roman" panose="02020603050405020304" pitchFamily="18" charset="0"/>
                <a:cs typeface="Times New Roman" panose="02020603050405020304" pitchFamily="18" charset="0"/>
              </a:rPr>
              <a:t>In other words we can say that decision tree represent a disjunction of conjunctions of constraints on the attribute values of instances.</a:t>
            </a:r>
            <a:endParaRPr lang="en-US" sz="2600" dirty="0">
              <a:latin typeface="Times New Roman" panose="02020603050405020304" pitchFamily="18" charset="0"/>
              <a:cs typeface="Times New Roman" panose="02020603050405020304" pitchFamily="18" charset="0"/>
            </a:endParaRPr>
          </a:p>
          <a:p>
            <a:pPr marL="0" indent="0" algn="just" fontAlgn="base">
              <a:buNone/>
            </a:pPr>
            <a:r>
              <a:rPr lang="en-US" sz="2600" dirty="0" smtClean="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Outlook = Sunny ^ Humidity = Normal) v (</a:t>
            </a:r>
            <a:r>
              <a:rPr lang="en-US" sz="2600" dirty="0" err="1">
                <a:latin typeface="Times New Roman" panose="02020603050405020304" pitchFamily="18" charset="0"/>
                <a:cs typeface="Times New Roman" panose="02020603050405020304" pitchFamily="18" charset="0"/>
              </a:rPr>
              <a:t>Outllok</a:t>
            </a:r>
            <a:r>
              <a:rPr lang="en-US" sz="2600" dirty="0">
                <a:latin typeface="Times New Roman" panose="02020603050405020304" pitchFamily="18" charset="0"/>
                <a:cs typeface="Times New Roman" panose="02020603050405020304" pitchFamily="18" charset="0"/>
              </a:rPr>
              <a:t> </a:t>
            </a:r>
            <a:r>
              <a:rPr lang="en-US" sz="2600" dirty="0" smtClean="0">
                <a:latin typeface="Times New Roman" panose="02020603050405020304" pitchFamily="18" charset="0"/>
                <a:cs typeface="Times New Roman" panose="02020603050405020304" pitchFamily="18" charset="0"/>
              </a:rPr>
              <a:t>=</a:t>
            </a:r>
            <a:endParaRPr lang="en-US" sz="2600" dirty="0" smtClean="0">
              <a:latin typeface="Times New Roman" panose="02020603050405020304" pitchFamily="18" charset="0"/>
              <a:cs typeface="Times New Roman" panose="02020603050405020304" pitchFamily="18" charset="0"/>
            </a:endParaRPr>
          </a:p>
          <a:p>
            <a:pPr marL="0" indent="0" algn="just" fontAlgn="base">
              <a:buNone/>
            </a:pPr>
            <a:r>
              <a:rPr lang="en-US" sz="2600" dirty="0">
                <a:latin typeface="Times New Roman" panose="02020603050405020304" pitchFamily="18" charset="0"/>
                <a:cs typeface="Times New Roman" panose="02020603050405020304" pitchFamily="18" charset="0"/>
              </a:rPr>
              <a:t> </a:t>
            </a:r>
            <a:r>
              <a:rPr lang="en-US" sz="2600" dirty="0" smtClean="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Overcast) v (Outlook = Rain ^ Wind = Weak)</a:t>
            </a:r>
            <a:endParaRPr lang="en-US" sz="2600" dirty="0">
              <a:latin typeface="Times New Roman" panose="02020603050405020304" pitchFamily="18" charset="0"/>
              <a:cs typeface="Times New Roman" panose="02020603050405020304" pitchFamily="18" charset="0"/>
            </a:endParaRPr>
          </a:p>
          <a:p>
            <a:pPr marL="0" indent="0">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400800"/>
          </a:xfrm>
        </p:spPr>
        <p:txBody>
          <a:bodyPr>
            <a:noAutofit/>
          </a:bodyPr>
          <a:lstStyle/>
          <a:p>
            <a:pPr marL="0" indent="0" fontAlgn="base">
              <a:buNone/>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strengths of decision tree methods are:</a:t>
            </a:r>
            <a:endParaRPr lang="en-US" sz="2400" dirty="0">
              <a:latin typeface="Times New Roman" panose="02020603050405020304" pitchFamily="18" charset="0"/>
              <a:cs typeface="Times New Roman" panose="02020603050405020304" pitchFamily="18" charset="0"/>
            </a:endParaRPr>
          </a:p>
          <a:p>
            <a:pPr algn="just" fontAlgn="base">
              <a:buFont typeface="Arial" panose="020B0604020202020204"/>
              <a:buChar char="•"/>
            </a:pPr>
            <a:r>
              <a:rPr lang="en-US" sz="2400" dirty="0">
                <a:latin typeface="Times New Roman" panose="02020603050405020304" pitchFamily="18" charset="0"/>
                <a:cs typeface="Times New Roman" panose="02020603050405020304" pitchFamily="18" charset="0"/>
              </a:rPr>
              <a:t>Decision trees are able to generate understandable rules.</a:t>
            </a:r>
            <a:endParaRPr lang="en-US" sz="2400" dirty="0">
              <a:latin typeface="Times New Roman" panose="02020603050405020304" pitchFamily="18" charset="0"/>
              <a:cs typeface="Times New Roman" panose="02020603050405020304" pitchFamily="18" charset="0"/>
            </a:endParaRPr>
          </a:p>
          <a:p>
            <a:pPr algn="just" fontAlgn="base">
              <a:buFont typeface="Arial" panose="020B0604020202020204"/>
              <a:buChar char="•"/>
            </a:pPr>
            <a:r>
              <a:rPr lang="en-US" sz="2400" dirty="0">
                <a:latin typeface="Times New Roman" panose="02020603050405020304" pitchFamily="18" charset="0"/>
                <a:cs typeface="Times New Roman" panose="02020603050405020304" pitchFamily="18" charset="0"/>
              </a:rPr>
              <a:t>Decision trees perform classification without requiring much computation.</a:t>
            </a:r>
            <a:endParaRPr lang="en-US" sz="2400" dirty="0">
              <a:latin typeface="Times New Roman" panose="02020603050405020304" pitchFamily="18" charset="0"/>
              <a:cs typeface="Times New Roman" panose="02020603050405020304" pitchFamily="18" charset="0"/>
            </a:endParaRPr>
          </a:p>
          <a:p>
            <a:pPr algn="just" fontAlgn="base">
              <a:buFont typeface="Arial" panose="020B0604020202020204"/>
              <a:buChar char="•"/>
            </a:pPr>
            <a:r>
              <a:rPr lang="en-US" sz="2400" dirty="0">
                <a:latin typeface="Times New Roman" panose="02020603050405020304" pitchFamily="18" charset="0"/>
                <a:cs typeface="Times New Roman" panose="02020603050405020304" pitchFamily="18" charset="0"/>
              </a:rPr>
              <a:t>Decision trees are able to handle both continuous and categorical variables.</a:t>
            </a:r>
            <a:endParaRPr lang="en-US" sz="2400" dirty="0">
              <a:latin typeface="Times New Roman" panose="02020603050405020304" pitchFamily="18" charset="0"/>
              <a:cs typeface="Times New Roman" panose="02020603050405020304" pitchFamily="18" charset="0"/>
            </a:endParaRPr>
          </a:p>
          <a:p>
            <a:pPr algn="just" fontAlgn="base">
              <a:buFont typeface="Arial" panose="020B0604020202020204"/>
              <a:buChar char="•"/>
            </a:pPr>
            <a:r>
              <a:rPr lang="en-US" sz="2400" dirty="0">
                <a:latin typeface="Times New Roman" panose="02020603050405020304" pitchFamily="18" charset="0"/>
                <a:cs typeface="Times New Roman" panose="02020603050405020304" pitchFamily="18" charset="0"/>
              </a:rPr>
              <a:t>Decision trees provide a clear indication of which fields are most important for prediction or classification.</a:t>
            </a:r>
            <a:endParaRPr lang="en-US" sz="2400" dirty="0">
              <a:latin typeface="Times New Roman" panose="02020603050405020304" pitchFamily="18" charset="0"/>
              <a:cs typeface="Times New Roman" panose="02020603050405020304" pitchFamily="18" charset="0"/>
            </a:endParaRPr>
          </a:p>
          <a:p>
            <a:pPr marL="0" indent="0" algn="just" fontAlgn="base">
              <a:buNone/>
            </a:pPr>
            <a:r>
              <a:rPr lang="en-US" sz="2400" dirty="0">
                <a:latin typeface="Times New Roman" panose="02020603050405020304" pitchFamily="18" charset="0"/>
                <a:cs typeface="Times New Roman" panose="02020603050405020304" pitchFamily="18" charset="0"/>
              </a:rPr>
              <a:t>The weaknesses of decision tree methods :</a:t>
            </a:r>
            <a:endParaRPr lang="en-US" sz="2400" dirty="0">
              <a:latin typeface="Times New Roman" panose="02020603050405020304" pitchFamily="18" charset="0"/>
              <a:cs typeface="Times New Roman" panose="02020603050405020304" pitchFamily="18" charset="0"/>
            </a:endParaRPr>
          </a:p>
          <a:p>
            <a:pPr algn="just" fontAlgn="base">
              <a:buFont typeface="Arial" panose="020B0604020202020204"/>
              <a:buChar char="•"/>
            </a:pPr>
            <a:r>
              <a:rPr lang="en-US" sz="2400" dirty="0">
                <a:latin typeface="Times New Roman" panose="02020603050405020304" pitchFamily="18" charset="0"/>
                <a:cs typeface="Times New Roman" panose="02020603050405020304" pitchFamily="18" charset="0"/>
              </a:rPr>
              <a:t>Decision trees are less appropriate for estimation tasks where the goal is to predict the value of a continuous attribute.</a:t>
            </a:r>
            <a:endParaRPr lang="en-US" sz="2400" dirty="0">
              <a:latin typeface="Times New Roman" panose="02020603050405020304" pitchFamily="18" charset="0"/>
              <a:cs typeface="Times New Roman" panose="02020603050405020304" pitchFamily="18" charset="0"/>
            </a:endParaRPr>
          </a:p>
          <a:p>
            <a:pPr algn="just" fontAlgn="base">
              <a:buFont typeface="Arial" panose="020B0604020202020204"/>
              <a:buChar char="•"/>
            </a:pPr>
            <a:r>
              <a:rPr lang="en-US" sz="2400" dirty="0">
                <a:latin typeface="Times New Roman" panose="02020603050405020304" pitchFamily="18" charset="0"/>
                <a:cs typeface="Times New Roman" panose="02020603050405020304" pitchFamily="18" charset="0"/>
              </a:rPr>
              <a:t>Decision trees are prone to errors in classification problems with many class and relatively small number of training examples.</a:t>
            </a:r>
            <a:endParaRPr lang="en-US" sz="2400" dirty="0">
              <a:latin typeface="Times New Roman" panose="02020603050405020304" pitchFamily="18" charset="0"/>
              <a:cs typeface="Times New Roman" panose="02020603050405020304" pitchFamily="18" charset="0"/>
            </a:endParaRPr>
          </a:p>
          <a:p>
            <a:pPr algn="just" fontAlgn="base">
              <a:buFont typeface="Arial" panose="020B0604020202020204"/>
              <a:buChar char="•"/>
            </a:pPr>
            <a:r>
              <a:rPr lang="en-US" sz="2400" dirty="0">
                <a:latin typeface="Times New Roman" panose="02020603050405020304" pitchFamily="18" charset="0"/>
                <a:cs typeface="Times New Roman" panose="02020603050405020304" pitchFamily="18" charset="0"/>
              </a:rPr>
              <a:t>Decision tree can be computationally expensive to train. The process of growing a decision tree is computationally expensive. </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10561</Words>
  <Application>WPS Presentation</Application>
  <PresentationFormat>On-screen Show (4:3)</PresentationFormat>
  <Paragraphs>160</Paragraphs>
  <Slides>23</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23</vt:i4>
      </vt:variant>
    </vt:vector>
  </HeadingPairs>
  <TitlesOfParts>
    <vt:vector size="33" baseType="lpstr">
      <vt:lpstr>Arial</vt:lpstr>
      <vt:lpstr>SimSun</vt:lpstr>
      <vt:lpstr>Wingdings</vt:lpstr>
      <vt:lpstr>Times New Roman</vt:lpstr>
      <vt:lpstr>Arial</vt:lpstr>
      <vt:lpstr>Microsoft YaHei</vt:lpstr>
      <vt:lpstr>Arial Unicode MS</vt:lpstr>
      <vt:lpstr>Calibri</vt:lpstr>
      <vt:lpstr>Times New Roman</vt:lpstr>
      <vt:lpstr>Office Theme</vt:lpstr>
      <vt:lpstr>DNR COLLEGE, PG COURSES BHIMAVARAM DESIGN AND ANALYSYS OF ALGORITHMS</vt:lpstr>
      <vt:lpstr>UNIT-IV</vt:lpstr>
      <vt:lpstr>Limitations of Algorithm Power</vt:lpstr>
      <vt:lpstr>PowerPoint 演示文稿</vt:lpstr>
      <vt:lpstr>PowerPoint 演示文稿</vt:lpstr>
      <vt:lpstr>Decision Trees</vt:lpstr>
      <vt:lpstr>PowerPoint 演示文稿</vt:lpstr>
      <vt:lpstr>PowerPoint 演示文稿</vt:lpstr>
      <vt:lpstr>PowerPoint 演示文稿</vt:lpstr>
      <vt:lpstr>P, NP and NP-complete problems</vt:lpstr>
      <vt:lpstr>PowerPoint 演示文稿</vt:lpstr>
      <vt:lpstr>Below is a venn diagram of the different class spaces.  </vt:lpstr>
      <vt:lpstr>Coping with the Limitations of Algorithms Power</vt:lpstr>
      <vt:lpstr>PowerPoint 演示文稿</vt:lpstr>
      <vt:lpstr>PowerPoint 演示文稿</vt:lpstr>
      <vt:lpstr>PowerPoint 演示文稿</vt:lpstr>
      <vt:lpstr>PowerPoint 演示文稿</vt:lpstr>
      <vt:lpstr>Branch-and-Bound</vt:lpstr>
      <vt:lpstr>PowerPoint 演示文稿</vt:lpstr>
      <vt:lpstr>PowerPoint 演示文稿</vt:lpstr>
      <vt:lpstr>Approximation Algorithms for  NP-hard Problems</vt:lpstr>
      <vt:lpstr>PowerPoint 演示文稿</vt:lpstr>
      <vt:lpstr>THANK  YOU</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DNR COLLEGE, PG COURSES BHIMAVARAM DESIGN AND ANALYSYS OF ALGORITHMS</dc:title>
  <dc:creator>MCA Computers</dc:creator>
  <cp:lastModifiedBy>DNR14</cp:lastModifiedBy>
  <cp:revision>2</cp:revision>
  <dcterms:created xsi:type="dcterms:W3CDTF">2020-09-19T06:27:00Z</dcterms:created>
  <dcterms:modified xsi:type="dcterms:W3CDTF">2024-06-18T09:40:41Z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4FACD335E0BA4DB89360DC8AE875CD27_12</vt:lpwstr>
  </property>
  <property fmtid="{D5CDD505-2E9C-101B-9397-08002B2CF9AE}" pid="3" name="KSOProductBuildVer">
    <vt:lpwstr>1033-12.2.0.17119</vt:lpwstr>
  </property>
</Properties>
</file>