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16"/>
  </p:handoutMasterIdLst>
  <p:sldIdLst>
    <p:sldId id="268" r:id="rId3"/>
    <p:sldId id="267" r:id="rId4"/>
    <p:sldId id="266" r:id="rId6"/>
    <p:sldId id="257" r:id="rId7"/>
    <p:sldId id="259" r:id="rId8"/>
    <p:sldId id="258" r:id="rId9"/>
    <p:sldId id="261" r:id="rId10"/>
    <p:sldId id="262" r:id="rId11"/>
    <p:sldId id="263" r:id="rId12"/>
    <p:sldId id="264" r:id="rId13"/>
    <p:sldId id="265" r:id="rId14"/>
    <p:sldId id="279" r:id="rId15"/>
  </p:sldIdLst>
  <p:sldSz cx="9144000" cy="6858000" type="screen4x3"/>
  <p:notesSz cx="9144000" cy="6858000"/>
  <p:defaultTextStyle>
    <a:defPPr>
      <a:defRPr lang="en-US"/>
    </a:defPPr>
    <a:lvl1pPr marL="0" lvl="0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1pPr>
    <a:lvl2pPr marL="457200" lvl="1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2pPr>
    <a:lvl3pPr marL="914400" lvl="2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3pPr>
    <a:lvl4pPr marL="1371600" lvl="3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4pPr>
    <a:lvl5pPr marL="1828800" lvl="4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5pPr>
    <a:lvl6pPr marL="2286000" lvl="5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6pPr>
    <a:lvl7pPr marL="2743200" lvl="6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7pPr>
    <a:lvl8pPr marL="3200400" lvl="7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8pPr>
    <a:lvl9pPr marL="3657600" lvl="8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83" d="100"/>
          <a:sy n="83" d="100"/>
        </p:scale>
        <p:origin x="16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handoutMaster" Target="handoutMasters/handoutMaster1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hangingPunct="1">
              <a:buNone/>
            </a:pPr>
            <a:fld id="{9A0DB2DC-4C9A-4742-B13C-FB6460FD3503}" type="slidenum">
              <a:rPr lang="en-US" altLang="en-US" sz="1200" dirty="0">
                <a:latin typeface="Calibri" panose="020F0502020204030204" pitchFamily="34" charset="0"/>
              </a:rPr>
            </a:fld>
            <a:endParaRPr lang="en-US" altLang="en-US" sz="1200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124" name="Rectangle 4"/>
          <p:cNvSpPr>
            <a:spLocks noRot="1" noTextEdi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Click to edit Master text styles</a:t>
            </a: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 level</a:t>
            </a: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Third level</a:t>
            </a: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Fourth level</a:t>
            </a: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Fifth level</a:t>
            </a: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hangingPunct="1">
              <a:buNone/>
            </a:pPr>
            <a:fld id="{9A0DB2DC-4C9A-4742-B13C-FB6460FD3503}" type="slidenum">
              <a:rPr lang="en-US" altLang="en-US" sz="1200" dirty="0">
                <a:latin typeface="Calibri" panose="020F0502020204030204" pitchFamily="34" charset="0"/>
              </a:rPr>
            </a:fld>
            <a:endParaRPr lang="en-US" altLang="en-US" sz="1200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Rectangle 7"/>
          <p:cNvSpPr txBox="1">
            <a:spLocks noGrp="1"/>
          </p:cNvSpPr>
          <p:nvPr>
            <p:ph type="sldNum" sz="quarter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9219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9220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0" name="Rectangle 7"/>
          <p:cNvSpPr txBox="1">
            <a:spLocks noGrp="1"/>
          </p:cNvSpPr>
          <p:nvPr>
            <p:ph type="sldNum" sz="quarter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27651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2765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Rectangle 7"/>
          <p:cNvSpPr txBox="1">
            <a:spLocks noGrp="1"/>
          </p:cNvSpPr>
          <p:nvPr>
            <p:ph type="sldNum" sz="quarter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11267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1126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Rectangle 7"/>
          <p:cNvSpPr txBox="1">
            <a:spLocks noGrp="1"/>
          </p:cNvSpPr>
          <p:nvPr>
            <p:ph type="sldNum" sz="quarter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13315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13316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Rectangle 7"/>
          <p:cNvSpPr txBox="1">
            <a:spLocks noGrp="1"/>
          </p:cNvSpPr>
          <p:nvPr>
            <p:ph type="sldNum" sz="quarter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15363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1536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Rectangle 7"/>
          <p:cNvSpPr txBox="1">
            <a:spLocks noGrp="1"/>
          </p:cNvSpPr>
          <p:nvPr>
            <p:ph type="sldNum" sz="quarter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17411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1741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Rectangle 7"/>
          <p:cNvSpPr txBox="1">
            <a:spLocks noGrp="1"/>
          </p:cNvSpPr>
          <p:nvPr>
            <p:ph type="sldNum" sz="quarter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19459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19460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Rectangle 7"/>
          <p:cNvSpPr txBox="1">
            <a:spLocks noGrp="1"/>
          </p:cNvSpPr>
          <p:nvPr>
            <p:ph type="sldNum" sz="quarter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21507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2150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Rectangle 7"/>
          <p:cNvSpPr txBox="1">
            <a:spLocks noGrp="1"/>
          </p:cNvSpPr>
          <p:nvPr>
            <p:ph type="sldNum" sz="quarter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23555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23556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Rectangle 7"/>
          <p:cNvSpPr txBox="1">
            <a:spLocks noGrp="1"/>
          </p:cNvSpPr>
          <p:nvPr>
            <p:ph type="sldNum" sz="quarter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25603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2560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8313" y="1196975"/>
            <a:ext cx="8207375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9900" y="2422525"/>
            <a:ext cx="8212138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60B5EF9-BBC0-47F3-9222-9C97073B34E1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algn="r" eaLnBrk="1" hangingPunct="1">
              <a:buNone/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000">
        <p:wheel spokes="8"/>
        <p:sndAc>
          <p:stSnd>
            <p:snd r:embed="rId3" name="cashreg.wav"/>
          </p:stSnd>
        </p:sndAc>
      </p:transition>
    </mc:Choice>
    <mc:Fallback>
      <p:transition spd="med">
        <p:wheel spokes="8"/>
        <p:sndAc>
          <p:stSnd>
            <p:snd r:embed="rId3" name="cashreg.wav"/>
          </p:stSnd>
        </p:sndAc>
      </p:transition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509FBAE-8E44-453A-A058-E5E4E25E5761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Accounting Is Fun!</a:t>
            </a:r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r>
              <a:rPr lang="en-US" altLang="en-US" dirty="0">
                <a:latin typeface="Trebuchet MS" panose="020B0603020202020204" pitchFamily="34" charset="0"/>
              </a:rPr>
              <a:t>3 - </a:t>
            </a:r>
            <a:fld id="{9A0DB2DC-4C9A-4742-B13C-FB6460FD3503}" type="slidenum">
              <a:rPr lang="en-US" altLang="en-US" sz="900" dirty="0">
                <a:solidFill>
                  <a:schemeClr val="accent1"/>
                </a:solidFill>
                <a:latin typeface="Trebuchet MS" panose="020B0603020202020204" pitchFamily="34" charset="0"/>
              </a:rPr>
            </a:fld>
            <a:endParaRPr lang="en-US" altLang="en-US" sz="900" dirty="0">
              <a:solidFill>
                <a:schemeClr val="accent1"/>
              </a:solidFill>
              <a:latin typeface="Trebuchet MS" panose="020B0603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000">
        <p:wheel spokes="8"/>
        <p:sndAc>
          <p:stSnd>
            <p:snd r:embed="rId2" name="cashreg.wav"/>
          </p:stSnd>
        </p:sndAc>
      </p:transition>
    </mc:Choice>
    <mc:Fallback>
      <p:transition spd="med">
        <p:wheel spokes="8"/>
        <p:sndAc>
          <p:stSnd>
            <p:snd r:embed="rId2" name="cashreg.wav"/>
          </p:stSnd>
        </p:sndAc>
      </p:transition>
    </mc:Fallback>
  </mc:AlternateContent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509FBAE-8E44-453A-A058-E5E4E25E5761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Accounting Is Fun!</a:t>
            </a:r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r>
              <a:rPr lang="en-US" altLang="en-US" dirty="0">
                <a:latin typeface="Trebuchet MS" panose="020B0603020202020204" pitchFamily="34" charset="0"/>
              </a:rPr>
              <a:t>3 - </a:t>
            </a:r>
            <a:fld id="{9A0DB2DC-4C9A-4742-B13C-FB6460FD3503}" type="slidenum">
              <a:rPr lang="en-US" altLang="en-US" sz="900" dirty="0">
                <a:solidFill>
                  <a:schemeClr val="accent1"/>
                </a:solidFill>
                <a:latin typeface="Trebuchet MS" panose="020B0603020202020204" pitchFamily="34" charset="0"/>
              </a:rPr>
            </a:fld>
            <a:endParaRPr lang="en-US" altLang="en-US" sz="900" dirty="0">
              <a:solidFill>
                <a:schemeClr val="accent1"/>
              </a:solidFill>
              <a:latin typeface="Trebuchet MS" panose="020B0603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000">
        <p:wheel spokes="8"/>
        <p:sndAc>
          <p:stSnd>
            <p:snd r:embed="rId2" name="cashreg.wav"/>
          </p:stSnd>
        </p:sndAc>
      </p:transition>
    </mc:Choice>
    <mc:Fallback>
      <p:transition spd="med">
        <p:wheel spokes="8"/>
        <p:sndAc>
          <p:stSnd>
            <p:snd r:embed="rId2" name="cashreg.wav"/>
          </p:stSnd>
        </p:sndAc>
      </p:transition>
    </mc:Fallback>
  </mc:AlternateContent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509FBAE-8E44-453A-A058-E5E4E25E5761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Accounting Is Fun!</a:t>
            </a:r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r>
              <a:rPr lang="en-US" altLang="en-US" dirty="0">
                <a:latin typeface="Trebuchet MS" panose="020B0603020202020204" pitchFamily="34" charset="0"/>
              </a:rPr>
              <a:t>3 - </a:t>
            </a:r>
            <a:fld id="{9A0DB2DC-4C9A-4742-B13C-FB6460FD3503}" type="slidenum">
              <a:rPr lang="en-US" altLang="en-US" sz="900" dirty="0">
                <a:solidFill>
                  <a:schemeClr val="accent1"/>
                </a:solidFill>
                <a:latin typeface="Trebuchet MS" panose="020B0603020202020204" pitchFamily="34" charset="0"/>
              </a:rPr>
            </a:fld>
            <a:endParaRPr lang="en-US" altLang="en-US" sz="900" dirty="0">
              <a:solidFill>
                <a:schemeClr val="accent1"/>
              </a:solidFill>
              <a:latin typeface="Trebuchet MS" panose="020B0603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000">
        <p:wheel spokes="8"/>
        <p:sndAc>
          <p:stSnd>
            <p:snd r:embed="rId2" name="cashreg.wav"/>
          </p:stSnd>
        </p:sndAc>
      </p:transition>
    </mc:Choice>
    <mc:Fallback>
      <p:transition spd="med">
        <p:wheel spokes="8"/>
        <p:sndAc>
          <p:stSnd>
            <p:snd r:embed="rId2" name="cashreg.wav"/>
          </p:stSnd>
        </p:sndAc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509FBAE-8E44-453A-A058-E5E4E25E5761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Accounting Is Fun!</a:t>
            </a:r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r>
              <a:rPr lang="en-US" altLang="en-US" dirty="0">
                <a:latin typeface="Trebuchet MS" panose="020B0603020202020204" pitchFamily="34" charset="0"/>
              </a:rPr>
              <a:t>3 - </a:t>
            </a:r>
            <a:fld id="{9A0DB2DC-4C9A-4742-B13C-FB6460FD3503}" type="slidenum">
              <a:rPr lang="en-US" altLang="en-US" sz="900" dirty="0">
                <a:solidFill>
                  <a:schemeClr val="accent1"/>
                </a:solidFill>
                <a:latin typeface="Trebuchet MS" panose="020B0603020202020204" pitchFamily="34" charset="0"/>
              </a:rPr>
            </a:fld>
            <a:endParaRPr lang="en-US" altLang="en-US" sz="900" dirty="0">
              <a:solidFill>
                <a:schemeClr val="accent1"/>
              </a:solidFill>
              <a:latin typeface="Trebuchet MS" panose="020B0603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000">
        <p:wheel spokes="8"/>
        <p:sndAc>
          <p:stSnd>
            <p:snd r:embed="rId2" name="cashreg.wav"/>
          </p:stSnd>
        </p:sndAc>
      </p:transition>
    </mc:Choice>
    <mc:Fallback>
      <p:transition spd="med">
        <p:wheel spokes="8"/>
        <p:sndAc>
          <p:stSnd>
            <p:snd r:embed="rId2" name="cashreg.wav"/>
          </p:stSnd>
        </p:sndAc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509FBAE-8E44-453A-A058-E5E4E25E5761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Accounting Is Fun!</a:t>
            </a:r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r>
              <a:rPr lang="en-US" altLang="en-US" dirty="0">
                <a:latin typeface="Trebuchet MS" panose="020B0603020202020204" pitchFamily="34" charset="0"/>
              </a:rPr>
              <a:t>3 - </a:t>
            </a:r>
            <a:fld id="{9A0DB2DC-4C9A-4742-B13C-FB6460FD3503}" type="slidenum">
              <a:rPr lang="en-US" altLang="en-US" sz="900" dirty="0">
                <a:solidFill>
                  <a:schemeClr val="accent1"/>
                </a:solidFill>
                <a:latin typeface="Trebuchet MS" panose="020B0603020202020204" pitchFamily="34" charset="0"/>
              </a:rPr>
            </a:fld>
            <a:endParaRPr lang="en-US" altLang="en-US" sz="900" dirty="0">
              <a:solidFill>
                <a:schemeClr val="accent1"/>
              </a:solidFill>
              <a:latin typeface="Trebuchet MS" panose="020B0603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000">
        <p:wheel spokes="8"/>
        <p:sndAc>
          <p:stSnd>
            <p:snd r:embed="rId2" name="cashreg.wav"/>
          </p:stSnd>
        </p:sndAc>
      </p:transition>
    </mc:Choice>
    <mc:Fallback>
      <p:transition spd="med">
        <p:wheel spokes="8"/>
        <p:sndAc>
          <p:stSnd>
            <p:snd r:embed="rId2" name="cashreg.wav"/>
          </p:stSnd>
        </p:sndAc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509FBAE-8E44-453A-A058-E5E4E25E5761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Accounting Is Fun!</a:t>
            </a:r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r>
              <a:rPr lang="en-US" altLang="en-US" dirty="0">
                <a:latin typeface="Trebuchet MS" panose="020B0603020202020204" pitchFamily="34" charset="0"/>
              </a:rPr>
              <a:t>3 - </a:t>
            </a:r>
            <a:fld id="{9A0DB2DC-4C9A-4742-B13C-FB6460FD3503}" type="slidenum">
              <a:rPr lang="en-US" altLang="en-US" sz="900" dirty="0">
                <a:solidFill>
                  <a:schemeClr val="accent1"/>
                </a:solidFill>
                <a:latin typeface="Trebuchet MS" panose="020B0603020202020204" pitchFamily="34" charset="0"/>
              </a:rPr>
            </a:fld>
            <a:endParaRPr lang="en-US" altLang="en-US" sz="900" dirty="0">
              <a:solidFill>
                <a:schemeClr val="accent1"/>
              </a:solidFill>
              <a:latin typeface="Trebuchet MS" panose="020B0603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000">
        <p:wheel spokes="8"/>
        <p:sndAc>
          <p:stSnd>
            <p:snd r:embed="rId2" name="cashreg.wav"/>
          </p:stSnd>
        </p:sndAc>
      </p:transition>
    </mc:Choice>
    <mc:Fallback>
      <p:transition spd="med">
        <p:wheel spokes="8"/>
        <p:sndAc>
          <p:stSnd>
            <p:snd r:embed="rId2" name="cashreg.wav"/>
          </p:stSnd>
        </p:sndAc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509FBAE-8E44-453A-A058-E5E4E25E5761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Accounting Is Fun!</a:t>
            </a:r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r>
              <a:rPr lang="en-US" altLang="en-US" dirty="0">
                <a:latin typeface="Trebuchet MS" panose="020B0603020202020204" pitchFamily="34" charset="0"/>
              </a:rPr>
              <a:t>3 - </a:t>
            </a:r>
            <a:fld id="{9A0DB2DC-4C9A-4742-B13C-FB6460FD3503}" type="slidenum">
              <a:rPr lang="en-US" altLang="en-US" sz="900" dirty="0">
                <a:solidFill>
                  <a:schemeClr val="accent1"/>
                </a:solidFill>
                <a:latin typeface="Trebuchet MS" panose="020B0603020202020204" pitchFamily="34" charset="0"/>
              </a:rPr>
            </a:fld>
            <a:endParaRPr lang="en-US" altLang="en-US" sz="900" dirty="0">
              <a:solidFill>
                <a:schemeClr val="accent1"/>
              </a:solidFill>
              <a:latin typeface="Trebuchet MS" panose="020B0603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000">
        <p:wheel spokes="8"/>
        <p:sndAc>
          <p:stSnd>
            <p:snd r:embed="rId2" name="cashreg.wav"/>
          </p:stSnd>
        </p:sndAc>
      </p:transition>
    </mc:Choice>
    <mc:Fallback>
      <p:transition spd="med">
        <p:wheel spokes="8"/>
        <p:sndAc>
          <p:stSnd>
            <p:snd r:embed="rId2" name="cashreg.wav"/>
          </p:stSnd>
        </p:sndAc>
      </p:transition>
    </mc:Fallback>
  </mc:AlternateContent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509FBAE-8E44-453A-A058-E5E4E25E5761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Accounting Is Fun!</a:t>
            </a:r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r>
              <a:rPr lang="en-US" altLang="en-US" dirty="0">
                <a:latin typeface="Trebuchet MS" panose="020B0603020202020204" pitchFamily="34" charset="0"/>
              </a:rPr>
              <a:t>3 - </a:t>
            </a:r>
            <a:fld id="{9A0DB2DC-4C9A-4742-B13C-FB6460FD3503}" type="slidenum">
              <a:rPr lang="en-US" altLang="en-US" sz="900" dirty="0">
                <a:solidFill>
                  <a:schemeClr val="accent1"/>
                </a:solidFill>
                <a:latin typeface="Trebuchet MS" panose="020B0603020202020204" pitchFamily="34" charset="0"/>
              </a:rPr>
            </a:fld>
            <a:endParaRPr lang="en-US" altLang="en-US" sz="900" dirty="0">
              <a:solidFill>
                <a:schemeClr val="accent1"/>
              </a:solidFill>
              <a:latin typeface="Trebuchet MS" panose="020B0603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000">
        <p:wheel spokes="8"/>
        <p:sndAc>
          <p:stSnd>
            <p:snd r:embed="rId2" name="cashreg.wav"/>
          </p:stSnd>
        </p:sndAc>
      </p:transition>
    </mc:Choice>
    <mc:Fallback>
      <p:transition spd="med">
        <p:wheel spokes="8"/>
        <p:sndAc>
          <p:stSnd>
            <p:snd r:embed="rId2" name="cashreg.wav"/>
          </p:stSnd>
        </p:sndAc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509FBAE-8E44-453A-A058-E5E4E25E5761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Accounting Is Fun!</a:t>
            </a:r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r>
              <a:rPr lang="en-US" altLang="en-US" dirty="0">
                <a:latin typeface="Trebuchet MS" panose="020B0603020202020204" pitchFamily="34" charset="0"/>
              </a:rPr>
              <a:t>3 - </a:t>
            </a:r>
            <a:fld id="{9A0DB2DC-4C9A-4742-B13C-FB6460FD3503}" type="slidenum">
              <a:rPr lang="en-US" altLang="en-US" sz="900" dirty="0">
                <a:solidFill>
                  <a:schemeClr val="accent1"/>
                </a:solidFill>
                <a:latin typeface="Trebuchet MS" panose="020B0603020202020204" pitchFamily="34" charset="0"/>
              </a:rPr>
            </a:fld>
            <a:endParaRPr lang="en-US" altLang="en-US" sz="900" dirty="0">
              <a:solidFill>
                <a:schemeClr val="accent1"/>
              </a:solidFill>
              <a:latin typeface="Trebuchet MS" panose="020B0603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000">
        <p:wheel spokes="8"/>
        <p:sndAc>
          <p:stSnd>
            <p:snd r:embed="rId2" name="cashreg.wav"/>
          </p:stSnd>
        </p:sndAc>
      </p:transition>
    </mc:Choice>
    <mc:Fallback>
      <p:transition spd="med">
        <p:wheel spokes="8"/>
        <p:sndAc>
          <p:stSnd>
            <p:snd r:embed="rId2" name="cashreg.wav"/>
          </p:stSnd>
        </p:sndAc>
      </p:transition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509FBAE-8E44-453A-A058-E5E4E25E5761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Accounting Is Fun!</a:t>
            </a:r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r>
              <a:rPr lang="en-US" altLang="en-US" dirty="0">
                <a:latin typeface="Trebuchet MS" panose="020B0603020202020204" pitchFamily="34" charset="0"/>
              </a:rPr>
              <a:t>3 - </a:t>
            </a:r>
            <a:fld id="{9A0DB2DC-4C9A-4742-B13C-FB6460FD3503}" type="slidenum">
              <a:rPr lang="en-US" altLang="en-US" sz="900" dirty="0">
                <a:solidFill>
                  <a:schemeClr val="accent1"/>
                </a:solidFill>
                <a:latin typeface="Trebuchet MS" panose="020B0603020202020204" pitchFamily="34" charset="0"/>
              </a:rPr>
            </a:fld>
            <a:endParaRPr lang="en-US" altLang="en-US" sz="900" dirty="0">
              <a:solidFill>
                <a:schemeClr val="accent1"/>
              </a:solidFill>
              <a:latin typeface="Trebuchet MS" panose="020B0603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000">
        <p:wheel spokes="8"/>
        <p:sndAc>
          <p:stSnd>
            <p:snd r:embed="rId2" name="cashreg.wav"/>
          </p:stSnd>
        </p:sndAc>
      </p:transition>
    </mc:Choice>
    <mc:Fallback>
      <p:transition spd="med">
        <p:wheel spokes="8"/>
        <p:sndAc>
          <p:stSnd>
            <p:snd r:embed="rId2" name="cashreg.wav"/>
          </p:stSnd>
        </p:sndAc>
      </p:transition>
    </mc:Fallback>
  </mc:AlternateContent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audio" Target="../media/audio1.wav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509FBAE-8E44-453A-A058-E5E4E25E5761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Accounting Is Fun!</a:t>
            </a:r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r>
              <a:rPr lang="en-US" altLang="en-US" dirty="0">
                <a:latin typeface="Trebuchet MS" panose="020B0603020202020204" pitchFamily="34" charset="0"/>
              </a:rPr>
              <a:t>3 - </a:t>
            </a:r>
            <a:fld id="{9A0DB2DC-4C9A-4742-B13C-FB6460FD3503}" type="slidenum">
              <a:rPr lang="en-US" altLang="en-US" sz="900" dirty="0">
                <a:solidFill>
                  <a:schemeClr val="accent1"/>
                </a:solidFill>
                <a:latin typeface="Trebuchet MS" panose="020B0603020202020204" pitchFamily="34" charset="0"/>
              </a:rPr>
            </a:fld>
            <a:endParaRPr lang="en-US" altLang="en-US" sz="900" dirty="0">
              <a:solidFill>
                <a:schemeClr val="accent1"/>
              </a:solidFill>
              <a:latin typeface="Trebuchet MS" panose="020B0603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med" p14:dur="1000">
        <p:wheel spokes="8"/>
        <p:sndAc>
          <p:stSnd>
            <p:snd r:embed="rId13" name="cashreg.wav"/>
          </p:stSnd>
        </p:sndAc>
      </p:transition>
    </mc:Choice>
    <mc:Fallback>
      <p:transition spd="med">
        <p:wheel spokes="8"/>
        <p:sndAc>
          <p:stSnd>
            <p:snd r:embed="rId13" name="cashreg.wav"/>
          </p:stSnd>
        </p:sndAc>
      </p:transition>
    </mc:Fallback>
  </mc:AlternateConten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9.xml"/><Relationship Id="rId3" Type="http://schemas.openxmlformats.org/officeDocument/2006/relationships/slideLayout" Target="../slideLayouts/slideLayout6.xml"/><Relationship Id="rId2" Type="http://schemas.openxmlformats.org/officeDocument/2006/relationships/audio" Target="../media/audio1.wav"/><Relationship Id="rId1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0.xml"/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1.wav"/><Relationship Id="rId1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1.wav"/><Relationship Id="rId1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1.wav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Title 1"/>
          <p:cNvSpPr>
            <a:spLocks noGrp="1"/>
          </p:cNvSpPr>
          <p:nvPr>
            <p:ph type="ctrTitle"/>
          </p:nvPr>
        </p:nvSpPr>
        <p:spPr>
          <a:xfrm>
            <a:off x="914400" y="1066800"/>
            <a:ext cx="7696200" cy="914400"/>
          </a:xfrm>
        </p:spPr>
        <p:txBody>
          <a:bodyPr vert="horz" wrap="square" lIns="91440" tIns="45720" rIns="91440" bIns="45720" anchor="b" anchorCtr="0"/>
          <a:p>
            <a:pPr defTabSz="457200" eaLnBrk="1" hangingPunct="1">
              <a:buClrTx/>
              <a:buSzTx/>
              <a:buFontTx/>
              <a:buNone/>
            </a:pPr>
            <a:r>
              <a:rPr lang="en-US" altLang="en-US" sz="4000" kern="1200" dirty="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+mj-cs"/>
              </a:rPr>
              <a:t>The Accounting Cycle</a:t>
            </a:r>
            <a:br>
              <a:rPr lang="en-US" altLang="en-US" sz="4000" kern="1200" dirty="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+mj-cs"/>
              </a:rPr>
            </a:br>
            <a:r>
              <a:rPr lang="en-US" altLang="en-US" sz="3600" kern="1200" dirty="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+mj-cs"/>
              </a:rPr>
              <a:t>MCA</a:t>
            </a:r>
            <a:r>
              <a:rPr lang="en-US" altLang="en-US" sz="4000" kern="1200" dirty="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+mj-cs"/>
              </a:rPr>
              <a:t> I Semester</a:t>
            </a:r>
            <a:endParaRPr lang="en-IN" altLang="en-US" sz="4000" kern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</p:txBody>
      </p:sp>
      <p:sp>
        <p:nvSpPr>
          <p:cNvPr id="7171" name="Subtitle 2"/>
          <p:cNvSpPr>
            <a:spLocks noGrp="1"/>
          </p:cNvSpPr>
          <p:nvPr>
            <p:ph type="subTitle" idx="1"/>
          </p:nvPr>
        </p:nvSpPr>
        <p:spPr>
          <a:xfrm>
            <a:off x="4343400" y="4051300"/>
            <a:ext cx="3657600" cy="1096963"/>
          </a:xfrm>
        </p:spPr>
        <p:txBody>
          <a:bodyPr vert="horz" wrap="square" lIns="91440" tIns="45720" rIns="91440" bIns="45720" anchor="t" anchorCtr="0"/>
          <a:p>
            <a:pPr defTabSz="457200" eaLnBrk="1" hangingPunct="1">
              <a:buSzPct val="80000"/>
            </a:pPr>
            <a:r>
              <a:rPr sz="2000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A.DURGA DEVI</a:t>
            </a:r>
            <a:endParaRPr sz="2000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defTabSz="457200" eaLnBrk="1" hangingPunct="1">
              <a:buSzPct val="80000"/>
            </a:pPr>
            <a:r>
              <a:rPr sz="2000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MCA DEPARTMENT</a:t>
            </a:r>
            <a:endParaRPr lang="en-IN" altLang="x-none" sz="2000" kern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000">
        <p:wheel spokes="8"/>
        <p:sndAc>
          <p:stSnd>
            <p:snd r:embed="rId1" name="cashreg.wav"/>
          </p:stSnd>
        </p:sndAc>
      </p:transition>
    </mc:Choice>
    <mc:Fallback>
      <p:transition spd="med">
        <p:wheel spokes="8"/>
        <p:sndAc>
          <p:stSnd>
            <p:snd r:embed="rId1" name="cashreg.wav"/>
          </p:stSnd>
        </p:sndAc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6348413" cy="1320800"/>
          </a:xfrm>
        </p:spPr>
        <p:txBody>
          <a:bodyPr vert="horz" wrap="square" lIns="91440" tIns="45720" rIns="91440" bIns="45720" numCol="1" rtlCol="0" anchor="t" anchorCtr="0" compatLnSpc="1">
            <a:normAutofit fontScale="9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Posting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SimSun" panose="02010600030101010101" pitchFamily="2" charset="-122"/>
                <a:cs typeface="+mj-cs"/>
              </a:rPr>
              <a:t>Transaction (a): Arch deposited $70,000 in bank account in name of business</a:t>
            </a:r>
            <a:endParaRPr kumimoji="0" lang="en-US" altLang="en-US" sz="28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4579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1147763"/>
            <a:ext cx="8382000" cy="462915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000">
        <p:wheel spokes="8"/>
        <p:sndAc>
          <p:stSnd>
            <p:snd r:embed="rId2" name="cashreg.wav"/>
          </p:stSnd>
        </p:sndAc>
      </p:transition>
    </mc:Choice>
    <mc:Fallback>
      <p:transition spd="med">
        <p:wheel spokes="8"/>
        <p:sndAc>
          <p:stSnd>
            <p:snd r:embed="rId2" name="cashreg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r>
              <a:rPr lang="en-US" altLang="en-US" dirty="0"/>
              <a:t>Preparing a Trial Balance</a:t>
            </a:r>
            <a:endParaRPr lang="en-US" altLang="en-US" dirty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835025"/>
            <a:ext cx="7772400" cy="1905000"/>
          </a:xfrm>
        </p:spPr>
        <p:txBody>
          <a:bodyPr vert="horz" wrap="square" lIns="91440" tIns="45720" rIns="91440" bIns="45720" numCol="1" rtlCol="0" anchor="t" anchorCtr="0" compatLnSpc="1">
            <a:normAutofit lnSpcReduction="1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List the ledger account balances in two columns on the trial balance</a:t>
            </a: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Left column = Debits</a:t>
            </a: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Right column = Credits</a:t>
            </a: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Trial balance proves DR = CR</a:t>
            </a: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6628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05000" y="2657475"/>
            <a:ext cx="5334000" cy="3749675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000">
        <p:wheel spokes="8"/>
        <p:sndAc>
          <p:stSnd>
            <p:snd r:embed="rId2" name="cashreg.wav"/>
          </p:stSnd>
        </p:sndAc>
      </p:transition>
    </mc:Choice>
    <mc:Fallback>
      <p:transition spd="med">
        <p:wheel spokes="8"/>
        <p:sndAc>
          <p:stSnd>
            <p:snd r:embed="rId2" name="cashreg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charRg st="0" end="6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3011">
                                            <p:txEl>
                                              <p:charRg st="0" end="6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011">
                                            <p:txEl>
                                              <p:charRg st="0" end="6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3011">
                                            <p:txEl>
                                              <p:charRg st="0" end="6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charRg st="69" end="9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3011">
                                            <p:txEl>
                                              <p:charRg st="69" end="9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3011">
                                            <p:txEl>
                                              <p:charRg st="69" end="9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011">
                                            <p:txEl>
                                              <p:charRg st="69" end="9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charRg st="90" end="1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3011">
                                            <p:txEl>
                                              <p:charRg st="90" end="1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3011">
                                            <p:txEl>
                                              <p:charRg st="90" end="1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3011">
                                            <p:txEl>
                                              <p:charRg st="90" end="1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charRg st="113" end="14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3011">
                                            <p:txEl>
                                              <p:charRg st="113" end="14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3011">
                                            <p:txEl>
                                              <p:charRg st="113" end="14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3011">
                                            <p:txEl>
                                              <p:charRg st="113" end="14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  <p:bldP spid="4301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71599" y="2590800"/>
            <a:ext cx="6347714" cy="1320800"/>
          </a:xfrm>
        </p:spPr>
        <p:txBody>
          <a:bodyPr/>
          <a:p>
            <a:pPr algn="ctr"/>
            <a:r>
              <a:rPr lang="en-I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THANK YOU</a:t>
            </a:r>
            <a:endParaRPr lang="en-IN" altLang="en-US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000">
        <p:wheel spokes="8"/>
        <p:sndAc>
          <p:stSnd>
            <p:snd r:embed="rId1" name="cashreg.wav"/>
          </p:stSnd>
        </p:sndAc>
      </p:transition>
    </mc:Choice>
    <mc:Fallback>
      <p:transition spd="med">
        <p:wheel spokes="8"/>
        <p:sndAc>
          <p:stSnd>
            <p:snd r:embed="rId1" name="cashreg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7106" name="Rectang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</p:spPr>
        <p:txBody>
          <a:bodyPr vert="horz" wrap="square" lIns="91440" tIns="45720" rIns="91440" bIns="45720" anchor="t" anchorCtr="0"/>
          <a:p>
            <a:pPr eaLnBrk="1" hangingPunct="1"/>
            <a:r>
              <a:rPr lang="en-US" altLang="en-US" dirty="0">
                <a:ea typeface="SimSun" panose="02010600030101010101" pitchFamily="2" charset="-122"/>
              </a:rPr>
              <a:t>List The Steps In The Accounting Cycle</a:t>
            </a:r>
            <a:endParaRPr lang="en-US" altLang="en-US" dirty="0">
              <a:ea typeface="SimSun" panose="02010600030101010101" pitchFamily="2" charset="-122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990600"/>
            <a:ext cx="7467600" cy="5257800"/>
          </a:xfrm>
        </p:spPr>
        <p:txBody>
          <a:bodyPr vert="horz" wrap="square" lIns="91440" tIns="45720" rIns="91440" bIns="45720" numCol="1" rtlCol="0" anchor="t" anchorCtr="0" compatLnSpc="1">
            <a:normAutofit lnSpcReduction="10000"/>
          </a:bodyPr>
          <a:lstStyle/>
          <a:p>
            <a:pPr marL="609600" marR="0" lvl="0" indent="-6096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AutoNum type="arabicPeriod"/>
              <a:defRPr/>
            </a:pPr>
            <a:r>
              <a:rPr kumimoji="0" lang="en-US" altLang="en-US" sz="26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Analyze source documents &amp; record business transactions in a journal</a:t>
            </a:r>
            <a:endParaRPr kumimoji="0" lang="en-US" altLang="en-US" sz="26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AutoNum type="arabicPeriod"/>
              <a:defRPr/>
            </a:pPr>
            <a:r>
              <a:rPr kumimoji="0" lang="en-US" altLang="en-US" sz="26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Post journal entries to the ledger accounts</a:t>
            </a:r>
            <a:endParaRPr kumimoji="0" lang="en-US" altLang="en-US" sz="26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AutoNum type="arabicPeriod" startAt="3"/>
              <a:defRPr/>
            </a:pPr>
            <a:r>
              <a:rPr kumimoji="0" lang="en-US" altLang="en-US" sz="26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Prepare a trial balance</a:t>
            </a:r>
            <a:endParaRPr kumimoji="0" lang="en-US" altLang="en-US" sz="26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AutoNum type="arabicPeriod" startAt="3"/>
              <a:defRPr/>
            </a:pPr>
            <a:r>
              <a:rPr kumimoji="0" lang="en-US" altLang="en-US" sz="26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Gather adjustment data and record adjustments in the work sheet</a:t>
            </a:r>
            <a:endParaRPr kumimoji="0" lang="en-US" altLang="en-US" sz="26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AutoNum type="arabicPeriod" startAt="3"/>
              <a:defRPr/>
            </a:pPr>
            <a:r>
              <a:rPr kumimoji="0" lang="en-US" altLang="en-US" sz="26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Complete the work sheet</a:t>
            </a:r>
            <a:endParaRPr kumimoji="0" lang="en-US" altLang="en-US" sz="26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AutoNum type="arabicPeriod" startAt="3"/>
              <a:defRPr/>
            </a:pPr>
            <a:r>
              <a:rPr kumimoji="0" lang="en-US" altLang="en-US" sz="26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Create financial reports from data in work sheet</a:t>
            </a:r>
            <a:endParaRPr kumimoji="0" lang="en-US" altLang="en-US" sz="26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AutoNum type="arabicPeriod" startAt="3"/>
              <a:defRPr/>
            </a:pPr>
            <a:r>
              <a:rPr kumimoji="0" lang="en-US" altLang="en-US" sz="26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Journalize and post the adjusting entries</a:t>
            </a:r>
            <a:endParaRPr kumimoji="0" lang="en-US" altLang="en-US" sz="26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AutoNum type="arabicPeriod" startAt="3"/>
              <a:defRPr/>
            </a:pPr>
            <a:r>
              <a:rPr kumimoji="0" lang="en-US" altLang="en-US" sz="26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Journalize and post the closing entries</a:t>
            </a:r>
            <a:endParaRPr kumimoji="0" lang="en-US" altLang="en-US" sz="26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AutoNum type="arabicPeriod" startAt="3"/>
              <a:defRPr/>
            </a:pPr>
            <a:r>
              <a:rPr kumimoji="0" lang="en-US" altLang="en-US" sz="26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Prepare the post-closing trial balance</a:t>
            </a:r>
            <a:endParaRPr kumimoji="0" lang="en-US" altLang="en-US" sz="26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196" name="WordArt 4"/>
          <p:cNvSpPr>
            <a:spLocks noTextEdit="1"/>
          </p:cNvSpPr>
          <p:nvPr/>
        </p:nvSpPr>
        <p:spPr>
          <a:xfrm>
            <a:off x="7667625" y="1704975"/>
            <a:ext cx="140017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2800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Impact" panose="020B0806030902050204" charset="0"/>
                <a:ea typeface="Impact" panose="020B0806030902050204" charset="0"/>
              </a:rPr>
              <a:t>Chapter 3</a:t>
            </a:r>
            <a:endParaRPr lang="en-US" sz="2800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Impact" panose="020B0806030902050204" charset="0"/>
              <a:ea typeface="Impact" panose="020B0806030902050204" charset="0"/>
            </a:endParaRPr>
          </a:p>
        </p:txBody>
      </p:sp>
      <p:sp>
        <p:nvSpPr>
          <p:cNvPr id="8197" name="WordArt 5"/>
          <p:cNvSpPr>
            <a:spLocks noTextEdit="1"/>
          </p:cNvSpPr>
          <p:nvPr/>
        </p:nvSpPr>
        <p:spPr>
          <a:xfrm>
            <a:off x="7667625" y="3838575"/>
            <a:ext cx="138112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2800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Impact" panose="020B0806030902050204" charset="0"/>
                <a:ea typeface="Impact" panose="020B0806030902050204" charset="0"/>
              </a:rPr>
              <a:t>Chapter 4</a:t>
            </a:r>
            <a:endParaRPr lang="en-US" sz="2800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Impact" panose="020B0806030902050204" charset="0"/>
              <a:ea typeface="Impact" panose="020B0806030902050204" charset="0"/>
            </a:endParaRPr>
          </a:p>
        </p:txBody>
      </p:sp>
      <p:sp>
        <p:nvSpPr>
          <p:cNvPr id="8198" name="WordArt 6"/>
          <p:cNvSpPr>
            <a:spLocks noTextEdit="1"/>
          </p:cNvSpPr>
          <p:nvPr/>
        </p:nvSpPr>
        <p:spPr>
          <a:xfrm>
            <a:off x="7639050" y="5667375"/>
            <a:ext cx="140017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2800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Impact" panose="020B0806030902050204" charset="0"/>
                <a:ea typeface="Impact" panose="020B0806030902050204" charset="0"/>
              </a:rPr>
              <a:t>Chapter 5</a:t>
            </a:r>
            <a:endParaRPr lang="en-US" sz="2800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Impact" panose="020B0806030902050204" charset="0"/>
              <a:ea typeface="Impact" panose="020B0806030902050204" charset="0"/>
            </a:endParaRPr>
          </a:p>
        </p:txBody>
      </p:sp>
      <p:sp>
        <p:nvSpPr>
          <p:cNvPr id="47111" name="AutoShape 7"/>
          <p:cNvSpPr/>
          <p:nvPr/>
        </p:nvSpPr>
        <p:spPr>
          <a:xfrm>
            <a:off x="6553200" y="990600"/>
            <a:ext cx="1038225" cy="1905000"/>
          </a:xfrm>
          <a:prstGeom prst="rightBrace">
            <a:avLst>
              <a:gd name="adj1" fmla="val 15290"/>
              <a:gd name="adj2" fmla="val 49907"/>
            </a:avLst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IN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7112" name="AutoShape 8"/>
          <p:cNvSpPr/>
          <p:nvPr/>
        </p:nvSpPr>
        <p:spPr>
          <a:xfrm>
            <a:off x="7391400" y="2971800"/>
            <a:ext cx="304800" cy="2438400"/>
          </a:xfrm>
          <a:prstGeom prst="rightBrace">
            <a:avLst>
              <a:gd name="adj1" fmla="val 66666"/>
              <a:gd name="adj2" fmla="val 49394"/>
            </a:avLst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IN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7113" name="AutoShape 9"/>
          <p:cNvSpPr/>
          <p:nvPr/>
        </p:nvSpPr>
        <p:spPr>
          <a:xfrm>
            <a:off x="6934200" y="5486400"/>
            <a:ext cx="609600" cy="914400"/>
          </a:xfrm>
          <a:prstGeom prst="rightBrace">
            <a:avLst>
              <a:gd name="adj1" fmla="val 12500"/>
              <a:gd name="adj2" fmla="val 48106"/>
            </a:avLst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IN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000">
        <p:wheel spokes="8"/>
        <p:sndAc>
          <p:stSnd>
            <p:snd r:embed="rId1" name="cashreg.wav"/>
          </p:stSnd>
        </p:sndAc>
      </p:transition>
    </mc:Choice>
    <mc:Fallback>
      <p:transition spd="med">
        <p:wheel spokes="8"/>
        <p:sndAc>
          <p:stSnd>
            <p:snd r:embed="rId1" name="cashreg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charRg st="0" end="6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7107">
                                            <p:txEl>
                                              <p:charRg st="0" end="6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7107">
                                            <p:txEl>
                                              <p:charRg st="0" end="6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7107">
                                            <p:txEl>
                                              <p:charRg st="0" end="6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charRg st="69" end="1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7107">
                                            <p:txEl>
                                              <p:charRg st="69" end="1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7107">
                                            <p:txEl>
                                              <p:charRg st="69" end="1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7107">
                                            <p:txEl>
                                              <p:charRg st="69" end="1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charRg st="113" end="1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7107">
                                            <p:txEl>
                                              <p:charRg st="113" end="13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7107">
                                            <p:txEl>
                                              <p:charRg st="113" end="13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7107">
                                            <p:txEl>
                                              <p:charRg st="113" end="13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charRg st="137" end="20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7107">
                                            <p:txEl>
                                              <p:charRg st="137" end="20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7107">
                                            <p:txEl>
                                              <p:charRg st="137" end="20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7107">
                                            <p:txEl>
                                              <p:charRg st="137" end="20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charRg st="201" end="2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7107">
                                            <p:txEl>
                                              <p:charRg st="201" end="2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7107">
                                            <p:txEl>
                                              <p:charRg st="201" end="2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7107">
                                            <p:txEl>
                                              <p:charRg st="201" end="2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charRg st="225" end="27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7107">
                                            <p:txEl>
                                              <p:charRg st="225" end="27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7107">
                                            <p:txEl>
                                              <p:charRg st="225" end="27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7107">
                                            <p:txEl>
                                              <p:charRg st="225" end="27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charRg st="274" end="3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7107">
                                            <p:txEl>
                                              <p:charRg st="274" end="3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7107">
                                            <p:txEl>
                                              <p:charRg st="274" end="3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7107">
                                            <p:txEl>
                                              <p:charRg st="274" end="3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charRg st="316" end="35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7107">
                                            <p:txEl>
                                              <p:charRg st="316" end="35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7107">
                                            <p:txEl>
                                              <p:charRg st="316" end="35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7107">
                                            <p:txEl>
                                              <p:charRg st="316" end="35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charRg st="356" end="3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7107">
                                            <p:txEl>
                                              <p:charRg st="356" end="3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7107">
                                            <p:txEl>
                                              <p:charRg st="356" end="3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7107">
                                            <p:txEl>
                                              <p:charRg st="356" end="3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5058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r>
              <a:rPr lang="en-US" altLang="en-US" dirty="0"/>
              <a:t>Steps in the Accounting Process</a:t>
            </a:r>
            <a:endParaRPr lang="en-US" altLang="en-US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160588"/>
            <a:ext cx="6348413" cy="3881438"/>
          </a:xfrm>
        </p:spPr>
        <p:txBody>
          <a:bodyPr vert="horz" wrap="square" lIns="91440" tIns="45720" rIns="91440" bIns="45720" numCol="1" rtlCol="0" anchor="t" anchorCtr="0" compatLnSpc="1">
            <a:normAutofit fontScale="700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Journalize business transaction:</a:t>
            </a: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 source document to record journal entry in general journal</a:t>
            </a: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2" indent="-2286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Decide on accounts that are affected</a:t>
            </a: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2" indent="-2286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Enter Date</a:t>
            </a: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2" indent="-2286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Don’t indent debit</a:t>
            </a: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2" indent="-2286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Indent credit</a:t>
            </a: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2" indent="-2286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Write description</a:t>
            </a: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2" indent="-2286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 = CR</a:t>
            </a: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Post all journal entries to ledger accounts in general ledger</a:t>
            </a: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Transfer date</a:t>
            </a: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Transfer amount</a:t>
            </a: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Record both cross references</a:t>
            </a: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Transfer all totals to trial balance</a:t>
            </a: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000">
        <p:wheel spokes="8"/>
        <p:sndAc>
          <p:stSnd>
            <p:snd r:embed="rId1" name="cashreg.wav"/>
          </p:stSnd>
        </p:sndAc>
      </p:transition>
    </mc:Choice>
    <mc:Fallback>
      <p:transition spd="med">
        <p:wheel spokes="8"/>
        <p:sndAc>
          <p:stSnd>
            <p:snd r:embed="rId1" name="cashreg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charRg st="0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5059">
                                            <p:txEl>
                                              <p:charRg st="0" end="3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5059">
                                            <p:txEl>
                                              <p:charRg st="0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5059">
                                            <p:txEl>
                                              <p:charRg st="0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charRg st="33" end="9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5059">
                                            <p:txEl>
                                              <p:charRg st="33" end="9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5059">
                                            <p:txEl>
                                              <p:charRg st="33" end="9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5059">
                                            <p:txEl>
                                              <p:charRg st="33" end="9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charRg st="96" end="1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5059">
                                            <p:txEl>
                                              <p:charRg st="96" end="13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5059">
                                            <p:txEl>
                                              <p:charRg st="96" end="13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5059">
                                            <p:txEl>
                                              <p:charRg st="96" end="13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charRg st="133" end="1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5059">
                                            <p:txEl>
                                              <p:charRg st="133" end="14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5059">
                                            <p:txEl>
                                              <p:charRg st="133" end="14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5059">
                                            <p:txEl>
                                              <p:charRg st="133" end="14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charRg st="144" end="16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5059">
                                            <p:txEl>
                                              <p:charRg st="144" end="16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5059">
                                            <p:txEl>
                                              <p:charRg st="144" end="16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5059">
                                            <p:txEl>
                                              <p:charRg st="144" end="16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charRg st="163" end="17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5059">
                                            <p:txEl>
                                              <p:charRg st="163" end="17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5059">
                                            <p:txEl>
                                              <p:charRg st="163" end="17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5059">
                                            <p:txEl>
                                              <p:charRg st="163" end="17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charRg st="177" end="1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5059">
                                            <p:txEl>
                                              <p:charRg st="177" end="1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5059">
                                            <p:txEl>
                                              <p:charRg st="177" end="1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5059">
                                            <p:txEl>
                                              <p:charRg st="177" end="1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charRg st="195" end="20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5059">
                                            <p:txEl>
                                              <p:charRg st="195" end="20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5059">
                                            <p:txEl>
                                              <p:charRg st="195" end="20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5059">
                                            <p:txEl>
                                              <p:charRg st="195" end="20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charRg st="203" end="26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5059">
                                            <p:txEl>
                                              <p:charRg st="203" end="26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5059">
                                            <p:txEl>
                                              <p:charRg st="203" end="26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5059">
                                            <p:txEl>
                                              <p:charRg st="203" end="26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charRg st="265" end="27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5059">
                                            <p:txEl>
                                              <p:charRg st="265" end="27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5059">
                                            <p:txEl>
                                              <p:charRg st="265" end="27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5059">
                                            <p:txEl>
                                              <p:charRg st="265" end="27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charRg st="279" end="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5059">
                                            <p:txEl>
                                              <p:charRg st="279" end="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5059">
                                            <p:txEl>
                                              <p:charRg st="279" end="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5059">
                                            <p:txEl>
                                              <p:charRg st="279" end="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charRg st="295" end="3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5059">
                                            <p:txEl>
                                              <p:charRg st="295" end="3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5059">
                                            <p:txEl>
                                              <p:charRg st="295" end="3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5059">
                                            <p:txEl>
                                              <p:charRg st="295" end="3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charRg st="324" end="3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5059">
                                            <p:txEl>
                                              <p:charRg st="324" end="36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5059">
                                            <p:txEl>
                                              <p:charRg st="324" end="36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5059">
                                            <p:txEl>
                                              <p:charRg st="324" end="36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/>
      <p:bldP spid="4505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r>
              <a:rPr lang="en-US" altLang="en-US" dirty="0"/>
              <a:t>What Is a General Journal?</a:t>
            </a:r>
            <a:endParaRPr lang="en-US" alt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160588"/>
            <a:ext cx="6348413" cy="3881438"/>
          </a:xfrm>
        </p:spPr>
        <p:txBody>
          <a:bodyPr vert="horz" wrap="square" lIns="91440" tIns="45720" rIns="91440" bIns="45720" numCol="1" rtlCol="0" anchor="t" anchorCtr="0" compatLnSpc="1">
            <a:normAutofit fontScale="850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book in which a person enters the original record of a business transaction</a:t>
            </a:r>
            <a:endParaRPr kumimoji="0" lang="en-US" altLang="en-US" sz="28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Commonly referred to as a book of original entry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Chronological listing of all the business transactions for the company</a:t>
            </a:r>
            <a:endParaRPr kumimoji="0" lang="en-US" altLang="en-US" sz="28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Each listing records the debits and credits associated with that business transaction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book or a location on a hard drive where all business transactions are listed</a:t>
            </a:r>
            <a:endParaRPr kumimoji="0" lang="en-US" altLang="en-US" sz="28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Like a diary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000">
        <p:wheel spokes="8"/>
        <p:sndAc>
          <p:stSnd>
            <p:snd r:embed="rId1" name="cashreg.wav"/>
          </p:stSnd>
        </p:sndAc>
      </p:transition>
    </mc:Choice>
    <mc:Fallback>
      <p:transition spd="med">
        <p:wheel spokes="8"/>
        <p:sndAc>
          <p:stSnd>
            <p:snd r:embed="rId1" name="cashreg.wav"/>
          </p:stSnd>
        </p:sndAc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r>
              <a:rPr lang="en-US" altLang="en-US" dirty="0"/>
              <a:t>What’s in a Journal Entry?</a:t>
            </a:r>
            <a:endParaRPr lang="en-US" altLang="en-US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914400"/>
            <a:ext cx="8229600" cy="4724400"/>
          </a:xfrm>
        </p:spPr>
        <p:txBody>
          <a:bodyPr vert="horz" wrap="square" lIns="91440" tIns="45720" rIns="91440" bIns="45720" numCol="1" rtlCol="0" anchor="t" anchorCtr="0" compatLnSpc="1">
            <a:normAutofit fontScale="92500" lnSpcReduction="20000"/>
          </a:bodyPr>
          <a:lstStyle/>
          <a:p>
            <a:pPr marL="533400" marR="0" lvl="0" indent="-5334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AutoNum type="arabicPeriod"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Date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AutoNum type="arabicPeriod"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 least one debit entry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1" indent="-4572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Debit account, use exact account title, do not indent titles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AutoNum type="arabicPeriod"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 least one credit entry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1" indent="-4572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Credit account, use exact account title, indent titles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AutoNum type="arabicPeriod"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 explanation of the transaction: 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1" indent="-4572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Check number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1" indent="-4572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Invoice number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1" indent="-4572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Accounts receivable customer name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1" indent="-4572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Many other elements…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1" indent="-4572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Remember: the accountant must leave a good audit trail so that users of accounting information can understand what occurred with each transaction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6629400" y="3581400"/>
            <a:ext cx="2162175" cy="1447800"/>
          </a:xfrm>
          <a:prstGeom prst="rect">
            <a:avLst/>
          </a:prstGeom>
          <a:solidFill>
            <a:srgbClr val="FFCC99"/>
          </a:solidFill>
          <a:ln w="38100" cmpd="dbl">
            <a:solidFill>
              <a:schemeClr val="tx1"/>
            </a:solidFill>
            <a:miter lim="800000"/>
          </a:ln>
          <a:effectLst/>
        </p:spPr>
        <p:txBody>
          <a:bodyPr anchor="ctr" anchorCtr="1"/>
          <a:lstStyle/>
          <a:p>
            <a:pPr marR="0" defTabSz="4572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4400" b="1" kern="1200" cap="none" spc="0" normalizeH="0" baseline="0" noProof="0">
                <a:solidFill>
                  <a:srgbClr val="C9522A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DR=CR</a:t>
            </a:r>
            <a:endParaRPr kumimoji="0" lang="en-US" altLang="en-US" sz="4400" b="1" kern="1200" cap="none" spc="0" normalizeH="0" baseline="0" noProof="0">
              <a:solidFill>
                <a:srgbClr val="C9522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000">
        <p:wheel spokes="8"/>
        <p:sndAc>
          <p:stSnd>
            <p:snd r:embed="rId1" name="cashreg.wav"/>
          </p:stSnd>
        </p:sndAc>
      </p:transition>
    </mc:Choice>
    <mc:Fallback>
      <p:transition spd="med">
        <p:wheel spokes="8"/>
        <p:sndAc>
          <p:stSnd>
            <p:snd r:embed="rId1" name="cashreg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723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23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23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charRg st="5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723">
                                            <p:txEl>
                                              <p:charRg st="5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723">
                                            <p:txEl>
                                              <p:charRg st="5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723">
                                            <p:txEl>
                                              <p:charRg st="5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charRg st="30" end="9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723">
                                            <p:txEl>
                                              <p:charRg st="30" end="9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723">
                                            <p:txEl>
                                              <p:charRg st="30" end="9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723">
                                            <p:txEl>
                                              <p:charRg st="30" end="9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charRg st="91" end="1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0723">
                                            <p:txEl>
                                              <p:charRg st="91" end="1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723">
                                            <p:txEl>
                                              <p:charRg st="91" end="1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0723">
                                            <p:txEl>
                                              <p:charRg st="91" end="1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charRg st="117" end="17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723">
                                            <p:txEl>
                                              <p:charRg st="117" end="17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723">
                                            <p:txEl>
                                              <p:charRg st="117" end="17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723">
                                            <p:txEl>
                                              <p:charRg st="117" end="17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charRg st="172" end="20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0723">
                                            <p:txEl>
                                              <p:charRg st="172" end="20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0723">
                                            <p:txEl>
                                              <p:charRg st="172" end="20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0723">
                                            <p:txEl>
                                              <p:charRg st="172" end="20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charRg st="208" end="2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0723">
                                            <p:txEl>
                                              <p:charRg st="208" end="2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723">
                                            <p:txEl>
                                              <p:charRg st="208" end="2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0723">
                                            <p:txEl>
                                              <p:charRg st="208" end="2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charRg st="221" end="2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0723">
                                            <p:txEl>
                                              <p:charRg st="221" end="23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0723">
                                            <p:txEl>
                                              <p:charRg st="221" end="23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0723">
                                            <p:txEl>
                                              <p:charRg st="221" end="23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charRg st="236" end="2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0723">
                                            <p:txEl>
                                              <p:charRg st="236" end="27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0723">
                                            <p:txEl>
                                              <p:charRg st="236" end="27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0723">
                                            <p:txEl>
                                              <p:charRg st="236" end="27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charRg st="270" end="29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0723">
                                            <p:txEl>
                                              <p:charRg st="270" end="29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0723">
                                            <p:txEl>
                                              <p:charRg st="270" end="29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0723">
                                            <p:txEl>
                                              <p:charRg st="270" end="29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charRg st="291" end="4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0723">
                                            <p:txEl>
                                              <p:charRg st="291" end="43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0723">
                                            <p:txEl>
                                              <p:charRg st="291" end="43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0723">
                                            <p:txEl>
                                              <p:charRg st="291" end="43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3" grpId="0" build="p"/>
      <p:bldP spid="307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1440" tIns="45720" rIns="91440" bIns="45720" numCol="1" rtlCol="0" anchor="t" anchorCtr="0" compatLnSpc="1">
            <a:normAutofit fontScale="9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36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Example of Business Transaction Recorded in the General Journal</a:t>
            </a:r>
            <a:endParaRPr kumimoji="0" lang="en-US" altLang="en-US" sz="36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8675" name="Text Box 3"/>
          <p:cNvSpPr txBox="1"/>
          <p:nvPr/>
        </p:nvSpPr>
        <p:spPr>
          <a:xfrm>
            <a:off x="457200" y="5181600"/>
            <a:ext cx="8229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dirty="0">
                <a:solidFill>
                  <a:schemeClr val="tx1"/>
                </a:solidFill>
                <a:latin typeface="Arial" panose="020B0604020202020204" pitchFamily="34" charset="0"/>
              </a:rPr>
              <a:t>Create a journal entry for each transaction. </a:t>
            </a:r>
            <a:endParaRPr lang="en-US" altLang="en-US"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16388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1717675"/>
            <a:ext cx="8686800" cy="342265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000">
        <p:wheel spokes="8"/>
        <p:sndAc>
          <p:stSnd>
            <p:snd r:embed="rId2" name="cashreg.wav"/>
          </p:stSnd>
        </p:sndAc>
      </p:transition>
    </mc:Choice>
    <mc:Fallback>
      <p:transition spd="med">
        <p:wheel spokes="8"/>
        <p:sndAc>
          <p:stSnd>
            <p:snd r:embed="rId2" name="cashreg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8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r>
              <a:rPr lang="en-US" altLang="en-US" dirty="0"/>
              <a:t>Definitions:</a:t>
            </a:r>
            <a:endParaRPr lang="en-US" altLang="en-US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160588"/>
            <a:ext cx="6348413" cy="3881438"/>
          </a:xfrm>
        </p:spPr>
        <p:txBody>
          <a:bodyPr vert="horz" wrap="square" lIns="91440" tIns="45720" rIns="91440" bIns="45720" numCol="1" rtlCol="0" anchor="t" anchorCtr="0" compatLnSpc="1">
            <a:normAutofit fontScale="925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Ledger Account</a:t>
            </a:r>
            <a:endParaRPr kumimoji="0" lang="en-US" altLang="en-US" sz="28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Complete listing of business transactions for an individual account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Where you look if you want to find the balance of any given account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General Ledger</a:t>
            </a:r>
            <a:endParaRPr kumimoji="0" lang="en-US" altLang="en-US" sz="28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loose-leaf book or computer file containing all the Ledger Accounts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2" indent="-228600" algn="l" defTabSz="4572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Each account from the chart of accounts has its own ledger account in the general ledger</a:t>
            </a: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Posting</a:t>
            </a:r>
            <a:endParaRPr kumimoji="0" lang="en-US" altLang="en-US" sz="28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None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process of transferring figures from the journal to the ledger accounts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000">
        <p:wheel spokes="8"/>
        <p:sndAc>
          <p:stSnd>
            <p:snd r:embed="rId1" name="cashreg.wav"/>
          </p:stSnd>
        </p:sndAc>
      </p:transition>
    </mc:Choice>
    <mc:Fallback>
      <p:transition spd="med">
        <p:wheel spokes="8"/>
        <p:sndAc>
          <p:stSnd>
            <p:snd r:embed="rId1" name="cashreg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char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4819">
                                            <p:txEl>
                                              <p:charRg st="0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819">
                                            <p:txEl>
                                              <p:char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819">
                                            <p:txEl>
                                              <p:char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charRg st="15" end="8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4819">
                                            <p:txEl>
                                              <p:charRg st="15" end="8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4819">
                                            <p:txEl>
                                              <p:charRg st="15" end="8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4819">
                                            <p:txEl>
                                              <p:charRg st="15" end="8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charRg st="83" end="15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4819">
                                            <p:txEl>
                                              <p:charRg st="83" end="15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4819">
                                            <p:txEl>
                                              <p:charRg st="83" end="15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4819">
                                            <p:txEl>
                                              <p:charRg st="83" end="15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charRg st="151" end="16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4819">
                                            <p:txEl>
                                              <p:charRg st="151" end="16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4819">
                                            <p:txEl>
                                              <p:charRg st="151" end="16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4819">
                                            <p:txEl>
                                              <p:charRg st="151" end="16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charRg st="166" end="2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819">
                                            <p:txEl>
                                              <p:charRg st="166" end="23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4819">
                                            <p:txEl>
                                              <p:charRg st="166" end="23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4819">
                                            <p:txEl>
                                              <p:charRg st="166" end="23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charRg st="236" end="3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4819">
                                            <p:txEl>
                                              <p:charRg st="236" end="3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4819">
                                            <p:txEl>
                                              <p:charRg st="236" end="3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4819">
                                            <p:txEl>
                                              <p:charRg st="236" end="3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charRg st="325" end="3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4819">
                                            <p:txEl>
                                              <p:charRg st="325" end="33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4819">
                                            <p:txEl>
                                              <p:charRg st="325" end="33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4819">
                                            <p:txEl>
                                              <p:charRg st="325" end="33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charRg st="333" end="40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4819">
                                            <p:txEl>
                                              <p:charRg st="333" end="40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4819">
                                            <p:txEl>
                                              <p:charRg st="333" end="40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4819">
                                            <p:txEl>
                                              <p:charRg st="333" end="40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6" name="Rectang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 vert="horz" wrap="square" lIns="91440" tIns="45720" rIns="91440" bIns="45720" anchor="t" anchorCtr="0"/>
          <a:p>
            <a:pPr eaLnBrk="1" hangingPunct="1"/>
            <a:r>
              <a:rPr lang="en-US" altLang="en-US" dirty="0"/>
              <a:t>Four-Step Posting Process</a:t>
            </a:r>
            <a:endParaRPr lang="en-US" altLang="en-US" dirty="0"/>
          </a:p>
        </p:txBody>
      </p:sp>
      <p:sp>
        <p:nvSpPr>
          <p:cNvPr id="36867" name="Rectangle 3"/>
          <p:cNvSpPr>
            <a:spLocks noGrp="1"/>
          </p:cNvSpPr>
          <p:nvPr>
            <p:ph idx="1"/>
          </p:nvPr>
        </p:nvSpPr>
        <p:spPr>
          <a:xfrm>
            <a:off x="685800" y="914400"/>
            <a:ext cx="7772400" cy="5791200"/>
          </a:xfrm>
        </p:spPr>
        <p:txBody>
          <a:bodyPr vert="horz" wrap="square" lIns="91440" tIns="45720" rIns="91440" bIns="45720" anchor="t" anchorCtr="0"/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800" dirty="0"/>
              <a:t>Transfer transaction date to account’s date column</a:t>
            </a:r>
            <a:endParaRPr lang="en-US" altLang="en-US" sz="2800" dirty="0"/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800" dirty="0"/>
              <a:t>Transfer the debit/credit amount and calculate the new balance</a:t>
            </a:r>
            <a:endParaRPr lang="en-US" altLang="en-US" sz="2800" dirty="0"/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800" dirty="0"/>
              <a:t>Write journal page number in posting reference column of ledger as a cross-reference</a:t>
            </a:r>
            <a:endParaRPr lang="en-US" altLang="en-US" sz="2800" dirty="0"/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800" dirty="0"/>
              <a:t>Go back to journal and write account number in posting reference column of journal as a cross-reference</a:t>
            </a:r>
            <a:endParaRPr lang="en-US" altLang="en-US" sz="2800" dirty="0"/>
          </a:p>
          <a:p>
            <a:pPr marL="914400" lvl="1" indent="-457200" eaLnBrk="1" hangingPunct="1">
              <a:lnSpc>
                <a:spcPct val="80000"/>
              </a:lnSpc>
            </a:pPr>
            <a:r>
              <a:rPr lang="en-US" altLang="en-US" dirty="0"/>
              <a:t>Cross-reference</a:t>
            </a:r>
            <a:endParaRPr lang="en-US" altLang="en-US" dirty="0"/>
          </a:p>
          <a:p>
            <a:pPr marL="1295400" lvl="2" indent="-381000" eaLnBrk="1" hangingPunct="1">
              <a:lnSpc>
                <a:spcPct val="80000"/>
              </a:lnSpc>
              <a:buFontTx/>
              <a:buNone/>
            </a:pPr>
            <a:r>
              <a:rPr lang="en-US" altLang="en-US" dirty="0"/>
              <a:t>The ledger account number in the Post. Ref. column of the journal and the journal page number in the Post. Ref. column of the ledger account</a:t>
            </a:r>
            <a:endParaRPr lang="en-US" altLang="en-US" dirty="0"/>
          </a:p>
          <a:p>
            <a:pPr marL="914400" lvl="1" indent="-457200" eaLnBrk="1" hangingPunct="1">
              <a:lnSpc>
                <a:spcPct val="80000"/>
              </a:lnSpc>
            </a:pPr>
            <a:endParaRPr lang="en-US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000">
        <p:wheel spokes="8"/>
        <p:sndAc>
          <p:stSnd>
            <p:snd r:embed="rId1" name="cashreg.wav"/>
          </p:stSnd>
        </p:sndAc>
      </p:transition>
    </mc:Choice>
    <mc:Fallback>
      <p:transition spd="med">
        <p:wheel spokes="8"/>
        <p:sndAc>
          <p:stSnd>
            <p:snd r:embed="rId1" name="cashreg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charRg st="0" end="5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6867">
                                            <p:txEl>
                                              <p:charRg st="0" end="5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6867">
                                            <p:txEl>
                                              <p:charRg st="0" end="5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6867">
                                            <p:txEl>
                                              <p:charRg st="0" end="5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charRg st="51" end="1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6867">
                                            <p:txEl>
                                              <p:charRg st="51" end="1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6867">
                                            <p:txEl>
                                              <p:charRg st="51" end="1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6867">
                                            <p:txEl>
                                              <p:charRg st="51" end="1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charRg st="114" end="19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6867">
                                            <p:txEl>
                                              <p:charRg st="114" end="19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6867">
                                            <p:txEl>
                                              <p:charRg st="114" end="19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6867">
                                            <p:txEl>
                                              <p:charRg st="114" end="19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charRg st="199" end="30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6867">
                                            <p:txEl>
                                              <p:charRg st="199" end="30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6867">
                                            <p:txEl>
                                              <p:charRg st="199" end="30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6867">
                                            <p:txEl>
                                              <p:charRg st="199" end="30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charRg st="303" end="3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6867">
                                            <p:txEl>
                                              <p:charRg st="303" end="3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6867">
                                            <p:txEl>
                                              <p:charRg st="303" end="3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6867">
                                            <p:txEl>
                                              <p:charRg st="303" end="3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charRg st="319" end="46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6867">
                                            <p:txEl>
                                              <p:charRg st="319" end="46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6867">
                                            <p:txEl>
                                              <p:charRg st="319" end="46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6867">
                                            <p:txEl>
                                              <p:charRg st="319" end="46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  <p:bldP spid="3686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1440" tIns="45720" rIns="91440" bIns="45720" numCol="1" rtlCol="0" anchor="t" anchorCtr="0" compatLnSpc="1">
            <a:normAutofit fontScale="9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Posting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SimSun" panose="02010600030101010101" pitchFamily="2" charset="-122"/>
                <a:cs typeface="+mj-cs"/>
              </a:rPr>
              <a:t>Transaction (a): Arch deposited $70,000 in bank account in name of business</a:t>
            </a:r>
            <a:endParaRPr kumimoji="0" lang="en-US" altLang="en-US" sz="28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2531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1143000"/>
            <a:ext cx="8382000" cy="5038725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000">
        <p:wheel spokes="8"/>
        <p:sndAc>
          <p:stSnd>
            <p:snd r:embed="rId2" name="cashreg.wav"/>
          </p:stSnd>
        </p:sndAc>
      </p:transition>
    </mc:Choice>
    <mc:Fallback>
      <p:transition spd="med">
        <p:wheel spokes="8"/>
        <p:sndAc>
          <p:stSnd>
            <p:snd r:embed="rId2" name="cashreg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</p:bldLst>
  </p:timing>
</p:sld>
</file>

<file path=ppt/theme/theme1.xml><?xml version="1.0" encoding="utf-8"?>
<a:theme xmlns:a="http://schemas.openxmlformats.org/drawingml/2006/main" name="Blue Waves">
  <a:themeElements>
    <a:clrScheme name="Blu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3085</Words>
  <Application>WPS Presentation</Application>
  <PresentationFormat>On-screen Show (4:3)</PresentationFormat>
  <Paragraphs>103</Paragraphs>
  <Slides>12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3" baseType="lpstr">
      <vt:lpstr>Arial</vt:lpstr>
      <vt:lpstr>SimSun</vt:lpstr>
      <vt:lpstr>Wingdings</vt:lpstr>
      <vt:lpstr>Trebuchet MS</vt:lpstr>
      <vt:lpstr>Calibri</vt:lpstr>
      <vt:lpstr>Times New Roman</vt:lpstr>
      <vt:lpstr>Impact</vt:lpstr>
      <vt:lpstr>Wingdings 3</vt:lpstr>
      <vt:lpstr>Microsoft YaHei</vt:lpstr>
      <vt:lpstr>Arial Unicode MS</vt:lpstr>
      <vt:lpstr>Blue Waves</vt:lpstr>
      <vt:lpstr>The Accounting Cycle MCA II Semester</vt:lpstr>
      <vt:lpstr>List The Steps In The Accounting Cycle</vt:lpstr>
      <vt:lpstr>Steps in the Accounting Process</vt:lpstr>
      <vt:lpstr>What Is a General Journal?</vt:lpstr>
      <vt:lpstr>What’s in a Journal Entry?</vt:lpstr>
      <vt:lpstr>Example of Business Transaction Recorded in the General Journal</vt:lpstr>
      <vt:lpstr>Definitions:</vt:lpstr>
      <vt:lpstr>Four-Step Posting Process</vt:lpstr>
      <vt:lpstr>Posting Transaction (a): Arch deposited $70,000 in bank account in name of business</vt:lpstr>
      <vt:lpstr>Posting Transaction (a): Arch deposited $70,000 in bank account in name of business</vt:lpstr>
      <vt:lpstr>Preparing a Trial Balance</vt:lpstr>
      <vt:lpstr>THANK YOU</vt:lpstr>
    </vt:vector>
  </TitlesOfParts>
  <Company>Highline Community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List The Steps In The Accounting Cycle</dc:title>
  <dc:creator>MGIRVIN</dc:creator>
  <cp:lastModifiedBy>pyla mounika</cp:lastModifiedBy>
  <cp:revision>9</cp:revision>
  <dcterms:created xsi:type="dcterms:W3CDTF">2004-10-07T16:20:00Z</dcterms:created>
  <dcterms:modified xsi:type="dcterms:W3CDTF">2024-06-22T10:15:17Z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B5F4100D279747A8A34AFEC7FDE3D0BE_12</vt:lpwstr>
  </property>
  <property fmtid="{D5CDD505-2E9C-101B-9397-08002B2CF9AE}" pid="3" name="KSOProductBuildVer">
    <vt:lpwstr>1033-12.2.0.17119</vt:lpwstr>
  </property>
</Properties>
</file>