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68"/>
  </p:handoutMasterIdLst>
  <p:sldIdLst>
    <p:sldId id="324" r:id="rId3"/>
    <p:sldId id="256" r:id="rId4"/>
    <p:sldId id="257" r:id="rId5"/>
    <p:sldId id="259" r:id="rId6"/>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9" r:id="rId34"/>
    <p:sldId id="290" r:id="rId35"/>
    <p:sldId id="292" r:id="rId36"/>
    <p:sldId id="293" r:id="rId37"/>
    <p:sldId id="294" r:id="rId38"/>
    <p:sldId id="295" r:id="rId39"/>
    <p:sldId id="296" r:id="rId40"/>
    <p:sldId id="297" r:id="rId41"/>
    <p:sldId id="298" r:id="rId42"/>
    <p:sldId id="299"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5" r:id="rId67"/>
  </p:sldIdLst>
  <p:sldSz cx="9144000" cy="6858000" type="screen4x3"/>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1760"/>
    <p:restoredTop sz="90929"/>
  </p:normalViewPr>
  <p:slideViewPr>
    <p:cSldViewPr showGuides="1">
      <p:cViewPr varScale="1">
        <p:scale>
          <a:sx n="79" d="100"/>
          <a:sy n="79" d="100"/>
        </p:scale>
        <p:origin x="11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396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notesMaster" Target="notesMasters/notesMaster1.xml"/><Relationship Id="rId69" Type="http://schemas.openxmlformats.org/officeDocument/2006/relationships/presProps" Target="presProps.xml"/><Relationship Id="rId68" Type="http://schemas.openxmlformats.org/officeDocument/2006/relationships/handoutMaster" Target="handoutMasters/handoutMaster1.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853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fontAlgn="auto" hangingPunct="1">
              <a:spcBef>
                <a:spcPct val="0"/>
              </a:spcBef>
              <a:spcAft>
                <a:spcPts val="0"/>
              </a:spcAft>
              <a:buClrTx/>
              <a:buSzTx/>
              <a:buFontTx/>
              <a:buNone/>
              <a:defRPr sz="1200">
                <a:latin typeface="Tahom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Tahoma" panose="020B0604030504040204" pitchFamily="34" charset="0"/>
              <a:ea typeface="+mn-ea"/>
              <a:cs typeface="+mn-cs"/>
            </a:endParaRPr>
          </a:p>
        </p:txBody>
      </p:sp>
      <p:sp>
        <p:nvSpPr>
          <p:cNvPr id="185347"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lstStyle>
            <a:lvl1pPr algn="r" eaLnBrk="1" fontAlgn="auto" hangingPunct="1">
              <a:spcBef>
                <a:spcPct val="0"/>
              </a:spcBef>
              <a:spcAft>
                <a:spcPts val="0"/>
              </a:spcAft>
              <a:buClrTx/>
              <a:buSzTx/>
              <a:buFontTx/>
              <a:buNone/>
              <a:defRPr sz="1200">
                <a:latin typeface="Tahoma" panose="020B0604030504040204" pitchFamily="34" charset="0"/>
              </a:defRPr>
            </a:lvl1pPr>
          </a:lstStyle>
          <a:p>
            <a:pPr marL="0" marR="0" lvl="0" indent="0" algn="r" defTabSz="457200" rtl="0" eaLnBrk="1" fontAlgn="auto" latinLnBrk="0" hangingPunct="1">
              <a:lnSpc>
                <a:spcPct val="100000"/>
              </a:lnSpc>
              <a:spcBef>
                <a:spcPct val="0"/>
              </a:spcBef>
              <a:spcAft>
                <a:spcPts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Tahoma" panose="020B0604030504040204" pitchFamily="34" charset="0"/>
              <a:ea typeface="+mn-ea"/>
              <a:cs typeface="+mn-cs"/>
            </a:endParaRPr>
          </a:p>
        </p:txBody>
      </p:sp>
      <p:sp>
        <p:nvSpPr>
          <p:cNvPr id="185348"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lstStyle>
            <a:lvl1pPr eaLnBrk="1" fontAlgn="auto" hangingPunct="1">
              <a:spcBef>
                <a:spcPct val="0"/>
              </a:spcBef>
              <a:spcAft>
                <a:spcPts val="0"/>
              </a:spcAft>
              <a:buClrTx/>
              <a:buSzTx/>
              <a:buFontTx/>
              <a:buNone/>
              <a:defRPr sz="1200">
                <a:latin typeface="Tahom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Tahoma" panose="020B0604030504040204" pitchFamily="34" charset="0"/>
              <a:ea typeface="+mn-ea"/>
              <a:cs typeface="+mn-cs"/>
            </a:endParaRPr>
          </a:p>
        </p:txBody>
      </p:sp>
      <p:sp>
        <p:nvSpPr>
          <p:cNvPr id="185349"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93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fontAlgn="auto" hangingPunct="1">
              <a:spcBef>
                <a:spcPct val="0"/>
              </a:spcBef>
              <a:spcAft>
                <a:spcPts val="0"/>
              </a:spcAft>
              <a:buClrTx/>
              <a:buSzTx/>
              <a:buFontTx/>
              <a:buNone/>
              <a:defRPr sz="1200">
                <a:latin typeface="Tahom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Tahoma" panose="020B0604030504040204" pitchFamily="34" charset="0"/>
              <a:ea typeface="+mn-ea"/>
              <a:cs typeface="+mn-cs"/>
            </a:endParaRPr>
          </a:p>
        </p:txBody>
      </p:sp>
      <p:sp>
        <p:nvSpPr>
          <p:cNvPr id="99331"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lstStyle>
            <a:lvl1pPr algn="r" eaLnBrk="1" fontAlgn="auto" hangingPunct="1">
              <a:spcBef>
                <a:spcPct val="0"/>
              </a:spcBef>
              <a:spcAft>
                <a:spcPts val="0"/>
              </a:spcAft>
              <a:buClrTx/>
              <a:buSzTx/>
              <a:buFontTx/>
              <a:buNone/>
              <a:defRPr sz="1200">
                <a:latin typeface="Tahoma" panose="020B0604030504040204" pitchFamily="34" charset="0"/>
              </a:defRPr>
            </a:lvl1pPr>
          </a:lstStyle>
          <a:p>
            <a:pPr marL="0" marR="0" lvl="0" indent="0" algn="r" defTabSz="457200" rtl="0" eaLnBrk="1" fontAlgn="auto" latinLnBrk="0" hangingPunct="1">
              <a:lnSpc>
                <a:spcPct val="100000"/>
              </a:lnSpc>
              <a:spcBef>
                <a:spcPct val="0"/>
              </a:spcBef>
              <a:spcAft>
                <a:spcPts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Tahoma" panose="020B0604030504040204" pitchFamily="34" charset="0"/>
              <a:ea typeface="+mn-ea"/>
              <a:cs typeface="+mn-cs"/>
            </a:endParaRPr>
          </a:p>
        </p:txBody>
      </p:sp>
      <p:sp>
        <p:nvSpPr>
          <p:cNvPr id="2052"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99333"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1"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1"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1"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1"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1"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9334"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lstStyle>
            <a:lvl1pPr eaLnBrk="1" fontAlgn="auto" hangingPunct="1">
              <a:spcBef>
                <a:spcPct val="0"/>
              </a:spcBef>
              <a:spcAft>
                <a:spcPts val="0"/>
              </a:spcAft>
              <a:buClrTx/>
              <a:buSzTx/>
              <a:buFontTx/>
              <a:buNone/>
              <a:defRPr sz="1200">
                <a:latin typeface="Tahom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Tahoma" panose="020B0604030504040204" pitchFamily="34" charset="0"/>
              <a:ea typeface="+mn-ea"/>
              <a:cs typeface="+mn-cs"/>
            </a:endParaRPr>
          </a:p>
        </p:txBody>
      </p:sp>
      <p:sp>
        <p:nvSpPr>
          <p:cNvPr id="99335"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7171" name="Rectangle 2050"/>
          <p:cNvSpPr>
            <a:spLocks noTextEdit="1"/>
          </p:cNvSpPr>
          <p:nvPr>
            <p:ph type="sldImg"/>
          </p:nvPr>
        </p:nvSpPr>
        <p:spPr>
          <a:ln/>
        </p:spPr>
      </p:sp>
      <p:sp>
        <p:nvSpPr>
          <p:cNvPr id="7172" name="Rectangle 2051"/>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25603" name="Rectangle 2"/>
          <p:cNvSpPr>
            <a:spLocks noTextEdit="1"/>
          </p:cNvSpPr>
          <p:nvPr>
            <p:ph type="sldImg"/>
          </p:nvPr>
        </p:nvSpPr>
        <p:spPr>
          <a:solidFill>
            <a:srgbClr val="FFFFFF">
              <a:alpha val="100000"/>
            </a:srgbClr>
          </a:solidFill>
          <a:ln/>
        </p:spPr>
      </p:sp>
      <p:sp>
        <p:nvSpPr>
          <p:cNvPr id="25604"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27651" name="Rectangle 2"/>
          <p:cNvSpPr>
            <a:spLocks noTextEdit="1"/>
          </p:cNvSpPr>
          <p:nvPr>
            <p:ph type="sldImg"/>
          </p:nvPr>
        </p:nvSpPr>
        <p:spPr>
          <a:solidFill>
            <a:srgbClr val="FFFFFF">
              <a:alpha val="100000"/>
            </a:srgbClr>
          </a:solidFill>
          <a:ln/>
        </p:spPr>
      </p:sp>
      <p:sp>
        <p:nvSpPr>
          <p:cNvPr id="27652"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29699" name="Rectangle 2"/>
          <p:cNvSpPr>
            <a:spLocks noTextEdit="1"/>
          </p:cNvSpPr>
          <p:nvPr>
            <p:ph type="sldImg"/>
          </p:nvPr>
        </p:nvSpPr>
        <p:spPr>
          <a:solidFill>
            <a:srgbClr val="FFFFFF">
              <a:alpha val="100000"/>
            </a:srgbClr>
          </a:solidFill>
          <a:ln/>
        </p:spPr>
      </p:sp>
      <p:sp>
        <p:nvSpPr>
          <p:cNvPr id="29700"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31747" name="Rectangle 2"/>
          <p:cNvSpPr>
            <a:spLocks noTextEdit="1"/>
          </p:cNvSpPr>
          <p:nvPr>
            <p:ph type="sldImg"/>
          </p:nvPr>
        </p:nvSpPr>
        <p:spPr>
          <a:solidFill>
            <a:srgbClr val="FFFFFF">
              <a:alpha val="100000"/>
            </a:srgbClr>
          </a:solidFill>
          <a:ln/>
        </p:spPr>
      </p:sp>
      <p:sp>
        <p:nvSpPr>
          <p:cNvPr id="3174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33795" name="Rectangle 2"/>
          <p:cNvSpPr>
            <a:spLocks noTextEdit="1"/>
          </p:cNvSpPr>
          <p:nvPr>
            <p:ph type="sldImg"/>
          </p:nvPr>
        </p:nvSpPr>
        <p:spPr>
          <a:solidFill>
            <a:srgbClr val="FFFFFF">
              <a:alpha val="100000"/>
            </a:srgbClr>
          </a:solidFill>
          <a:ln/>
        </p:spPr>
      </p:sp>
      <p:sp>
        <p:nvSpPr>
          <p:cNvPr id="3379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35843" name="Rectangle 2"/>
          <p:cNvSpPr>
            <a:spLocks noTextEdit="1"/>
          </p:cNvSpPr>
          <p:nvPr>
            <p:ph type="sldImg"/>
          </p:nvPr>
        </p:nvSpPr>
        <p:spPr>
          <a:solidFill>
            <a:srgbClr val="FFFFFF">
              <a:alpha val="100000"/>
            </a:srgbClr>
          </a:solidFill>
          <a:ln/>
        </p:spPr>
      </p:sp>
      <p:sp>
        <p:nvSpPr>
          <p:cNvPr id="35844"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37891" name="Rectangle 2"/>
          <p:cNvSpPr>
            <a:spLocks noTextEdit="1"/>
          </p:cNvSpPr>
          <p:nvPr>
            <p:ph type="sldImg"/>
          </p:nvPr>
        </p:nvSpPr>
        <p:spPr>
          <a:solidFill>
            <a:srgbClr val="FFFFFF">
              <a:alpha val="100000"/>
            </a:srgbClr>
          </a:solidFill>
          <a:ln/>
        </p:spPr>
      </p:sp>
      <p:sp>
        <p:nvSpPr>
          <p:cNvPr id="37892"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39939" name="Rectangle 2"/>
          <p:cNvSpPr>
            <a:spLocks noTextEdit="1"/>
          </p:cNvSpPr>
          <p:nvPr>
            <p:ph type="sldImg"/>
          </p:nvPr>
        </p:nvSpPr>
        <p:spPr>
          <a:solidFill>
            <a:srgbClr val="FFFFFF">
              <a:alpha val="100000"/>
            </a:srgbClr>
          </a:solidFill>
          <a:ln/>
        </p:spPr>
      </p:sp>
      <p:sp>
        <p:nvSpPr>
          <p:cNvPr id="39940"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41987" name="Rectangle 2"/>
          <p:cNvSpPr>
            <a:spLocks noTextEdit="1"/>
          </p:cNvSpPr>
          <p:nvPr>
            <p:ph type="sldImg"/>
          </p:nvPr>
        </p:nvSpPr>
        <p:spPr>
          <a:solidFill>
            <a:srgbClr val="FFFFFF">
              <a:alpha val="100000"/>
            </a:srgbClr>
          </a:solidFill>
          <a:ln/>
        </p:spPr>
      </p:sp>
      <p:sp>
        <p:nvSpPr>
          <p:cNvPr id="4198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44035" name="Rectangle 2"/>
          <p:cNvSpPr>
            <a:spLocks noTextEdit="1"/>
          </p:cNvSpPr>
          <p:nvPr>
            <p:ph type="sldImg"/>
          </p:nvPr>
        </p:nvSpPr>
        <p:spPr>
          <a:solidFill>
            <a:srgbClr val="FFFFFF">
              <a:alpha val="100000"/>
            </a:srgbClr>
          </a:solidFill>
          <a:ln/>
        </p:spPr>
      </p:sp>
      <p:sp>
        <p:nvSpPr>
          <p:cNvPr id="4403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9219" name="Rectangle 2"/>
          <p:cNvSpPr>
            <a:spLocks noTextEdit="1"/>
          </p:cNvSpPr>
          <p:nvPr>
            <p:ph type="sldImg"/>
          </p:nvPr>
        </p:nvSpPr>
        <p:spPr>
          <a:ln/>
        </p:spPr>
      </p:sp>
      <p:sp>
        <p:nvSpPr>
          <p:cNvPr id="9220" name="Rectangle 3"/>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46083" name="Rectangle 2"/>
          <p:cNvSpPr>
            <a:spLocks noTextEdit="1"/>
          </p:cNvSpPr>
          <p:nvPr>
            <p:ph type="sldImg"/>
          </p:nvPr>
        </p:nvSpPr>
        <p:spPr>
          <a:solidFill>
            <a:srgbClr val="FFFFFF">
              <a:alpha val="100000"/>
            </a:srgbClr>
          </a:solidFill>
          <a:ln/>
        </p:spPr>
      </p:sp>
      <p:sp>
        <p:nvSpPr>
          <p:cNvPr id="46084"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48131" name="Rectangle 1026"/>
          <p:cNvSpPr>
            <a:spLocks noTextEdit="1"/>
          </p:cNvSpPr>
          <p:nvPr>
            <p:ph type="sldImg"/>
          </p:nvPr>
        </p:nvSpPr>
        <p:spPr>
          <a:solidFill>
            <a:srgbClr val="FFFFFF">
              <a:alpha val="100000"/>
            </a:srgbClr>
          </a:solidFill>
          <a:ln/>
        </p:spPr>
      </p:sp>
      <p:sp>
        <p:nvSpPr>
          <p:cNvPr id="48132" name="Rectangle 1027"/>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50179" name="Rectangle 2"/>
          <p:cNvSpPr>
            <a:spLocks noTextEdit="1"/>
          </p:cNvSpPr>
          <p:nvPr>
            <p:ph type="sldImg"/>
          </p:nvPr>
        </p:nvSpPr>
        <p:spPr>
          <a:solidFill>
            <a:srgbClr val="FFFFFF">
              <a:alpha val="100000"/>
            </a:srgbClr>
          </a:solidFill>
          <a:ln/>
        </p:spPr>
      </p:sp>
      <p:sp>
        <p:nvSpPr>
          <p:cNvPr id="50180"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52227" name="Rectangle 2"/>
          <p:cNvSpPr>
            <a:spLocks noTextEdit="1"/>
          </p:cNvSpPr>
          <p:nvPr>
            <p:ph type="sldImg"/>
          </p:nvPr>
        </p:nvSpPr>
        <p:spPr>
          <a:solidFill>
            <a:srgbClr val="FFFFFF">
              <a:alpha val="100000"/>
            </a:srgbClr>
          </a:solidFill>
          <a:ln/>
        </p:spPr>
      </p:sp>
      <p:sp>
        <p:nvSpPr>
          <p:cNvPr id="5222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54275" name="Rectangle 2"/>
          <p:cNvSpPr>
            <a:spLocks noTextEdit="1"/>
          </p:cNvSpPr>
          <p:nvPr>
            <p:ph type="sldImg"/>
          </p:nvPr>
        </p:nvSpPr>
        <p:spPr>
          <a:solidFill>
            <a:srgbClr val="FFFFFF">
              <a:alpha val="100000"/>
            </a:srgbClr>
          </a:solidFill>
          <a:ln/>
        </p:spPr>
      </p:sp>
      <p:sp>
        <p:nvSpPr>
          <p:cNvPr id="5427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56323" name="Rectangle 2"/>
          <p:cNvSpPr>
            <a:spLocks noTextEdit="1"/>
          </p:cNvSpPr>
          <p:nvPr>
            <p:ph type="sldImg"/>
          </p:nvPr>
        </p:nvSpPr>
        <p:spPr>
          <a:solidFill>
            <a:srgbClr val="FFFFFF">
              <a:alpha val="100000"/>
            </a:srgbClr>
          </a:solidFill>
          <a:ln/>
        </p:spPr>
      </p:sp>
      <p:sp>
        <p:nvSpPr>
          <p:cNvPr id="56324"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58371" name="Rectangle 2"/>
          <p:cNvSpPr>
            <a:spLocks noTextEdit="1"/>
          </p:cNvSpPr>
          <p:nvPr>
            <p:ph type="sldImg"/>
          </p:nvPr>
        </p:nvSpPr>
        <p:spPr>
          <a:solidFill>
            <a:srgbClr val="FFFFFF">
              <a:alpha val="100000"/>
            </a:srgbClr>
          </a:solidFill>
          <a:ln/>
        </p:spPr>
      </p:sp>
      <p:sp>
        <p:nvSpPr>
          <p:cNvPr id="58372"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60419" name="Rectangle 2"/>
          <p:cNvSpPr>
            <a:spLocks noTextEdit="1"/>
          </p:cNvSpPr>
          <p:nvPr>
            <p:ph type="sldImg"/>
          </p:nvPr>
        </p:nvSpPr>
        <p:spPr>
          <a:solidFill>
            <a:srgbClr val="FFFFFF">
              <a:alpha val="100000"/>
            </a:srgbClr>
          </a:solidFill>
          <a:ln/>
        </p:spPr>
      </p:sp>
      <p:sp>
        <p:nvSpPr>
          <p:cNvPr id="60420"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62467" name="Rectangle 2"/>
          <p:cNvSpPr>
            <a:spLocks noTextEdit="1"/>
          </p:cNvSpPr>
          <p:nvPr>
            <p:ph type="sldImg"/>
          </p:nvPr>
        </p:nvSpPr>
        <p:spPr>
          <a:solidFill>
            <a:srgbClr val="FFFFFF">
              <a:alpha val="100000"/>
            </a:srgbClr>
          </a:solidFill>
          <a:ln/>
        </p:spPr>
      </p:sp>
      <p:sp>
        <p:nvSpPr>
          <p:cNvPr id="6246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64515" name="Rectangle 2"/>
          <p:cNvSpPr>
            <a:spLocks noTextEdit="1"/>
          </p:cNvSpPr>
          <p:nvPr>
            <p:ph type="sldImg"/>
          </p:nvPr>
        </p:nvSpPr>
        <p:spPr>
          <a:solidFill>
            <a:srgbClr val="FFFFFF">
              <a:alpha val="100000"/>
            </a:srgbClr>
          </a:solidFill>
          <a:ln/>
        </p:spPr>
      </p:sp>
      <p:sp>
        <p:nvSpPr>
          <p:cNvPr id="6451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1267" name="Rectangle 2"/>
          <p:cNvSpPr>
            <a:spLocks noTextEdit="1"/>
          </p:cNvSpPr>
          <p:nvPr>
            <p:ph type="sldImg"/>
          </p:nvPr>
        </p:nvSpPr>
        <p:spPr>
          <a:ln/>
        </p:spPr>
      </p:sp>
      <p:sp>
        <p:nvSpPr>
          <p:cNvPr id="11268" name="Rectangle 3"/>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66563" name="Rectangle 2"/>
          <p:cNvSpPr>
            <a:spLocks noTextEdit="1"/>
          </p:cNvSpPr>
          <p:nvPr>
            <p:ph type="sldImg"/>
          </p:nvPr>
        </p:nvSpPr>
        <p:spPr>
          <a:solidFill>
            <a:srgbClr val="FFFFFF">
              <a:alpha val="100000"/>
            </a:srgbClr>
          </a:solidFill>
          <a:ln/>
        </p:spPr>
      </p:sp>
      <p:sp>
        <p:nvSpPr>
          <p:cNvPr id="66564"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68611" name="Rectangle 2"/>
          <p:cNvSpPr>
            <a:spLocks noTextEdit="1"/>
          </p:cNvSpPr>
          <p:nvPr>
            <p:ph type="sldImg"/>
          </p:nvPr>
        </p:nvSpPr>
        <p:spPr>
          <a:solidFill>
            <a:srgbClr val="FFFFFF">
              <a:alpha val="100000"/>
            </a:srgbClr>
          </a:solidFill>
          <a:ln/>
        </p:spPr>
      </p:sp>
      <p:sp>
        <p:nvSpPr>
          <p:cNvPr id="68612"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70659" name="Rectangle 2"/>
          <p:cNvSpPr>
            <a:spLocks noTextEdit="1"/>
          </p:cNvSpPr>
          <p:nvPr>
            <p:ph type="sldImg"/>
          </p:nvPr>
        </p:nvSpPr>
        <p:spPr>
          <a:solidFill>
            <a:srgbClr val="FFFFFF">
              <a:alpha val="100000"/>
            </a:srgbClr>
          </a:solidFill>
          <a:ln/>
        </p:spPr>
      </p:sp>
      <p:sp>
        <p:nvSpPr>
          <p:cNvPr id="70660"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72707" name="Rectangle 2"/>
          <p:cNvSpPr>
            <a:spLocks noTextEdit="1"/>
          </p:cNvSpPr>
          <p:nvPr>
            <p:ph type="sldImg"/>
          </p:nvPr>
        </p:nvSpPr>
        <p:spPr>
          <a:solidFill>
            <a:srgbClr val="FFFFFF">
              <a:alpha val="100000"/>
            </a:srgbClr>
          </a:solidFill>
          <a:ln/>
        </p:spPr>
      </p:sp>
      <p:sp>
        <p:nvSpPr>
          <p:cNvPr id="7270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74755" name="Rectangle 2"/>
          <p:cNvSpPr>
            <a:spLocks noTextEdit="1"/>
          </p:cNvSpPr>
          <p:nvPr>
            <p:ph type="sldImg"/>
          </p:nvPr>
        </p:nvSpPr>
        <p:spPr>
          <a:solidFill>
            <a:srgbClr val="FFFFFF">
              <a:alpha val="100000"/>
            </a:srgbClr>
          </a:solidFill>
          <a:ln/>
        </p:spPr>
      </p:sp>
      <p:sp>
        <p:nvSpPr>
          <p:cNvPr id="7475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76803" name="Rectangle 2"/>
          <p:cNvSpPr>
            <a:spLocks noTextEdit="1"/>
          </p:cNvSpPr>
          <p:nvPr>
            <p:ph type="sldImg"/>
          </p:nvPr>
        </p:nvSpPr>
        <p:spPr>
          <a:solidFill>
            <a:srgbClr val="FFFFFF">
              <a:alpha val="100000"/>
            </a:srgbClr>
          </a:solidFill>
          <a:ln/>
        </p:spPr>
      </p:sp>
      <p:sp>
        <p:nvSpPr>
          <p:cNvPr id="76804"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78851" name="Rectangle 2"/>
          <p:cNvSpPr>
            <a:spLocks noTextEdit="1"/>
          </p:cNvSpPr>
          <p:nvPr>
            <p:ph type="sldImg"/>
          </p:nvPr>
        </p:nvSpPr>
        <p:spPr>
          <a:solidFill>
            <a:srgbClr val="FFFFFF">
              <a:alpha val="100000"/>
            </a:srgbClr>
          </a:solidFill>
          <a:ln/>
        </p:spPr>
      </p:sp>
      <p:sp>
        <p:nvSpPr>
          <p:cNvPr id="78852"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80899" name="Rectangle 2"/>
          <p:cNvSpPr>
            <a:spLocks noTextEdit="1"/>
          </p:cNvSpPr>
          <p:nvPr>
            <p:ph type="sldImg"/>
          </p:nvPr>
        </p:nvSpPr>
        <p:spPr>
          <a:solidFill>
            <a:srgbClr val="FFFFFF">
              <a:alpha val="100000"/>
            </a:srgbClr>
          </a:solidFill>
          <a:ln/>
        </p:spPr>
      </p:sp>
      <p:sp>
        <p:nvSpPr>
          <p:cNvPr id="80900"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82947" name="Rectangle 1026"/>
          <p:cNvSpPr>
            <a:spLocks noTextEdit="1"/>
          </p:cNvSpPr>
          <p:nvPr>
            <p:ph type="sldImg"/>
          </p:nvPr>
        </p:nvSpPr>
        <p:spPr>
          <a:ln/>
        </p:spPr>
      </p:sp>
      <p:sp>
        <p:nvSpPr>
          <p:cNvPr id="82948" name="Rectangle 1027"/>
          <p:cNvSpPr>
            <a:spLocks noGrp="1"/>
          </p:cNvSpPr>
          <p:nvPr>
            <p:ph type="body" idx="1"/>
          </p:nvPr>
        </p:nvSpPr>
        <p:spPr>
          <a:ln/>
        </p:spPr>
        <p:txBody>
          <a:bodyPr wrap="square" lIns="91440" tIns="45720" rIns="91440" bIns="45720" anchor="t" anchorCtr="0"/>
          <a:p>
            <a:pPr lvl="0"/>
            <a:r>
              <a:rPr lang="en-US" altLang="en-US" dirty="0"/>
              <a:t>The marketing department at Collegiate Apparel Company has provided a sales forecast for each of the four quarters in the year 20x1. Each unit sells for twelve dollars. Using a single selling price makes the budgeting process easier to develop.</a:t>
            </a: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84995" name="Rectangle 1026"/>
          <p:cNvSpPr>
            <a:spLocks noTextEdit="1"/>
          </p:cNvSpPr>
          <p:nvPr>
            <p:ph type="sldImg"/>
          </p:nvPr>
        </p:nvSpPr>
        <p:spPr>
          <a:ln/>
        </p:spPr>
      </p:sp>
      <p:sp>
        <p:nvSpPr>
          <p:cNvPr id="84996" name="Rectangle 1027"/>
          <p:cNvSpPr>
            <a:spLocks noGrp="1"/>
          </p:cNvSpPr>
          <p:nvPr>
            <p:ph type="body" idx="1"/>
          </p:nvPr>
        </p:nvSpPr>
        <p:spPr>
          <a:ln/>
        </p:spPr>
        <p:txBody>
          <a:bodyPr wrap="square" lIns="91440" tIns="45720" rIns="91440" bIns="45720" anchor="t" anchorCtr="0"/>
          <a:p>
            <a:pPr lvl="0"/>
            <a:r>
              <a:rPr lang="en-US" altLang="en-US" dirty="0"/>
              <a:t>We are going to use Excel to prepare the various budgets for Collegiate Apparel. We have shown the forecasted unit sales per quarter and the unit selling price. For the year, we expect to sell fifty thousand units and produce revenue of six hundred thousand dollars. We will refer back to this budget as we develop many of the other detail budgets. Notice that we have labeled this budget </a:t>
            </a:r>
            <a:r>
              <a:rPr lang="en-US" altLang="en-US" u="sng" dirty="0"/>
              <a:t>Schedule One</a:t>
            </a:r>
            <a:r>
              <a:rPr lang="en-US" altLang="en-US" dirty="0"/>
              <a:t>.</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3315" name="Rectangle 2"/>
          <p:cNvSpPr>
            <a:spLocks noTextEdit="1"/>
          </p:cNvSpPr>
          <p:nvPr>
            <p:ph type="sldImg"/>
          </p:nvPr>
        </p:nvSpPr>
        <p:spPr>
          <a:ln/>
        </p:spPr>
      </p:sp>
      <p:sp>
        <p:nvSpPr>
          <p:cNvPr id="13316" name="Rectangle 3"/>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87043" name="Rectangle 1026"/>
          <p:cNvSpPr>
            <a:spLocks noTextEdit="1"/>
          </p:cNvSpPr>
          <p:nvPr>
            <p:ph type="sldImg"/>
          </p:nvPr>
        </p:nvSpPr>
        <p:spPr>
          <a:ln/>
        </p:spPr>
      </p:sp>
      <p:sp>
        <p:nvSpPr>
          <p:cNvPr id="87044" name="Rectangle 1027"/>
          <p:cNvSpPr>
            <a:spLocks noGrp="1"/>
          </p:cNvSpPr>
          <p:nvPr>
            <p:ph type="body" idx="1"/>
          </p:nvPr>
        </p:nvSpPr>
        <p:spPr>
          <a:ln/>
        </p:spPr>
        <p:txBody>
          <a:bodyPr wrap="square" lIns="91440" tIns="45720" rIns="91440" bIns="45720" anchor="t" anchorCtr="0"/>
          <a:p>
            <a:pPr lvl="0"/>
            <a:r>
              <a:rPr lang="en-US" altLang="en-US" dirty="0"/>
              <a:t>Once we complete the sales budget we can begin the process of preparing the production budget.</a:t>
            </a: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89091" name="Rectangle 2"/>
          <p:cNvSpPr>
            <a:spLocks noTextEdit="1"/>
          </p:cNvSpPr>
          <p:nvPr>
            <p:ph type="sldImg"/>
          </p:nvPr>
        </p:nvSpPr>
        <p:spPr>
          <a:ln/>
        </p:spPr>
      </p:sp>
      <p:sp>
        <p:nvSpPr>
          <p:cNvPr id="89092" name="Rectangle 3"/>
          <p:cNvSpPr>
            <a:spLocks noGrp="1"/>
          </p:cNvSpPr>
          <p:nvPr>
            <p:ph type="body" idx="1"/>
          </p:nvPr>
        </p:nvSpPr>
        <p:spPr>
          <a:ln/>
        </p:spPr>
        <p:txBody>
          <a:bodyPr wrap="square" lIns="91440" tIns="45720" rIns="91440" bIns="45720" anchor="t" anchorCtr="0"/>
          <a:p>
            <a:pPr lvl="0"/>
            <a:r>
              <a:rPr lang="en-US" altLang="en-US" dirty="0"/>
              <a:t>Part I</a:t>
            </a:r>
            <a:br>
              <a:rPr lang="en-US" altLang="en-US" dirty="0"/>
            </a:br>
            <a:r>
              <a:rPr lang="en-US" altLang="en-US" dirty="0"/>
              <a:t>We know from the periodic inventory system that if we add beginning inventory to units produced and subtract units sold, we calculate the units in ending inventory.</a:t>
            </a:r>
            <a:endParaRPr lang="en-US" altLang="en-US" dirty="0"/>
          </a:p>
          <a:p>
            <a:pPr lvl="0"/>
            <a:endParaRPr lang="en-US" altLang="en-US" dirty="0"/>
          </a:p>
          <a:p>
            <a:pPr lvl="0"/>
            <a:r>
              <a:rPr lang="en-US" altLang="en-US" dirty="0"/>
              <a:t>Part II</a:t>
            </a:r>
            <a:br>
              <a:rPr lang="en-US" altLang="en-US" dirty="0"/>
            </a:br>
            <a:r>
              <a:rPr lang="en-US" altLang="en-US" dirty="0"/>
              <a:t>By taking what we know, we can rearrange the equation. The units to be produced during the period is equal to the unit sales plus the units in ending inventory minus the expected units in beginning inventory. Take a few seconds to review these equations. We will use them in preparing several budgets.</a:t>
            </a: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91139" name="Rectangle 1026"/>
          <p:cNvSpPr>
            <a:spLocks noTextEdit="1"/>
          </p:cNvSpPr>
          <p:nvPr>
            <p:ph type="sldImg"/>
          </p:nvPr>
        </p:nvSpPr>
        <p:spPr>
          <a:ln/>
        </p:spPr>
      </p:sp>
      <p:sp>
        <p:nvSpPr>
          <p:cNvPr id="91140" name="Rectangle 1027"/>
          <p:cNvSpPr>
            <a:spLocks noGrp="1"/>
          </p:cNvSpPr>
          <p:nvPr>
            <p:ph type="body" idx="1"/>
          </p:nvPr>
        </p:nvSpPr>
        <p:spPr>
          <a:ln/>
        </p:spPr>
        <p:txBody>
          <a:bodyPr wrap="square" lIns="91440" tIns="45720" rIns="91440" bIns="45720" anchor="t" anchorCtr="0"/>
          <a:p>
            <a:pPr lvl="0"/>
            <a:r>
              <a:rPr lang="en-US" altLang="en-US" dirty="0"/>
              <a:t>To avoid the problems associated with stocking out of inventory, management at Collegiate Apparel has decided that ending finished goods inventory should be equal to ten percent of the following quarter’s expected unit sales.</a:t>
            </a:r>
            <a:endParaRPr lang="en-US" altLang="en-US" dirty="0"/>
          </a:p>
          <a:p>
            <a:pPr lvl="0"/>
            <a:endParaRPr lang="en-US" altLang="en-US" dirty="0"/>
          </a:p>
          <a:p>
            <a:pPr lvl="0"/>
            <a:r>
              <a:rPr lang="en-US" altLang="en-US" dirty="0"/>
              <a:t>At the beginning of the year there were one thousand five hundred units on hand.</a:t>
            </a:r>
            <a:endParaRPr lang="en-US" altLang="en-US" dirty="0"/>
          </a:p>
          <a:p>
            <a:pPr lvl="0"/>
            <a:endParaRPr lang="en-US" altLang="en-US" dirty="0"/>
          </a:p>
          <a:p>
            <a:pPr lvl="0"/>
            <a:r>
              <a:rPr lang="en-US" altLang="en-US" dirty="0"/>
              <a:t>The marketing department forecasts first quarter 20x2 units sales at fifteen thousand units.</a:t>
            </a:r>
            <a:endParaRPr lang="en-US" altLang="en-US" dirty="0"/>
          </a:p>
          <a:p>
            <a:pPr lvl="0"/>
            <a:endParaRPr lang="en-US" altLang="en-US" dirty="0"/>
          </a:p>
          <a:p>
            <a:pPr lvl="0"/>
            <a:r>
              <a:rPr lang="en-US" altLang="en-US" dirty="0"/>
              <a:t>We have sufficient information to prepare the production budget that we will label </a:t>
            </a:r>
            <a:r>
              <a:rPr lang="en-US" altLang="en-US" u="sng" dirty="0"/>
              <a:t>Schedule Two</a:t>
            </a:r>
            <a:r>
              <a:rPr lang="en-US" altLang="en-US" dirty="0"/>
              <a:t>.</a:t>
            </a: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93187" name="Rectangle 1026"/>
          <p:cNvSpPr>
            <a:spLocks noTextEdit="1"/>
          </p:cNvSpPr>
          <p:nvPr>
            <p:ph type="sldImg"/>
          </p:nvPr>
        </p:nvSpPr>
        <p:spPr>
          <a:ln/>
        </p:spPr>
      </p:sp>
      <p:sp>
        <p:nvSpPr>
          <p:cNvPr id="93188" name="Rectangle 1027"/>
          <p:cNvSpPr>
            <a:spLocks noGrp="1"/>
          </p:cNvSpPr>
          <p:nvPr>
            <p:ph type="body" idx="1"/>
          </p:nvPr>
        </p:nvSpPr>
        <p:spPr>
          <a:ln/>
        </p:spPr>
        <p:txBody>
          <a:bodyPr wrap="square" lIns="91440" tIns="45720" rIns="91440" bIns="45720" anchor="t" anchorCtr="0"/>
          <a:p>
            <a:pPr lvl="0"/>
            <a:r>
              <a:rPr lang="en-US" altLang="en-US" dirty="0"/>
              <a:t>Part I</a:t>
            </a:r>
            <a:br>
              <a:rPr lang="en-US" altLang="en-US" dirty="0"/>
            </a:br>
            <a:r>
              <a:rPr lang="en-US" altLang="en-US" dirty="0"/>
              <a:t>We begin the production budget by using the forecasted unit sales from our sales budget.</a:t>
            </a:r>
            <a:br>
              <a:rPr lang="en-US" altLang="en-US" dirty="0"/>
            </a:br>
            <a:br>
              <a:rPr lang="en-US" altLang="en-US" dirty="0"/>
            </a:br>
            <a:r>
              <a:rPr lang="en-US" altLang="en-US" dirty="0"/>
              <a:t>Part II</a:t>
            </a:r>
            <a:br>
              <a:rPr lang="en-US" altLang="en-US" dirty="0"/>
            </a:br>
            <a:r>
              <a:rPr lang="en-US" altLang="en-US" dirty="0"/>
              <a:t>The desired ending inventory is equal to ten percent of the following quarter’s unit sales. In the first quarter the ending inventory is five hundred units. We determine this by multiplying the second quarter’s expected units sales of five thousand units time ten percent. The beginning inventory in the first quarter was given as one thousand five hundred units.</a:t>
            </a:r>
            <a:endParaRPr lang="en-US" altLang="en-US" dirty="0"/>
          </a:p>
          <a:p>
            <a:pPr lvl="0"/>
            <a:endParaRPr lang="en-US" altLang="en-US" dirty="0"/>
          </a:p>
          <a:p>
            <a:pPr lvl="0"/>
            <a:r>
              <a:rPr lang="en-US" altLang="en-US" dirty="0"/>
              <a:t>Part III</a:t>
            </a:r>
            <a:br>
              <a:rPr lang="en-US" altLang="en-US" dirty="0"/>
            </a:br>
            <a:r>
              <a:rPr lang="en-US" altLang="en-US" dirty="0"/>
              <a:t>The ending inventory in the first quarter becomes the beginning inventory for the second quarter. It would be a good idea to see if you can calculate the units shown in the third quarter.</a:t>
            </a:r>
            <a:br>
              <a:rPr lang="en-US" altLang="en-US" dirty="0"/>
            </a:br>
            <a:br>
              <a:rPr lang="en-US" altLang="en-US" dirty="0"/>
            </a:br>
            <a:r>
              <a:rPr lang="en-US" altLang="en-US" dirty="0"/>
              <a:t>During the first quarter we expect to sell fifteen thousand units but need to produce only fourteen thousand units. In the third quarter, we expect to sell ten thousand units but must produce eleven thousand units to meet our inventory requirements.</a:t>
            </a: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95235" name="Rectangle 1026"/>
          <p:cNvSpPr>
            <a:spLocks noTextEdit="1"/>
          </p:cNvSpPr>
          <p:nvPr>
            <p:ph type="sldImg"/>
          </p:nvPr>
        </p:nvSpPr>
        <p:spPr>
          <a:ln/>
        </p:spPr>
      </p:sp>
      <p:sp>
        <p:nvSpPr>
          <p:cNvPr id="95236" name="Rectangle 1027"/>
          <p:cNvSpPr>
            <a:spLocks noGrp="1"/>
          </p:cNvSpPr>
          <p:nvPr>
            <p:ph type="body" idx="1"/>
          </p:nvPr>
        </p:nvSpPr>
        <p:spPr>
          <a:ln/>
        </p:spPr>
        <p:txBody>
          <a:bodyPr wrap="square" lIns="91440" tIns="45720" rIns="91440" bIns="45720" anchor="t" anchorCtr="0"/>
          <a:p>
            <a:pPr lvl="0"/>
            <a:r>
              <a:rPr lang="en-US" altLang="en-US" dirty="0"/>
              <a:t>Earlier we determined the number of units to produce using an equation similar to this. We are not ready to prepare our direct-materials budget. Our goal is to make sure we purchase enough direct materials to meet production needs. You can see that the required purchases are equal to the direct materials used in production plus the ending inventory of direct materials less the beginning direct-materials inventory.</a:t>
            </a: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97283" name="Rectangle 1026"/>
          <p:cNvSpPr>
            <a:spLocks noTextEdit="1"/>
          </p:cNvSpPr>
          <p:nvPr>
            <p:ph type="sldImg"/>
          </p:nvPr>
        </p:nvSpPr>
        <p:spPr>
          <a:ln/>
        </p:spPr>
      </p:sp>
      <p:sp>
        <p:nvSpPr>
          <p:cNvPr id="97284" name="Rectangle 1027"/>
          <p:cNvSpPr>
            <a:spLocks noGrp="1"/>
          </p:cNvSpPr>
          <p:nvPr>
            <p:ph type="body" idx="1"/>
          </p:nvPr>
        </p:nvSpPr>
        <p:spPr>
          <a:ln/>
        </p:spPr>
        <p:txBody>
          <a:bodyPr wrap="square" lIns="91440" tIns="45720" rIns="91440" bIns="45720" anchor="t" anchorCtr="0"/>
          <a:p>
            <a:pPr lvl="0"/>
            <a:r>
              <a:rPr lang="en-US" altLang="en-US" dirty="0"/>
              <a:t>At Collegiate it takes one point five yards of fabric to product one unit of output. Management has established a policy to minimize the likelihood of stocking out of direct materials. Management wants fabric on hand at the end of each quarter to be equal to ten percent of the following quarter’s direct materials required. At the beginning of the year the company had two thousand one hundred yards of fabric on hand. During the first quarter of 20x2, management believes twenty one thousand yards of fabric will be required. Each yard of fabric cost two dollars.</a:t>
            </a: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99331" name="Rectangle 1026"/>
          <p:cNvSpPr>
            <a:spLocks noTextEdit="1"/>
          </p:cNvSpPr>
          <p:nvPr>
            <p:ph type="sldImg"/>
          </p:nvPr>
        </p:nvSpPr>
        <p:spPr>
          <a:ln/>
        </p:spPr>
      </p:sp>
      <p:sp>
        <p:nvSpPr>
          <p:cNvPr id="99332" name="Rectangle 1027"/>
          <p:cNvSpPr>
            <a:spLocks noGrp="1"/>
          </p:cNvSpPr>
          <p:nvPr>
            <p:ph type="body" idx="1"/>
          </p:nvPr>
        </p:nvSpPr>
        <p:spPr>
          <a:ln/>
        </p:spPr>
        <p:txBody>
          <a:bodyPr wrap="square" lIns="91440" tIns="45720" rIns="91440" bIns="45720" anchor="t" anchorCtr="0"/>
          <a:p>
            <a:pPr lvl="0"/>
            <a:r>
              <a:rPr lang="en-US" altLang="en-US" dirty="0"/>
              <a:t>Part I</a:t>
            </a:r>
            <a:br>
              <a:rPr lang="en-US" altLang="en-US" dirty="0"/>
            </a:br>
            <a:r>
              <a:rPr lang="en-US" altLang="en-US" dirty="0"/>
              <a:t>We start with the units to be produced from Schedule Two. The total fabric required is calculated by multiplying the units to be produced by the number of yards of fabric required for each unit, one point five.</a:t>
            </a:r>
            <a:endParaRPr lang="en-US" altLang="en-US" dirty="0"/>
          </a:p>
          <a:p>
            <a:pPr lvl="0"/>
            <a:endParaRPr lang="en-US" altLang="en-US" dirty="0"/>
          </a:p>
          <a:p>
            <a:pPr lvl="0"/>
            <a:r>
              <a:rPr lang="en-US" altLang="en-US" dirty="0"/>
              <a:t>Part II</a:t>
            </a:r>
            <a:br>
              <a:rPr lang="en-US" altLang="en-US" dirty="0"/>
            </a:br>
            <a:r>
              <a:rPr lang="en-US" altLang="en-US" dirty="0"/>
              <a:t>The expected ending inventory is ten percent of the direct materials required during the following quarter. You can see the in the second quarter we will need eight thousand two hundred fifty yards of fabric and two percent of this amount is eight hundred twenty-five yards. The number of yards in beginning inventory was given as two thousand one hundred. We will need to purchase nineteen thousand seven hundred and twenty-five yards of fabric during the first quarter. At two dollars per yard, we expect to spend thirty-nine thousand four hundred fifty dollars on direct materials.</a:t>
            </a:r>
            <a:endParaRPr lang="en-US" altLang="en-US" dirty="0"/>
          </a:p>
          <a:p>
            <a:pPr lvl="0"/>
            <a:endParaRPr lang="en-US" altLang="en-US" dirty="0"/>
          </a:p>
          <a:p>
            <a:pPr lvl="0"/>
            <a:r>
              <a:rPr lang="en-US" altLang="en-US" dirty="0"/>
              <a:t>Part III</a:t>
            </a:r>
            <a:br>
              <a:rPr lang="en-US" altLang="en-US" dirty="0"/>
            </a:br>
            <a:r>
              <a:rPr lang="en-US" altLang="en-US" dirty="0"/>
              <a:t>The expected ending inventory in the first quarter becomes the expected beginning inventory at the beginning of the following quarter. Make sure you can calculate all the amounts shown for the third quarter.</a:t>
            </a:r>
            <a:endParaRPr lang="en-US" altLang="en-US" dirty="0"/>
          </a:p>
          <a:p>
            <a:pPr lvl="0"/>
            <a:endParaRPr lang="en-US" altLang="en-US" dirty="0"/>
          </a:p>
          <a:p>
            <a:pPr lvl="0"/>
            <a:r>
              <a:rPr lang="en-US" altLang="en-US" dirty="0"/>
              <a:t>For the year we expect to spend one hundred fifty thousand dollars on direct materials.</a:t>
            </a: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01379" name="Rectangle 1026"/>
          <p:cNvSpPr>
            <a:spLocks noTextEdit="1"/>
          </p:cNvSpPr>
          <p:nvPr>
            <p:ph type="sldImg"/>
          </p:nvPr>
        </p:nvSpPr>
        <p:spPr>
          <a:ln/>
        </p:spPr>
      </p:sp>
      <p:sp>
        <p:nvSpPr>
          <p:cNvPr id="101380" name="Rectangle 1027"/>
          <p:cNvSpPr>
            <a:spLocks noGrp="1"/>
          </p:cNvSpPr>
          <p:nvPr>
            <p:ph type="body" idx="1"/>
          </p:nvPr>
        </p:nvSpPr>
        <p:spPr>
          <a:ln/>
        </p:spPr>
        <p:txBody>
          <a:bodyPr wrap="square" lIns="91440" tIns="45720" rIns="91440" bIns="45720" anchor="t" anchorCtr="0"/>
          <a:p>
            <a:pPr lvl="0"/>
            <a:r>
              <a:rPr lang="en-US" altLang="en-US" dirty="0"/>
              <a:t>Let’s turn our attention to the next manufacturing cost; direct-labor.</a:t>
            </a:r>
            <a:br>
              <a:rPr lang="en-US" altLang="en-US" dirty="0"/>
            </a:br>
            <a:br>
              <a:rPr lang="en-US" altLang="en-US" dirty="0"/>
            </a:br>
            <a:r>
              <a:rPr lang="en-US" altLang="en-US" dirty="0"/>
              <a:t>At Collegiate each unit produced required point two hours, or twelve minutes, of direct labor. All direct labor workers are paid ten dollars per hour regardless of the hours worked. We assume Collegiate can hire or layoff as many laborers as needed to meet production. This is a very restrictive assumption, but helps us keep the budgeting process straight-forward.</a:t>
            </a:r>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03427" name="Rectangle 1026"/>
          <p:cNvSpPr>
            <a:spLocks noTextEdit="1"/>
          </p:cNvSpPr>
          <p:nvPr>
            <p:ph type="sldImg"/>
          </p:nvPr>
        </p:nvSpPr>
        <p:spPr>
          <a:ln/>
        </p:spPr>
      </p:sp>
      <p:sp>
        <p:nvSpPr>
          <p:cNvPr id="103428" name="Rectangle 1027"/>
          <p:cNvSpPr>
            <a:spLocks noGrp="1"/>
          </p:cNvSpPr>
          <p:nvPr>
            <p:ph type="body" idx="1"/>
          </p:nvPr>
        </p:nvSpPr>
        <p:spPr>
          <a:ln/>
        </p:spPr>
        <p:txBody>
          <a:bodyPr wrap="square" lIns="91440" tIns="45720" rIns="91440" bIns="45720" anchor="t" anchorCtr="0"/>
          <a:p>
            <a:pPr lvl="0"/>
            <a:r>
              <a:rPr lang="en-US" altLang="en-US" dirty="0"/>
              <a:t>Once again we begin with the units to be produced from Schedule Two. We multiply the units to be produced by the time required to produce one unit, point two hours. In the first quarter we will need two thousand eight hundred hours of direct labor and, at ten dollars per hour, we expect to pay twenty-eight thousand dollars in gross wages.</a:t>
            </a:r>
            <a:endParaRPr lang="en-US" altLang="en-US" dirty="0"/>
          </a:p>
          <a:p>
            <a:pPr lvl="0"/>
            <a:endParaRPr lang="en-US" altLang="en-US" dirty="0"/>
          </a:p>
          <a:p>
            <a:pPr lvl="0"/>
            <a:r>
              <a:rPr lang="en-US" altLang="en-US" dirty="0"/>
              <a:t>For the year, we expect to spend one hundred thousand dollars on direct labor.</a:t>
            </a:r>
            <a:br>
              <a:rPr lang="en-US" altLang="en-US" dirty="0"/>
            </a:br>
            <a:br>
              <a:rPr lang="en-US" altLang="en-US" dirty="0"/>
            </a:br>
            <a:r>
              <a:rPr lang="en-US" altLang="en-US" dirty="0"/>
              <a:t>Let’s look at the manufacturing overhead budget next.</a:t>
            </a:r>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05475" name="Rectangle 2"/>
          <p:cNvSpPr>
            <a:spLocks noTextEdit="1"/>
          </p:cNvSpPr>
          <p:nvPr>
            <p:ph type="sldImg"/>
          </p:nvPr>
        </p:nvSpPr>
        <p:spPr>
          <a:ln/>
        </p:spPr>
      </p:sp>
      <p:sp>
        <p:nvSpPr>
          <p:cNvPr id="105476" name="Rectangle 3"/>
          <p:cNvSpPr>
            <a:spLocks noGrp="1"/>
          </p:cNvSpPr>
          <p:nvPr>
            <p:ph type="body" idx="1"/>
          </p:nvPr>
        </p:nvSpPr>
        <p:spPr>
          <a:ln/>
        </p:spPr>
        <p:txBody>
          <a:bodyPr wrap="square" lIns="91440" tIns="45720" rIns="91440" bIns="45720" anchor="t" anchorCtr="0"/>
          <a:p>
            <a:pPr lvl="0"/>
            <a:r>
              <a:rPr lang="en-US" altLang="en-US" dirty="0"/>
              <a:t>Collegiate uses activity-based budgeting. We have listed the unit-level, batch-level, product-level, and facilities-level information for the year. You may want to print this screen or write down most of these numbers to make the preparation of the manufacturing overhead budget easier to understand.</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5363" name="Rectangle 2"/>
          <p:cNvSpPr>
            <a:spLocks noTextEdit="1"/>
          </p:cNvSpPr>
          <p:nvPr>
            <p:ph type="sldImg"/>
          </p:nvPr>
        </p:nvSpPr>
        <p:spPr>
          <a:ln/>
        </p:spPr>
      </p:sp>
      <p:sp>
        <p:nvSpPr>
          <p:cNvPr id="15364" name="Rectangle 3"/>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07523" name="Rectangle 2"/>
          <p:cNvSpPr>
            <a:spLocks noTextEdit="1"/>
          </p:cNvSpPr>
          <p:nvPr>
            <p:ph type="sldImg"/>
          </p:nvPr>
        </p:nvSpPr>
        <p:spPr>
          <a:ln/>
        </p:spPr>
      </p:sp>
      <p:sp>
        <p:nvSpPr>
          <p:cNvPr id="107524" name="Rectangle 3"/>
          <p:cNvSpPr>
            <a:spLocks noGrp="1"/>
          </p:cNvSpPr>
          <p:nvPr>
            <p:ph type="body" idx="1"/>
          </p:nvPr>
        </p:nvSpPr>
        <p:spPr>
          <a:ln/>
        </p:spPr>
        <p:txBody>
          <a:bodyPr wrap="square" lIns="91440" tIns="45720" rIns="91440" bIns="45720" anchor="t" anchorCtr="0"/>
          <a:p>
            <a:pPr lvl="0"/>
            <a:r>
              <a:rPr lang="en-US" altLang="en-US" dirty="0"/>
              <a:t>For our unit-level costs of indirect materials and electricity, we use the units to be produced from Schedule Two, our production budget. To determine the total indirect material costs for the quarter, multiply the units to be produced by twenty five cents. In the first quarter we get three thousand five hundred dollars for indirect materials.</a:t>
            </a:r>
            <a:endParaRPr lang="en-US" altLang="en-US" dirty="0"/>
          </a:p>
          <a:p>
            <a:pPr lvl="0"/>
            <a:endParaRPr lang="en-US" altLang="en-US" dirty="0"/>
          </a:p>
          <a:p>
            <a:pPr lvl="0"/>
            <a:r>
              <a:rPr lang="en-US" altLang="en-US" dirty="0"/>
              <a:t>The batch-level costs are based upon the number of production runs each quarter. In the first quarter we expect twenty-eight production runs at a setup cost of one hundred dollars per run for a total setup cost of two thousand eight hundred dollars.</a:t>
            </a:r>
            <a:endParaRPr lang="en-US" altLang="en-US" dirty="0"/>
          </a:p>
          <a:p>
            <a:pPr lvl="0"/>
            <a:endParaRPr lang="en-US" altLang="en-US" dirty="0"/>
          </a:p>
          <a:p>
            <a:pPr lvl="0"/>
            <a:r>
              <a:rPr lang="en-US" altLang="en-US" dirty="0"/>
              <a:t>The product-level costs are based upon the number of new style designs during the quarter. In each quarter we expect two new style designs. During the first quarter the total product-level overhead costs are determined by multiplying the number of new style designs by the cost of five hundred dollars per design.</a:t>
            </a:r>
            <a:endParaRPr lang="en-US" altLang="en-US" dirty="0"/>
          </a:p>
          <a:p>
            <a:pPr lvl="0"/>
            <a:endParaRPr lang="en-US" altLang="en-US" dirty="0"/>
          </a:p>
          <a:p>
            <a:pPr lvl="0"/>
            <a:r>
              <a:rPr lang="en-US" altLang="en-US" dirty="0"/>
              <a:t>On the next screen we will complete the manufacturing overhead budget by determining the facilities-level costs and total costs.</a:t>
            </a:r>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09571" name="Rectangle 2"/>
          <p:cNvSpPr>
            <a:spLocks noTextEdit="1"/>
          </p:cNvSpPr>
          <p:nvPr>
            <p:ph type="sldImg"/>
          </p:nvPr>
        </p:nvSpPr>
        <p:spPr>
          <a:ln/>
        </p:spPr>
      </p:sp>
      <p:sp>
        <p:nvSpPr>
          <p:cNvPr id="109572" name="Rectangle 3"/>
          <p:cNvSpPr>
            <a:spLocks noGrp="1"/>
          </p:cNvSpPr>
          <p:nvPr>
            <p:ph type="body" idx="1"/>
          </p:nvPr>
        </p:nvSpPr>
        <p:spPr>
          <a:ln/>
        </p:spPr>
        <p:txBody>
          <a:bodyPr wrap="square" lIns="91440" tIns="45720" rIns="91440" bIns="45720" anchor="t" anchorCtr="0"/>
          <a:p>
            <a:pPr lvl="0"/>
            <a:r>
              <a:rPr lang="en-US" altLang="en-US" dirty="0"/>
              <a:t>The facilities-level costs are fixed each quarter and determined by the company. The total facilities-level costs are thirty six thousand five hundred dollars per quarter. You can see the details of this total.</a:t>
            </a:r>
            <a:br>
              <a:rPr lang="en-US" altLang="en-US" dirty="0"/>
            </a:br>
            <a:br>
              <a:rPr lang="en-US" altLang="en-US" dirty="0"/>
            </a:br>
            <a:r>
              <a:rPr lang="en-US" altLang="en-US" dirty="0"/>
              <a:t>The total manufacturing overhead costs for the first quarter are fifty-one thousand five hundred dollars. If we subtract the non-cash expenses, depreciation, included in this total we get expected cash disbursements for overhead in the first quarter of thirty-six thousand five hundred dollars.</a:t>
            </a:r>
            <a:br>
              <a:rPr lang="en-US" altLang="en-US" dirty="0"/>
            </a:br>
            <a:br>
              <a:rPr lang="en-US" altLang="en-US" dirty="0"/>
            </a:br>
            <a:r>
              <a:rPr lang="en-US" altLang="en-US" dirty="0"/>
              <a:t>For the year we expect to incur two hundred thousand dollars in manufacturing overhead costs and spend one hundred forty thousand dollars cash on manufacturing overhead.</a:t>
            </a:r>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11619" name="Rectangle 2"/>
          <p:cNvSpPr>
            <a:spLocks noTextEdit="1"/>
          </p:cNvSpPr>
          <p:nvPr>
            <p:ph type="sldImg"/>
          </p:nvPr>
        </p:nvSpPr>
        <p:spPr>
          <a:ln/>
        </p:spPr>
      </p:sp>
      <p:sp>
        <p:nvSpPr>
          <p:cNvPr id="111620" name="Rectangle 3"/>
          <p:cNvSpPr>
            <a:spLocks noGrp="1"/>
          </p:cNvSpPr>
          <p:nvPr>
            <p:ph type="body" idx="1"/>
          </p:nvPr>
        </p:nvSpPr>
        <p:spPr>
          <a:ln/>
        </p:spPr>
        <p:txBody>
          <a:bodyPr wrap="square" lIns="91440" tIns="45720" rIns="91440" bIns="45720" anchor="t" anchorCtr="0"/>
          <a:p>
            <a:pPr lvl="0"/>
            <a:r>
              <a:rPr lang="en-US" altLang="en-US" dirty="0"/>
              <a:t>All of our expected selling, general, and administrative expenses are detailed on the next screen.</a:t>
            </a:r>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13667" name="Rectangle 2"/>
          <p:cNvSpPr>
            <a:spLocks noTextEdit="1"/>
          </p:cNvSpPr>
          <p:nvPr>
            <p:ph type="sldImg"/>
          </p:nvPr>
        </p:nvSpPr>
        <p:spPr>
          <a:ln/>
        </p:spPr>
      </p:sp>
      <p:sp>
        <p:nvSpPr>
          <p:cNvPr id="113668" name="Rectangle 3"/>
          <p:cNvSpPr>
            <a:spLocks noGrp="1"/>
          </p:cNvSpPr>
          <p:nvPr>
            <p:ph type="body" idx="1"/>
          </p:nvPr>
        </p:nvSpPr>
        <p:spPr>
          <a:ln/>
        </p:spPr>
        <p:txBody>
          <a:bodyPr wrap="square" lIns="91440" tIns="45720" rIns="91440" bIns="45720" anchor="t" anchorCtr="0"/>
          <a:p>
            <a:pPr lvl="0"/>
            <a:r>
              <a:rPr lang="en-US" altLang="en-US" dirty="0"/>
              <a:t>For the year we expect to incur selling, general, and administrative expenses of seventy-five thousand dollars.</a:t>
            </a:r>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15715" name="Rectangle 2"/>
          <p:cNvSpPr>
            <a:spLocks noTextEdit="1"/>
          </p:cNvSpPr>
          <p:nvPr>
            <p:ph type="sldImg"/>
          </p:nvPr>
        </p:nvSpPr>
        <p:spPr>
          <a:ln/>
        </p:spPr>
      </p:sp>
      <p:sp>
        <p:nvSpPr>
          <p:cNvPr id="115716" name="Rectangle 3"/>
          <p:cNvSpPr>
            <a:spLocks noGrp="1"/>
          </p:cNvSpPr>
          <p:nvPr>
            <p:ph type="body" idx="1"/>
          </p:nvPr>
        </p:nvSpPr>
        <p:spPr>
          <a:ln/>
        </p:spPr>
        <p:txBody>
          <a:bodyPr wrap="square" lIns="91440" tIns="45720" rIns="91440" bIns="45720" anchor="t" anchorCtr="0"/>
          <a:p>
            <a:pPr lvl="0"/>
            <a:r>
              <a:rPr lang="en-US" altLang="en-US" dirty="0"/>
              <a:t>Now we can prepare the cash receipts budget. At Collegiate, eighty percent of the billings in the quarter are collected in that quarter. Eighteen percent of the quarter’s billings are collected in the following quarter, and two percent of all billings are expected to be uncollectible. During the last quarter of 20x0, the previous year, sales and billings were two hundred forty thousand dollars.</a:t>
            </a:r>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17763" name="Rectangle 2"/>
          <p:cNvSpPr>
            <a:spLocks noTextEdit="1"/>
          </p:cNvSpPr>
          <p:nvPr>
            <p:ph type="sldImg"/>
          </p:nvPr>
        </p:nvSpPr>
        <p:spPr>
          <a:ln/>
        </p:spPr>
      </p:sp>
      <p:sp>
        <p:nvSpPr>
          <p:cNvPr id="117764" name="Rectangle 3"/>
          <p:cNvSpPr>
            <a:spLocks noGrp="1"/>
          </p:cNvSpPr>
          <p:nvPr>
            <p:ph type="body" idx="1"/>
          </p:nvPr>
        </p:nvSpPr>
        <p:spPr>
          <a:ln/>
        </p:spPr>
        <p:txBody>
          <a:bodyPr wrap="square" lIns="91440" tIns="45720" rIns="91440" bIns="45720" anchor="t" anchorCtr="0"/>
          <a:p>
            <a:pPr lvl="0"/>
            <a:r>
              <a:rPr lang="en-US" altLang="en-US" dirty="0"/>
              <a:t>Part I</a:t>
            </a:r>
            <a:br>
              <a:rPr lang="en-US" altLang="en-US" dirty="0"/>
            </a:br>
            <a:r>
              <a:rPr lang="en-US" altLang="en-US" dirty="0"/>
              <a:t>During the first quarter we expect to collect cash of one hundred eighty-seven thousand two hundred dollars and experience uncollectible accounts of three thousand six hundred dollars. Let’s see how we get these amounts.</a:t>
            </a:r>
            <a:endParaRPr lang="en-US" altLang="en-US" dirty="0"/>
          </a:p>
          <a:p>
            <a:pPr lvl="0"/>
            <a:endParaRPr lang="en-US" altLang="en-US" dirty="0"/>
          </a:p>
          <a:p>
            <a:pPr lvl="0"/>
            <a:r>
              <a:rPr lang="en-US" altLang="en-US" dirty="0"/>
              <a:t>Part II</a:t>
            </a:r>
            <a:br>
              <a:rPr lang="en-US" altLang="en-US" dirty="0"/>
            </a:br>
            <a:r>
              <a:rPr lang="en-US" altLang="en-US" dirty="0"/>
              <a:t>Of the sales in the quarter, we expect to collect eighty percent. So, we get our sales from Schedule One of one hundred eighty thousand dollars and multiply by eighty percent to get cash collections of one hundred forty-four thousand dollars. We will collect eighteen percent of the billings for the last quarter of the previous year, or forty-three thousand two hundred dollars.</a:t>
            </a:r>
            <a:endParaRPr lang="en-US" altLang="en-US" dirty="0"/>
          </a:p>
          <a:p>
            <a:pPr lvl="0"/>
            <a:endParaRPr lang="en-US" altLang="en-US" dirty="0"/>
          </a:p>
          <a:p>
            <a:pPr lvl="0"/>
            <a:r>
              <a:rPr lang="en-US" altLang="en-US" dirty="0"/>
              <a:t>Part III</a:t>
            </a:r>
            <a:br>
              <a:rPr lang="en-US" altLang="en-US" dirty="0"/>
            </a:br>
            <a:r>
              <a:rPr lang="en-US" altLang="en-US" dirty="0"/>
              <a:t>Our uncollectible accounts expense for the first quarter will be three thousand six hundred dollars, or two percent of quarterly sales of one hundred eighty thousand dollars.</a:t>
            </a:r>
            <a:endParaRPr lang="en-US" altLang="en-US" dirty="0"/>
          </a:p>
          <a:p>
            <a:pPr lvl="0"/>
            <a:endParaRPr lang="en-US" altLang="en-US" dirty="0"/>
          </a:p>
          <a:p>
            <a:pPr lvl="0"/>
            <a:r>
              <a:rPr lang="en-US" altLang="en-US" dirty="0"/>
              <a:t>Part IV</a:t>
            </a:r>
            <a:endParaRPr lang="en-US" altLang="en-US" dirty="0"/>
          </a:p>
          <a:p>
            <a:pPr lvl="0"/>
            <a:r>
              <a:rPr lang="en-US" altLang="en-US" dirty="0"/>
              <a:t>In the second quarter we will collect eighteen percent of the first quarter’s sales of one hundred eighty thousand dollars. Make sure you can calculate all the amounts shown in the third quarter.</a:t>
            </a:r>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19811" name="Rectangle 2"/>
          <p:cNvSpPr>
            <a:spLocks noTextEdit="1"/>
          </p:cNvSpPr>
          <p:nvPr>
            <p:ph type="sldImg"/>
          </p:nvPr>
        </p:nvSpPr>
        <p:spPr>
          <a:ln/>
        </p:spPr>
      </p:sp>
      <p:sp>
        <p:nvSpPr>
          <p:cNvPr id="119812" name="Rectangle 3"/>
          <p:cNvSpPr>
            <a:spLocks noGrp="1"/>
          </p:cNvSpPr>
          <p:nvPr>
            <p:ph type="body" idx="1"/>
          </p:nvPr>
        </p:nvSpPr>
        <p:spPr>
          <a:ln/>
        </p:spPr>
        <p:txBody>
          <a:bodyPr wrap="square" lIns="91440" tIns="45720" rIns="91440" bIns="45720" anchor="t" anchorCtr="0"/>
          <a:p>
            <a:pPr lvl="0"/>
            <a:r>
              <a:rPr lang="en-US" altLang="en-US" dirty="0"/>
              <a:t>All direct materials are purchases on account at Collegiate. The company typically pays sixty percent of the purchases made in the quarter and pays the remaining forty percent in the following quarter.</a:t>
            </a:r>
            <a:endParaRPr lang="en-US" altLang="en-US" dirty="0"/>
          </a:p>
          <a:p>
            <a:pPr lvl="0"/>
            <a:endParaRPr lang="en-US" altLang="en-US" dirty="0"/>
          </a:p>
          <a:p>
            <a:pPr lvl="0"/>
            <a:r>
              <a:rPr lang="en-US" altLang="en-US" dirty="0"/>
              <a:t>Purchases for the last quarter of the previous year amounted to fifty-six thousand eight hundred fifty dollars.</a:t>
            </a:r>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21859" name="Rectangle 2"/>
          <p:cNvSpPr>
            <a:spLocks noTextEdit="1"/>
          </p:cNvSpPr>
          <p:nvPr>
            <p:ph type="sldImg"/>
          </p:nvPr>
        </p:nvSpPr>
        <p:spPr>
          <a:ln/>
        </p:spPr>
      </p:sp>
      <p:sp>
        <p:nvSpPr>
          <p:cNvPr id="121860" name="Rectangle 3"/>
          <p:cNvSpPr>
            <a:spLocks noGrp="1"/>
          </p:cNvSpPr>
          <p:nvPr>
            <p:ph type="body" idx="1"/>
          </p:nvPr>
        </p:nvSpPr>
        <p:spPr>
          <a:ln/>
        </p:spPr>
        <p:txBody>
          <a:bodyPr wrap="square" lIns="91440" tIns="45720" rIns="91440" bIns="45720" anchor="t" anchorCtr="0"/>
          <a:p>
            <a:pPr lvl="0"/>
            <a:r>
              <a:rPr lang="en-US" altLang="en-US" dirty="0"/>
              <a:t>Part I</a:t>
            </a:r>
            <a:br>
              <a:rPr lang="en-US" altLang="en-US" dirty="0"/>
            </a:br>
            <a:r>
              <a:rPr lang="en-US" altLang="en-US" dirty="0"/>
              <a:t>We begin the cash disbursement for direct materials budget by getting the raw material purchases from Schedule Three. Instead of looking at the first quarter, let’s go to the second quarter amounts where the purchases of direct material is expected to be eighteen thousand one hundred fifty dollars.</a:t>
            </a:r>
            <a:endParaRPr lang="en-US" altLang="en-US" dirty="0"/>
          </a:p>
          <a:p>
            <a:pPr lvl="0"/>
            <a:endParaRPr lang="en-US" altLang="en-US" dirty="0"/>
          </a:p>
          <a:p>
            <a:pPr lvl="0"/>
            <a:r>
              <a:rPr lang="en-US" altLang="en-US" dirty="0"/>
              <a:t>Part II</a:t>
            </a:r>
            <a:br>
              <a:rPr lang="en-US" altLang="en-US" dirty="0"/>
            </a:br>
            <a:r>
              <a:rPr lang="en-US" altLang="en-US" dirty="0"/>
              <a:t>We will pay sixty percent of this amount in the second quarter or ten thousand eight hundred ninety dollars.</a:t>
            </a:r>
            <a:br>
              <a:rPr lang="en-US" altLang="en-US" dirty="0"/>
            </a:br>
            <a:br>
              <a:rPr lang="en-US" altLang="en-US" dirty="0"/>
            </a:br>
            <a:r>
              <a:rPr lang="en-US" altLang="en-US" dirty="0"/>
              <a:t>Part III</a:t>
            </a:r>
            <a:br>
              <a:rPr lang="en-US" altLang="en-US" dirty="0"/>
            </a:br>
            <a:r>
              <a:rPr lang="en-US" altLang="en-US" dirty="0"/>
              <a:t>In addition, we will pay for forty percent of the first quarter’s expected purchases of direct materials, or fifteen thousand seven hundred eighty dollars. Our total expected payments for direct materials during the second quarter will be twenty-six thousand six hundred seventy dollars. See if you can go back to the first quarter and determine the total cash payments.</a:t>
            </a:r>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23907" name="Rectangle 2"/>
          <p:cNvSpPr>
            <a:spLocks noTextEdit="1"/>
          </p:cNvSpPr>
          <p:nvPr>
            <p:ph type="sldImg"/>
          </p:nvPr>
        </p:nvSpPr>
        <p:spPr>
          <a:ln/>
        </p:spPr>
      </p:sp>
      <p:sp>
        <p:nvSpPr>
          <p:cNvPr id="123908" name="Rectangle 3"/>
          <p:cNvSpPr>
            <a:spLocks noGrp="1"/>
          </p:cNvSpPr>
          <p:nvPr>
            <p:ph type="body" idx="1"/>
          </p:nvPr>
        </p:nvSpPr>
        <p:spPr>
          <a:ln/>
        </p:spPr>
        <p:txBody>
          <a:bodyPr wrap="square" lIns="91440" tIns="45720" rIns="91440" bIns="45720" anchor="t" anchorCtr="0"/>
          <a:p>
            <a:pPr lvl="0"/>
            <a:r>
              <a:rPr lang="en-US" altLang="en-US" dirty="0"/>
              <a:t>This screen shows all the other cash disbursements by quarter and in total for the year. In addition to a description and amount, we have also provided the appropriate schedule reference so you can go back and see where we got these amounts. The total cash disbursements for the manufacturing and S G &amp; A expenses for the year amount to four hundred sixty-five thousand dollars.</a:t>
            </a:r>
            <a:endParaRPr lang="en-US" altLang="en-US" dirty="0"/>
          </a:p>
          <a:p>
            <a:pPr lvl="0"/>
            <a:endParaRPr lang="en-US" altLang="en-US" dirty="0"/>
          </a:p>
          <a:p>
            <a:pPr lvl="0"/>
            <a:r>
              <a:rPr lang="en-US" altLang="en-US" dirty="0"/>
              <a:t>Now that we have completed the cash receipts and disbursements budgets, we can prepare the cash budget.</a:t>
            </a:r>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25955" name="Rectangle 2"/>
          <p:cNvSpPr>
            <a:spLocks noTextEdit="1"/>
          </p:cNvSpPr>
          <p:nvPr>
            <p:ph type="sldImg"/>
          </p:nvPr>
        </p:nvSpPr>
        <p:spPr>
          <a:ln/>
        </p:spPr>
      </p:sp>
      <p:sp>
        <p:nvSpPr>
          <p:cNvPr id="125956" name="Rectangle 3"/>
          <p:cNvSpPr>
            <a:spLocks noGrp="1"/>
          </p:cNvSpPr>
          <p:nvPr>
            <p:ph type="body" idx="1"/>
          </p:nvPr>
        </p:nvSpPr>
        <p:spPr>
          <a:ln/>
        </p:spPr>
        <p:txBody>
          <a:bodyPr wrap="square" lIns="91440" tIns="45720" rIns="91440" bIns="45720" anchor="t" anchorCtr="0"/>
          <a:p>
            <a:pPr lvl="0"/>
            <a:r>
              <a:rPr lang="en-US" altLang="en-US" dirty="0"/>
              <a:t>Collegiate started the year with a cash balance of ten thousand dollars and borrowed one hundred thousand dollars at the beginning of the year to finance a plant expansion. The loan will be repaid during the year and the payment to the contractor for the plant expansion are shown. Let’s start on the cash budget.</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7411" name="Rectangle 2"/>
          <p:cNvSpPr>
            <a:spLocks noTextEdit="1"/>
          </p:cNvSpPr>
          <p:nvPr>
            <p:ph type="sldImg"/>
          </p:nvPr>
        </p:nvSpPr>
        <p:spPr>
          <a:ln/>
        </p:spPr>
      </p:sp>
      <p:sp>
        <p:nvSpPr>
          <p:cNvPr id="17412" name="Rectangle 3"/>
          <p:cNvSpPr>
            <a:spLocks noGrp="1"/>
          </p:cNvSpPr>
          <p:nvPr>
            <p:ph type="body" idx="1"/>
          </p:nvPr>
        </p:nvSpPr>
        <p:spPr>
          <a:ln/>
        </p:spPr>
        <p:txBody>
          <a:bodyPr wrap="square" lIns="91440" tIns="45720" rIns="91440" bIns="45720" anchor="t" anchorCtr="0"/>
          <a:p>
            <a:pPr lvl="0"/>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28003" name="Rectangle 2"/>
          <p:cNvSpPr>
            <a:spLocks noTextEdit="1"/>
          </p:cNvSpPr>
          <p:nvPr>
            <p:ph type="sldImg"/>
          </p:nvPr>
        </p:nvSpPr>
        <p:spPr>
          <a:ln/>
        </p:spPr>
      </p:sp>
      <p:sp>
        <p:nvSpPr>
          <p:cNvPr id="128004" name="Rectangle 3"/>
          <p:cNvSpPr>
            <a:spLocks noGrp="1"/>
          </p:cNvSpPr>
          <p:nvPr>
            <p:ph type="body" idx="1"/>
          </p:nvPr>
        </p:nvSpPr>
        <p:spPr>
          <a:ln/>
        </p:spPr>
        <p:txBody>
          <a:bodyPr wrap="square" lIns="91440" tIns="45720" rIns="91440" bIns="45720" anchor="t" anchorCtr="0"/>
          <a:p>
            <a:pPr lvl="0"/>
            <a:r>
              <a:rPr lang="en-US" altLang="en-US" dirty="0"/>
              <a:t>Part I</a:t>
            </a:r>
            <a:br>
              <a:rPr lang="en-US" altLang="en-US" dirty="0"/>
            </a:br>
            <a:r>
              <a:rPr lang="en-US" altLang="en-US" dirty="0"/>
              <a:t>We begin by subtracting cash disbursements from Schedule Six from cash receipts on Schedule Seven to get our cash balance from operations. Next, we show the increase in cash from the bank loan and the decrease when amounts are spent on the plant expansion, repayment of the loan and related interest expense.</a:t>
            </a:r>
            <a:endParaRPr lang="en-US" altLang="en-US" dirty="0"/>
          </a:p>
          <a:p>
            <a:pPr lvl="0"/>
            <a:endParaRPr lang="en-US" altLang="en-US" dirty="0"/>
          </a:p>
          <a:p>
            <a:pPr lvl="0"/>
            <a:r>
              <a:rPr lang="en-US" altLang="en-US" dirty="0"/>
              <a:t>Part II</a:t>
            </a:r>
            <a:br>
              <a:rPr lang="en-US" altLang="en-US" dirty="0"/>
            </a:br>
            <a:r>
              <a:rPr lang="en-US" altLang="en-US" dirty="0"/>
              <a:t>We calculate interest for the first quarter by multiplying the outstanding balance for the period times ten percent and taking one forth of the total amount. In the first quarter we have two thousand five hundred dollars in interest.</a:t>
            </a:r>
            <a:br>
              <a:rPr lang="en-US" altLang="en-US" dirty="0"/>
            </a:br>
            <a:br>
              <a:rPr lang="en-US" altLang="en-US" dirty="0"/>
            </a:br>
            <a:r>
              <a:rPr lang="en-US" altLang="en-US" dirty="0"/>
              <a:t>The company started the year with a cash balance of ten thousand dollars and ended the first quarter with a cash balance of ninety-two thousand five hundred forty dollars. The ending balance in the first quarter becomes the beginning balance in the second quarter.</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9459" name="Rectangle 1026"/>
          <p:cNvSpPr>
            <a:spLocks noTextEdit="1"/>
          </p:cNvSpPr>
          <p:nvPr>
            <p:ph type="sldImg"/>
          </p:nvPr>
        </p:nvSpPr>
        <p:spPr>
          <a:solidFill>
            <a:srgbClr val="FFFFFF">
              <a:alpha val="100000"/>
            </a:srgbClr>
          </a:solidFill>
          <a:ln/>
        </p:spPr>
      </p:sp>
      <p:sp>
        <p:nvSpPr>
          <p:cNvPr id="19460" name="Rectangle 1027"/>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21507" name="Rectangle 2"/>
          <p:cNvSpPr>
            <a:spLocks noTextEdit="1"/>
          </p:cNvSpPr>
          <p:nvPr>
            <p:ph type="sldImg"/>
          </p:nvPr>
        </p:nvSpPr>
        <p:spPr>
          <a:solidFill>
            <a:srgbClr val="FFFFFF">
              <a:alpha val="100000"/>
            </a:srgbClr>
          </a:solidFill>
          <a:ln/>
        </p:spPr>
      </p:sp>
      <p:sp>
        <p:nvSpPr>
          <p:cNvPr id="2150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23555" name="Rectangle 2"/>
          <p:cNvSpPr>
            <a:spLocks noTextEdit="1"/>
          </p:cNvSpPr>
          <p:nvPr>
            <p:ph type="sldImg"/>
          </p:nvPr>
        </p:nvSpPr>
        <p:spPr>
          <a:solidFill>
            <a:srgbClr val="FFFFFF">
              <a:alpha val="100000"/>
            </a:srgbClr>
          </a:solidFill>
          <a:ln/>
        </p:spPr>
      </p:sp>
      <p:sp>
        <p:nvSpPr>
          <p:cNvPr id="2355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3"/>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hyperlink" Target="glossary.ht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hyperlink" Target="glossary.ht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hyperlink" Target="glossary.htm"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hyperlink" Target="glossary.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hyperlink" Target="glossary.ht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hyperlink" Target="glossary.ht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vmlDrawing" Target="../drawings/vmlDrawing1.vml"/><Relationship Id="rId4" Type="http://schemas.openxmlformats.org/officeDocument/2006/relationships/slideLayout" Target="../slideLayouts/slideLayout6.xml"/><Relationship Id="rId3" Type="http://schemas.openxmlformats.org/officeDocument/2006/relationships/oleObject" Target="../embeddings/oleObject2.bin"/><Relationship Id="rId2" Type="http://schemas.openxmlformats.org/officeDocument/2006/relationships/image" Target="../media/image5.wmf"/><Relationship Id="rId1"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image" Target="../media/image7.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hyperlink" Target="glossary.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Title 1"/>
          <p:cNvSpPr>
            <a:spLocks noGrp="1"/>
          </p:cNvSpPr>
          <p:nvPr>
            <p:ph type="ctrTitle"/>
          </p:nvPr>
        </p:nvSpPr>
        <p:spPr>
          <a:xfrm>
            <a:off x="914400" y="1066800"/>
            <a:ext cx="7696200" cy="2578100"/>
          </a:xfrm>
        </p:spPr>
        <p:txBody>
          <a:bodyPr vert="horz" wrap="square" lIns="91440" tIns="45720" rIns="91440" bIns="45720" anchor="b" anchorCtr="0"/>
          <a:p>
            <a:pPr defTabSz="457200" eaLnBrk="1" hangingPunct="1">
              <a:buClrTx/>
              <a:buSzTx/>
              <a:buFontTx/>
              <a:buNone/>
            </a:pPr>
            <a:r>
              <a:rPr lang="en-US" sz="4000" noProof="0" dirty="0">
                <a:ln>
                  <a:noFill/>
                </a:ln>
                <a:effectLst/>
                <a:uLnTx/>
                <a:uFillTx/>
                <a:sym typeface="+mn-ea"/>
              </a:rPr>
              <a:t>BUDGETING, PLANNING</a:t>
            </a:r>
            <a:br>
              <a:rPr lang="en-US" sz="4000" noProof="0" dirty="0">
                <a:ln>
                  <a:noFill/>
                </a:ln>
                <a:effectLst/>
                <a:uLnTx/>
                <a:uFillTx/>
                <a:sym typeface="+mn-ea"/>
              </a:rPr>
            </a:br>
            <a:r>
              <a:rPr lang="en-US" sz="4000" noProof="0" dirty="0">
                <a:ln>
                  <a:noFill/>
                </a:ln>
                <a:effectLst/>
                <a:uLnTx/>
                <a:uFillTx/>
                <a:sym typeface="+mn-ea"/>
              </a:rPr>
              <a:t>and </a:t>
            </a:r>
            <a:br>
              <a:rPr lang="en-US" sz="4000" noProof="0" dirty="0">
                <a:ln>
                  <a:noFill/>
                </a:ln>
                <a:effectLst/>
                <a:uLnTx/>
                <a:uFillTx/>
                <a:sym typeface="+mn-ea"/>
              </a:rPr>
            </a:br>
            <a:r>
              <a:rPr lang="en-US" sz="4000" noProof="0" dirty="0">
                <a:ln>
                  <a:noFill/>
                </a:ln>
                <a:effectLst/>
                <a:uLnTx/>
                <a:uFillTx/>
                <a:sym typeface="+mn-ea"/>
              </a:rPr>
              <a:t>CONTROL</a:t>
            </a:r>
            <a:br>
              <a:rPr lang="en-US" altLang="en-US" sz="4000" kern="1200" dirty="0">
                <a:solidFill>
                  <a:schemeClr val="tx1"/>
                </a:solidFill>
                <a:latin typeface="Times New Roman" panose="02020603050405020304" pitchFamily="18" charset="0"/>
                <a:ea typeface="+mj-ea"/>
                <a:cs typeface="+mj-cs"/>
              </a:rPr>
            </a:br>
            <a:r>
              <a:rPr lang="en-US" altLang="en-US" sz="3600" kern="1200" dirty="0">
                <a:solidFill>
                  <a:schemeClr val="tx1"/>
                </a:solidFill>
                <a:latin typeface="Times New Roman" panose="02020603050405020304" pitchFamily="18" charset="0"/>
                <a:ea typeface="+mj-ea"/>
                <a:cs typeface="+mj-cs"/>
              </a:rPr>
              <a:t>MCA I Semester</a:t>
            </a:r>
            <a:endParaRPr lang="en-IN" altLang="en-US" sz="3600" kern="1200" dirty="0">
              <a:solidFill>
                <a:schemeClr val="tx1"/>
              </a:solidFill>
              <a:latin typeface="Times New Roman" panose="02020603050405020304" pitchFamily="18" charset="0"/>
              <a:ea typeface="Times New Roman" panose="02020603050405020304" pitchFamily="18" charset="0"/>
              <a:cs typeface="+mj-cs"/>
            </a:endParaRPr>
          </a:p>
        </p:txBody>
      </p:sp>
      <p:sp>
        <p:nvSpPr>
          <p:cNvPr id="7171" name="Subtitle 2"/>
          <p:cNvSpPr>
            <a:spLocks noGrp="1"/>
          </p:cNvSpPr>
          <p:nvPr>
            <p:ph type="subTitle" idx="1"/>
          </p:nvPr>
        </p:nvSpPr>
        <p:spPr>
          <a:xfrm>
            <a:off x="4343400" y="4051300"/>
            <a:ext cx="3657600" cy="1096963"/>
          </a:xfrm>
        </p:spPr>
        <p:txBody>
          <a:bodyPr vert="horz" wrap="square" lIns="91440" tIns="45720" rIns="91440" bIns="45720" anchor="t" anchorCtr="0"/>
          <a:p>
            <a:pPr marL="0" marR="0" indent="0" algn="ctr" defTabSz="457200" rtl="0" eaLnBrk="1" fontAlgn="base" latinLnBrk="0" hangingPunct="1">
              <a:lnSpc>
                <a:spcPct val="100000"/>
              </a:lnSpc>
              <a:spcBef>
                <a:spcPct val="20000"/>
              </a:spcBef>
              <a:spcAft>
                <a:spcPct val="0"/>
              </a:spcAft>
              <a:buClrTx/>
              <a:buSzPct val="80000"/>
              <a:buFontTx/>
              <a:buNone/>
            </a:pPr>
            <a:r>
              <a:rPr kumimoji="0" sz="2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A.DURGA DEVI</a:t>
            </a:r>
            <a:endParaRPr kumimoji="0" sz="2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endParaRPr>
          </a:p>
          <a:p>
            <a:pPr marL="0" marR="0" indent="0" algn="ctr" defTabSz="457200" rtl="0" eaLnBrk="1" fontAlgn="base" latinLnBrk="0" hangingPunct="1">
              <a:lnSpc>
                <a:spcPct val="100000"/>
              </a:lnSpc>
              <a:spcBef>
                <a:spcPct val="20000"/>
              </a:spcBef>
              <a:spcAft>
                <a:spcPct val="0"/>
              </a:spcAft>
              <a:buClrTx/>
              <a:buSzPct val="80000"/>
              <a:buFontTx/>
              <a:buNone/>
            </a:pPr>
            <a:r>
              <a:rPr kumimoji="0" sz="2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MCA DEPARTMENT</a:t>
            </a:r>
            <a:endParaRPr kumimoji="0" lang="en-IN" altLang="x-none" sz="2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Tree>
  </p:cSld>
  <p:clrMapOvr>
    <a:masterClrMapping/>
  </p:clrMapOvr>
  <p:transition spd="med">
    <p:wheel spokes="8"/>
    <p:sndAc>
      <p:stSnd>
        <p:snd r:embed="rId1" name="cashreg.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ln/>
        </p:spPr>
        <p:txBody>
          <a:bodyPr vert="horz" wrap="square" lIns="91440" tIns="45720" rIns="91440" bIns="45720" anchor="ctr" anchorCtr="0"/>
          <a:p>
            <a:pPr eaLnBrk="1" hangingPunct="1"/>
            <a:r>
              <a:rPr lang="en-US" altLang="en-US" sz="4000" b="1" dirty="0">
                <a:latin typeface="Arial" panose="020B0604020202020204" pitchFamily="34" charset="0"/>
              </a:rPr>
              <a:t>Budget Time Period</a:t>
            </a:r>
            <a:endParaRPr lang="en-US" altLang="en-US" sz="4000" b="1" dirty="0">
              <a:latin typeface="Arial" panose="020B0604020202020204" pitchFamily="34" charset="0"/>
            </a:endParaRPr>
          </a:p>
        </p:txBody>
      </p:sp>
      <p:sp>
        <p:nvSpPr>
          <p:cNvPr id="293893" name="Rectangle 5"/>
          <p:cNvSpPr>
            <a:spLocks noGrp="1"/>
          </p:cNvSpPr>
          <p:nvPr>
            <p:ph sz="half" idx="1"/>
          </p:nvPr>
        </p:nvSpPr>
        <p:spPr>
          <a:xfrm>
            <a:off x="1214438" y="2211388"/>
            <a:ext cx="7167562" cy="41894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Budgets range from months to several years or more.</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Key point is that there is an inverse relationship between”</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Length of the budget period.</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Detail contained within the budget.</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3893">
                                            <p:txEl>
                                              <p:charRg st="0" end="52"/>
                                            </p:txEl>
                                          </p:spTgt>
                                        </p:tgtEl>
                                        <p:attrNameLst>
                                          <p:attrName>style.visibility</p:attrName>
                                        </p:attrNameLst>
                                      </p:cBhvr>
                                      <p:to>
                                        <p:strVal val="visible"/>
                                      </p:to>
                                    </p:set>
                                    <p:anim calcmode="lin" valueType="num">
                                      <p:cBhvr additive="base">
                                        <p:cTn id="7" dur="500" fill="hold"/>
                                        <p:tgtEl>
                                          <p:spTgt spid="293893">
                                            <p:txEl>
                                              <p:charRg st="0" end="5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3893">
                                            <p:txEl>
                                              <p:charRg st="0" end="5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3893">
                                            <p:txEl>
                                              <p:charRg st="52" end="112"/>
                                            </p:txEl>
                                          </p:spTgt>
                                        </p:tgtEl>
                                        <p:attrNameLst>
                                          <p:attrName>style.visibility</p:attrName>
                                        </p:attrNameLst>
                                      </p:cBhvr>
                                      <p:to>
                                        <p:strVal val="visible"/>
                                      </p:to>
                                    </p:set>
                                    <p:anim calcmode="lin" valueType="num">
                                      <p:cBhvr additive="base">
                                        <p:cTn id="13" dur="500" fill="hold"/>
                                        <p:tgtEl>
                                          <p:spTgt spid="293893">
                                            <p:txEl>
                                              <p:charRg st="52" end="11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3893">
                                            <p:txEl>
                                              <p:charRg st="52" end="11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93893">
                                            <p:txEl>
                                              <p:charRg st="112" end="141"/>
                                            </p:txEl>
                                          </p:spTgt>
                                        </p:tgtEl>
                                        <p:attrNameLst>
                                          <p:attrName>style.visibility</p:attrName>
                                        </p:attrNameLst>
                                      </p:cBhvr>
                                      <p:to>
                                        <p:strVal val="visible"/>
                                      </p:to>
                                    </p:set>
                                    <p:anim calcmode="lin" valueType="num">
                                      <p:cBhvr additive="base">
                                        <p:cTn id="17" dur="500" fill="hold"/>
                                        <p:tgtEl>
                                          <p:spTgt spid="293893">
                                            <p:txEl>
                                              <p:charRg st="112" end="14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3893">
                                            <p:txEl>
                                              <p:charRg st="112" end="14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93893">
                                            <p:txEl>
                                              <p:charRg st="141" end="177"/>
                                            </p:txEl>
                                          </p:spTgt>
                                        </p:tgtEl>
                                        <p:attrNameLst>
                                          <p:attrName>style.visibility</p:attrName>
                                        </p:attrNameLst>
                                      </p:cBhvr>
                                      <p:to>
                                        <p:strVal val="visible"/>
                                      </p:to>
                                    </p:set>
                                    <p:anim calcmode="lin" valueType="num">
                                      <p:cBhvr additive="base">
                                        <p:cTn id="21" dur="500" fill="hold"/>
                                        <p:tgtEl>
                                          <p:spTgt spid="293893">
                                            <p:txEl>
                                              <p:charRg st="141" end="177"/>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93893">
                                            <p:txEl>
                                              <p:charRg st="141" end="17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3074"/>
          <p:cNvSpPr>
            <a:spLocks noGrp="1"/>
          </p:cNvSpPr>
          <p:nvPr>
            <p:ph type="title"/>
          </p:nvPr>
        </p:nvSpPr>
        <p:spPr>
          <a:ln/>
        </p:spPr>
        <p:txBody>
          <a:bodyPr vert="horz" wrap="square" lIns="91440" tIns="45720" rIns="91440" bIns="45720" anchor="ctr" anchorCtr="0"/>
          <a:p>
            <a:pPr eaLnBrk="1" hangingPunct="1"/>
            <a:r>
              <a:rPr lang="en-US" altLang="en-US" sz="4000" b="1" dirty="0">
                <a:latin typeface="Arial" panose="020B0604020202020204" pitchFamily="34" charset="0"/>
              </a:rPr>
              <a:t>Zero Base Budgeting</a:t>
            </a:r>
            <a:endParaRPr lang="en-US" altLang="en-US" sz="4000" b="1" dirty="0">
              <a:latin typeface="Arial" panose="020B0604020202020204" pitchFamily="34" charset="0"/>
            </a:endParaRPr>
          </a:p>
        </p:txBody>
      </p:sp>
      <p:sp>
        <p:nvSpPr>
          <p:cNvPr id="295941" name="Rectangle 3077"/>
          <p:cNvSpPr>
            <a:spLocks noGrp="1"/>
          </p:cNvSpPr>
          <p:nvPr>
            <p:ph sz="half" idx="1"/>
          </p:nvPr>
        </p:nvSpPr>
        <p:spPr>
          <a:xfrm>
            <a:off x="1214438" y="2211388"/>
            <a:ext cx="7167562" cy="40370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hlinkClick r:id="rId1" action="ppaction://hlinkfile"/>
              </a:rPr>
              <a:t>Zero Base Budgeting</a:t>
            </a:r>
            <a:r>
              <a:rPr lang="en-US" altLang="en-US" dirty="0">
                <a:latin typeface="Arial" panose="020B0604020202020204" pitchFamily="34" charset="0"/>
              </a:rPr>
              <a:t> (ZBB) is a method of budget preparation which begins each period with a clean slate.</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Managers must start from zero and justify budgets every period.</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Used in government budgeting.</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Not commonly used in business.</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5941">
                                            <p:txEl>
                                              <p:charRg st="0" end="105"/>
                                            </p:txEl>
                                          </p:spTgt>
                                        </p:tgtEl>
                                        <p:attrNameLst>
                                          <p:attrName>style.visibility</p:attrName>
                                        </p:attrNameLst>
                                      </p:cBhvr>
                                      <p:to>
                                        <p:strVal val="visible"/>
                                      </p:to>
                                    </p:set>
                                    <p:anim calcmode="lin" valueType="num">
                                      <p:cBhvr additive="base">
                                        <p:cTn id="7" dur="500" fill="hold"/>
                                        <p:tgtEl>
                                          <p:spTgt spid="295941">
                                            <p:txEl>
                                              <p:charRg st="0" end="10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1">
                                            <p:txEl>
                                              <p:charRg st="0" end="10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5941">
                                            <p:txEl>
                                              <p:charRg st="105" end="169"/>
                                            </p:txEl>
                                          </p:spTgt>
                                        </p:tgtEl>
                                        <p:attrNameLst>
                                          <p:attrName>style.visibility</p:attrName>
                                        </p:attrNameLst>
                                      </p:cBhvr>
                                      <p:to>
                                        <p:strVal val="visible"/>
                                      </p:to>
                                    </p:set>
                                    <p:anim calcmode="lin" valueType="num">
                                      <p:cBhvr additive="base">
                                        <p:cTn id="13" dur="500" fill="hold"/>
                                        <p:tgtEl>
                                          <p:spTgt spid="295941">
                                            <p:txEl>
                                              <p:charRg st="105" end="16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1">
                                            <p:txEl>
                                              <p:charRg st="105" end="16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95941">
                                            <p:txEl>
                                              <p:charRg st="169" end="199"/>
                                            </p:txEl>
                                          </p:spTgt>
                                        </p:tgtEl>
                                        <p:attrNameLst>
                                          <p:attrName>style.visibility</p:attrName>
                                        </p:attrNameLst>
                                      </p:cBhvr>
                                      <p:to>
                                        <p:strVal val="visible"/>
                                      </p:to>
                                    </p:set>
                                    <p:anim calcmode="lin" valueType="num">
                                      <p:cBhvr additive="base">
                                        <p:cTn id="19" dur="500" fill="hold"/>
                                        <p:tgtEl>
                                          <p:spTgt spid="295941">
                                            <p:txEl>
                                              <p:charRg st="169" end="19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41">
                                            <p:txEl>
                                              <p:charRg st="169" end="19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5941">
                                            <p:txEl>
                                              <p:charRg st="199" end="230"/>
                                            </p:txEl>
                                          </p:spTgt>
                                        </p:tgtEl>
                                        <p:attrNameLst>
                                          <p:attrName>style.visibility</p:attrName>
                                        </p:attrNameLst>
                                      </p:cBhvr>
                                      <p:to>
                                        <p:strVal val="visible"/>
                                      </p:to>
                                    </p:set>
                                    <p:anim calcmode="lin" valueType="num">
                                      <p:cBhvr additive="base">
                                        <p:cTn id="25" dur="500" fill="hold"/>
                                        <p:tgtEl>
                                          <p:spTgt spid="295941">
                                            <p:txEl>
                                              <p:charRg st="199" end="23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41">
                                            <p:txEl>
                                              <p:charRg st="199" end="23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1150938" y="617538"/>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The Master Budget</a:t>
            </a:r>
            <a:endParaRPr lang="en-US" altLang="en-US" sz="4000" b="1" dirty="0">
              <a:latin typeface="Arial" panose="020B0604020202020204" pitchFamily="34" charset="0"/>
            </a:endParaRPr>
          </a:p>
        </p:txBody>
      </p:sp>
      <p:sp>
        <p:nvSpPr>
          <p:cNvPr id="117768" name="Rectangle 8"/>
          <p:cNvSpPr>
            <a:spLocks noGrp="1"/>
          </p:cNvSpPr>
          <p:nvPr>
            <p:ph sz="half" idx="1"/>
          </p:nvPr>
        </p:nvSpPr>
        <p:spPr>
          <a:xfrm>
            <a:off x="1150938" y="1760538"/>
            <a:ext cx="7167562" cy="40370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None/>
            </a:pPr>
            <a:r>
              <a:rPr lang="en-US" altLang="en-US" dirty="0">
                <a:latin typeface="Arial" panose="020B0604020202020204" pitchFamily="34" charset="0"/>
                <a:hlinkClick r:id="rId1" action="ppaction://hlinkfile"/>
              </a:rPr>
              <a:t>Master Budget</a:t>
            </a:r>
            <a:r>
              <a:rPr lang="en-US" altLang="en-US" dirty="0">
                <a:latin typeface="Arial" panose="020B0604020202020204" pitchFamily="34" charset="0"/>
              </a:rPr>
              <a:t> (comprehensive) Includes: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Sales budget.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Production budget.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Direct materials budget.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Direct labor budget.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Manufacturing overhead budget.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Selling and administrative budget.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None/>
            </a:pP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7768">
                                            <p:txEl>
                                              <p:charRg st="0" end="40"/>
                                            </p:txEl>
                                          </p:spTgt>
                                        </p:tgtEl>
                                        <p:attrNameLst>
                                          <p:attrName>style.visibility</p:attrName>
                                        </p:attrNameLst>
                                      </p:cBhvr>
                                      <p:to>
                                        <p:strVal val="visible"/>
                                      </p:to>
                                    </p:set>
                                    <p:anim calcmode="lin" valueType="num">
                                      <p:cBhvr additive="base">
                                        <p:cTn id="7" dur="500" fill="hold"/>
                                        <p:tgtEl>
                                          <p:spTgt spid="117768">
                                            <p:txEl>
                                              <p:charRg st="0" end="4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8">
                                            <p:txEl>
                                              <p:charRg st="0" end="4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7768">
                                            <p:txEl>
                                              <p:charRg st="40" end="54"/>
                                            </p:txEl>
                                          </p:spTgt>
                                        </p:tgtEl>
                                        <p:attrNameLst>
                                          <p:attrName>style.visibility</p:attrName>
                                        </p:attrNameLst>
                                      </p:cBhvr>
                                      <p:to>
                                        <p:strVal val="visible"/>
                                      </p:to>
                                    </p:set>
                                    <p:anim calcmode="lin" valueType="num">
                                      <p:cBhvr additive="base">
                                        <p:cTn id="13" dur="500" fill="hold"/>
                                        <p:tgtEl>
                                          <p:spTgt spid="117768">
                                            <p:txEl>
                                              <p:charRg st="40" end="5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8">
                                            <p:txEl>
                                              <p:charRg st="40" end="5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7768">
                                            <p:txEl>
                                              <p:charRg st="54" end="73"/>
                                            </p:txEl>
                                          </p:spTgt>
                                        </p:tgtEl>
                                        <p:attrNameLst>
                                          <p:attrName>style.visibility</p:attrName>
                                        </p:attrNameLst>
                                      </p:cBhvr>
                                      <p:to>
                                        <p:strVal val="visible"/>
                                      </p:to>
                                    </p:set>
                                    <p:anim calcmode="lin" valueType="num">
                                      <p:cBhvr additive="base">
                                        <p:cTn id="19" dur="500" fill="hold"/>
                                        <p:tgtEl>
                                          <p:spTgt spid="117768">
                                            <p:txEl>
                                              <p:charRg st="54" end="7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8">
                                            <p:txEl>
                                              <p:charRg st="54" end="7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7768">
                                            <p:txEl>
                                              <p:charRg st="73" end="98"/>
                                            </p:txEl>
                                          </p:spTgt>
                                        </p:tgtEl>
                                        <p:attrNameLst>
                                          <p:attrName>style.visibility</p:attrName>
                                        </p:attrNameLst>
                                      </p:cBhvr>
                                      <p:to>
                                        <p:strVal val="visible"/>
                                      </p:to>
                                    </p:set>
                                    <p:anim calcmode="lin" valueType="num">
                                      <p:cBhvr additive="base">
                                        <p:cTn id="25" dur="500" fill="hold"/>
                                        <p:tgtEl>
                                          <p:spTgt spid="117768">
                                            <p:txEl>
                                              <p:charRg st="73" end="9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7768">
                                            <p:txEl>
                                              <p:charRg st="73" end="9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7768">
                                            <p:txEl>
                                              <p:charRg st="98" end="119"/>
                                            </p:txEl>
                                          </p:spTgt>
                                        </p:tgtEl>
                                        <p:attrNameLst>
                                          <p:attrName>style.visibility</p:attrName>
                                        </p:attrNameLst>
                                      </p:cBhvr>
                                      <p:to>
                                        <p:strVal val="visible"/>
                                      </p:to>
                                    </p:set>
                                    <p:anim calcmode="lin" valueType="num">
                                      <p:cBhvr additive="base">
                                        <p:cTn id="31" dur="500" fill="hold"/>
                                        <p:tgtEl>
                                          <p:spTgt spid="117768">
                                            <p:txEl>
                                              <p:charRg st="98" end="11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7768">
                                            <p:txEl>
                                              <p:charRg st="98" end="11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7768">
                                            <p:txEl>
                                              <p:charRg st="119" end="150"/>
                                            </p:txEl>
                                          </p:spTgt>
                                        </p:tgtEl>
                                        <p:attrNameLst>
                                          <p:attrName>style.visibility</p:attrName>
                                        </p:attrNameLst>
                                      </p:cBhvr>
                                      <p:to>
                                        <p:strVal val="visible"/>
                                      </p:to>
                                    </p:set>
                                    <p:anim calcmode="lin" valueType="num">
                                      <p:cBhvr additive="base">
                                        <p:cTn id="37" dur="500" fill="hold"/>
                                        <p:tgtEl>
                                          <p:spTgt spid="117768">
                                            <p:txEl>
                                              <p:charRg st="119" end="15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7768">
                                            <p:txEl>
                                              <p:charRg st="119" end="15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17768">
                                            <p:txEl>
                                              <p:charRg st="150" end="185"/>
                                            </p:txEl>
                                          </p:spTgt>
                                        </p:tgtEl>
                                        <p:attrNameLst>
                                          <p:attrName>style.visibility</p:attrName>
                                        </p:attrNameLst>
                                      </p:cBhvr>
                                      <p:to>
                                        <p:strVal val="visible"/>
                                      </p:to>
                                    </p:set>
                                    <p:anim calcmode="lin" valueType="num">
                                      <p:cBhvr additive="base">
                                        <p:cTn id="43" dur="500" fill="hold"/>
                                        <p:tgtEl>
                                          <p:spTgt spid="117768">
                                            <p:txEl>
                                              <p:charRg st="150" end="18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7768">
                                            <p:txEl>
                                              <p:charRg st="150" end="18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1150938" y="617538"/>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The Master Budget</a:t>
            </a:r>
            <a:endParaRPr lang="en-US" altLang="en-US" sz="4000" b="1" dirty="0">
              <a:latin typeface="Arial" panose="020B0604020202020204" pitchFamily="34" charset="0"/>
            </a:endParaRPr>
          </a:p>
        </p:txBody>
      </p:sp>
      <p:sp>
        <p:nvSpPr>
          <p:cNvPr id="373763" name="Rectangle 3"/>
          <p:cNvSpPr>
            <a:spLocks noGrp="1"/>
          </p:cNvSpPr>
          <p:nvPr>
            <p:ph sz="half" idx="1"/>
          </p:nvPr>
        </p:nvSpPr>
        <p:spPr>
          <a:xfrm>
            <a:off x="1219200" y="1905000"/>
            <a:ext cx="7167563" cy="4037013"/>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None/>
            </a:pPr>
            <a:r>
              <a:rPr lang="en-US" altLang="en-US" dirty="0">
                <a:latin typeface="Arial" panose="020B0604020202020204" pitchFamily="34" charset="0"/>
                <a:hlinkClick r:id="rId1" action="ppaction://hlinkfile"/>
              </a:rPr>
              <a:t>Master Budget </a:t>
            </a:r>
            <a:r>
              <a:rPr lang="en-US" altLang="en-US" dirty="0">
                <a:latin typeface="Arial" panose="020B0604020202020204" pitchFamily="34" charset="0"/>
              </a:rPr>
              <a:t>Includes: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startAt="7"/>
            </a:pPr>
            <a:r>
              <a:rPr lang="en-US" altLang="en-US" dirty="0">
                <a:latin typeface="Arial" panose="020B0604020202020204" pitchFamily="34" charset="0"/>
              </a:rPr>
              <a:t>Capital acquisitions budget.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startAt="7"/>
            </a:pPr>
            <a:r>
              <a:rPr lang="en-US" altLang="en-US" dirty="0">
                <a:latin typeface="Arial" panose="020B0604020202020204" pitchFamily="34" charset="0"/>
              </a:rPr>
              <a:t>Cash receipts and disbursements budget.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startAt="7"/>
            </a:pPr>
            <a:r>
              <a:rPr lang="en-US" altLang="en-US" dirty="0">
                <a:latin typeface="Arial" panose="020B0604020202020204" pitchFamily="34" charset="0"/>
              </a:rPr>
              <a:t>Budgeted income statement.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startAt="7"/>
            </a:pPr>
            <a:r>
              <a:rPr lang="en-US" altLang="en-US" dirty="0">
                <a:latin typeface="Arial" panose="020B0604020202020204" pitchFamily="34" charset="0"/>
              </a:rPr>
              <a:t>Budgeted balance sheet.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None/>
            </a:pP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3763">
                                            <p:txEl>
                                              <p:charRg st="0" end="24"/>
                                            </p:txEl>
                                          </p:spTgt>
                                        </p:tgtEl>
                                        <p:attrNameLst>
                                          <p:attrName>style.visibility</p:attrName>
                                        </p:attrNameLst>
                                      </p:cBhvr>
                                      <p:to>
                                        <p:strVal val="visible"/>
                                      </p:to>
                                    </p:set>
                                    <p:anim calcmode="lin" valueType="num">
                                      <p:cBhvr additive="base">
                                        <p:cTn id="7" dur="500" fill="hold"/>
                                        <p:tgtEl>
                                          <p:spTgt spid="373763">
                                            <p:txEl>
                                              <p:charRg st="0" end="2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3">
                                            <p:txEl>
                                              <p:charRg st="0" end="2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3763">
                                            <p:txEl>
                                              <p:charRg st="24" end="53"/>
                                            </p:txEl>
                                          </p:spTgt>
                                        </p:tgtEl>
                                        <p:attrNameLst>
                                          <p:attrName>style.visibility</p:attrName>
                                        </p:attrNameLst>
                                      </p:cBhvr>
                                      <p:to>
                                        <p:strVal val="visible"/>
                                      </p:to>
                                    </p:set>
                                    <p:anim calcmode="lin" valueType="num">
                                      <p:cBhvr additive="base">
                                        <p:cTn id="13" dur="500" fill="hold"/>
                                        <p:tgtEl>
                                          <p:spTgt spid="373763">
                                            <p:txEl>
                                              <p:charRg st="24" end="5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3763">
                                            <p:txEl>
                                              <p:charRg st="24" end="5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73763">
                                            <p:txEl>
                                              <p:charRg st="53" end="93"/>
                                            </p:txEl>
                                          </p:spTgt>
                                        </p:tgtEl>
                                        <p:attrNameLst>
                                          <p:attrName>style.visibility</p:attrName>
                                        </p:attrNameLst>
                                      </p:cBhvr>
                                      <p:to>
                                        <p:strVal val="visible"/>
                                      </p:to>
                                    </p:set>
                                    <p:anim calcmode="lin" valueType="num">
                                      <p:cBhvr additive="base">
                                        <p:cTn id="19" dur="500" fill="hold"/>
                                        <p:tgtEl>
                                          <p:spTgt spid="373763">
                                            <p:txEl>
                                              <p:charRg st="53" end="9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3763">
                                            <p:txEl>
                                              <p:charRg st="53" end="9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73763">
                                            <p:txEl>
                                              <p:charRg st="93" end="120"/>
                                            </p:txEl>
                                          </p:spTgt>
                                        </p:tgtEl>
                                        <p:attrNameLst>
                                          <p:attrName>style.visibility</p:attrName>
                                        </p:attrNameLst>
                                      </p:cBhvr>
                                      <p:to>
                                        <p:strVal val="visible"/>
                                      </p:to>
                                    </p:set>
                                    <p:anim calcmode="lin" valueType="num">
                                      <p:cBhvr additive="base">
                                        <p:cTn id="25" dur="500" fill="hold"/>
                                        <p:tgtEl>
                                          <p:spTgt spid="373763">
                                            <p:txEl>
                                              <p:charRg st="93" end="12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3763">
                                            <p:txEl>
                                              <p:charRg st="93" end="12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73763">
                                            <p:txEl>
                                              <p:charRg st="120" end="144"/>
                                            </p:txEl>
                                          </p:spTgt>
                                        </p:tgtEl>
                                        <p:attrNameLst>
                                          <p:attrName>style.visibility</p:attrName>
                                        </p:attrNameLst>
                                      </p:cBhvr>
                                      <p:to>
                                        <p:strVal val="visible"/>
                                      </p:to>
                                    </p:set>
                                    <p:anim calcmode="lin" valueType="num">
                                      <p:cBhvr additive="base">
                                        <p:cTn id="31" dur="500" fill="hold"/>
                                        <p:tgtEl>
                                          <p:spTgt spid="373763">
                                            <p:txEl>
                                              <p:charRg st="120" end="14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3763">
                                            <p:txEl>
                                              <p:charRg st="120" end="14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1150938" y="617538"/>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The Master Budget: Graphic</a:t>
            </a:r>
            <a:endParaRPr lang="en-US" altLang="en-US" sz="4000" b="1" dirty="0">
              <a:latin typeface="Arial" panose="020B0604020202020204" pitchFamily="34" charset="0"/>
            </a:endParaRPr>
          </a:p>
        </p:txBody>
      </p:sp>
      <p:pic>
        <p:nvPicPr>
          <p:cNvPr id="26627" name="Picture 5" descr="E:\Jiambalvo\Archive\Text Art\8_2w59.JPG"/>
          <p:cNvPicPr>
            <a:picLocks noChangeAspect="1"/>
          </p:cNvPicPr>
          <p:nvPr/>
        </p:nvPicPr>
        <p:blipFill>
          <a:blip r:embed="rId1"/>
          <a:stretch>
            <a:fillRect/>
          </a:stretch>
        </p:blipFill>
        <p:spPr>
          <a:xfrm>
            <a:off x="796925" y="1758950"/>
            <a:ext cx="7543800" cy="47942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xfrm>
            <a:off x="1150938" y="617538"/>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Sales Budget</a:t>
            </a:r>
            <a:endParaRPr lang="en-US" altLang="en-US" sz="4000" b="1" dirty="0">
              <a:latin typeface="Arial" panose="020B0604020202020204" pitchFamily="34" charset="0"/>
            </a:endParaRPr>
          </a:p>
        </p:txBody>
      </p:sp>
      <p:sp>
        <p:nvSpPr>
          <p:cNvPr id="328709" name="Rectangle 5"/>
          <p:cNvSpPr>
            <a:spLocks noGrp="1"/>
          </p:cNvSpPr>
          <p:nvPr>
            <p:ph sz="half" idx="1"/>
          </p:nvPr>
        </p:nvSpPr>
        <p:spPr>
          <a:xfrm>
            <a:off x="1214438" y="2211388"/>
            <a:ext cx="7167562" cy="40370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Sales budget is the first step in the budget process.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It comes first because other budgets cannot be prepared without an estimate of sales.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Example: production estimates are based on forecast sales.</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8709">
                                            <p:txEl>
                                              <p:charRg st="0" end="54"/>
                                            </p:txEl>
                                          </p:spTgt>
                                        </p:tgtEl>
                                        <p:attrNameLst>
                                          <p:attrName>style.visibility</p:attrName>
                                        </p:attrNameLst>
                                      </p:cBhvr>
                                      <p:to>
                                        <p:strVal val="visible"/>
                                      </p:to>
                                    </p:set>
                                    <p:anim calcmode="lin" valueType="num">
                                      <p:cBhvr additive="base">
                                        <p:cTn id="7" dur="500" fill="hold"/>
                                        <p:tgtEl>
                                          <p:spTgt spid="328709">
                                            <p:txEl>
                                              <p:charRg st="0" end="5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8709">
                                            <p:txEl>
                                              <p:charRg st="0" end="5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28709">
                                            <p:txEl>
                                              <p:charRg st="54" end="140"/>
                                            </p:txEl>
                                          </p:spTgt>
                                        </p:tgtEl>
                                        <p:attrNameLst>
                                          <p:attrName>style.visibility</p:attrName>
                                        </p:attrNameLst>
                                      </p:cBhvr>
                                      <p:to>
                                        <p:strVal val="visible"/>
                                      </p:to>
                                    </p:set>
                                    <p:anim calcmode="lin" valueType="num">
                                      <p:cBhvr additive="base">
                                        <p:cTn id="13" dur="500" fill="hold"/>
                                        <p:tgtEl>
                                          <p:spTgt spid="328709">
                                            <p:txEl>
                                              <p:charRg st="54" end="14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8709">
                                            <p:txEl>
                                              <p:charRg st="54" end="14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28709">
                                            <p:txEl>
                                              <p:charRg st="140" end="199"/>
                                            </p:txEl>
                                          </p:spTgt>
                                        </p:tgtEl>
                                        <p:attrNameLst>
                                          <p:attrName>style.visibility</p:attrName>
                                        </p:attrNameLst>
                                      </p:cBhvr>
                                      <p:to>
                                        <p:strVal val="visible"/>
                                      </p:to>
                                    </p:set>
                                    <p:anim calcmode="lin" valueType="num">
                                      <p:cBhvr additive="base">
                                        <p:cTn id="19" dur="500" fill="hold"/>
                                        <p:tgtEl>
                                          <p:spTgt spid="328709">
                                            <p:txEl>
                                              <p:charRg st="140" end="19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8709">
                                            <p:txEl>
                                              <p:charRg st="140" end="19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xfrm>
            <a:off x="1150938" y="617538"/>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Sales Budget </a:t>
            </a:r>
            <a:r>
              <a:rPr lang="en-US" altLang="en-US" sz="1200" b="1" dirty="0">
                <a:latin typeface="Arial" panose="020B0604020202020204" pitchFamily="34" charset="0"/>
              </a:rPr>
              <a:t>(Continued)</a:t>
            </a:r>
            <a:endParaRPr lang="en-US" altLang="en-US" sz="1200" b="1" dirty="0">
              <a:latin typeface="Arial" panose="020B0604020202020204" pitchFamily="34" charset="0"/>
            </a:endParaRPr>
          </a:p>
        </p:txBody>
      </p:sp>
      <p:sp>
        <p:nvSpPr>
          <p:cNvPr id="377859" name="Rectangle 3"/>
          <p:cNvSpPr>
            <a:spLocks noGrp="1"/>
          </p:cNvSpPr>
          <p:nvPr>
            <p:ph sz="half" idx="1"/>
          </p:nvPr>
        </p:nvSpPr>
        <p:spPr>
          <a:xfrm>
            <a:off x="1214438" y="2211388"/>
            <a:ext cx="7167562" cy="40370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startAt="4"/>
            </a:pPr>
            <a:r>
              <a:rPr lang="en-US" altLang="en-US" dirty="0">
                <a:latin typeface="Arial" panose="020B0604020202020204" pitchFamily="34" charset="0"/>
              </a:rPr>
              <a:t>Companies use a variety of methods to estimate sales: </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Econometric models.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Previous sales trends.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Trade journals and magazines.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Sales force estimates.</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7859">
                                            <p:txEl>
                                              <p:charRg st="0" end="55"/>
                                            </p:txEl>
                                          </p:spTgt>
                                        </p:tgtEl>
                                        <p:attrNameLst>
                                          <p:attrName>style.visibility</p:attrName>
                                        </p:attrNameLst>
                                      </p:cBhvr>
                                      <p:to>
                                        <p:strVal val="visible"/>
                                      </p:to>
                                    </p:set>
                                    <p:anim calcmode="lin" valueType="num">
                                      <p:cBhvr additive="base">
                                        <p:cTn id="7" dur="500" fill="hold"/>
                                        <p:tgtEl>
                                          <p:spTgt spid="377859">
                                            <p:txEl>
                                              <p:charRg st="0" end="5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7859">
                                            <p:txEl>
                                              <p:charRg st="0" end="5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7859">
                                            <p:txEl>
                                              <p:charRg st="55" end="75"/>
                                            </p:txEl>
                                          </p:spTgt>
                                        </p:tgtEl>
                                        <p:attrNameLst>
                                          <p:attrName>style.visibility</p:attrName>
                                        </p:attrNameLst>
                                      </p:cBhvr>
                                      <p:to>
                                        <p:strVal val="visible"/>
                                      </p:to>
                                    </p:set>
                                    <p:anim calcmode="lin" valueType="num">
                                      <p:cBhvr additive="base">
                                        <p:cTn id="13" dur="500" fill="hold"/>
                                        <p:tgtEl>
                                          <p:spTgt spid="377859">
                                            <p:txEl>
                                              <p:charRg st="55" end="7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7859">
                                            <p:txEl>
                                              <p:charRg st="55" end="7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77859">
                                            <p:txEl>
                                              <p:charRg st="75" end="98"/>
                                            </p:txEl>
                                          </p:spTgt>
                                        </p:tgtEl>
                                        <p:attrNameLst>
                                          <p:attrName>style.visibility</p:attrName>
                                        </p:attrNameLst>
                                      </p:cBhvr>
                                      <p:to>
                                        <p:strVal val="visible"/>
                                      </p:to>
                                    </p:set>
                                    <p:anim calcmode="lin" valueType="num">
                                      <p:cBhvr additive="base">
                                        <p:cTn id="19" dur="500" fill="hold"/>
                                        <p:tgtEl>
                                          <p:spTgt spid="377859">
                                            <p:txEl>
                                              <p:charRg st="75" end="9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7859">
                                            <p:txEl>
                                              <p:charRg st="75" end="9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77859">
                                            <p:txEl>
                                              <p:charRg st="98" end="128"/>
                                            </p:txEl>
                                          </p:spTgt>
                                        </p:tgtEl>
                                        <p:attrNameLst>
                                          <p:attrName>style.visibility</p:attrName>
                                        </p:attrNameLst>
                                      </p:cBhvr>
                                      <p:to>
                                        <p:strVal val="visible"/>
                                      </p:to>
                                    </p:set>
                                    <p:anim calcmode="lin" valueType="num">
                                      <p:cBhvr additive="base">
                                        <p:cTn id="25" dur="500" fill="hold"/>
                                        <p:tgtEl>
                                          <p:spTgt spid="377859">
                                            <p:txEl>
                                              <p:charRg st="98" end="12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7859">
                                            <p:txEl>
                                              <p:charRg st="98" end="12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77859">
                                            <p:txEl>
                                              <p:charRg st="128" end="151"/>
                                            </p:txEl>
                                          </p:spTgt>
                                        </p:tgtEl>
                                        <p:attrNameLst>
                                          <p:attrName>style.visibility</p:attrName>
                                        </p:attrNameLst>
                                      </p:cBhvr>
                                      <p:to>
                                        <p:strVal val="visible"/>
                                      </p:to>
                                    </p:set>
                                    <p:anim calcmode="lin" valueType="num">
                                      <p:cBhvr additive="base">
                                        <p:cTn id="31" dur="500" fill="hold"/>
                                        <p:tgtEl>
                                          <p:spTgt spid="377859">
                                            <p:txEl>
                                              <p:charRg st="128" end="15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7859">
                                            <p:txEl>
                                              <p:charRg st="128" end="15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ldLvl="2"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xfrm>
            <a:off x="1150938" y="617538"/>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Production Budget</a:t>
            </a:r>
            <a:endParaRPr lang="en-US" altLang="en-US" sz="4000" b="1" dirty="0">
              <a:latin typeface="Arial" panose="020B0604020202020204" pitchFamily="34" charset="0"/>
            </a:endParaRPr>
          </a:p>
        </p:txBody>
      </p:sp>
      <p:sp>
        <p:nvSpPr>
          <p:cNvPr id="330756" name="Rectangle 4"/>
          <p:cNvSpPr>
            <a:spLocks noGrp="1" noChangeArrowheads="1"/>
          </p:cNvSpPr>
          <p:nvPr>
            <p:ph sz="half" idx="1"/>
          </p:nvPr>
        </p:nvSpPr>
        <p:spPr>
          <a:xfrm>
            <a:off x="1295400" y="1747838"/>
            <a:ext cx="7167563" cy="4418013"/>
          </a:xfrm>
        </p:spPr>
        <p:txBody>
          <a:bodyPr vert="horz" wrap="square" lIns="91440" tIns="45720" rIns="91440" bIns="45720" numCol="1" rtlCol="0" anchor="t" anchorCtr="0" compatLnSpc="1">
            <a:normAutofit lnSpcReduction="10000"/>
          </a:bodyPr>
          <a:lstStyle/>
          <a:p>
            <a:pPr marL="533400" marR="0" lvl="0" indent="-5334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None/>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Production forecasts are based on the</a:t>
            </a: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None/>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following relationships</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ctr" defTabSz="914400" rtl="0" eaLnBrk="1" fontAlgn="auto" latinLnBrk="0" hangingPunct="1">
              <a:lnSpc>
                <a:spcPct val="90000"/>
              </a:lnSpc>
              <a:spcBef>
                <a:spcPts val="1000"/>
              </a:spcBef>
              <a:spcAft>
                <a:spcPts val="0"/>
              </a:spcAft>
              <a:buClr>
                <a:schemeClr val="tx1"/>
              </a:buClr>
              <a:buSzTx/>
              <a:buFont typeface="Wingdings" panose="05000000000000000000" pitchFamily="2" charset="2"/>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Finished units to be produced</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ctr" defTabSz="914400" rtl="0" eaLnBrk="1" fontAlgn="auto" latinLnBrk="0" hangingPunct="1">
              <a:lnSpc>
                <a:spcPct val="90000"/>
              </a:lnSpc>
              <a:spcBef>
                <a:spcPts val="1000"/>
              </a:spcBef>
              <a:spcAft>
                <a:spcPts val="0"/>
              </a:spcAft>
              <a:buClr>
                <a:schemeClr val="tx1"/>
              </a:buClr>
              <a:buSzTx/>
              <a:buFont typeface="Wingdings" panose="05000000000000000000" pitchFamily="2" charset="2"/>
              <a:buNone/>
              <a:defRPr/>
            </a:pPr>
            <a:r>
              <a:rPr kumimoji="0" lang="en-US" alt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en-US" alt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ctr" defTabSz="914400" rtl="0" eaLnBrk="1" fontAlgn="auto" latinLnBrk="0" hangingPunct="1">
              <a:lnSpc>
                <a:spcPct val="90000"/>
              </a:lnSpc>
              <a:spcBef>
                <a:spcPts val="1000"/>
              </a:spcBef>
              <a:spcAft>
                <a:spcPts val="0"/>
              </a:spcAft>
              <a:buClr>
                <a:schemeClr val="tx1"/>
              </a:buClr>
              <a:buSzTx/>
              <a:buFont typeface="Wingdings" panose="05000000000000000000" pitchFamily="2" charset="2"/>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expected sales in units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ctr" defTabSz="914400" rtl="0" eaLnBrk="1" fontAlgn="auto" latinLnBrk="0" hangingPunct="1">
              <a:lnSpc>
                <a:spcPct val="90000"/>
              </a:lnSpc>
              <a:spcBef>
                <a:spcPts val="1000"/>
              </a:spcBef>
              <a:spcAft>
                <a:spcPts val="0"/>
              </a:spcAft>
              <a:buClr>
                <a:schemeClr val="tx1"/>
              </a:buClr>
              <a:buSzTx/>
              <a:buFont typeface="Wingdings" panose="05000000000000000000" pitchFamily="2" charset="2"/>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ctr" defTabSz="914400" rtl="0" eaLnBrk="1" fontAlgn="auto" latinLnBrk="0" hangingPunct="1">
              <a:lnSpc>
                <a:spcPct val="90000"/>
              </a:lnSpc>
              <a:spcBef>
                <a:spcPts val="1000"/>
              </a:spcBef>
              <a:spcAft>
                <a:spcPts val="0"/>
              </a:spcAft>
              <a:buClr>
                <a:schemeClr val="tx1"/>
              </a:buClr>
              <a:buSzTx/>
              <a:buFont typeface="Wingdings" panose="05000000000000000000" pitchFamily="2" charset="2"/>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desired ending inventory of finished units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ctr" defTabSz="914400" rtl="0" eaLnBrk="1" fontAlgn="auto" latinLnBrk="0" hangingPunct="1">
              <a:lnSpc>
                <a:spcPct val="90000"/>
              </a:lnSpc>
              <a:spcBef>
                <a:spcPts val="1000"/>
              </a:spcBef>
              <a:spcAft>
                <a:spcPts val="0"/>
              </a:spcAft>
              <a:buClr>
                <a:schemeClr val="tx1"/>
              </a:buClr>
              <a:buSzTx/>
              <a:buFont typeface="Wingdings" panose="05000000000000000000" pitchFamily="2" charset="2"/>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ctr" defTabSz="914400" rtl="0" eaLnBrk="1" fontAlgn="auto" latinLnBrk="0" hangingPunct="1">
              <a:lnSpc>
                <a:spcPct val="90000"/>
              </a:lnSpc>
              <a:spcBef>
                <a:spcPts val="1000"/>
              </a:spcBef>
              <a:spcAft>
                <a:spcPts val="0"/>
              </a:spcAft>
              <a:buClr>
                <a:schemeClr val="tx1"/>
              </a:buClr>
              <a:buSzTx/>
              <a:buFont typeface="Wingdings" panose="05000000000000000000" pitchFamily="2" charset="2"/>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beginning inventory of finished units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0756">
                                            <p:txEl>
                                              <p:charRg st="0" end="38"/>
                                            </p:txEl>
                                          </p:spTgt>
                                        </p:tgtEl>
                                        <p:attrNameLst>
                                          <p:attrName>style.visibility</p:attrName>
                                        </p:attrNameLst>
                                      </p:cBhvr>
                                      <p:to>
                                        <p:strVal val="visible"/>
                                      </p:to>
                                    </p:set>
                                    <p:anim calcmode="lin" valueType="num">
                                      <p:cBhvr additive="base">
                                        <p:cTn id="7" dur="500" fill="hold"/>
                                        <p:tgtEl>
                                          <p:spTgt spid="330756">
                                            <p:txEl>
                                              <p:charRg st="0" end="3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0756">
                                            <p:txEl>
                                              <p:charRg st="0" end="3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30756">
                                            <p:txEl>
                                              <p:charRg st="38" end="63"/>
                                            </p:txEl>
                                          </p:spTgt>
                                        </p:tgtEl>
                                        <p:attrNameLst>
                                          <p:attrName>style.visibility</p:attrName>
                                        </p:attrNameLst>
                                      </p:cBhvr>
                                      <p:to>
                                        <p:strVal val="visible"/>
                                      </p:to>
                                    </p:set>
                                    <p:anim calcmode="lin" valueType="num">
                                      <p:cBhvr additive="base">
                                        <p:cTn id="13" dur="500" fill="hold"/>
                                        <p:tgtEl>
                                          <p:spTgt spid="330756">
                                            <p:txEl>
                                              <p:charRg st="38" end="6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0756">
                                            <p:txEl>
                                              <p:charRg st="38" end="6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30756">
                                            <p:txEl>
                                              <p:charRg st="63" end="93"/>
                                            </p:txEl>
                                          </p:spTgt>
                                        </p:tgtEl>
                                        <p:attrNameLst>
                                          <p:attrName>style.visibility</p:attrName>
                                        </p:attrNameLst>
                                      </p:cBhvr>
                                      <p:to>
                                        <p:strVal val="visible"/>
                                      </p:to>
                                    </p:set>
                                    <p:anim calcmode="lin" valueType="num">
                                      <p:cBhvr additive="base">
                                        <p:cTn id="19" dur="500" fill="hold"/>
                                        <p:tgtEl>
                                          <p:spTgt spid="330756">
                                            <p:txEl>
                                              <p:charRg st="63" end="9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0756">
                                            <p:txEl>
                                              <p:charRg st="63" end="9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0756">
                                            <p:txEl>
                                              <p:charRg st="93" end="96"/>
                                            </p:txEl>
                                          </p:spTgt>
                                        </p:tgtEl>
                                        <p:attrNameLst>
                                          <p:attrName>style.visibility</p:attrName>
                                        </p:attrNameLst>
                                      </p:cBhvr>
                                      <p:to>
                                        <p:strVal val="visible"/>
                                      </p:to>
                                    </p:set>
                                    <p:anim calcmode="lin" valueType="num">
                                      <p:cBhvr additive="base">
                                        <p:cTn id="25" dur="500" fill="hold"/>
                                        <p:tgtEl>
                                          <p:spTgt spid="330756">
                                            <p:txEl>
                                              <p:charRg st="93" end="9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0756">
                                            <p:txEl>
                                              <p:charRg st="93" end="9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30756">
                                            <p:txEl>
                                              <p:charRg st="96" end="120"/>
                                            </p:txEl>
                                          </p:spTgt>
                                        </p:tgtEl>
                                        <p:attrNameLst>
                                          <p:attrName>style.visibility</p:attrName>
                                        </p:attrNameLst>
                                      </p:cBhvr>
                                      <p:to>
                                        <p:strVal val="visible"/>
                                      </p:to>
                                    </p:set>
                                    <p:anim calcmode="lin" valueType="num">
                                      <p:cBhvr additive="base">
                                        <p:cTn id="31" dur="500" fill="hold"/>
                                        <p:tgtEl>
                                          <p:spTgt spid="330756">
                                            <p:txEl>
                                              <p:charRg st="96" end="12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0756">
                                            <p:txEl>
                                              <p:charRg st="96" end="12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30756">
                                            <p:txEl>
                                              <p:charRg st="120" end="122"/>
                                            </p:txEl>
                                          </p:spTgt>
                                        </p:tgtEl>
                                        <p:attrNameLst>
                                          <p:attrName>style.visibility</p:attrName>
                                        </p:attrNameLst>
                                      </p:cBhvr>
                                      <p:to>
                                        <p:strVal val="visible"/>
                                      </p:to>
                                    </p:set>
                                    <p:anim calcmode="lin" valueType="num">
                                      <p:cBhvr additive="base">
                                        <p:cTn id="37" dur="500" fill="hold"/>
                                        <p:tgtEl>
                                          <p:spTgt spid="330756">
                                            <p:txEl>
                                              <p:charRg st="120" end="12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0756">
                                            <p:txEl>
                                              <p:charRg st="120" end="12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30756">
                                            <p:txEl>
                                              <p:charRg st="122" end="165"/>
                                            </p:txEl>
                                          </p:spTgt>
                                        </p:tgtEl>
                                        <p:attrNameLst>
                                          <p:attrName>style.visibility</p:attrName>
                                        </p:attrNameLst>
                                      </p:cBhvr>
                                      <p:to>
                                        <p:strVal val="visible"/>
                                      </p:to>
                                    </p:set>
                                    <p:anim calcmode="lin" valueType="num">
                                      <p:cBhvr additive="base">
                                        <p:cTn id="43" dur="500" fill="hold"/>
                                        <p:tgtEl>
                                          <p:spTgt spid="330756">
                                            <p:txEl>
                                              <p:charRg st="122" end="16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0756">
                                            <p:txEl>
                                              <p:charRg st="122" end="16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30756">
                                            <p:txEl>
                                              <p:charRg st="165" end="167"/>
                                            </p:txEl>
                                          </p:spTgt>
                                        </p:tgtEl>
                                        <p:attrNameLst>
                                          <p:attrName>style.visibility</p:attrName>
                                        </p:attrNameLst>
                                      </p:cBhvr>
                                      <p:to>
                                        <p:strVal val="visible"/>
                                      </p:to>
                                    </p:set>
                                    <p:anim calcmode="lin" valueType="num">
                                      <p:cBhvr additive="base">
                                        <p:cTn id="49" dur="500" fill="hold"/>
                                        <p:tgtEl>
                                          <p:spTgt spid="330756">
                                            <p:txEl>
                                              <p:charRg st="165" end="16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30756">
                                            <p:txEl>
                                              <p:charRg st="165" end="16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30756">
                                            <p:txEl>
                                              <p:charRg st="167" end="205"/>
                                            </p:txEl>
                                          </p:spTgt>
                                        </p:tgtEl>
                                        <p:attrNameLst>
                                          <p:attrName>style.visibility</p:attrName>
                                        </p:attrNameLst>
                                      </p:cBhvr>
                                      <p:to>
                                        <p:strVal val="visible"/>
                                      </p:to>
                                    </p:set>
                                    <p:anim calcmode="lin" valueType="num">
                                      <p:cBhvr additive="base">
                                        <p:cTn id="55" dur="500" fill="hold"/>
                                        <p:tgtEl>
                                          <p:spTgt spid="330756">
                                            <p:txEl>
                                              <p:charRg st="167" end="20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30756">
                                            <p:txEl>
                                              <p:charRg st="167" end="20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bldLvl="2"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2802" name="Rectangle 2"/>
          <p:cNvSpPr>
            <a:spLocks noGrp="1" noChangeArrowheads="1"/>
          </p:cNvSpPr>
          <p:nvPr>
            <p:ph type="title"/>
          </p:nvPr>
        </p:nvSpPr>
        <p:spPr>
          <a:xfrm>
            <a:off x="1150938" y="617538"/>
            <a:ext cx="7840663" cy="1143000"/>
          </a:xfrm>
        </p:spPr>
        <p:txBody>
          <a:bodyPr vert="horz" wrap="square" lIns="91440" tIns="45720" rIns="91440" bIns="45720" numCol="1" rtlCol="0" anchor="ctr" anchorCtr="0" compatLnSpc="1">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rPr>
              <a:t>Direct Material Purchase Budget</a:t>
            </a:r>
            <a:endPar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endParaRPr>
          </a:p>
        </p:txBody>
      </p:sp>
      <p:sp>
        <p:nvSpPr>
          <p:cNvPr id="332805" name="Rectangle 5"/>
          <p:cNvSpPr>
            <a:spLocks noGrp="1"/>
          </p:cNvSpPr>
          <p:nvPr>
            <p:ph sz="half" idx="1"/>
          </p:nvPr>
        </p:nvSpPr>
        <p:spPr>
          <a:xfrm>
            <a:off x="1214438" y="2211388"/>
            <a:ext cx="7167562" cy="34274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b="1" dirty="0">
                <a:latin typeface="Arial" panose="020B0604020202020204" pitchFamily="34" charset="0"/>
              </a:rPr>
              <a:t>Direct materials budgets depend on:</a:t>
            </a:r>
            <a:endParaRPr lang="en-US" altLang="en-US" b="1"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The amount needed for production</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The amount need for ending inventory.</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2805">
                                            <p:txEl>
                                              <p:charRg st="0" end="36"/>
                                            </p:txEl>
                                          </p:spTgt>
                                        </p:tgtEl>
                                        <p:attrNameLst>
                                          <p:attrName>style.visibility</p:attrName>
                                        </p:attrNameLst>
                                      </p:cBhvr>
                                      <p:to>
                                        <p:strVal val="visible"/>
                                      </p:to>
                                    </p:set>
                                    <p:anim calcmode="lin" valueType="num">
                                      <p:cBhvr additive="base">
                                        <p:cTn id="7" dur="500" fill="hold"/>
                                        <p:tgtEl>
                                          <p:spTgt spid="332805">
                                            <p:txEl>
                                              <p:charRg st="0" end="3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5">
                                            <p:txEl>
                                              <p:charRg st="0" end="3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32805">
                                            <p:txEl>
                                              <p:charRg st="36" end="69"/>
                                            </p:txEl>
                                          </p:spTgt>
                                        </p:tgtEl>
                                        <p:attrNameLst>
                                          <p:attrName>style.visibility</p:attrName>
                                        </p:attrNameLst>
                                      </p:cBhvr>
                                      <p:to>
                                        <p:strVal val="visible"/>
                                      </p:to>
                                    </p:set>
                                    <p:anim calcmode="lin" valueType="num">
                                      <p:cBhvr additive="base">
                                        <p:cTn id="13" dur="500" fill="hold"/>
                                        <p:tgtEl>
                                          <p:spTgt spid="332805">
                                            <p:txEl>
                                              <p:charRg st="36" end="6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2805">
                                            <p:txEl>
                                              <p:charRg st="36" end="6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32805">
                                            <p:txEl>
                                              <p:charRg st="69" end="107"/>
                                            </p:txEl>
                                          </p:spTgt>
                                        </p:tgtEl>
                                        <p:attrNameLst>
                                          <p:attrName>style.visibility</p:attrName>
                                        </p:attrNameLst>
                                      </p:cBhvr>
                                      <p:to>
                                        <p:strVal val="visible"/>
                                      </p:to>
                                    </p:set>
                                    <p:anim calcmode="lin" valueType="num">
                                      <p:cBhvr additive="base">
                                        <p:cTn id="19" dur="500" fill="hold"/>
                                        <p:tgtEl>
                                          <p:spTgt spid="332805">
                                            <p:txEl>
                                              <p:charRg st="69" end="10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2805">
                                            <p:txEl>
                                              <p:charRg st="69" end="10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bldLvl="2"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9906" name="Rectangle 2"/>
          <p:cNvSpPr>
            <a:spLocks noGrp="1" noChangeArrowheads="1"/>
          </p:cNvSpPr>
          <p:nvPr>
            <p:ph type="title"/>
          </p:nvPr>
        </p:nvSpPr>
        <p:spPr>
          <a:xfrm>
            <a:off x="1150938" y="617538"/>
            <a:ext cx="7840663" cy="114300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Direct Material Purchase Budget </a:t>
            </a:r>
            <a:r>
              <a:rPr kumimoji="0" lang="en-US" altLang="en-US" sz="1200" b="1"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(Continued)</a:t>
            </a:r>
            <a:endParaRPr kumimoji="0" lang="en-US" altLang="en-US" sz="1200" b="1" i="0" u="none" strike="noStrike" kern="1200" cap="none" spc="0" normalizeH="0" baseline="0" noProof="0" dirty="0">
              <a:ln>
                <a:noFill/>
              </a:ln>
              <a:solidFill>
                <a:schemeClr val="tx1"/>
              </a:solidFill>
              <a:effectLst/>
              <a:uLnTx/>
              <a:uFillTx/>
              <a:latin typeface="Arial" panose="020B0604020202020204" pitchFamily="34" charset="0"/>
              <a:ea typeface="+mj-ea"/>
              <a:cs typeface="+mj-cs"/>
            </a:endParaRPr>
          </a:p>
        </p:txBody>
      </p:sp>
      <p:sp>
        <p:nvSpPr>
          <p:cNvPr id="379907" name="Rectangle 3"/>
          <p:cNvSpPr>
            <a:spLocks noGrp="1"/>
          </p:cNvSpPr>
          <p:nvPr>
            <p:ph sz="half" idx="1"/>
          </p:nvPr>
        </p:nvSpPr>
        <p:spPr>
          <a:xfrm>
            <a:off x="1214438" y="2211388"/>
            <a:ext cx="7167562" cy="46466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startAt="2"/>
            </a:pPr>
            <a:r>
              <a:rPr lang="en-US" altLang="en-US" b="1" dirty="0">
                <a:latin typeface="Arial" panose="020B0604020202020204" pitchFamily="34" charset="0"/>
              </a:rPr>
              <a:t>Calculated as follows:</a:t>
            </a:r>
            <a:endParaRPr lang="en-US" altLang="en-US" b="1" dirty="0">
              <a:latin typeface="Arial" panose="020B0604020202020204" pitchFamily="34" charset="0"/>
            </a:endParaRPr>
          </a:p>
          <a:p>
            <a:pPr marL="533400" indent="-533400" eaLnBrk="1" hangingPunct="1">
              <a:buClr>
                <a:schemeClr val="tx1"/>
              </a:buClr>
              <a:buSzTx/>
              <a:buFont typeface="Wingdings" panose="05000000000000000000" pitchFamily="2" charset="2"/>
              <a:buNone/>
            </a:pPr>
            <a:r>
              <a:rPr lang="en-US" altLang="en-US" dirty="0">
                <a:latin typeface="Arial" panose="020B0604020202020204" pitchFamily="34" charset="0"/>
              </a:rPr>
              <a:t>Required purchases of direct materials</a:t>
            </a:r>
            <a:endParaRPr lang="en-US" altLang="en-US" dirty="0">
              <a:latin typeface="Arial" panose="020B0604020202020204" pitchFamily="34" charset="0"/>
            </a:endParaRPr>
          </a:p>
          <a:p>
            <a:pPr marL="533400" indent="-533400" algn="ctr" eaLnBrk="1" hangingPunct="1">
              <a:buClr>
                <a:schemeClr val="tx1"/>
              </a:buClr>
              <a:buSzTx/>
              <a:buFont typeface="Wingdings" panose="05000000000000000000" pitchFamily="2" charset="2"/>
              <a:buNone/>
            </a:pPr>
            <a:r>
              <a:rPr lang="en-US" altLang="en-US" dirty="0">
                <a:latin typeface="Arial" panose="020B0604020202020204" pitchFamily="34" charset="0"/>
              </a:rPr>
              <a:t>=</a:t>
            </a:r>
            <a:endParaRPr lang="en-US" altLang="en-US" dirty="0">
              <a:latin typeface="Arial" panose="020B0604020202020204" pitchFamily="34" charset="0"/>
            </a:endParaRPr>
          </a:p>
          <a:p>
            <a:pPr marL="533400" indent="-533400" algn="ctr" eaLnBrk="1" hangingPunct="1">
              <a:buClr>
                <a:schemeClr val="tx1"/>
              </a:buClr>
              <a:buSzTx/>
              <a:buFont typeface="Wingdings" panose="05000000000000000000" pitchFamily="2" charset="2"/>
              <a:buNone/>
            </a:pPr>
            <a:r>
              <a:rPr lang="en-US" altLang="en-US" dirty="0">
                <a:latin typeface="Arial" panose="020B0604020202020204" pitchFamily="34" charset="0"/>
              </a:rPr>
              <a:t>amount required for production</a:t>
            </a:r>
            <a:endParaRPr lang="en-US" altLang="en-US" dirty="0">
              <a:latin typeface="Arial" panose="020B0604020202020204" pitchFamily="34" charset="0"/>
            </a:endParaRPr>
          </a:p>
          <a:p>
            <a:pPr marL="533400" indent="-533400" algn="ctr" eaLnBrk="1" hangingPunct="1">
              <a:buClr>
                <a:schemeClr val="tx1"/>
              </a:buClr>
              <a:buSzTx/>
              <a:buFont typeface="Wingdings" panose="05000000000000000000" pitchFamily="2" charset="2"/>
              <a:buNone/>
            </a:pPr>
            <a:r>
              <a:rPr lang="en-US" altLang="en-US" dirty="0">
                <a:latin typeface="Arial" panose="020B0604020202020204" pitchFamily="34" charset="0"/>
              </a:rPr>
              <a:t>+</a:t>
            </a:r>
            <a:endParaRPr lang="en-US" altLang="en-US" dirty="0">
              <a:latin typeface="Arial" panose="020B0604020202020204" pitchFamily="34" charset="0"/>
            </a:endParaRPr>
          </a:p>
          <a:p>
            <a:pPr marL="533400" indent="-533400" algn="ctr" eaLnBrk="1" hangingPunct="1">
              <a:buClr>
                <a:schemeClr val="tx1"/>
              </a:buClr>
              <a:buSzTx/>
              <a:buFont typeface="Wingdings" panose="05000000000000000000" pitchFamily="2" charset="2"/>
              <a:buNone/>
            </a:pPr>
            <a:r>
              <a:rPr lang="en-US" altLang="en-US" dirty="0">
                <a:latin typeface="Arial" panose="020B0604020202020204" pitchFamily="34" charset="0"/>
              </a:rPr>
              <a:t>desired ending inventory of direct materials</a:t>
            </a:r>
            <a:endParaRPr lang="en-US" altLang="en-US" dirty="0">
              <a:latin typeface="Arial" panose="020B0604020202020204" pitchFamily="34" charset="0"/>
            </a:endParaRPr>
          </a:p>
          <a:p>
            <a:pPr marL="533400" indent="-533400" algn="ctr" eaLnBrk="1" hangingPunct="1">
              <a:buClr>
                <a:schemeClr val="tx1"/>
              </a:buClr>
              <a:buSzTx/>
              <a:buFont typeface="Wingdings" panose="05000000000000000000" pitchFamily="2" charset="2"/>
              <a:buNone/>
            </a:pPr>
            <a:r>
              <a:rPr lang="en-US" altLang="en-US" dirty="0">
                <a:latin typeface="Arial" panose="020B0604020202020204" pitchFamily="34" charset="0"/>
              </a:rPr>
              <a:t>–</a:t>
            </a:r>
            <a:endParaRPr lang="en-US" altLang="en-US" dirty="0">
              <a:latin typeface="Arial" panose="020B0604020202020204" pitchFamily="34" charset="0"/>
            </a:endParaRPr>
          </a:p>
          <a:p>
            <a:pPr marL="533400" indent="-533400" algn="ctr" eaLnBrk="1" hangingPunct="1">
              <a:buClr>
                <a:schemeClr val="tx1"/>
              </a:buClr>
              <a:buSzTx/>
              <a:buFont typeface="Wingdings" panose="05000000000000000000" pitchFamily="2" charset="2"/>
              <a:buNone/>
            </a:pPr>
            <a:r>
              <a:rPr lang="en-US" altLang="en-US" dirty="0">
                <a:latin typeface="Arial" panose="020B0604020202020204" pitchFamily="34" charset="0"/>
              </a:rPr>
              <a:t>beginning inventory of direct materials</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9907">
                                            <p:txEl>
                                              <p:charRg st="0" end="23"/>
                                            </p:txEl>
                                          </p:spTgt>
                                        </p:tgtEl>
                                        <p:attrNameLst>
                                          <p:attrName>style.visibility</p:attrName>
                                        </p:attrNameLst>
                                      </p:cBhvr>
                                      <p:to>
                                        <p:strVal val="visible"/>
                                      </p:to>
                                    </p:set>
                                    <p:anim calcmode="lin" valueType="num">
                                      <p:cBhvr additive="base">
                                        <p:cTn id="7" dur="500" fill="hold"/>
                                        <p:tgtEl>
                                          <p:spTgt spid="379907">
                                            <p:txEl>
                                              <p:charRg st="0" end="2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7">
                                            <p:txEl>
                                              <p:charRg st="0" end="2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9907">
                                            <p:txEl>
                                              <p:charRg st="23" end="62"/>
                                            </p:txEl>
                                          </p:spTgt>
                                        </p:tgtEl>
                                        <p:attrNameLst>
                                          <p:attrName>style.visibility</p:attrName>
                                        </p:attrNameLst>
                                      </p:cBhvr>
                                      <p:to>
                                        <p:strVal val="visible"/>
                                      </p:to>
                                    </p:set>
                                    <p:anim calcmode="lin" valueType="num">
                                      <p:cBhvr additive="base">
                                        <p:cTn id="13" dur="500" fill="hold"/>
                                        <p:tgtEl>
                                          <p:spTgt spid="379907">
                                            <p:txEl>
                                              <p:charRg st="23" end="6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7">
                                            <p:txEl>
                                              <p:charRg st="23" end="6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79907">
                                            <p:txEl>
                                              <p:charRg st="62" end="64"/>
                                            </p:txEl>
                                          </p:spTgt>
                                        </p:tgtEl>
                                        <p:attrNameLst>
                                          <p:attrName>style.visibility</p:attrName>
                                        </p:attrNameLst>
                                      </p:cBhvr>
                                      <p:to>
                                        <p:strVal val="visible"/>
                                      </p:to>
                                    </p:set>
                                    <p:anim calcmode="lin" valueType="num">
                                      <p:cBhvr additive="base">
                                        <p:cTn id="19" dur="500" fill="hold"/>
                                        <p:tgtEl>
                                          <p:spTgt spid="379907">
                                            <p:txEl>
                                              <p:charRg st="62" end="6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07">
                                            <p:txEl>
                                              <p:charRg st="62" end="6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79907">
                                            <p:txEl>
                                              <p:charRg st="64" end="95"/>
                                            </p:txEl>
                                          </p:spTgt>
                                        </p:tgtEl>
                                        <p:attrNameLst>
                                          <p:attrName>style.visibility</p:attrName>
                                        </p:attrNameLst>
                                      </p:cBhvr>
                                      <p:to>
                                        <p:strVal val="visible"/>
                                      </p:to>
                                    </p:set>
                                    <p:anim calcmode="lin" valueType="num">
                                      <p:cBhvr additive="base">
                                        <p:cTn id="25" dur="500" fill="hold"/>
                                        <p:tgtEl>
                                          <p:spTgt spid="379907">
                                            <p:txEl>
                                              <p:charRg st="64" end="9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9907">
                                            <p:txEl>
                                              <p:charRg st="64" end="9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79907">
                                            <p:txEl>
                                              <p:charRg st="95" end="97"/>
                                            </p:txEl>
                                          </p:spTgt>
                                        </p:tgtEl>
                                        <p:attrNameLst>
                                          <p:attrName>style.visibility</p:attrName>
                                        </p:attrNameLst>
                                      </p:cBhvr>
                                      <p:to>
                                        <p:strVal val="visible"/>
                                      </p:to>
                                    </p:set>
                                    <p:anim calcmode="lin" valueType="num">
                                      <p:cBhvr additive="base">
                                        <p:cTn id="31" dur="500" fill="hold"/>
                                        <p:tgtEl>
                                          <p:spTgt spid="379907">
                                            <p:txEl>
                                              <p:charRg st="95" end="9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7">
                                            <p:txEl>
                                              <p:charRg st="95" end="9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79907">
                                            <p:txEl>
                                              <p:charRg st="97" end="142"/>
                                            </p:txEl>
                                          </p:spTgt>
                                        </p:tgtEl>
                                        <p:attrNameLst>
                                          <p:attrName>style.visibility</p:attrName>
                                        </p:attrNameLst>
                                      </p:cBhvr>
                                      <p:to>
                                        <p:strVal val="visible"/>
                                      </p:to>
                                    </p:set>
                                    <p:anim calcmode="lin" valueType="num">
                                      <p:cBhvr additive="base">
                                        <p:cTn id="37" dur="500" fill="hold"/>
                                        <p:tgtEl>
                                          <p:spTgt spid="379907">
                                            <p:txEl>
                                              <p:charRg st="97" end="14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9907">
                                            <p:txEl>
                                              <p:charRg st="97" end="14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79907">
                                            <p:txEl>
                                              <p:charRg st="142" end="144"/>
                                            </p:txEl>
                                          </p:spTgt>
                                        </p:tgtEl>
                                        <p:attrNameLst>
                                          <p:attrName>style.visibility</p:attrName>
                                        </p:attrNameLst>
                                      </p:cBhvr>
                                      <p:to>
                                        <p:strVal val="visible"/>
                                      </p:to>
                                    </p:set>
                                    <p:anim calcmode="lin" valueType="num">
                                      <p:cBhvr additive="base">
                                        <p:cTn id="43" dur="500" fill="hold"/>
                                        <p:tgtEl>
                                          <p:spTgt spid="379907">
                                            <p:txEl>
                                              <p:charRg st="142" end="14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9907">
                                            <p:txEl>
                                              <p:charRg st="142" end="14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79907">
                                            <p:txEl>
                                              <p:charRg st="144" end="184"/>
                                            </p:txEl>
                                          </p:spTgt>
                                        </p:tgtEl>
                                        <p:attrNameLst>
                                          <p:attrName>style.visibility</p:attrName>
                                        </p:attrNameLst>
                                      </p:cBhvr>
                                      <p:to>
                                        <p:strVal val="visible"/>
                                      </p:to>
                                    </p:set>
                                    <p:anim calcmode="lin" valueType="num">
                                      <p:cBhvr additive="base">
                                        <p:cTn id="49" dur="500" fill="hold"/>
                                        <p:tgtEl>
                                          <p:spTgt spid="379907">
                                            <p:txEl>
                                              <p:charRg st="144" end="18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9907">
                                            <p:txEl>
                                              <p:charRg st="144" end="18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ldLvl="2"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vert="horz" wrap="square" lIns="91440" tIns="45720" rIns="91440" bIns="45720" numCol="1" rtlCol="0" anchor="b" anchorCtr="0" compatLnSpc="1">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6000" b="0" i="0" u="none" strike="noStrike" kern="1200" cap="none" spc="0" normalizeH="0" baseline="0" noProof="0" dirty="0">
                <a:ln>
                  <a:noFill/>
                </a:ln>
                <a:solidFill>
                  <a:schemeClr val="tx1"/>
                </a:solidFill>
                <a:effectLst/>
                <a:uLnTx/>
                <a:uFillTx/>
                <a:latin typeface="+mj-lt"/>
                <a:ea typeface="+mj-ea"/>
                <a:cs typeface="+mj-cs"/>
              </a:rPr>
              <a:t>BUDGETING, PLANNING</a:t>
            </a:r>
            <a:br>
              <a:rPr kumimoji="0" lang="en-US" sz="6000" b="0" i="0" u="none" strike="noStrike" kern="1200" cap="none" spc="0" normalizeH="0" baseline="0" noProof="0" dirty="0">
                <a:ln>
                  <a:noFill/>
                </a:ln>
                <a:solidFill>
                  <a:schemeClr val="tx1"/>
                </a:solidFill>
                <a:effectLst/>
                <a:uLnTx/>
                <a:uFillTx/>
                <a:latin typeface="+mj-lt"/>
                <a:ea typeface="+mj-ea"/>
                <a:cs typeface="+mj-cs"/>
              </a:rPr>
            </a:br>
            <a:r>
              <a:rPr kumimoji="0" lang="en-US" sz="6000" b="0" i="0" u="none" strike="noStrike" kern="1200" cap="none" spc="0" normalizeH="0" baseline="0" noProof="0" dirty="0">
                <a:ln>
                  <a:noFill/>
                </a:ln>
                <a:solidFill>
                  <a:schemeClr val="tx1"/>
                </a:solidFill>
                <a:effectLst/>
                <a:uLnTx/>
                <a:uFillTx/>
                <a:latin typeface="+mj-lt"/>
                <a:ea typeface="+mj-ea"/>
                <a:cs typeface="+mj-cs"/>
              </a:rPr>
              <a:t>and </a:t>
            </a:r>
            <a:br>
              <a:rPr kumimoji="0" lang="en-US" sz="6000" b="0" i="0" u="none" strike="noStrike" kern="1200" cap="none" spc="0" normalizeH="0" baseline="0" noProof="0" dirty="0">
                <a:ln>
                  <a:noFill/>
                </a:ln>
                <a:solidFill>
                  <a:schemeClr val="tx1"/>
                </a:solidFill>
                <a:effectLst/>
                <a:uLnTx/>
                <a:uFillTx/>
                <a:latin typeface="+mj-lt"/>
                <a:ea typeface="+mj-ea"/>
                <a:cs typeface="+mj-cs"/>
              </a:rPr>
            </a:br>
            <a:r>
              <a:rPr kumimoji="0" lang="en-US" sz="6000" b="0" i="0" u="none" strike="noStrike" kern="1200" cap="none" spc="0" normalizeH="0" baseline="0" noProof="0" dirty="0">
                <a:ln>
                  <a:noFill/>
                </a:ln>
                <a:solidFill>
                  <a:schemeClr val="tx1"/>
                </a:solidFill>
                <a:effectLst/>
                <a:uLnTx/>
                <a:uFillTx/>
                <a:latin typeface="+mj-lt"/>
                <a:ea typeface="+mj-ea"/>
                <a:cs typeface="+mj-cs"/>
              </a:rPr>
              <a:t>CONTROL</a:t>
            </a:r>
            <a:endParaRPr kumimoji="0" lang="en-US" sz="6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xfrm>
            <a:off x="1150938" y="617538"/>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Direct Labor Budget</a:t>
            </a:r>
            <a:endParaRPr lang="en-US" altLang="en-US" sz="4000" b="1" dirty="0">
              <a:latin typeface="Arial" panose="020B0604020202020204" pitchFamily="34" charset="0"/>
            </a:endParaRPr>
          </a:p>
        </p:txBody>
      </p:sp>
      <p:sp>
        <p:nvSpPr>
          <p:cNvPr id="334853" name="Rectangle 5"/>
          <p:cNvSpPr>
            <a:spLocks noGrp="1"/>
          </p:cNvSpPr>
          <p:nvPr>
            <p:ph sz="half" idx="1"/>
          </p:nvPr>
        </p:nvSpPr>
        <p:spPr>
          <a:xfrm>
            <a:off x="1214438" y="2211388"/>
            <a:ext cx="7167562" cy="41132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None/>
            </a:pPr>
            <a:r>
              <a:rPr lang="en-US" altLang="en-US" dirty="0">
                <a:latin typeface="Arial" panose="020B0604020202020204" pitchFamily="34" charset="0"/>
              </a:rPr>
              <a:t>Direct labor budget calculated by multiplying:</a:t>
            </a:r>
            <a:endParaRPr lang="en-US" altLang="en-US" dirty="0">
              <a:latin typeface="Arial" panose="020B0604020202020204" pitchFamily="34" charset="0"/>
            </a:endParaRPr>
          </a:p>
          <a:p>
            <a:pPr marL="533400" indent="-533400" algn="ctr" eaLnBrk="1" hangingPunct="1">
              <a:buClr>
                <a:schemeClr val="tx1"/>
              </a:buClr>
              <a:buSzTx/>
              <a:buFont typeface="Wingdings" panose="05000000000000000000" pitchFamily="2" charset="2"/>
              <a:buNone/>
            </a:pPr>
            <a:r>
              <a:rPr lang="en-US" altLang="en-US" dirty="0">
                <a:latin typeface="Arial" panose="020B0604020202020204" pitchFamily="34" charset="0"/>
              </a:rPr>
              <a:t>Number of units to be produced</a:t>
            </a:r>
            <a:endParaRPr lang="en-US" altLang="en-US" dirty="0">
              <a:latin typeface="Arial" panose="020B0604020202020204" pitchFamily="34" charset="0"/>
            </a:endParaRPr>
          </a:p>
          <a:p>
            <a:pPr marL="533400" indent="-533400" algn="ctr" eaLnBrk="1" hangingPunct="1">
              <a:buClr>
                <a:schemeClr val="tx1"/>
              </a:buClr>
              <a:buSzTx/>
              <a:buFont typeface="Wingdings" panose="05000000000000000000" pitchFamily="2" charset="2"/>
              <a:buNone/>
            </a:pPr>
            <a:r>
              <a:rPr lang="en-US" altLang="en-US" dirty="0">
                <a:latin typeface="Arial" panose="020B0604020202020204" pitchFamily="34" charset="0"/>
              </a:rPr>
              <a:t>x</a:t>
            </a:r>
            <a:endParaRPr lang="en-US" altLang="en-US" dirty="0">
              <a:latin typeface="Arial" panose="020B0604020202020204" pitchFamily="34" charset="0"/>
            </a:endParaRPr>
          </a:p>
          <a:p>
            <a:pPr marL="533400" indent="-533400" algn="ctr" eaLnBrk="1" hangingPunct="1">
              <a:buClr>
                <a:schemeClr val="tx1"/>
              </a:buClr>
              <a:buSzTx/>
              <a:buFont typeface="Wingdings" panose="05000000000000000000" pitchFamily="2" charset="2"/>
              <a:buNone/>
            </a:pPr>
            <a:r>
              <a:rPr lang="en-US" altLang="en-US" dirty="0">
                <a:latin typeface="Arial" panose="020B0604020202020204" pitchFamily="34" charset="0"/>
              </a:rPr>
              <a:t>Labor hours per unit</a:t>
            </a:r>
            <a:endParaRPr lang="en-US" altLang="en-US" dirty="0">
              <a:latin typeface="Arial" panose="020B0604020202020204" pitchFamily="34" charset="0"/>
            </a:endParaRPr>
          </a:p>
          <a:p>
            <a:pPr marL="533400" indent="-533400" algn="ctr" eaLnBrk="1" hangingPunct="1">
              <a:buClr>
                <a:schemeClr val="tx1"/>
              </a:buClr>
              <a:buSzTx/>
              <a:buFont typeface="Wingdings" panose="05000000000000000000" pitchFamily="2" charset="2"/>
              <a:buNone/>
            </a:pPr>
            <a:r>
              <a:rPr lang="en-US" altLang="en-US" dirty="0">
                <a:latin typeface="Arial" panose="020B0604020202020204" pitchFamily="34" charset="0"/>
              </a:rPr>
              <a:t>x</a:t>
            </a:r>
            <a:endParaRPr lang="en-US" altLang="en-US" dirty="0">
              <a:latin typeface="Arial" panose="020B0604020202020204" pitchFamily="34" charset="0"/>
            </a:endParaRPr>
          </a:p>
          <a:p>
            <a:pPr marL="533400" indent="-533400" algn="ctr" eaLnBrk="1" hangingPunct="1">
              <a:buClr>
                <a:schemeClr val="tx1"/>
              </a:buClr>
              <a:buSzTx/>
              <a:buFont typeface="Wingdings" panose="05000000000000000000" pitchFamily="2" charset="2"/>
              <a:buNone/>
            </a:pPr>
            <a:r>
              <a:rPr lang="en-US" altLang="en-US" dirty="0">
                <a:latin typeface="Arial" panose="020B0604020202020204" pitchFamily="34" charset="0"/>
              </a:rPr>
              <a:t>rate per hour</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4853">
                                            <p:txEl>
                                              <p:charRg st="0" end="47"/>
                                            </p:txEl>
                                          </p:spTgt>
                                        </p:tgtEl>
                                        <p:attrNameLst>
                                          <p:attrName>style.visibility</p:attrName>
                                        </p:attrNameLst>
                                      </p:cBhvr>
                                      <p:to>
                                        <p:strVal val="visible"/>
                                      </p:to>
                                    </p:set>
                                    <p:anim calcmode="lin" valueType="num">
                                      <p:cBhvr additive="base">
                                        <p:cTn id="7" dur="500" fill="hold"/>
                                        <p:tgtEl>
                                          <p:spTgt spid="334853">
                                            <p:txEl>
                                              <p:charRg st="0" end="4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4853">
                                            <p:txEl>
                                              <p:charRg st="0" end="4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34853">
                                            <p:txEl>
                                              <p:charRg st="47" end="78"/>
                                            </p:txEl>
                                          </p:spTgt>
                                        </p:tgtEl>
                                        <p:attrNameLst>
                                          <p:attrName>style.visibility</p:attrName>
                                        </p:attrNameLst>
                                      </p:cBhvr>
                                      <p:to>
                                        <p:strVal val="visible"/>
                                      </p:to>
                                    </p:set>
                                    <p:anim calcmode="lin" valueType="num">
                                      <p:cBhvr additive="base">
                                        <p:cTn id="13" dur="500" fill="hold"/>
                                        <p:tgtEl>
                                          <p:spTgt spid="334853">
                                            <p:txEl>
                                              <p:charRg st="47" end="7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4853">
                                            <p:txEl>
                                              <p:charRg st="47" end="7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34853">
                                            <p:txEl>
                                              <p:charRg st="78" end="80"/>
                                            </p:txEl>
                                          </p:spTgt>
                                        </p:tgtEl>
                                        <p:attrNameLst>
                                          <p:attrName>style.visibility</p:attrName>
                                        </p:attrNameLst>
                                      </p:cBhvr>
                                      <p:to>
                                        <p:strVal val="visible"/>
                                      </p:to>
                                    </p:set>
                                    <p:anim calcmode="lin" valueType="num">
                                      <p:cBhvr additive="base">
                                        <p:cTn id="19" dur="500" fill="hold"/>
                                        <p:tgtEl>
                                          <p:spTgt spid="334853">
                                            <p:txEl>
                                              <p:charRg st="78" end="8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4853">
                                            <p:txEl>
                                              <p:charRg st="78" end="8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4853">
                                            <p:txEl>
                                              <p:charRg st="80" end="101"/>
                                            </p:txEl>
                                          </p:spTgt>
                                        </p:tgtEl>
                                        <p:attrNameLst>
                                          <p:attrName>style.visibility</p:attrName>
                                        </p:attrNameLst>
                                      </p:cBhvr>
                                      <p:to>
                                        <p:strVal val="visible"/>
                                      </p:to>
                                    </p:set>
                                    <p:anim calcmode="lin" valueType="num">
                                      <p:cBhvr additive="base">
                                        <p:cTn id="25" dur="500" fill="hold"/>
                                        <p:tgtEl>
                                          <p:spTgt spid="334853">
                                            <p:txEl>
                                              <p:charRg st="80" end="10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4853">
                                            <p:txEl>
                                              <p:charRg st="80" end="10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34853">
                                            <p:txEl>
                                              <p:charRg st="101" end="103"/>
                                            </p:txEl>
                                          </p:spTgt>
                                        </p:tgtEl>
                                        <p:attrNameLst>
                                          <p:attrName>style.visibility</p:attrName>
                                        </p:attrNameLst>
                                      </p:cBhvr>
                                      <p:to>
                                        <p:strVal val="visible"/>
                                      </p:to>
                                    </p:set>
                                    <p:anim calcmode="lin" valueType="num">
                                      <p:cBhvr additive="base">
                                        <p:cTn id="31" dur="500" fill="hold"/>
                                        <p:tgtEl>
                                          <p:spTgt spid="334853">
                                            <p:txEl>
                                              <p:charRg st="101" end="10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4853">
                                            <p:txEl>
                                              <p:charRg st="101" end="10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34853">
                                            <p:txEl>
                                              <p:charRg st="103" end="117"/>
                                            </p:txEl>
                                          </p:spTgt>
                                        </p:tgtEl>
                                        <p:attrNameLst>
                                          <p:attrName>style.visibility</p:attrName>
                                        </p:attrNameLst>
                                      </p:cBhvr>
                                      <p:to>
                                        <p:strVal val="visible"/>
                                      </p:to>
                                    </p:set>
                                    <p:anim calcmode="lin" valueType="num">
                                      <p:cBhvr additive="base">
                                        <p:cTn id="37" dur="500" fill="hold"/>
                                        <p:tgtEl>
                                          <p:spTgt spid="334853">
                                            <p:txEl>
                                              <p:charRg st="103" end="11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4853">
                                            <p:txEl>
                                              <p:charRg st="103" end="1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3" grpId="0" bldLvl="2"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6898" name="Rectangle 2"/>
          <p:cNvSpPr>
            <a:spLocks noGrp="1" noChangeArrowheads="1"/>
          </p:cNvSpPr>
          <p:nvPr>
            <p:ph type="title"/>
          </p:nvPr>
        </p:nvSpPr>
        <p:spPr>
          <a:xfrm>
            <a:off x="1150938" y="617538"/>
            <a:ext cx="7840663" cy="1143000"/>
          </a:xfrm>
        </p:spPr>
        <p:txBody>
          <a:bodyPr vert="horz" wrap="square" lIns="91440" tIns="45720" rIns="91440" bIns="45720" numCol="1" rtlCol="0" anchor="ctr" anchorCtr="0" compatLnSpc="1">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rPr>
              <a:t>Manufacturing Overhead Budget</a:t>
            </a:r>
            <a:endPar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endParaRPr>
          </a:p>
        </p:txBody>
      </p:sp>
      <p:sp>
        <p:nvSpPr>
          <p:cNvPr id="336901" name="Rectangle 5"/>
          <p:cNvSpPr>
            <a:spLocks noGrp="1"/>
          </p:cNvSpPr>
          <p:nvPr>
            <p:ph sz="half" idx="1"/>
          </p:nvPr>
        </p:nvSpPr>
        <p:spPr>
          <a:xfrm>
            <a:off x="1214438" y="2211388"/>
            <a:ext cx="7167562" cy="41132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Cost per unit of production of each variable cost item is multiplied by the quantity of units produced.</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Fixed costs remain relatively constant.</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6901">
                                            <p:txEl>
                                              <p:charRg st="0" end="104"/>
                                            </p:txEl>
                                          </p:spTgt>
                                        </p:tgtEl>
                                        <p:attrNameLst>
                                          <p:attrName>style.visibility</p:attrName>
                                        </p:attrNameLst>
                                      </p:cBhvr>
                                      <p:to>
                                        <p:strVal val="visible"/>
                                      </p:to>
                                    </p:set>
                                    <p:anim calcmode="lin" valueType="num">
                                      <p:cBhvr additive="base">
                                        <p:cTn id="7" dur="500" fill="hold"/>
                                        <p:tgtEl>
                                          <p:spTgt spid="336901">
                                            <p:txEl>
                                              <p:charRg st="0" end="10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6901">
                                            <p:txEl>
                                              <p:charRg st="0" end="10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36901">
                                            <p:txEl>
                                              <p:charRg st="104" end="144"/>
                                            </p:txEl>
                                          </p:spTgt>
                                        </p:tgtEl>
                                        <p:attrNameLst>
                                          <p:attrName>style.visibility</p:attrName>
                                        </p:attrNameLst>
                                      </p:cBhvr>
                                      <p:to>
                                        <p:strVal val="visible"/>
                                      </p:to>
                                    </p:set>
                                    <p:anim calcmode="lin" valueType="num">
                                      <p:cBhvr additive="base">
                                        <p:cTn id="13" dur="500" fill="hold"/>
                                        <p:tgtEl>
                                          <p:spTgt spid="336901">
                                            <p:txEl>
                                              <p:charRg st="104" end="14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6901">
                                            <p:txEl>
                                              <p:charRg st="104" end="14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1" grpId="0" bldLvl="2"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8946" name="Rectangle 1026"/>
          <p:cNvSpPr>
            <a:spLocks noGrp="1" noChangeArrowheads="1"/>
          </p:cNvSpPr>
          <p:nvPr>
            <p:ph type="title"/>
          </p:nvPr>
        </p:nvSpPr>
        <p:spPr>
          <a:xfrm>
            <a:off x="1150938" y="617538"/>
            <a:ext cx="7840663" cy="1143000"/>
          </a:xfrm>
        </p:spPr>
        <p:txBody>
          <a:bodyPr vert="horz" wrap="square" lIns="91440" tIns="45720" rIns="91440" bIns="45720" numCol="1" rtlCol="0" anchor="ctr" anchorCtr="0" compatLnSpc="1">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rPr>
              <a:t>Selling and Administrative Expense Budget</a:t>
            </a:r>
            <a:endPar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endParaRPr>
          </a:p>
        </p:txBody>
      </p:sp>
      <p:sp>
        <p:nvSpPr>
          <p:cNvPr id="338949" name="Rectangle 1029"/>
          <p:cNvSpPr>
            <a:spLocks noGrp="1"/>
          </p:cNvSpPr>
          <p:nvPr>
            <p:ph sz="half" idx="1"/>
          </p:nvPr>
        </p:nvSpPr>
        <p:spPr>
          <a:xfrm>
            <a:off x="1214438" y="2211388"/>
            <a:ext cx="7167562" cy="41132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None/>
            </a:pPr>
            <a:r>
              <a:rPr lang="en-US" altLang="en-US" dirty="0">
                <a:latin typeface="Arial" panose="020B0604020202020204" pitchFamily="34" charset="0"/>
              </a:rPr>
              <a:t>Selling and administrative expense budgets include:</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Salaries.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Advertising.</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Office expenses.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Other general expenses.</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8949">
                                            <p:txEl>
                                              <p:charRg st="0" end="52"/>
                                            </p:txEl>
                                          </p:spTgt>
                                        </p:tgtEl>
                                        <p:attrNameLst>
                                          <p:attrName>style.visibility</p:attrName>
                                        </p:attrNameLst>
                                      </p:cBhvr>
                                      <p:to>
                                        <p:strVal val="visible"/>
                                      </p:to>
                                    </p:set>
                                    <p:anim calcmode="lin" valueType="num">
                                      <p:cBhvr additive="base">
                                        <p:cTn id="7" dur="500" fill="hold"/>
                                        <p:tgtEl>
                                          <p:spTgt spid="338949">
                                            <p:txEl>
                                              <p:charRg st="0" end="5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8949">
                                            <p:txEl>
                                              <p:charRg st="0" end="5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38949">
                                            <p:txEl>
                                              <p:charRg st="52" end="62"/>
                                            </p:txEl>
                                          </p:spTgt>
                                        </p:tgtEl>
                                        <p:attrNameLst>
                                          <p:attrName>style.visibility</p:attrName>
                                        </p:attrNameLst>
                                      </p:cBhvr>
                                      <p:to>
                                        <p:strVal val="visible"/>
                                      </p:to>
                                    </p:set>
                                    <p:anim calcmode="lin" valueType="num">
                                      <p:cBhvr additive="base">
                                        <p:cTn id="13" dur="500" fill="hold"/>
                                        <p:tgtEl>
                                          <p:spTgt spid="338949">
                                            <p:txEl>
                                              <p:charRg st="52" end="6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8949">
                                            <p:txEl>
                                              <p:charRg st="52" end="6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38949">
                                            <p:txEl>
                                              <p:charRg st="62" end="75"/>
                                            </p:txEl>
                                          </p:spTgt>
                                        </p:tgtEl>
                                        <p:attrNameLst>
                                          <p:attrName>style.visibility</p:attrName>
                                        </p:attrNameLst>
                                      </p:cBhvr>
                                      <p:to>
                                        <p:strVal val="visible"/>
                                      </p:to>
                                    </p:set>
                                    <p:anim calcmode="lin" valueType="num">
                                      <p:cBhvr additive="base">
                                        <p:cTn id="19" dur="500" fill="hold"/>
                                        <p:tgtEl>
                                          <p:spTgt spid="338949">
                                            <p:txEl>
                                              <p:charRg st="62" end="7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8949">
                                            <p:txEl>
                                              <p:charRg st="62" end="7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8949">
                                            <p:txEl>
                                              <p:charRg st="75" end="92"/>
                                            </p:txEl>
                                          </p:spTgt>
                                        </p:tgtEl>
                                        <p:attrNameLst>
                                          <p:attrName>style.visibility</p:attrName>
                                        </p:attrNameLst>
                                      </p:cBhvr>
                                      <p:to>
                                        <p:strVal val="visible"/>
                                      </p:to>
                                    </p:set>
                                    <p:anim calcmode="lin" valueType="num">
                                      <p:cBhvr additive="base">
                                        <p:cTn id="25" dur="500" fill="hold"/>
                                        <p:tgtEl>
                                          <p:spTgt spid="338949">
                                            <p:txEl>
                                              <p:charRg st="75" end="9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8949">
                                            <p:txEl>
                                              <p:charRg st="75" end="9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38949">
                                            <p:txEl>
                                              <p:charRg st="92" end="116"/>
                                            </p:txEl>
                                          </p:spTgt>
                                        </p:tgtEl>
                                        <p:attrNameLst>
                                          <p:attrName>style.visibility</p:attrName>
                                        </p:attrNameLst>
                                      </p:cBhvr>
                                      <p:to>
                                        <p:strVal val="visible"/>
                                      </p:to>
                                    </p:set>
                                    <p:anim calcmode="lin" valueType="num">
                                      <p:cBhvr additive="base">
                                        <p:cTn id="31" dur="500" fill="hold"/>
                                        <p:tgtEl>
                                          <p:spTgt spid="338949">
                                            <p:txEl>
                                              <p:charRg st="92" end="11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8949">
                                            <p:txEl>
                                              <p:charRg st="92" end="1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9" grpId="0" bldLvl="2"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a:xfrm>
            <a:off x="1150938" y="617538"/>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Budgeted Income Statement</a:t>
            </a:r>
            <a:endParaRPr lang="en-US" altLang="en-US" sz="4000" b="1" dirty="0">
              <a:latin typeface="Arial" panose="020B0604020202020204" pitchFamily="34" charset="0"/>
            </a:endParaRPr>
          </a:p>
        </p:txBody>
      </p:sp>
      <p:sp>
        <p:nvSpPr>
          <p:cNvPr id="340997" name="Rectangle 5"/>
          <p:cNvSpPr>
            <a:spLocks noGrp="1" noChangeArrowheads="1"/>
          </p:cNvSpPr>
          <p:nvPr>
            <p:ph sz="half" idx="1"/>
          </p:nvPr>
        </p:nvSpPr>
        <p:spPr>
          <a:xfrm>
            <a:off x="1187450" y="1905000"/>
            <a:ext cx="7167563" cy="4113213"/>
          </a:xfrm>
        </p:spPr>
        <p:txBody>
          <a:bodyPr vert="horz" wrap="square" lIns="91440" tIns="45720" rIns="91440" bIns="45720" numCol="1" rtlCol="0" anchor="t" anchorCtr="0" compatLnSpc="1">
            <a:normAutofit lnSpcReduction="10000"/>
          </a:bodyPr>
          <a:lstStyle/>
          <a:p>
            <a:pPr marL="533400" marR="0" lvl="0" indent="-5334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AutoNum type="arabicPeriod"/>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Sales figures come from the sales budget.</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AutoNum type="arabicPeriod"/>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Cost of goods sold is based on unit cost of production (and the direct materials budget).</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AutoNum type="arabicPeriod"/>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Labor cost information comes from the direct labor budget.</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AutoNum type="arabicPeriod"/>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Overhead cost information is provided by the manufacturing overhead budget provides.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0997">
                                            <p:txEl>
                                              <p:charRg st="0" end="42"/>
                                            </p:txEl>
                                          </p:spTgt>
                                        </p:tgtEl>
                                        <p:attrNameLst>
                                          <p:attrName>style.visibility</p:attrName>
                                        </p:attrNameLst>
                                      </p:cBhvr>
                                      <p:to>
                                        <p:strVal val="visible"/>
                                      </p:to>
                                    </p:set>
                                    <p:anim calcmode="lin" valueType="num">
                                      <p:cBhvr additive="base">
                                        <p:cTn id="7" dur="500" fill="hold"/>
                                        <p:tgtEl>
                                          <p:spTgt spid="340997">
                                            <p:txEl>
                                              <p:charRg st="0" end="4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0997">
                                            <p:txEl>
                                              <p:charRg st="0" end="4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0997">
                                            <p:txEl>
                                              <p:charRg st="42" end="132"/>
                                            </p:txEl>
                                          </p:spTgt>
                                        </p:tgtEl>
                                        <p:attrNameLst>
                                          <p:attrName>style.visibility</p:attrName>
                                        </p:attrNameLst>
                                      </p:cBhvr>
                                      <p:to>
                                        <p:strVal val="visible"/>
                                      </p:to>
                                    </p:set>
                                    <p:anim calcmode="lin" valueType="num">
                                      <p:cBhvr additive="base">
                                        <p:cTn id="13" dur="500" fill="hold"/>
                                        <p:tgtEl>
                                          <p:spTgt spid="340997">
                                            <p:txEl>
                                              <p:charRg st="42" end="13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0997">
                                            <p:txEl>
                                              <p:charRg st="42" end="13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0997">
                                            <p:txEl>
                                              <p:charRg st="132" end="191"/>
                                            </p:txEl>
                                          </p:spTgt>
                                        </p:tgtEl>
                                        <p:attrNameLst>
                                          <p:attrName>style.visibility</p:attrName>
                                        </p:attrNameLst>
                                      </p:cBhvr>
                                      <p:to>
                                        <p:strVal val="visible"/>
                                      </p:to>
                                    </p:set>
                                    <p:anim calcmode="lin" valueType="num">
                                      <p:cBhvr additive="base">
                                        <p:cTn id="19" dur="500" fill="hold"/>
                                        <p:tgtEl>
                                          <p:spTgt spid="340997">
                                            <p:txEl>
                                              <p:charRg st="132" end="19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0997">
                                            <p:txEl>
                                              <p:charRg st="132" end="19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40997">
                                            <p:txEl>
                                              <p:charRg st="191" end="276"/>
                                            </p:txEl>
                                          </p:spTgt>
                                        </p:tgtEl>
                                        <p:attrNameLst>
                                          <p:attrName>style.visibility</p:attrName>
                                        </p:attrNameLst>
                                      </p:cBhvr>
                                      <p:to>
                                        <p:strVal val="visible"/>
                                      </p:to>
                                    </p:set>
                                    <p:anim calcmode="lin" valueType="num">
                                      <p:cBhvr additive="base">
                                        <p:cTn id="25" dur="500" fill="hold"/>
                                        <p:tgtEl>
                                          <p:spTgt spid="340997">
                                            <p:txEl>
                                              <p:charRg st="191" end="27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0997">
                                            <p:txEl>
                                              <p:charRg st="191" end="27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7" grpId="0" bldLvl="2"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title"/>
          </p:nvPr>
        </p:nvSpPr>
        <p:spPr>
          <a:xfrm>
            <a:off x="1150938" y="617538"/>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Capital Acquisitions Budget</a:t>
            </a:r>
            <a:endParaRPr lang="en-US" altLang="en-US" sz="4000" b="1" dirty="0">
              <a:latin typeface="Arial" panose="020B0604020202020204" pitchFamily="34" charset="0"/>
            </a:endParaRPr>
          </a:p>
        </p:txBody>
      </p:sp>
      <p:sp>
        <p:nvSpPr>
          <p:cNvPr id="343045" name="Rectangle 5"/>
          <p:cNvSpPr>
            <a:spLocks noGrp="1" noChangeArrowheads="1"/>
          </p:cNvSpPr>
          <p:nvPr>
            <p:ph sz="half" idx="1"/>
          </p:nvPr>
        </p:nvSpPr>
        <p:spPr>
          <a:xfrm>
            <a:off x="1214438" y="2211388"/>
            <a:ext cx="7167563" cy="4113213"/>
          </a:xfrm>
        </p:spPr>
        <p:txBody>
          <a:bodyPr vert="horz" wrap="square" lIns="91440" tIns="45720" rIns="91440" bIns="45720" numCol="1" rtlCol="0" anchor="t" anchorCtr="0" compatLnSpc="1">
            <a:normAutofit/>
          </a:bodyPr>
          <a:lstStyle/>
          <a:p>
            <a:pPr marL="533400" marR="0" lvl="0" indent="-5334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AutoNum type="arabicPeriod"/>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Acquisitions of capital assets such as: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1079500" marR="0" lvl="1" indent="-457200" algn="l" defTabSz="914400" rtl="0" eaLnBrk="1" fontAlgn="auto" latinLnBrk="0" hangingPunct="1">
              <a:lnSpc>
                <a:spcPct val="90000"/>
              </a:lnSpc>
              <a:spcBef>
                <a:spcPts val="500"/>
              </a:spcBef>
              <a:spcAft>
                <a:spcPts val="0"/>
              </a:spcAft>
              <a:buClr>
                <a:schemeClr val="tx1"/>
              </a:buClr>
              <a:buSzTx/>
              <a:buFont typeface="Wingdings" panose="05000000000000000000" pitchFamily="2" charset="2"/>
              <a:buAutoNum type="alphaLcPeriod"/>
              <a:defRPr/>
            </a:pPr>
            <a:r>
              <a:rPr kumimoji="0" lang="en-US" alt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Property.</a:t>
            </a:r>
            <a:endParaRPr kumimoji="0" lang="en-US" alt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1079500" marR="0" lvl="1" indent="-457200" algn="l" defTabSz="914400" rtl="0" eaLnBrk="1" fontAlgn="auto" latinLnBrk="0" hangingPunct="1">
              <a:lnSpc>
                <a:spcPct val="90000"/>
              </a:lnSpc>
              <a:spcBef>
                <a:spcPts val="500"/>
              </a:spcBef>
              <a:spcAft>
                <a:spcPts val="0"/>
              </a:spcAft>
              <a:buClr>
                <a:schemeClr val="tx1"/>
              </a:buClr>
              <a:buSzTx/>
              <a:buFont typeface="Wingdings" panose="05000000000000000000" pitchFamily="2" charset="2"/>
              <a:buAutoNum type="alphaLcPeriod"/>
              <a:defRPr/>
            </a:pPr>
            <a:r>
              <a:rPr kumimoji="0" lang="en-US" alt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Plant</a:t>
            </a:r>
            <a:endParaRPr kumimoji="0" lang="en-US" alt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1079500" marR="0" lvl="1" indent="-457200" algn="l" defTabSz="914400" rtl="0" eaLnBrk="1" fontAlgn="auto" latinLnBrk="0" hangingPunct="1">
              <a:lnSpc>
                <a:spcPct val="90000"/>
              </a:lnSpc>
              <a:spcBef>
                <a:spcPts val="500"/>
              </a:spcBef>
              <a:spcAft>
                <a:spcPts val="0"/>
              </a:spcAft>
              <a:buClr>
                <a:schemeClr val="tx1"/>
              </a:buClr>
              <a:buSzTx/>
              <a:buFont typeface="Wingdings" panose="05000000000000000000" pitchFamily="2" charset="2"/>
              <a:buAutoNum type="alphaLcPeriod"/>
              <a:defRPr/>
            </a:pPr>
            <a:r>
              <a:rPr kumimoji="0" lang="en-US" alt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Equipment.</a:t>
            </a:r>
            <a:endParaRPr kumimoji="0" lang="en-US" alt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533400" marR="0" lvl="0" indent="-533400" algn="l" defTabSz="914400" rtl="0" eaLnBrk="1" fontAlgn="auto" latinLnBrk="0" hangingPunct="1">
              <a:lnSpc>
                <a:spcPct val="90000"/>
              </a:lnSpc>
              <a:spcBef>
                <a:spcPts val="1000"/>
              </a:spcBef>
              <a:spcAft>
                <a:spcPts val="0"/>
              </a:spcAft>
              <a:buClr>
                <a:schemeClr val="tx1"/>
              </a:buClr>
              <a:buSzTx/>
              <a:buFont typeface="Wingdings" panose="05000000000000000000" pitchFamily="2" charset="2"/>
              <a:buAutoNum type="arabicPeriod"/>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Must be carefully planned because they consume substantial cash reserves.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defRPr/>
            </a:pP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defRPr/>
            </a:pPr>
            <a:r>
              <a:rPr kumimoji="0" lang="en-US" altLang="en-US" sz="28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This Topic is separately covered in another Module</a:t>
            </a:r>
            <a:endParaRPr kumimoji="0" lang="en-US" altLang="en-US" sz="28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3045">
                                            <p:txEl>
                                              <p:charRg st="0" end="40"/>
                                            </p:txEl>
                                          </p:spTgt>
                                        </p:tgtEl>
                                        <p:attrNameLst>
                                          <p:attrName>style.visibility</p:attrName>
                                        </p:attrNameLst>
                                      </p:cBhvr>
                                      <p:to>
                                        <p:strVal val="visible"/>
                                      </p:to>
                                    </p:set>
                                    <p:anim calcmode="lin" valueType="num">
                                      <p:cBhvr additive="base">
                                        <p:cTn id="7" dur="500" fill="hold"/>
                                        <p:tgtEl>
                                          <p:spTgt spid="343045">
                                            <p:txEl>
                                              <p:charRg st="0" end="4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3045">
                                            <p:txEl>
                                              <p:charRg st="0" end="4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3045">
                                            <p:txEl>
                                              <p:charRg st="40" end="50"/>
                                            </p:txEl>
                                          </p:spTgt>
                                        </p:tgtEl>
                                        <p:attrNameLst>
                                          <p:attrName>style.visibility</p:attrName>
                                        </p:attrNameLst>
                                      </p:cBhvr>
                                      <p:to>
                                        <p:strVal val="visible"/>
                                      </p:to>
                                    </p:set>
                                    <p:anim calcmode="lin" valueType="num">
                                      <p:cBhvr additive="base">
                                        <p:cTn id="13" dur="500" fill="hold"/>
                                        <p:tgtEl>
                                          <p:spTgt spid="343045">
                                            <p:txEl>
                                              <p:charRg st="40" end="5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3045">
                                            <p:txEl>
                                              <p:charRg st="40" end="5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3045">
                                            <p:txEl>
                                              <p:charRg st="50" end="56"/>
                                            </p:txEl>
                                          </p:spTgt>
                                        </p:tgtEl>
                                        <p:attrNameLst>
                                          <p:attrName>style.visibility</p:attrName>
                                        </p:attrNameLst>
                                      </p:cBhvr>
                                      <p:to>
                                        <p:strVal val="visible"/>
                                      </p:to>
                                    </p:set>
                                    <p:anim calcmode="lin" valueType="num">
                                      <p:cBhvr additive="base">
                                        <p:cTn id="19" dur="500" fill="hold"/>
                                        <p:tgtEl>
                                          <p:spTgt spid="343045">
                                            <p:txEl>
                                              <p:charRg st="50" end="5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3045">
                                            <p:txEl>
                                              <p:charRg st="50" end="5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43045">
                                            <p:txEl>
                                              <p:charRg st="56" end="67"/>
                                            </p:txEl>
                                          </p:spTgt>
                                        </p:tgtEl>
                                        <p:attrNameLst>
                                          <p:attrName>style.visibility</p:attrName>
                                        </p:attrNameLst>
                                      </p:cBhvr>
                                      <p:to>
                                        <p:strVal val="visible"/>
                                      </p:to>
                                    </p:set>
                                    <p:anim calcmode="lin" valueType="num">
                                      <p:cBhvr additive="base">
                                        <p:cTn id="25" dur="500" fill="hold"/>
                                        <p:tgtEl>
                                          <p:spTgt spid="343045">
                                            <p:txEl>
                                              <p:charRg st="56" end="6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3045">
                                            <p:txEl>
                                              <p:charRg st="56" end="6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43045">
                                            <p:txEl>
                                              <p:charRg st="67" end="141"/>
                                            </p:txEl>
                                          </p:spTgt>
                                        </p:tgtEl>
                                        <p:attrNameLst>
                                          <p:attrName>style.visibility</p:attrName>
                                        </p:attrNameLst>
                                      </p:cBhvr>
                                      <p:to>
                                        <p:strVal val="visible"/>
                                      </p:to>
                                    </p:set>
                                    <p:anim calcmode="lin" valueType="num">
                                      <p:cBhvr additive="base">
                                        <p:cTn id="31" dur="500" fill="hold"/>
                                        <p:tgtEl>
                                          <p:spTgt spid="343045">
                                            <p:txEl>
                                              <p:charRg st="67" end="14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3045">
                                            <p:txEl>
                                              <p:charRg st="67" end="14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43045">
                                            <p:txEl>
                                              <p:charRg st="142" end="193"/>
                                            </p:txEl>
                                          </p:spTgt>
                                        </p:tgtEl>
                                        <p:attrNameLst>
                                          <p:attrName>style.visibility</p:attrName>
                                        </p:attrNameLst>
                                      </p:cBhvr>
                                      <p:to>
                                        <p:strVal val="visible"/>
                                      </p:to>
                                    </p:set>
                                    <p:anim calcmode="lin" valueType="num">
                                      <p:cBhvr additive="base">
                                        <p:cTn id="37" dur="500" fill="hold"/>
                                        <p:tgtEl>
                                          <p:spTgt spid="343045">
                                            <p:txEl>
                                              <p:charRg st="142" end="19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3045">
                                            <p:txEl>
                                              <p:charRg st="142" end="19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bldLvl="2"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90" name="Rectangle 1026"/>
          <p:cNvSpPr>
            <a:spLocks noGrp="1" noChangeArrowheads="1"/>
          </p:cNvSpPr>
          <p:nvPr>
            <p:ph type="title"/>
          </p:nvPr>
        </p:nvSpPr>
        <p:spPr>
          <a:xfrm>
            <a:off x="1150938" y="617538"/>
            <a:ext cx="7840663" cy="1143000"/>
          </a:xfrm>
        </p:spPr>
        <p:txBody>
          <a:bodyPr vert="horz" wrap="square" lIns="91440" tIns="45720" rIns="91440" bIns="45720" numCol="1" rtlCol="0" anchor="ctr" anchorCtr="0" compatLnSpc="1">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rPr>
              <a:t>Cash Receipts and Disbursements Budget</a:t>
            </a:r>
            <a:endPar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endParaRPr>
          </a:p>
        </p:txBody>
      </p:sp>
      <p:sp>
        <p:nvSpPr>
          <p:cNvPr id="345093" name="Rectangle 1029"/>
          <p:cNvSpPr>
            <a:spLocks noGrp="1"/>
          </p:cNvSpPr>
          <p:nvPr>
            <p:ph sz="half" idx="1"/>
          </p:nvPr>
        </p:nvSpPr>
        <p:spPr>
          <a:xfrm>
            <a:off x="1214438" y="2211388"/>
            <a:ext cx="7167562" cy="41132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Managers plan for the</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Amount of cash flows and the</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Timing of cash flows.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VERY important budget because...</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The timing of cash inflows and outflows may diverge substantially from the income statement.</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5093">
                                            <p:txEl>
                                              <p:charRg st="0" end="22"/>
                                            </p:txEl>
                                          </p:spTgt>
                                        </p:tgtEl>
                                        <p:attrNameLst>
                                          <p:attrName>style.visibility</p:attrName>
                                        </p:attrNameLst>
                                      </p:cBhvr>
                                      <p:to>
                                        <p:strVal val="visible"/>
                                      </p:to>
                                    </p:set>
                                    <p:anim calcmode="lin" valueType="num">
                                      <p:cBhvr additive="base">
                                        <p:cTn id="7" dur="500" fill="hold"/>
                                        <p:tgtEl>
                                          <p:spTgt spid="345093">
                                            <p:txEl>
                                              <p:charRg st="0" end="2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3">
                                            <p:txEl>
                                              <p:charRg st="0" end="2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5093">
                                            <p:txEl>
                                              <p:charRg st="22" end="51"/>
                                            </p:txEl>
                                          </p:spTgt>
                                        </p:tgtEl>
                                        <p:attrNameLst>
                                          <p:attrName>style.visibility</p:attrName>
                                        </p:attrNameLst>
                                      </p:cBhvr>
                                      <p:to>
                                        <p:strVal val="visible"/>
                                      </p:to>
                                    </p:set>
                                    <p:anim calcmode="lin" valueType="num">
                                      <p:cBhvr additive="base">
                                        <p:cTn id="13" dur="500" fill="hold"/>
                                        <p:tgtEl>
                                          <p:spTgt spid="345093">
                                            <p:txEl>
                                              <p:charRg st="22" end="5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5093">
                                            <p:txEl>
                                              <p:charRg st="22" end="5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5093">
                                            <p:txEl>
                                              <p:charRg st="51" end="73"/>
                                            </p:txEl>
                                          </p:spTgt>
                                        </p:tgtEl>
                                        <p:attrNameLst>
                                          <p:attrName>style.visibility</p:attrName>
                                        </p:attrNameLst>
                                      </p:cBhvr>
                                      <p:to>
                                        <p:strVal val="visible"/>
                                      </p:to>
                                    </p:set>
                                    <p:anim calcmode="lin" valueType="num">
                                      <p:cBhvr additive="base">
                                        <p:cTn id="19" dur="500" fill="hold"/>
                                        <p:tgtEl>
                                          <p:spTgt spid="345093">
                                            <p:txEl>
                                              <p:charRg st="51" end="7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5093">
                                            <p:txEl>
                                              <p:charRg st="51" end="7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45093">
                                            <p:txEl>
                                              <p:charRg st="73" end="106"/>
                                            </p:txEl>
                                          </p:spTgt>
                                        </p:tgtEl>
                                        <p:attrNameLst>
                                          <p:attrName>style.visibility</p:attrName>
                                        </p:attrNameLst>
                                      </p:cBhvr>
                                      <p:to>
                                        <p:strVal val="visible"/>
                                      </p:to>
                                    </p:set>
                                    <p:anim calcmode="lin" valueType="num">
                                      <p:cBhvr additive="base">
                                        <p:cTn id="25" dur="500" fill="hold"/>
                                        <p:tgtEl>
                                          <p:spTgt spid="345093">
                                            <p:txEl>
                                              <p:charRg st="73" end="10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5093">
                                            <p:txEl>
                                              <p:charRg st="73" end="10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45093">
                                            <p:txEl>
                                              <p:charRg st="106" end="199"/>
                                            </p:txEl>
                                          </p:spTgt>
                                        </p:tgtEl>
                                        <p:attrNameLst>
                                          <p:attrName>style.visibility</p:attrName>
                                        </p:attrNameLst>
                                      </p:cBhvr>
                                      <p:to>
                                        <p:strVal val="visible"/>
                                      </p:to>
                                    </p:set>
                                    <p:anim calcmode="lin" valueType="num">
                                      <p:cBhvr additive="base">
                                        <p:cTn id="31" dur="500" fill="hold"/>
                                        <p:tgtEl>
                                          <p:spTgt spid="345093">
                                            <p:txEl>
                                              <p:charRg st="106" end="19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5093">
                                            <p:txEl>
                                              <p:charRg st="106" end="19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3" grpId="0" bldLvl="2"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type="title"/>
          </p:nvPr>
        </p:nvSpPr>
        <p:spPr>
          <a:xfrm>
            <a:off x="1303338" y="457200"/>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Budgeted Balance Sheet</a:t>
            </a:r>
            <a:endParaRPr lang="en-US" altLang="en-US" sz="4000" b="1" dirty="0">
              <a:latin typeface="Arial" panose="020B0604020202020204" pitchFamily="34" charset="0"/>
            </a:endParaRPr>
          </a:p>
        </p:txBody>
      </p:sp>
      <p:sp>
        <p:nvSpPr>
          <p:cNvPr id="347141" name="Rectangle 5"/>
          <p:cNvSpPr>
            <a:spLocks noGrp="1"/>
          </p:cNvSpPr>
          <p:nvPr>
            <p:ph sz="half" idx="1"/>
          </p:nvPr>
        </p:nvSpPr>
        <p:spPr>
          <a:xfrm>
            <a:off x="1143000" y="1752600"/>
            <a:ext cx="7167563" cy="4113213"/>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The last component of the master budget.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A function of all of the other budgets.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Sometimes referred to as a pro-forma balance sheet.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Used to assess the effect of planned decisions on future financial position.</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7141">
                                            <p:txEl>
                                              <p:charRg st="0" end="41"/>
                                            </p:txEl>
                                          </p:spTgt>
                                        </p:tgtEl>
                                        <p:attrNameLst>
                                          <p:attrName>style.visibility</p:attrName>
                                        </p:attrNameLst>
                                      </p:cBhvr>
                                      <p:to>
                                        <p:strVal val="visible"/>
                                      </p:to>
                                    </p:set>
                                    <p:anim calcmode="lin" valueType="num">
                                      <p:cBhvr additive="base">
                                        <p:cTn id="7" dur="500" fill="hold"/>
                                        <p:tgtEl>
                                          <p:spTgt spid="347141">
                                            <p:txEl>
                                              <p:charRg st="0" end="4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7141">
                                            <p:txEl>
                                              <p:charRg st="0" end="4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7141">
                                            <p:txEl>
                                              <p:charRg st="41" end="81"/>
                                            </p:txEl>
                                          </p:spTgt>
                                        </p:tgtEl>
                                        <p:attrNameLst>
                                          <p:attrName>style.visibility</p:attrName>
                                        </p:attrNameLst>
                                      </p:cBhvr>
                                      <p:to>
                                        <p:strVal val="visible"/>
                                      </p:to>
                                    </p:set>
                                    <p:anim calcmode="lin" valueType="num">
                                      <p:cBhvr additive="base">
                                        <p:cTn id="13" dur="500" fill="hold"/>
                                        <p:tgtEl>
                                          <p:spTgt spid="347141">
                                            <p:txEl>
                                              <p:charRg st="41" end="8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7141">
                                            <p:txEl>
                                              <p:charRg st="41" end="8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7141">
                                            <p:txEl>
                                              <p:charRg st="81" end="133"/>
                                            </p:txEl>
                                          </p:spTgt>
                                        </p:tgtEl>
                                        <p:attrNameLst>
                                          <p:attrName>style.visibility</p:attrName>
                                        </p:attrNameLst>
                                      </p:cBhvr>
                                      <p:to>
                                        <p:strVal val="visible"/>
                                      </p:to>
                                    </p:set>
                                    <p:anim calcmode="lin" valueType="num">
                                      <p:cBhvr additive="base">
                                        <p:cTn id="19" dur="500" fill="hold"/>
                                        <p:tgtEl>
                                          <p:spTgt spid="347141">
                                            <p:txEl>
                                              <p:charRg st="81" end="13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7141">
                                            <p:txEl>
                                              <p:charRg st="81" end="13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47141">
                                            <p:txEl>
                                              <p:charRg st="133" end="210"/>
                                            </p:txEl>
                                          </p:spTgt>
                                        </p:tgtEl>
                                        <p:attrNameLst>
                                          <p:attrName>style.visibility</p:attrName>
                                        </p:attrNameLst>
                                      </p:cBhvr>
                                      <p:to>
                                        <p:strVal val="visible"/>
                                      </p:to>
                                    </p:set>
                                    <p:anim calcmode="lin" valueType="num">
                                      <p:cBhvr additive="base">
                                        <p:cTn id="25" dur="500" fill="hold"/>
                                        <p:tgtEl>
                                          <p:spTgt spid="347141">
                                            <p:txEl>
                                              <p:charRg st="133" end="2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7141">
                                            <p:txEl>
                                              <p:charRg st="133" end="2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9186" name="Rectangle 2"/>
          <p:cNvSpPr>
            <a:spLocks noGrp="1" noChangeArrowheads="1"/>
          </p:cNvSpPr>
          <p:nvPr>
            <p:ph type="title"/>
          </p:nvPr>
        </p:nvSpPr>
        <p:spPr>
          <a:xfrm>
            <a:off x="1303338" y="457200"/>
            <a:ext cx="7840663" cy="1143000"/>
          </a:xfrm>
        </p:spPr>
        <p:txBody>
          <a:bodyPr vert="horz" wrap="square" lIns="91440" tIns="45720" rIns="91440" bIns="45720" numCol="1" rtlCol="0" anchor="ctr" anchorCtr="0" compatLnSpc="1">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rPr>
              <a:t>Use of Computers in The Budget Planning Process</a:t>
            </a:r>
            <a:endPar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endParaRPr>
          </a:p>
        </p:txBody>
      </p:sp>
      <p:sp>
        <p:nvSpPr>
          <p:cNvPr id="349189" name="Rectangle 5"/>
          <p:cNvSpPr>
            <a:spLocks noGrp="1"/>
          </p:cNvSpPr>
          <p:nvPr>
            <p:ph sz="half" idx="1"/>
          </p:nvPr>
        </p:nvSpPr>
        <p:spPr>
          <a:xfrm>
            <a:off x="1219200" y="1752600"/>
            <a:ext cx="7167563" cy="4494213"/>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Computers are very useful in the preparation of budgets.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Spreadsheets, like Excel, are very effective in modeling budget relationships.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Spreadsheets allow for “what if” analysis: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What if direct labor increases to $14.45</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What if fixed factory overhead decreases by 3.5%…</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9189">
                                            <p:txEl>
                                              <p:charRg st="0" end="57"/>
                                            </p:txEl>
                                          </p:spTgt>
                                        </p:tgtEl>
                                        <p:attrNameLst>
                                          <p:attrName>style.visibility</p:attrName>
                                        </p:attrNameLst>
                                      </p:cBhvr>
                                      <p:to>
                                        <p:strVal val="visible"/>
                                      </p:to>
                                    </p:set>
                                    <p:anim calcmode="lin" valueType="num">
                                      <p:cBhvr additive="base">
                                        <p:cTn id="7" dur="500" fill="hold"/>
                                        <p:tgtEl>
                                          <p:spTgt spid="349189">
                                            <p:txEl>
                                              <p:charRg st="0" end="5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9189">
                                            <p:txEl>
                                              <p:charRg st="0" end="5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9189">
                                            <p:txEl>
                                              <p:charRg st="57" end="136"/>
                                            </p:txEl>
                                          </p:spTgt>
                                        </p:tgtEl>
                                        <p:attrNameLst>
                                          <p:attrName>style.visibility</p:attrName>
                                        </p:attrNameLst>
                                      </p:cBhvr>
                                      <p:to>
                                        <p:strVal val="visible"/>
                                      </p:to>
                                    </p:set>
                                    <p:anim calcmode="lin" valueType="num">
                                      <p:cBhvr additive="base">
                                        <p:cTn id="13" dur="500" fill="hold"/>
                                        <p:tgtEl>
                                          <p:spTgt spid="349189">
                                            <p:txEl>
                                              <p:charRg st="57" end="13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9189">
                                            <p:txEl>
                                              <p:charRg st="57" end="13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9189">
                                            <p:txEl>
                                              <p:charRg st="136" end="179"/>
                                            </p:txEl>
                                          </p:spTgt>
                                        </p:tgtEl>
                                        <p:attrNameLst>
                                          <p:attrName>style.visibility</p:attrName>
                                        </p:attrNameLst>
                                      </p:cBhvr>
                                      <p:to>
                                        <p:strVal val="visible"/>
                                      </p:to>
                                    </p:set>
                                    <p:anim calcmode="lin" valueType="num">
                                      <p:cBhvr additive="base">
                                        <p:cTn id="19" dur="500" fill="hold"/>
                                        <p:tgtEl>
                                          <p:spTgt spid="349189">
                                            <p:txEl>
                                              <p:charRg st="136" end="17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9189">
                                            <p:txEl>
                                              <p:charRg st="136" end="179"/>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9189">
                                            <p:txEl>
                                              <p:charRg st="179" end="220"/>
                                            </p:txEl>
                                          </p:spTgt>
                                        </p:tgtEl>
                                        <p:attrNameLst>
                                          <p:attrName>style.visibility</p:attrName>
                                        </p:attrNameLst>
                                      </p:cBhvr>
                                      <p:to>
                                        <p:strVal val="visible"/>
                                      </p:to>
                                    </p:set>
                                    <p:anim calcmode="lin" valueType="num">
                                      <p:cBhvr additive="base">
                                        <p:cTn id="23" dur="500" fill="hold"/>
                                        <p:tgtEl>
                                          <p:spTgt spid="349189">
                                            <p:txEl>
                                              <p:charRg st="179" end="22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9189">
                                            <p:txEl>
                                              <p:charRg st="179" end="22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9189">
                                            <p:txEl>
                                              <p:charRg st="220" end="270"/>
                                            </p:txEl>
                                          </p:spTgt>
                                        </p:tgtEl>
                                        <p:attrNameLst>
                                          <p:attrName>style.visibility</p:attrName>
                                        </p:attrNameLst>
                                      </p:cBhvr>
                                      <p:to>
                                        <p:strVal val="visible"/>
                                      </p:to>
                                    </p:set>
                                    <p:anim calcmode="lin" valueType="num">
                                      <p:cBhvr additive="base">
                                        <p:cTn id="27" dur="500" fill="hold"/>
                                        <p:tgtEl>
                                          <p:spTgt spid="349189">
                                            <p:txEl>
                                              <p:charRg st="220" end="27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9189">
                                            <p:txEl>
                                              <p:charRg st="220" end="27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a:xfrm>
            <a:off x="1303338" y="381000"/>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Budgetary Control</a:t>
            </a:r>
            <a:endParaRPr lang="en-US" altLang="en-US" sz="4000" b="1" dirty="0">
              <a:latin typeface="Arial" panose="020B0604020202020204" pitchFamily="34" charset="0"/>
            </a:endParaRPr>
          </a:p>
        </p:txBody>
      </p:sp>
      <p:sp>
        <p:nvSpPr>
          <p:cNvPr id="351237" name="Rectangle 5"/>
          <p:cNvSpPr>
            <a:spLocks noGrp="1"/>
          </p:cNvSpPr>
          <p:nvPr>
            <p:ph sz="half" idx="1"/>
          </p:nvPr>
        </p:nvSpPr>
        <p:spPr>
          <a:xfrm>
            <a:off x="1303338" y="1752600"/>
            <a:ext cx="7167562" cy="4341813"/>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In addition to:</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Planning</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Communicating goals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Coordinating activities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Budgets also facilitate control of operations.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1237">
                                            <p:txEl>
                                              <p:charRg st="0" end="16"/>
                                            </p:txEl>
                                          </p:spTgt>
                                        </p:tgtEl>
                                        <p:attrNameLst>
                                          <p:attrName>style.visibility</p:attrName>
                                        </p:attrNameLst>
                                      </p:cBhvr>
                                      <p:to>
                                        <p:strVal val="visible"/>
                                      </p:to>
                                    </p:set>
                                    <p:anim calcmode="lin" valueType="num">
                                      <p:cBhvr additive="base">
                                        <p:cTn id="7" dur="500" fill="hold"/>
                                        <p:tgtEl>
                                          <p:spTgt spid="351237">
                                            <p:txEl>
                                              <p:charRg st="0" end="1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1237">
                                            <p:txEl>
                                              <p:charRg st="0" end="16"/>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51237">
                                            <p:txEl>
                                              <p:charRg st="16" end="25"/>
                                            </p:txEl>
                                          </p:spTgt>
                                        </p:tgtEl>
                                        <p:attrNameLst>
                                          <p:attrName>style.visibility</p:attrName>
                                        </p:attrNameLst>
                                      </p:cBhvr>
                                      <p:to>
                                        <p:strVal val="visible"/>
                                      </p:to>
                                    </p:set>
                                    <p:anim calcmode="lin" valueType="num">
                                      <p:cBhvr additive="base">
                                        <p:cTn id="11" dur="500" fill="hold"/>
                                        <p:tgtEl>
                                          <p:spTgt spid="351237">
                                            <p:txEl>
                                              <p:charRg st="16" end="2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1237">
                                            <p:txEl>
                                              <p:charRg st="16" end="2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51237">
                                            <p:txEl>
                                              <p:charRg st="25" end="45"/>
                                            </p:txEl>
                                          </p:spTgt>
                                        </p:tgtEl>
                                        <p:attrNameLst>
                                          <p:attrName>style.visibility</p:attrName>
                                        </p:attrNameLst>
                                      </p:cBhvr>
                                      <p:to>
                                        <p:strVal val="visible"/>
                                      </p:to>
                                    </p:set>
                                    <p:anim calcmode="lin" valueType="num">
                                      <p:cBhvr additive="base">
                                        <p:cTn id="15" dur="500" fill="hold"/>
                                        <p:tgtEl>
                                          <p:spTgt spid="351237">
                                            <p:txEl>
                                              <p:charRg st="25" end="4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1237">
                                            <p:txEl>
                                              <p:charRg st="25" end="45"/>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1237">
                                            <p:txEl>
                                              <p:charRg st="45" end="69"/>
                                            </p:txEl>
                                          </p:spTgt>
                                        </p:tgtEl>
                                        <p:attrNameLst>
                                          <p:attrName>style.visibility</p:attrName>
                                        </p:attrNameLst>
                                      </p:cBhvr>
                                      <p:to>
                                        <p:strVal val="visible"/>
                                      </p:to>
                                    </p:set>
                                    <p:anim calcmode="lin" valueType="num">
                                      <p:cBhvr additive="base">
                                        <p:cTn id="19" dur="500" fill="hold"/>
                                        <p:tgtEl>
                                          <p:spTgt spid="351237">
                                            <p:txEl>
                                              <p:charRg st="45" end="6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1237">
                                            <p:txEl>
                                              <p:charRg st="45" end="6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1237">
                                            <p:txEl>
                                              <p:charRg st="69" end="116"/>
                                            </p:txEl>
                                          </p:spTgt>
                                        </p:tgtEl>
                                        <p:attrNameLst>
                                          <p:attrName>style.visibility</p:attrName>
                                        </p:attrNameLst>
                                      </p:cBhvr>
                                      <p:to>
                                        <p:strVal val="visible"/>
                                      </p:to>
                                    </p:set>
                                    <p:anim calcmode="lin" valueType="num">
                                      <p:cBhvr additive="base">
                                        <p:cTn id="25" dur="500" fill="hold"/>
                                        <p:tgtEl>
                                          <p:spTgt spid="351237">
                                            <p:txEl>
                                              <p:charRg st="69" end="11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1237">
                                            <p:txEl>
                                              <p:charRg st="69" end="1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3282" name="Rectangle 1026"/>
          <p:cNvSpPr>
            <a:spLocks noGrp="1" noChangeArrowheads="1"/>
          </p:cNvSpPr>
          <p:nvPr>
            <p:ph type="title"/>
          </p:nvPr>
        </p:nvSpPr>
        <p:spPr>
          <a:xfrm>
            <a:off x="1303338" y="457200"/>
            <a:ext cx="7840663" cy="1143000"/>
          </a:xfrm>
        </p:spPr>
        <p:txBody>
          <a:bodyPr vert="horz" wrap="square" lIns="91440" tIns="45720" rIns="91440" bIns="45720" numCol="1" rtlCol="0" anchor="ctr" anchorCtr="0" compatLnSpc="1">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rPr>
              <a:t>Budgets as A Standard For Evaluation</a:t>
            </a:r>
            <a:endPar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endParaRPr>
          </a:p>
        </p:txBody>
      </p:sp>
      <p:sp>
        <p:nvSpPr>
          <p:cNvPr id="353285" name="Rectangle 1029"/>
          <p:cNvSpPr>
            <a:spLocks noGrp="1" noChangeArrowheads="1"/>
          </p:cNvSpPr>
          <p:nvPr>
            <p:ph sz="half" idx="1"/>
          </p:nvPr>
        </p:nvSpPr>
        <p:spPr>
          <a:xfrm>
            <a:off x="1219200" y="1905000"/>
            <a:ext cx="7167563" cy="4341813"/>
          </a:xfrm>
        </p:spPr>
        <p:txBody>
          <a:bodyPr vert="horz" wrap="square" lIns="91440" tIns="45720" rIns="91440" bIns="45720" numCol="1" rtlCol="0" anchor="t" anchorCtr="0" compatLnSpc="1"/>
          <a:p>
            <a:pPr marL="533400" indent="-533400" eaLnBrk="1" hangingPunct="1">
              <a:lnSpc>
                <a:spcPct val="80000"/>
              </a:lnSpc>
              <a:buClr>
                <a:schemeClr val="tx1"/>
              </a:buClr>
              <a:buSzTx/>
              <a:buFont typeface="Wingdings" panose="05000000000000000000" pitchFamily="2" charset="2"/>
              <a:buAutoNum type="arabicPeriod"/>
            </a:pPr>
            <a:r>
              <a:rPr lang="en-US" altLang="en-US" dirty="0">
                <a:latin typeface="Arial" panose="020B0604020202020204" pitchFamily="34" charset="0"/>
              </a:rPr>
              <a:t>Budgets facilitate control by providing a standard for evaluation.</a:t>
            </a:r>
            <a:endParaRPr lang="en-US" altLang="en-US" dirty="0">
              <a:latin typeface="Arial" panose="020B0604020202020204" pitchFamily="34" charset="0"/>
            </a:endParaRPr>
          </a:p>
          <a:p>
            <a:pPr marL="533400" indent="-533400" eaLnBrk="1" hangingPunct="1">
              <a:lnSpc>
                <a:spcPct val="80000"/>
              </a:lnSpc>
              <a:buClr>
                <a:schemeClr val="tx1"/>
              </a:buClr>
              <a:buSzTx/>
              <a:buFont typeface="Wingdings" panose="05000000000000000000" pitchFamily="2" charset="2"/>
              <a:buAutoNum type="arabicPeriod"/>
            </a:pPr>
            <a:r>
              <a:rPr lang="en-US" altLang="en-US" dirty="0">
                <a:latin typeface="Arial" panose="020B0604020202020204" pitchFamily="34" charset="0"/>
              </a:rPr>
              <a:t>The standard is the budgeted amount against which actual results are compared.</a:t>
            </a:r>
            <a:endParaRPr lang="en-US" altLang="en-US" dirty="0">
              <a:latin typeface="Arial" panose="020B0604020202020204" pitchFamily="34" charset="0"/>
            </a:endParaRPr>
          </a:p>
          <a:p>
            <a:pPr marL="533400" indent="-533400" eaLnBrk="1" hangingPunct="1">
              <a:lnSpc>
                <a:spcPct val="80000"/>
              </a:lnSpc>
              <a:buClr>
                <a:schemeClr val="tx1"/>
              </a:buClr>
              <a:buSzTx/>
              <a:buFont typeface="Wingdings" panose="05000000000000000000" pitchFamily="2" charset="2"/>
              <a:buAutoNum type="arabicPeriod"/>
            </a:pPr>
            <a:r>
              <a:rPr lang="en-US" altLang="en-US" dirty="0">
                <a:latin typeface="Arial" panose="020B0604020202020204" pitchFamily="34" charset="0"/>
              </a:rPr>
              <a:t>Differences between budgeted and actual amounts are called </a:t>
            </a:r>
            <a:r>
              <a:rPr lang="en-US" altLang="en-US" dirty="0">
                <a:latin typeface="Arial" panose="020B0604020202020204" pitchFamily="34" charset="0"/>
                <a:hlinkClick r:id="rId1" action="ppaction://hlinkfile"/>
              </a:rPr>
              <a:t>budget </a:t>
            </a:r>
            <a:r>
              <a:rPr lang="en-US" altLang="en-US" dirty="0">
                <a:latin typeface="Arial" panose="020B0604020202020204" pitchFamily="34" charset="0"/>
                <a:hlinkClick r:id="rId1" action="ppaction://hlinkfile"/>
              </a:rPr>
              <a:t>variances</a:t>
            </a:r>
            <a:r>
              <a:rPr lang="en-US" altLang="en-US" dirty="0">
                <a:latin typeface="Arial" panose="020B0604020202020204" pitchFamily="34" charset="0"/>
              </a:rPr>
              <a:t> (</a:t>
            </a:r>
            <a:r>
              <a:rPr lang="en-US" altLang="en-US" dirty="0">
                <a:solidFill>
                  <a:srgbClr val="FF0000"/>
                </a:solidFill>
                <a:latin typeface="Arial" panose="020B0604020202020204" pitchFamily="34" charset="0"/>
              </a:rPr>
              <a:t>Covered separately in another Module)</a:t>
            </a:r>
            <a:endParaRPr lang="en-US" altLang="en-US" dirty="0">
              <a:latin typeface="Arial" panose="020B0604020202020204" pitchFamily="34" charset="0"/>
            </a:endParaRPr>
          </a:p>
          <a:p>
            <a:pPr marL="533400" indent="-533400" eaLnBrk="1" hangingPunct="1">
              <a:lnSpc>
                <a:spcPct val="80000"/>
              </a:lnSpc>
              <a:buClr>
                <a:schemeClr val="tx1"/>
              </a:buClr>
              <a:buSzTx/>
              <a:buFont typeface="Wingdings" panose="05000000000000000000" pitchFamily="2" charset="2"/>
              <a:buAutoNum type="arabicPeriod"/>
            </a:pPr>
            <a:r>
              <a:rPr lang="en-US" altLang="en-US" dirty="0">
                <a:latin typeface="Arial" panose="020B0604020202020204" pitchFamily="34" charset="0"/>
              </a:rPr>
              <a:t>Material differences between actual and budgeted should be investigated.</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3285">
                                            <p:txEl>
                                              <p:charRg st="0" end="67"/>
                                            </p:txEl>
                                          </p:spTgt>
                                        </p:tgtEl>
                                        <p:attrNameLst>
                                          <p:attrName>style.visibility</p:attrName>
                                        </p:attrNameLst>
                                      </p:cBhvr>
                                      <p:to>
                                        <p:strVal val="visible"/>
                                      </p:to>
                                    </p:set>
                                    <p:anim calcmode="lin" valueType="num">
                                      <p:cBhvr additive="base">
                                        <p:cTn id="7" dur="500" fill="hold"/>
                                        <p:tgtEl>
                                          <p:spTgt spid="353285">
                                            <p:txEl>
                                              <p:charRg st="0" end="6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3285">
                                            <p:txEl>
                                              <p:charRg st="0" end="6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3285">
                                            <p:txEl>
                                              <p:charRg st="67" end="146"/>
                                            </p:txEl>
                                          </p:spTgt>
                                        </p:tgtEl>
                                        <p:attrNameLst>
                                          <p:attrName>style.visibility</p:attrName>
                                        </p:attrNameLst>
                                      </p:cBhvr>
                                      <p:to>
                                        <p:strVal val="visible"/>
                                      </p:to>
                                    </p:set>
                                    <p:anim calcmode="lin" valueType="num">
                                      <p:cBhvr additive="base">
                                        <p:cTn id="13" dur="500" fill="hold"/>
                                        <p:tgtEl>
                                          <p:spTgt spid="353285">
                                            <p:txEl>
                                              <p:charRg st="67" end="14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3285">
                                            <p:txEl>
                                              <p:charRg st="67" end="14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53285">
                                            <p:txEl>
                                              <p:charRg st="146" end="261"/>
                                            </p:txEl>
                                          </p:spTgt>
                                        </p:tgtEl>
                                        <p:attrNameLst>
                                          <p:attrName>style.visibility</p:attrName>
                                        </p:attrNameLst>
                                      </p:cBhvr>
                                      <p:to>
                                        <p:strVal val="visible"/>
                                      </p:to>
                                    </p:set>
                                    <p:anim calcmode="lin" valueType="num">
                                      <p:cBhvr additive="base">
                                        <p:cTn id="19" dur="500" fill="hold"/>
                                        <p:tgtEl>
                                          <p:spTgt spid="353285">
                                            <p:txEl>
                                              <p:charRg st="146" end="26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3285">
                                            <p:txEl>
                                              <p:charRg st="146" end="26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3285">
                                            <p:txEl>
                                              <p:charRg st="261" end="334"/>
                                            </p:txEl>
                                          </p:spTgt>
                                        </p:tgtEl>
                                        <p:attrNameLst>
                                          <p:attrName>style.visibility</p:attrName>
                                        </p:attrNameLst>
                                      </p:cBhvr>
                                      <p:to>
                                        <p:strVal val="visible"/>
                                      </p:to>
                                    </p:set>
                                    <p:anim calcmode="lin" valueType="num">
                                      <p:cBhvr additive="base">
                                        <p:cTn id="25" dur="500" fill="hold"/>
                                        <p:tgtEl>
                                          <p:spTgt spid="353285">
                                            <p:txEl>
                                              <p:charRg st="261" end="33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3285">
                                            <p:txEl>
                                              <p:charRg st="261" end="33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le 1"/>
          <p:cNvSpPr>
            <a:spLocks noGrp="1"/>
          </p:cNvSpPr>
          <p:nvPr>
            <p:ph type="title"/>
          </p:nvPr>
        </p:nvSpPr>
        <p:spPr>
          <a:xfrm>
            <a:off x="822325" y="1981200"/>
            <a:ext cx="7793038" cy="4183063"/>
          </a:xfrm>
          <a:ln/>
        </p:spPr>
        <p:txBody>
          <a:bodyPr vert="horz" wrap="square" lIns="91440" tIns="45720" rIns="91440" bIns="45720" anchor="ctr" anchorCtr="0"/>
          <a:p>
            <a:pPr eaLnBrk="1" hangingPunct="1"/>
            <a:r>
              <a:rPr lang="en-US" altLang="en-US" sz="2000" dirty="0">
                <a:latin typeface="Arial" panose="020B0604020202020204" pitchFamily="34" charset="0"/>
                <a:cs typeface="Arial" panose="020B0604020202020204" pitchFamily="34" charset="0"/>
              </a:rPr>
              <a:t>1)	Appreciate the importance of budgets.</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2)	Understand the different kinds of budgeting procedures</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3)	Understand the components of a budget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4)	Understand the various steps in creating a master-budget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5)	Create a Sales budget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6)	Create a Production budget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7)	Create a Raw Material Purchase budget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8)	Create a Labor cost budget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9)	Prepare a Cash Receipt and Disbursement budget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10)	Prepare a projected Income and Balance Sheet 	statement</a:t>
            </a:r>
            <a:endParaRPr lang="en-US" altLang="en-US" sz="2000" dirty="0">
              <a:latin typeface="Arial" panose="020B0604020202020204" pitchFamily="34" charset="0"/>
              <a:ea typeface="Arial" panose="020B0604020202020204" pitchFamily="34" charset="0"/>
            </a:endParaRPr>
          </a:p>
        </p:txBody>
      </p:sp>
      <p:sp>
        <p:nvSpPr>
          <p:cNvPr id="5123" name="Rectangle 3"/>
          <p:cNvSpPr/>
          <p:nvPr/>
        </p:nvSpPr>
        <p:spPr>
          <a:xfrm>
            <a:off x="838200" y="838200"/>
            <a:ext cx="7793038" cy="1016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en-US" altLang="en-US" b="1" dirty="0"/>
              <a:t>Upon completion of this session, </a:t>
            </a:r>
            <a:r>
              <a:rPr lang="en-US" altLang="en-US" sz="3200" b="1" dirty="0"/>
              <a:t>participants</a:t>
            </a:r>
            <a:r>
              <a:rPr lang="en-US" altLang="en-US" b="1" dirty="0"/>
              <a:t> will be able to:</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a:xfrm>
            <a:off x="1303338" y="457200"/>
            <a:ext cx="7840662" cy="1143000"/>
          </a:xfrm>
          <a:ln/>
        </p:spPr>
        <p:txBody>
          <a:bodyPr vert="horz" wrap="square" lIns="91440" tIns="45720" rIns="91440" bIns="45720" anchor="ctr" anchorCtr="0"/>
          <a:p>
            <a:pPr eaLnBrk="1" hangingPunct="1"/>
            <a:r>
              <a:rPr lang="en-US" altLang="en-US" sz="4000" b="1" dirty="0">
                <a:latin typeface="Arial" panose="020B0604020202020204" pitchFamily="34" charset="0"/>
              </a:rPr>
              <a:t>Static and Flexible Budgets</a:t>
            </a:r>
            <a:endParaRPr lang="en-US" altLang="en-US" sz="4000" b="1" dirty="0">
              <a:latin typeface="Arial" panose="020B0604020202020204" pitchFamily="34" charset="0"/>
            </a:endParaRPr>
          </a:p>
        </p:txBody>
      </p:sp>
      <p:sp>
        <p:nvSpPr>
          <p:cNvPr id="384003" name="Rectangle 3"/>
          <p:cNvSpPr>
            <a:spLocks noGrp="1"/>
          </p:cNvSpPr>
          <p:nvPr>
            <p:ph sz="half" idx="1"/>
          </p:nvPr>
        </p:nvSpPr>
        <p:spPr>
          <a:xfrm>
            <a:off x="1214438" y="2211388"/>
            <a:ext cx="7167562" cy="4341812"/>
          </a:xfrm>
          <a:ln/>
        </p:spPr>
        <p:txBody>
          <a:bodyPr vert="horz" wrap="square" lIns="91440" tIns="45720" rIns="91440" bIns="45720" anchor="t" anchorCtr="0"/>
          <a:p>
            <a:pPr marL="514350" indent="-514350" eaLnBrk="1" hangingPunct="1">
              <a:buClr>
                <a:schemeClr val="tx1"/>
              </a:buClr>
              <a:buSzTx/>
              <a:buFont typeface="Arial" panose="020B0604020202020204" pitchFamily="34" charset="0"/>
              <a:buAutoNum type="arabicPeriod"/>
            </a:pPr>
            <a:r>
              <a:rPr lang="en-US" altLang="en-US" dirty="0">
                <a:latin typeface="Arial" panose="020B0604020202020204" pitchFamily="34" charset="0"/>
              </a:rPr>
              <a:t>A </a:t>
            </a:r>
            <a:r>
              <a:rPr lang="en-US" altLang="en-US" dirty="0">
                <a:latin typeface="Arial" panose="020B0604020202020204" pitchFamily="34" charset="0"/>
                <a:hlinkClick r:id="rId1" action="ppaction://hlinkfile"/>
              </a:rPr>
              <a:t>static budget</a:t>
            </a:r>
            <a:r>
              <a:rPr lang="en-US" altLang="en-US" dirty="0">
                <a:latin typeface="Arial" panose="020B0604020202020204" pitchFamily="34" charset="0"/>
              </a:rPr>
              <a:t> is not adjusted for the actual level of production and is not suited for performance measurement. </a:t>
            </a:r>
            <a:endParaRPr lang="en-US" altLang="en-US" dirty="0">
              <a:latin typeface="Arial" panose="020B0604020202020204" pitchFamily="34" charset="0"/>
            </a:endParaRPr>
          </a:p>
          <a:p>
            <a:pPr marL="514350" indent="-514350" eaLnBrk="1" hangingPunct="1">
              <a:buClr>
                <a:schemeClr val="tx1"/>
              </a:buClr>
              <a:buSzTx/>
              <a:buFont typeface="Arial" panose="020B0604020202020204" pitchFamily="34" charset="0"/>
              <a:buAutoNum type="arabicPeriod"/>
            </a:pPr>
            <a:r>
              <a:rPr lang="en-US" altLang="en-US" dirty="0">
                <a:latin typeface="Arial" panose="020B0604020202020204" pitchFamily="34" charset="0"/>
              </a:rPr>
              <a:t>A </a:t>
            </a:r>
            <a:r>
              <a:rPr lang="en-US" altLang="en-US" dirty="0">
                <a:latin typeface="Arial" panose="020B0604020202020204" pitchFamily="34" charset="0"/>
                <a:hlinkClick r:id="rId1" action="ppaction://hlinkfile"/>
              </a:rPr>
              <a:t>flexible budget</a:t>
            </a:r>
            <a:r>
              <a:rPr lang="en-US" altLang="en-US" dirty="0">
                <a:latin typeface="Arial" panose="020B0604020202020204" pitchFamily="34" charset="0"/>
              </a:rPr>
              <a:t> is a set of budget relationships that can be adjusted to various activity levels. It is suited for performance measurement.</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4003">
                                            <p:txEl>
                                              <p:charRg st="0" end="115"/>
                                            </p:txEl>
                                          </p:spTgt>
                                        </p:tgtEl>
                                        <p:attrNameLst>
                                          <p:attrName>style.visibility</p:attrName>
                                        </p:attrNameLst>
                                      </p:cBhvr>
                                      <p:to>
                                        <p:strVal val="visible"/>
                                      </p:to>
                                    </p:set>
                                    <p:anim calcmode="lin" valueType="num">
                                      <p:cBhvr additive="base">
                                        <p:cTn id="7" dur="500" fill="hold"/>
                                        <p:tgtEl>
                                          <p:spTgt spid="384003">
                                            <p:txEl>
                                              <p:charRg st="0" end="11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4003">
                                            <p:txEl>
                                              <p:charRg st="0" end="11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4003">
                                            <p:txEl>
                                              <p:charRg st="115" end="257"/>
                                            </p:txEl>
                                          </p:spTgt>
                                        </p:tgtEl>
                                        <p:attrNameLst>
                                          <p:attrName>style.visibility</p:attrName>
                                        </p:attrNameLst>
                                      </p:cBhvr>
                                      <p:to>
                                        <p:strVal val="visible"/>
                                      </p:to>
                                    </p:set>
                                    <p:anim calcmode="lin" valueType="num">
                                      <p:cBhvr additive="base">
                                        <p:cTn id="13" dur="500" fill="hold"/>
                                        <p:tgtEl>
                                          <p:spTgt spid="384003">
                                            <p:txEl>
                                              <p:charRg st="115" end="25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4003">
                                            <p:txEl>
                                              <p:charRg st="115" end="25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9426" name="Rectangle 2"/>
          <p:cNvSpPr>
            <a:spLocks noGrp="1" noChangeArrowheads="1"/>
          </p:cNvSpPr>
          <p:nvPr>
            <p:ph type="title"/>
          </p:nvPr>
        </p:nvSpPr>
        <p:spPr>
          <a:xfrm>
            <a:off x="1143000" y="381000"/>
            <a:ext cx="7840663" cy="1143000"/>
          </a:xfrm>
        </p:spPr>
        <p:txBody>
          <a:bodyPr vert="horz" wrap="square" lIns="91440" tIns="45720" rIns="91440" bIns="45720" numCol="1" rtlCol="0" anchor="ctr" anchorCtr="0" compatLnSpc="1">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rPr>
              <a:t>Conflict in Planning and Control Uses of Budgets</a:t>
            </a:r>
            <a:endPar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endParaRPr>
          </a:p>
        </p:txBody>
      </p:sp>
      <p:sp>
        <p:nvSpPr>
          <p:cNvPr id="359429" name="Rectangle 5"/>
          <p:cNvSpPr>
            <a:spLocks noGrp="1"/>
          </p:cNvSpPr>
          <p:nvPr>
            <p:ph sz="half" idx="1"/>
          </p:nvPr>
        </p:nvSpPr>
        <p:spPr>
          <a:xfrm>
            <a:off x="1214438" y="2211388"/>
            <a:ext cx="7167562" cy="43418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Conflict is inherent in the planning and control uses of budgets.</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Result is that managers: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Pad their budgets.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Shift income between accounting periods to increase their compensation.</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9429">
                                            <p:txEl>
                                              <p:charRg st="0" end="66"/>
                                            </p:txEl>
                                          </p:spTgt>
                                        </p:tgtEl>
                                        <p:attrNameLst>
                                          <p:attrName>style.visibility</p:attrName>
                                        </p:attrNameLst>
                                      </p:cBhvr>
                                      <p:to>
                                        <p:strVal val="visible"/>
                                      </p:to>
                                    </p:set>
                                    <p:anim calcmode="lin" valueType="num">
                                      <p:cBhvr additive="base">
                                        <p:cTn id="7" dur="500" fill="hold"/>
                                        <p:tgtEl>
                                          <p:spTgt spid="359429">
                                            <p:txEl>
                                              <p:charRg st="0" end="6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9429">
                                            <p:txEl>
                                              <p:charRg st="0" end="6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9429">
                                            <p:txEl>
                                              <p:charRg st="66" end="91"/>
                                            </p:txEl>
                                          </p:spTgt>
                                        </p:tgtEl>
                                        <p:attrNameLst>
                                          <p:attrName>style.visibility</p:attrName>
                                        </p:attrNameLst>
                                      </p:cBhvr>
                                      <p:to>
                                        <p:strVal val="visible"/>
                                      </p:to>
                                    </p:set>
                                    <p:anim calcmode="lin" valueType="num">
                                      <p:cBhvr additive="base">
                                        <p:cTn id="13" dur="500" fill="hold"/>
                                        <p:tgtEl>
                                          <p:spTgt spid="359429">
                                            <p:txEl>
                                              <p:charRg st="66" end="9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9429">
                                            <p:txEl>
                                              <p:charRg st="66" end="9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59429">
                                            <p:txEl>
                                              <p:charRg st="91" end="110"/>
                                            </p:txEl>
                                          </p:spTgt>
                                        </p:tgtEl>
                                        <p:attrNameLst>
                                          <p:attrName>style.visibility</p:attrName>
                                        </p:attrNameLst>
                                      </p:cBhvr>
                                      <p:to>
                                        <p:strVal val="visible"/>
                                      </p:to>
                                    </p:set>
                                    <p:anim calcmode="lin" valueType="num">
                                      <p:cBhvr additive="base">
                                        <p:cTn id="17" dur="500" fill="hold"/>
                                        <p:tgtEl>
                                          <p:spTgt spid="359429">
                                            <p:txEl>
                                              <p:charRg st="91" end="11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59429">
                                            <p:txEl>
                                              <p:charRg st="91" end="110"/>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59429">
                                            <p:txEl>
                                              <p:charRg st="110" end="182"/>
                                            </p:txEl>
                                          </p:spTgt>
                                        </p:tgtEl>
                                        <p:attrNameLst>
                                          <p:attrName>style.visibility</p:attrName>
                                        </p:attrNameLst>
                                      </p:cBhvr>
                                      <p:to>
                                        <p:strVal val="visible"/>
                                      </p:to>
                                    </p:set>
                                    <p:anim calcmode="lin" valueType="num">
                                      <p:cBhvr additive="base">
                                        <p:cTn id="21" dur="500" fill="hold"/>
                                        <p:tgtEl>
                                          <p:spTgt spid="359429">
                                            <p:txEl>
                                              <p:charRg st="110" end="18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59429">
                                            <p:txEl>
                                              <p:charRg st="110" end="18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1474" name="Rectangle 2"/>
          <p:cNvSpPr>
            <a:spLocks noGrp="1" noChangeArrowheads="1"/>
          </p:cNvSpPr>
          <p:nvPr>
            <p:ph type="title"/>
          </p:nvPr>
        </p:nvSpPr>
        <p:spPr>
          <a:xfrm>
            <a:off x="838200" y="685800"/>
            <a:ext cx="8534400" cy="1143000"/>
          </a:xfrm>
        </p:spPr>
        <p:txBody>
          <a:bodyPr vert="horz" wrap="square" lIns="91440" tIns="45720" rIns="91440" bIns="45720" numCol="1" rtlCol="0" anchor="ctr" anchorCtr="0" compatLnSpc="1">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3800" b="1" i="0" u="none" strike="noStrike" kern="1200" cap="none" spc="0" normalizeH="0" baseline="0" noProof="0">
                <a:ln>
                  <a:noFill/>
                </a:ln>
                <a:solidFill>
                  <a:schemeClr val="tx1"/>
                </a:solidFill>
                <a:effectLst/>
                <a:uLnTx/>
                <a:uFillTx/>
                <a:latin typeface="Arial" panose="020B0604020202020204" pitchFamily="34" charset="0"/>
                <a:ea typeface="+mj-ea"/>
                <a:cs typeface="+mj-cs"/>
              </a:rPr>
              <a:t>Why Budget-Based Compensation Can Lead To Budget Padding and Income Shifting</a:t>
            </a:r>
            <a:endParaRPr kumimoji="0" lang="en-US" altLang="en-US" sz="3800" b="1" i="0" u="none" strike="noStrike" kern="1200" cap="none" spc="0" normalizeH="0" baseline="0" noProof="0">
              <a:ln>
                <a:noFill/>
              </a:ln>
              <a:solidFill>
                <a:schemeClr val="tx1"/>
              </a:solidFill>
              <a:effectLst/>
              <a:uLnTx/>
              <a:uFillTx/>
              <a:latin typeface="Arial" panose="020B0604020202020204" pitchFamily="34" charset="0"/>
              <a:ea typeface="+mj-ea"/>
              <a:cs typeface="+mj-cs"/>
            </a:endParaRPr>
          </a:p>
        </p:txBody>
      </p:sp>
      <p:sp>
        <p:nvSpPr>
          <p:cNvPr id="361477" name="Rectangle 5"/>
          <p:cNvSpPr>
            <a:spLocks noGrp="1"/>
          </p:cNvSpPr>
          <p:nvPr>
            <p:ph sz="half" idx="1"/>
          </p:nvPr>
        </p:nvSpPr>
        <p:spPr>
          <a:xfrm>
            <a:off x="1214438" y="2211388"/>
            <a:ext cx="7167562" cy="43418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Hurdle bonuses and variable bonuses are commonly used.</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Two problems: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Managers have an incentive to “pad” their budgets resulting in “slack” budgets that are easy to achieve.</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Managers have an incentive to shift income from one accounting period to another to achieve “hurdle” targets.</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1477">
                                            <p:txEl>
                                              <p:charRg st="0" end="55"/>
                                            </p:txEl>
                                          </p:spTgt>
                                        </p:tgtEl>
                                        <p:attrNameLst>
                                          <p:attrName>style.visibility</p:attrName>
                                        </p:attrNameLst>
                                      </p:cBhvr>
                                      <p:to>
                                        <p:strVal val="visible"/>
                                      </p:to>
                                    </p:set>
                                    <p:anim calcmode="lin" valueType="num">
                                      <p:cBhvr additive="base">
                                        <p:cTn id="7" dur="500" fill="hold"/>
                                        <p:tgtEl>
                                          <p:spTgt spid="361477">
                                            <p:txEl>
                                              <p:charRg st="0" end="5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1477">
                                            <p:txEl>
                                              <p:charRg st="0" end="5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1477">
                                            <p:txEl>
                                              <p:charRg st="55" end="69"/>
                                            </p:txEl>
                                          </p:spTgt>
                                        </p:tgtEl>
                                        <p:attrNameLst>
                                          <p:attrName>style.visibility</p:attrName>
                                        </p:attrNameLst>
                                      </p:cBhvr>
                                      <p:to>
                                        <p:strVal val="visible"/>
                                      </p:to>
                                    </p:set>
                                    <p:anim calcmode="lin" valueType="num">
                                      <p:cBhvr additive="base">
                                        <p:cTn id="13" dur="500" fill="hold"/>
                                        <p:tgtEl>
                                          <p:spTgt spid="361477">
                                            <p:txEl>
                                              <p:charRg st="55" end="6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1477">
                                            <p:txEl>
                                              <p:charRg st="55" end="69"/>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61477">
                                            <p:txEl>
                                              <p:charRg st="69" end="174"/>
                                            </p:txEl>
                                          </p:spTgt>
                                        </p:tgtEl>
                                        <p:attrNameLst>
                                          <p:attrName>style.visibility</p:attrName>
                                        </p:attrNameLst>
                                      </p:cBhvr>
                                      <p:to>
                                        <p:strVal val="visible"/>
                                      </p:to>
                                    </p:set>
                                    <p:anim calcmode="lin" valueType="num">
                                      <p:cBhvr additive="base">
                                        <p:cTn id="17" dur="500" fill="hold"/>
                                        <p:tgtEl>
                                          <p:spTgt spid="361477">
                                            <p:txEl>
                                              <p:charRg st="69" end="17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1477">
                                            <p:txEl>
                                              <p:charRg st="69" end="17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61477">
                                            <p:txEl>
                                              <p:charRg st="174" end="284"/>
                                            </p:txEl>
                                          </p:spTgt>
                                        </p:tgtEl>
                                        <p:attrNameLst>
                                          <p:attrName>style.visibility</p:attrName>
                                        </p:attrNameLst>
                                      </p:cBhvr>
                                      <p:to>
                                        <p:strVal val="visible"/>
                                      </p:to>
                                    </p:set>
                                    <p:anim calcmode="lin" valueType="num">
                                      <p:cBhvr additive="base">
                                        <p:cTn id="21" dur="500" fill="hold"/>
                                        <p:tgtEl>
                                          <p:spTgt spid="361477">
                                            <p:txEl>
                                              <p:charRg st="174" end="28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61477">
                                            <p:txEl>
                                              <p:charRg st="174" end="28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type="title"/>
          </p:nvPr>
        </p:nvSpPr>
        <p:spPr>
          <a:ln/>
        </p:spPr>
        <p:txBody>
          <a:bodyPr vert="horz" wrap="square" lIns="91440" tIns="45720" rIns="91440" bIns="45720" anchor="ctr" anchorCtr="0"/>
          <a:p>
            <a:pPr eaLnBrk="1" hangingPunct="1"/>
            <a:br>
              <a:rPr lang="en-US" altLang="en-US" dirty="0">
                <a:latin typeface="Arial" panose="020B0604020202020204" pitchFamily="34" charset="0"/>
              </a:rPr>
            </a:br>
            <a:r>
              <a:rPr lang="en-US" altLang="en-US" dirty="0">
                <a:latin typeface="Arial" panose="020B0604020202020204" pitchFamily="34" charset="0"/>
              </a:rPr>
              <a:t> </a:t>
            </a:r>
            <a:r>
              <a:rPr lang="en-US" altLang="en-US" sz="4000" b="1" dirty="0">
                <a:latin typeface="Arial" panose="020B0604020202020204" pitchFamily="34" charset="0"/>
              </a:rPr>
              <a:t>Quick Review Question #1</a:t>
            </a:r>
            <a:endParaRPr lang="en-US" altLang="en-US" sz="4000" b="1" dirty="0">
              <a:latin typeface="Arial" panose="020B0604020202020204" pitchFamily="34" charset="0"/>
            </a:endParaRPr>
          </a:p>
        </p:txBody>
      </p:sp>
      <p:sp>
        <p:nvSpPr>
          <p:cNvPr id="243715" name="Rectangle 3"/>
          <p:cNvSpPr>
            <a:spLocks noGrp="1"/>
          </p:cNvSpPr>
          <p:nvPr>
            <p:ph sz="half" idx="1"/>
          </p:nvPr>
        </p:nvSpPr>
        <p:spPr>
          <a:xfrm>
            <a:off x="1214438" y="2211388"/>
            <a:ext cx="6856412" cy="40370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Which of the following items do not requre a cash outflow?</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Salaries.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Purchase of raw material.</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Advertising.</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Depreciation.</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3715">
                                            <p:txEl>
                                              <p:charRg st="0" end="59"/>
                                            </p:txEl>
                                          </p:spTgt>
                                        </p:tgtEl>
                                        <p:attrNameLst>
                                          <p:attrName>style.visibility</p:attrName>
                                        </p:attrNameLst>
                                      </p:cBhvr>
                                      <p:to>
                                        <p:strVal val="visible"/>
                                      </p:to>
                                    </p:set>
                                    <p:anim calcmode="lin" valueType="num">
                                      <p:cBhvr additive="base">
                                        <p:cTn id="7" dur="500" fill="hold"/>
                                        <p:tgtEl>
                                          <p:spTgt spid="243715">
                                            <p:txEl>
                                              <p:charRg st="0" end="5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3715">
                                            <p:txEl>
                                              <p:charRg st="0" end="5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3715">
                                            <p:txEl>
                                              <p:charRg st="59" end="69"/>
                                            </p:txEl>
                                          </p:spTgt>
                                        </p:tgtEl>
                                        <p:attrNameLst>
                                          <p:attrName>style.visibility</p:attrName>
                                        </p:attrNameLst>
                                      </p:cBhvr>
                                      <p:to>
                                        <p:strVal val="visible"/>
                                      </p:to>
                                    </p:set>
                                    <p:anim calcmode="lin" valueType="num">
                                      <p:cBhvr additive="base">
                                        <p:cTn id="13" dur="500" fill="hold"/>
                                        <p:tgtEl>
                                          <p:spTgt spid="243715">
                                            <p:txEl>
                                              <p:charRg st="59" end="6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3715">
                                            <p:txEl>
                                              <p:charRg st="59" end="6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3715">
                                            <p:txEl>
                                              <p:charRg st="69" end="95"/>
                                            </p:txEl>
                                          </p:spTgt>
                                        </p:tgtEl>
                                        <p:attrNameLst>
                                          <p:attrName>style.visibility</p:attrName>
                                        </p:attrNameLst>
                                      </p:cBhvr>
                                      <p:to>
                                        <p:strVal val="visible"/>
                                      </p:to>
                                    </p:set>
                                    <p:anim calcmode="lin" valueType="num">
                                      <p:cBhvr additive="base">
                                        <p:cTn id="19" dur="500" fill="hold"/>
                                        <p:tgtEl>
                                          <p:spTgt spid="243715">
                                            <p:txEl>
                                              <p:charRg st="69" end="9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3715">
                                            <p:txEl>
                                              <p:charRg st="69" end="9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43715">
                                            <p:txEl>
                                              <p:charRg st="95" end="108"/>
                                            </p:txEl>
                                          </p:spTgt>
                                        </p:tgtEl>
                                        <p:attrNameLst>
                                          <p:attrName>style.visibility</p:attrName>
                                        </p:attrNameLst>
                                      </p:cBhvr>
                                      <p:to>
                                        <p:strVal val="visible"/>
                                      </p:to>
                                    </p:set>
                                    <p:anim calcmode="lin" valueType="num">
                                      <p:cBhvr additive="base">
                                        <p:cTn id="25" dur="500" fill="hold"/>
                                        <p:tgtEl>
                                          <p:spTgt spid="243715">
                                            <p:txEl>
                                              <p:charRg st="95" end="10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3715">
                                            <p:txEl>
                                              <p:charRg st="95" end="10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3715">
                                            <p:txEl>
                                              <p:charRg st="108" end="122"/>
                                            </p:txEl>
                                          </p:spTgt>
                                        </p:tgtEl>
                                        <p:attrNameLst>
                                          <p:attrName>style.visibility</p:attrName>
                                        </p:attrNameLst>
                                      </p:cBhvr>
                                      <p:to>
                                        <p:strVal val="visible"/>
                                      </p:to>
                                    </p:set>
                                    <p:anim calcmode="lin" valueType="num">
                                      <p:cBhvr additive="base">
                                        <p:cTn id="31" dur="500" fill="hold"/>
                                        <p:tgtEl>
                                          <p:spTgt spid="243715">
                                            <p:txEl>
                                              <p:charRg st="108" end="12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3715">
                                            <p:txEl>
                                              <p:charRg st="108" end="12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ldLvl="2"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p:cNvSpPr>
          <p:nvPr>
            <p:ph type="title"/>
          </p:nvPr>
        </p:nvSpPr>
        <p:spPr>
          <a:ln/>
        </p:spPr>
        <p:txBody>
          <a:bodyPr vert="horz" wrap="square" lIns="91440" tIns="45720" rIns="91440" bIns="45720" anchor="ctr" anchorCtr="0"/>
          <a:p>
            <a:pPr eaLnBrk="1" hangingPunct="1"/>
            <a:br>
              <a:rPr lang="en-US" altLang="en-US" dirty="0">
                <a:latin typeface="Arial" panose="020B0604020202020204" pitchFamily="34" charset="0"/>
              </a:rPr>
            </a:br>
            <a:r>
              <a:rPr lang="en-US" altLang="en-US" dirty="0">
                <a:latin typeface="Arial" panose="020B0604020202020204" pitchFamily="34" charset="0"/>
              </a:rPr>
              <a:t> </a:t>
            </a:r>
            <a:r>
              <a:rPr lang="en-US" altLang="en-US" sz="4000" b="1" dirty="0">
                <a:latin typeface="Arial" panose="020B0604020202020204" pitchFamily="34" charset="0"/>
              </a:rPr>
              <a:t>Quick Review Answer #1</a:t>
            </a:r>
            <a:endParaRPr lang="en-US" altLang="en-US" sz="4000" b="1" dirty="0">
              <a:latin typeface="Arial" panose="020B0604020202020204" pitchFamily="34" charset="0"/>
            </a:endParaRPr>
          </a:p>
        </p:txBody>
      </p:sp>
      <p:sp>
        <p:nvSpPr>
          <p:cNvPr id="245763" name="Rectangle 3"/>
          <p:cNvSpPr>
            <a:spLocks noGrp="1"/>
          </p:cNvSpPr>
          <p:nvPr>
            <p:ph sz="half" idx="1"/>
          </p:nvPr>
        </p:nvSpPr>
        <p:spPr>
          <a:xfrm>
            <a:off x="1214438" y="2211388"/>
            <a:ext cx="6856412" cy="41132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Which of the following items do not requre a cash outflow?</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Salaries.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Purchase of raw material.</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Advertising.</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solidFill>
                  <a:schemeClr val="folHlink"/>
                </a:solidFill>
                <a:latin typeface="Arial" panose="020B0604020202020204" pitchFamily="34" charset="0"/>
              </a:rPr>
              <a:t>Depreciation.</a:t>
            </a:r>
            <a:endParaRPr lang="en-US" altLang="en-US" dirty="0">
              <a:solidFill>
                <a:schemeClr val="folHlin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5763">
                                            <p:txEl>
                                              <p:charRg st="0" end="59"/>
                                            </p:txEl>
                                          </p:spTgt>
                                        </p:tgtEl>
                                        <p:attrNameLst>
                                          <p:attrName>style.visibility</p:attrName>
                                        </p:attrNameLst>
                                      </p:cBhvr>
                                      <p:to>
                                        <p:strVal val="visible"/>
                                      </p:to>
                                    </p:set>
                                    <p:anim calcmode="lin" valueType="num">
                                      <p:cBhvr additive="base">
                                        <p:cTn id="7" dur="500" fill="hold"/>
                                        <p:tgtEl>
                                          <p:spTgt spid="245763">
                                            <p:txEl>
                                              <p:charRg st="0" end="5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63">
                                            <p:txEl>
                                              <p:charRg st="0" end="59"/>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5763">
                                            <p:txEl>
                                              <p:charRg st="59" end="69"/>
                                            </p:txEl>
                                          </p:spTgt>
                                        </p:tgtEl>
                                        <p:attrNameLst>
                                          <p:attrName>style.visibility</p:attrName>
                                        </p:attrNameLst>
                                      </p:cBhvr>
                                      <p:to>
                                        <p:strVal val="visible"/>
                                      </p:to>
                                    </p:set>
                                    <p:anim calcmode="lin" valueType="num">
                                      <p:cBhvr additive="base">
                                        <p:cTn id="11" dur="500" fill="hold"/>
                                        <p:tgtEl>
                                          <p:spTgt spid="245763">
                                            <p:txEl>
                                              <p:charRg st="59" end="69"/>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5763">
                                            <p:txEl>
                                              <p:charRg st="59" end="69"/>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45763">
                                            <p:txEl>
                                              <p:charRg st="69" end="95"/>
                                            </p:txEl>
                                          </p:spTgt>
                                        </p:tgtEl>
                                        <p:attrNameLst>
                                          <p:attrName>style.visibility</p:attrName>
                                        </p:attrNameLst>
                                      </p:cBhvr>
                                      <p:to>
                                        <p:strVal val="visible"/>
                                      </p:to>
                                    </p:set>
                                    <p:anim calcmode="lin" valueType="num">
                                      <p:cBhvr additive="base">
                                        <p:cTn id="15" dur="500" fill="hold"/>
                                        <p:tgtEl>
                                          <p:spTgt spid="245763">
                                            <p:txEl>
                                              <p:charRg st="69" end="9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5763">
                                            <p:txEl>
                                              <p:charRg st="69" end="95"/>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45763">
                                            <p:txEl>
                                              <p:charRg st="95" end="108"/>
                                            </p:txEl>
                                          </p:spTgt>
                                        </p:tgtEl>
                                        <p:attrNameLst>
                                          <p:attrName>style.visibility</p:attrName>
                                        </p:attrNameLst>
                                      </p:cBhvr>
                                      <p:to>
                                        <p:strVal val="visible"/>
                                      </p:to>
                                    </p:set>
                                    <p:anim calcmode="lin" valueType="num">
                                      <p:cBhvr additive="base">
                                        <p:cTn id="19" dur="500" fill="hold"/>
                                        <p:tgtEl>
                                          <p:spTgt spid="245763">
                                            <p:txEl>
                                              <p:charRg st="95" end="10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63">
                                            <p:txEl>
                                              <p:charRg st="95" end="108"/>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5763">
                                            <p:txEl>
                                              <p:charRg st="108" end="122"/>
                                            </p:txEl>
                                          </p:spTgt>
                                        </p:tgtEl>
                                        <p:attrNameLst>
                                          <p:attrName>style.visibility</p:attrName>
                                        </p:attrNameLst>
                                      </p:cBhvr>
                                      <p:to>
                                        <p:strVal val="visible"/>
                                      </p:to>
                                    </p:set>
                                    <p:anim calcmode="lin" valueType="num">
                                      <p:cBhvr additive="base">
                                        <p:cTn id="23" dur="500" fill="hold"/>
                                        <p:tgtEl>
                                          <p:spTgt spid="245763">
                                            <p:txEl>
                                              <p:charRg st="108" end="12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5763">
                                            <p:txEl>
                                              <p:charRg st="108" end="12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p:nvPr>
        </p:nvSpPr>
        <p:spPr>
          <a:ln/>
        </p:spPr>
        <p:txBody>
          <a:bodyPr vert="horz" wrap="square" lIns="91440" tIns="45720" rIns="91440" bIns="45720" anchor="ctr" anchorCtr="0"/>
          <a:p>
            <a:pPr eaLnBrk="1" hangingPunct="1"/>
            <a:br>
              <a:rPr lang="en-US" altLang="en-US" dirty="0">
                <a:latin typeface="Arial" panose="020B0604020202020204" pitchFamily="34" charset="0"/>
              </a:rPr>
            </a:br>
            <a:r>
              <a:rPr lang="en-US" altLang="en-US" dirty="0">
                <a:latin typeface="Arial" panose="020B0604020202020204" pitchFamily="34" charset="0"/>
              </a:rPr>
              <a:t> </a:t>
            </a:r>
            <a:r>
              <a:rPr lang="en-US" altLang="en-US" sz="4000" b="1" dirty="0">
                <a:latin typeface="Arial" panose="020B0604020202020204" pitchFamily="34" charset="0"/>
              </a:rPr>
              <a:t>Quick Review Question #2</a:t>
            </a:r>
            <a:endParaRPr lang="en-US" altLang="en-US" sz="4000" b="1" dirty="0">
              <a:latin typeface="Arial" panose="020B0604020202020204" pitchFamily="34" charset="0"/>
            </a:endParaRPr>
          </a:p>
        </p:txBody>
      </p:sp>
      <p:sp>
        <p:nvSpPr>
          <p:cNvPr id="247813" name="Rectangle 5"/>
          <p:cNvSpPr>
            <a:spLocks noGrp="1"/>
          </p:cNvSpPr>
          <p:nvPr>
            <p:ph sz="half" idx="1"/>
          </p:nvPr>
        </p:nvSpPr>
        <p:spPr>
          <a:xfrm>
            <a:off x="1214438" y="2211388"/>
            <a:ext cx="6856412" cy="40370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startAt="2"/>
            </a:pPr>
            <a:r>
              <a:rPr lang="en-US" altLang="en-US" dirty="0">
                <a:latin typeface="Arial" panose="020B0604020202020204" pitchFamily="34" charset="0"/>
              </a:rPr>
              <a:t>Which of the following comes </a:t>
            </a:r>
            <a:r>
              <a:rPr lang="en-US" altLang="en-US" b="1" dirty="0">
                <a:latin typeface="Arial" panose="020B0604020202020204" pitchFamily="34" charset="0"/>
              </a:rPr>
              <a:t>last </a:t>
            </a:r>
            <a:r>
              <a:rPr lang="en-US" altLang="en-US" dirty="0">
                <a:latin typeface="Arial" panose="020B0604020202020204" pitchFamily="34" charset="0"/>
              </a:rPr>
              <a:t>in the budget process.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Sales budget.</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Cash receipts/disbursements budget.</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Budgeted balance sheet.</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Production budget.</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7813">
                                            <p:txEl>
                                              <p:charRg st="0" end="57"/>
                                            </p:txEl>
                                          </p:spTgt>
                                        </p:tgtEl>
                                        <p:attrNameLst>
                                          <p:attrName>style.visibility</p:attrName>
                                        </p:attrNameLst>
                                      </p:cBhvr>
                                      <p:to>
                                        <p:strVal val="visible"/>
                                      </p:to>
                                    </p:set>
                                    <p:anim calcmode="lin" valueType="num">
                                      <p:cBhvr additive="base">
                                        <p:cTn id="7" dur="500" fill="hold"/>
                                        <p:tgtEl>
                                          <p:spTgt spid="247813">
                                            <p:txEl>
                                              <p:charRg st="0" end="5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7813">
                                            <p:txEl>
                                              <p:charRg st="0" end="5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7813">
                                            <p:txEl>
                                              <p:charRg st="57" end="71"/>
                                            </p:txEl>
                                          </p:spTgt>
                                        </p:tgtEl>
                                        <p:attrNameLst>
                                          <p:attrName>style.visibility</p:attrName>
                                        </p:attrNameLst>
                                      </p:cBhvr>
                                      <p:to>
                                        <p:strVal val="visible"/>
                                      </p:to>
                                    </p:set>
                                    <p:anim calcmode="lin" valueType="num">
                                      <p:cBhvr additive="base">
                                        <p:cTn id="13" dur="500" fill="hold"/>
                                        <p:tgtEl>
                                          <p:spTgt spid="247813">
                                            <p:txEl>
                                              <p:charRg st="57" end="7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7813">
                                            <p:txEl>
                                              <p:charRg st="57" end="7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7813">
                                            <p:txEl>
                                              <p:charRg st="71" end="107"/>
                                            </p:txEl>
                                          </p:spTgt>
                                        </p:tgtEl>
                                        <p:attrNameLst>
                                          <p:attrName>style.visibility</p:attrName>
                                        </p:attrNameLst>
                                      </p:cBhvr>
                                      <p:to>
                                        <p:strVal val="visible"/>
                                      </p:to>
                                    </p:set>
                                    <p:anim calcmode="lin" valueType="num">
                                      <p:cBhvr additive="base">
                                        <p:cTn id="19" dur="500" fill="hold"/>
                                        <p:tgtEl>
                                          <p:spTgt spid="247813">
                                            <p:txEl>
                                              <p:charRg st="71" end="10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7813">
                                            <p:txEl>
                                              <p:charRg st="71" end="10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47813">
                                            <p:txEl>
                                              <p:charRg st="107" end="131"/>
                                            </p:txEl>
                                          </p:spTgt>
                                        </p:tgtEl>
                                        <p:attrNameLst>
                                          <p:attrName>style.visibility</p:attrName>
                                        </p:attrNameLst>
                                      </p:cBhvr>
                                      <p:to>
                                        <p:strVal val="visible"/>
                                      </p:to>
                                    </p:set>
                                    <p:anim calcmode="lin" valueType="num">
                                      <p:cBhvr additive="base">
                                        <p:cTn id="25" dur="500" fill="hold"/>
                                        <p:tgtEl>
                                          <p:spTgt spid="247813">
                                            <p:txEl>
                                              <p:charRg st="107" end="13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7813">
                                            <p:txEl>
                                              <p:charRg st="107" end="13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7813">
                                            <p:txEl>
                                              <p:charRg st="131" end="150"/>
                                            </p:txEl>
                                          </p:spTgt>
                                        </p:tgtEl>
                                        <p:attrNameLst>
                                          <p:attrName>style.visibility</p:attrName>
                                        </p:attrNameLst>
                                      </p:cBhvr>
                                      <p:to>
                                        <p:strVal val="visible"/>
                                      </p:to>
                                    </p:set>
                                    <p:anim calcmode="lin" valueType="num">
                                      <p:cBhvr additive="base">
                                        <p:cTn id="31" dur="500" fill="hold"/>
                                        <p:tgtEl>
                                          <p:spTgt spid="247813">
                                            <p:txEl>
                                              <p:charRg st="131" end="15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7813">
                                            <p:txEl>
                                              <p:charRg st="131" end="15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3" grpId="0" bldLvl="2"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p:cNvSpPr>
          <p:nvPr>
            <p:ph type="title"/>
          </p:nvPr>
        </p:nvSpPr>
        <p:spPr>
          <a:ln/>
        </p:spPr>
        <p:txBody>
          <a:bodyPr vert="horz" wrap="square" lIns="91440" tIns="45720" rIns="91440" bIns="45720" anchor="ctr" anchorCtr="0"/>
          <a:p>
            <a:pPr eaLnBrk="1" hangingPunct="1"/>
            <a:br>
              <a:rPr lang="en-US" altLang="en-US" dirty="0">
                <a:latin typeface="Arial" panose="020B0604020202020204" pitchFamily="34" charset="0"/>
              </a:rPr>
            </a:br>
            <a:r>
              <a:rPr lang="en-US" altLang="en-US" dirty="0">
                <a:latin typeface="Arial" panose="020B0604020202020204" pitchFamily="34" charset="0"/>
              </a:rPr>
              <a:t> </a:t>
            </a:r>
            <a:r>
              <a:rPr lang="en-US" altLang="en-US" sz="4000" b="1" dirty="0">
                <a:latin typeface="Arial" panose="020B0604020202020204" pitchFamily="34" charset="0"/>
              </a:rPr>
              <a:t>Quick Review Answer #2</a:t>
            </a:r>
            <a:endParaRPr lang="en-US" altLang="en-US" sz="4000" b="1" dirty="0">
              <a:latin typeface="Arial" panose="020B0604020202020204" pitchFamily="34" charset="0"/>
            </a:endParaRPr>
          </a:p>
        </p:txBody>
      </p:sp>
      <p:sp>
        <p:nvSpPr>
          <p:cNvPr id="249859" name="Rectangle 3"/>
          <p:cNvSpPr>
            <a:spLocks noGrp="1"/>
          </p:cNvSpPr>
          <p:nvPr>
            <p:ph sz="half" idx="1"/>
          </p:nvPr>
        </p:nvSpPr>
        <p:spPr>
          <a:xfrm>
            <a:off x="1214438" y="2211388"/>
            <a:ext cx="6856412" cy="41132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startAt="2"/>
            </a:pPr>
            <a:r>
              <a:rPr lang="en-US" altLang="en-US" dirty="0">
                <a:latin typeface="Arial" panose="020B0604020202020204" pitchFamily="34" charset="0"/>
              </a:rPr>
              <a:t>Which of the following comes </a:t>
            </a:r>
            <a:r>
              <a:rPr lang="en-US" altLang="en-US" b="1" dirty="0">
                <a:latin typeface="Arial" panose="020B0604020202020204" pitchFamily="34" charset="0"/>
              </a:rPr>
              <a:t>last </a:t>
            </a:r>
            <a:r>
              <a:rPr lang="en-US" altLang="en-US" dirty="0">
                <a:latin typeface="Arial" panose="020B0604020202020204" pitchFamily="34" charset="0"/>
              </a:rPr>
              <a:t>in the budget process.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Sales budget.</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Cash receipts/disbursements budget.</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solidFill>
                  <a:schemeClr val="folHlink"/>
                </a:solidFill>
                <a:latin typeface="Arial" panose="020B0604020202020204" pitchFamily="34" charset="0"/>
              </a:rPr>
              <a:t>Budgeted balance sheet.</a:t>
            </a:r>
            <a:endParaRPr lang="en-US" altLang="en-US" dirty="0">
              <a:solidFill>
                <a:schemeClr val="folHlink"/>
              </a:solidFill>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Production budget.</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9859">
                                            <p:txEl>
                                              <p:charRg st="0" end="57"/>
                                            </p:txEl>
                                          </p:spTgt>
                                        </p:tgtEl>
                                        <p:attrNameLst>
                                          <p:attrName>style.visibility</p:attrName>
                                        </p:attrNameLst>
                                      </p:cBhvr>
                                      <p:to>
                                        <p:strVal val="visible"/>
                                      </p:to>
                                    </p:set>
                                    <p:anim calcmode="lin" valueType="num">
                                      <p:cBhvr additive="base">
                                        <p:cTn id="7" dur="500" fill="hold"/>
                                        <p:tgtEl>
                                          <p:spTgt spid="249859">
                                            <p:txEl>
                                              <p:charRg st="0" end="5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9859">
                                            <p:txEl>
                                              <p:charRg st="0" end="57"/>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9859">
                                            <p:txEl>
                                              <p:charRg st="57" end="71"/>
                                            </p:txEl>
                                          </p:spTgt>
                                        </p:tgtEl>
                                        <p:attrNameLst>
                                          <p:attrName>style.visibility</p:attrName>
                                        </p:attrNameLst>
                                      </p:cBhvr>
                                      <p:to>
                                        <p:strVal val="visible"/>
                                      </p:to>
                                    </p:set>
                                    <p:anim calcmode="lin" valueType="num">
                                      <p:cBhvr additive="base">
                                        <p:cTn id="11" dur="500" fill="hold"/>
                                        <p:tgtEl>
                                          <p:spTgt spid="249859">
                                            <p:txEl>
                                              <p:charRg st="57" end="7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9859">
                                            <p:txEl>
                                              <p:charRg st="57" end="7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49859">
                                            <p:txEl>
                                              <p:charRg st="71" end="107"/>
                                            </p:txEl>
                                          </p:spTgt>
                                        </p:tgtEl>
                                        <p:attrNameLst>
                                          <p:attrName>style.visibility</p:attrName>
                                        </p:attrNameLst>
                                      </p:cBhvr>
                                      <p:to>
                                        <p:strVal val="visible"/>
                                      </p:to>
                                    </p:set>
                                    <p:anim calcmode="lin" valueType="num">
                                      <p:cBhvr additive="base">
                                        <p:cTn id="15" dur="500" fill="hold"/>
                                        <p:tgtEl>
                                          <p:spTgt spid="249859">
                                            <p:txEl>
                                              <p:charRg st="71" end="107"/>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9859">
                                            <p:txEl>
                                              <p:charRg st="71" end="107"/>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49859">
                                            <p:txEl>
                                              <p:charRg st="107" end="131"/>
                                            </p:txEl>
                                          </p:spTgt>
                                        </p:tgtEl>
                                        <p:attrNameLst>
                                          <p:attrName>style.visibility</p:attrName>
                                        </p:attrNameLst>
                                      </p:cBhvr>
                                      <p:to>
                                        <p:strVal val="visible"/>
                                      </p:to>
                                    </p:set>
                                    <p:anim calcmode="lin" valueType="num">
                                      <p:cBhvr additive="base">
                                        <p:cTn id="19" dur="500" fill="hold"/>
                                        <p:tgtEl>
                                          <p:spTgt spid="249859">
                                            <p:txEl>
                                              <p:charRg st="107" end="13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9859">
                                            <p:txEl>
                                              <p:charRg st="107" end="13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9859">
                                            <p:txEl>
                                              <p:charRg st="131" end="150"/>
                                            </p:txEl>
                                          </p:spTgt>
                                        </p:tgtEl>
                                        <p:attrNameLst>
                                          <p:attrName>style.visibility</p:attrName>
                                        </p:attrNameLst>
                                      </p:cBhvr>
                                      <p:to>
                                        <p:strVal val="visible"/>
                                      </p:to>
                                    </p:set>
                                    <p:anim calcmode="lin" valueType="num">
                                      <p:cBhvr additive="base">
                                        <p:cTn id="23" dur="500" fill="hold"/>
                                        <p:tgtEl>
                                          <p:spTgt spid="249859">
                                            <p:txEl>
                                              <p:charRg st="131" end="15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9859">
                                            <p:txEl>
                                              <p:charRg st="131" end="15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p:cNvSpPr>
          <p:nvPr>
            <p:ph type="title"/>
          </p:nvPr>
        </p:nvSpPr>
        <p:spPr>
          <a:ln/>
        </p:spPr>
        <p:txBody>
          <a:bodyPr vert="horz" wrap="square" lIns="91440" tIns="45720" rIns="91440" bIns="45720" anchor="ctr" anchorCtr="0"/>
          <a:p>
            <a:pPr eaLnBrk="1" hangingPunct="1"/>
            <a:br>
              <a:rPr lang="en-US" altLang="en-US" dirty="0">
                <a:latin typeface="Arial" panose="020B0604020202020204" pitchFamily="34" charset="0"/>
              </a:rPr>
            </a:br>
            <a:r>
              <a:rPr lang="en-US" altLang="en-US" dirty="0">
                <a:latin typeface="Arial" panose="020B0604020202020204" pitchFamily="34" charset="0"/>
              </a:rPr>
              <a:t> </a:t>
            </a:r>
            <a:r>
              <a:rPr lang="en-US" altLang="en-US" sz="4000" b="1" dirty="0">
                <a:latin typeface="Arial" panose="020B0604020202020204" pitchFamily="34" charset="0"/>
              </a:rPr>
              <a:t>Quick Review Question #3</a:t>
            </a:r>
            <a:endParaRPr lang="en-US" altLang="en-US" sz="4000" b="1" dirty="0">
              <a:latin typeface="Arial" panose="020B0604020202020204" pitchFamily="34" charset="0"/>
            </a:endParaRPr>
          </a:p>
        </p:txBody>
      </p:sp>
      <p:sp>
        <p:nvSpPr>
          <p:cNvPr id="251907" name="Rectangle 3"/>
          <p:cNvSpPr>
            <a:spLocks noGrp="1"/>
          </p:cNvSpPr>
          <p:nvPr>
            <p:ph sz="half" idx="1"/>
          </p:nvPr>
        </p:nvSpPr>
        <p:spPr>
          <a:xfrm>
            <a:off x="1214438" y="2211388"/>
            <a:ext cx="6856412" cy="40370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startAt="3"/>
            </a:pPr>
            <a:r>
              <a:rPr lang="en-US" altLang="en-US" dirty="0">
                <a:latin typeface="Arial" panose="020B0604020202020204" pitchFamily="34" charset="0"/>
              </a:rPr>
              <a:t>The difference between a budgeted and actual amount is called</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An error.</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A flexible budget.</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A variance.</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Fraud.</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1907">
                                            <p:txEl>
                                              <p:charRg st="0" end="62"/>
                                            </p:txEl>
                                          </p:spTgt>
                                        </p:tgtEl>
                                        <p:attrNameLst>
                                          <p:attrName>style.visibility</p:attrName>
                                        </p:attrNameLst>
                                      </p:cBhvr>
                                      <p:to>
                                        <p:strVal val="visible"/>
                                      </p:to>
                                    </p:set>
                                    <p:anim calcmode="lin" valueType="num">
                                      <p:cBhvr additive="base">
                                        <p:cTn id="7" dur="500" fill="hold"/>
                                        <p:tgtEl>
                                          <p:spTgt spid="251907">
                                            <p:txEl>
                                              <p:charRg st="0" end="6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1907">
                                            <p:txEl>
                                              <p:charRg st="0" end="6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1907">
                                            <p:txEl>
                                              <p:charRg st="62" end="72"/>
                                            </p:txEl>
                                          </p:spTgt>
                                        </p:tgtEl>
                                        <p:attrNameLst>
                                          <p:attrName>style.visibility</p:attrName>
                                        </p:attrNameLst>
                                      </p:cBhvr>
                                      <p:to>
                                        <p:strVal val="visible"/>
                                      </p:to>
                                    </p:set>
                                    <p:anim calcmode="lin" valueType="num">
                                      <p:cBhvr additive="base">
                                        <p:cTn id="13" dur="500" fill="hold"/>
                                        <p:tgtEl>
                                          <p:spTgt spid="251907">
                                            <p:txEl>
                                              <p:charRg st="62" end="7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1907">
                                            <p:txEl>
                                              <p:charRg st="62" end="7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1907">
                                            <p:txEl>
                                              <p:charRg st="72" end="91"/>
                                            </p:txEl>
                                          </p:spTgt>
                                        </p:tgtEl>
                                        <p:attrNameLst>
                                          <p:attrName>style.visibility</p:attrName>
                                        </p:attrNameLst>
                                      </p:cBhvr>
                                      <p:to>
                                        <p:strVal val="visible"/>
                                      </p:to>
                                    </p:set>
                                    <p:anim calcmode="lin" valueType="num">
                                      <p:cBhvr additive="base">
                                        <p:cTn id="19" dur="500" fill="hold"/>
                                        <p:tgtEl>
                                          <p:spTgt spid="251907">
                                            <p:txEl>
                                              <p:charRg st="72" end="9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1907">
                                            <p:txEl>
                                              <p:charRg st="72" end="9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1907">
                                            <p:txEl>
                                              <p:charRg st="91" end="103"/>
                                            </p:txEl>
                                          </p:spTgt>
                                        </p:tgtEl>
                                        <p:attrNameLst>
                                          <p:attrName>style.visibility</p:attrName>
                                        </p:attrNameLst>
                                      </p:cBhvr>
                                      <p:to>
                                        <p:strVal val="visible"/>
                                      </p:to>
                                    </p:set>
                                    <p:anim calcmode="lin" valueType="num">
                                      <p:cBhvr additive="base">
                                        <p:cTn id="25" dur="500" fill="hold"/>
                                        <p:tgtEl>
                                          <p:spTgt spid="251907">
                                            <p:txEl>
                                              <p:charRg st="91" end="10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1907">
                                            <p:txEl>
                                              <p:charRg st="91" end="10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1907">
                                            <p:txEl>
                                              <p:charRg st="103" end="110"/>
                                            </p:txEl>
                                          </p:spTgt>
                                        </p:tgtEl>
                                        <p:attrNameLst>
                                          <p:attrName>style.visibility</p:attrName>
                                        </p:attrNameLst>
                                      </p:cBhvr>
                                      <p:to>
                                        <p:strVal val="visible"/>
                                      </p:to>
                                    </p:set>
                                    <p:anim calcmode="lin" valueType="num">
                                      <p:cBhvr additive="base">
                                        <p:cTn id="31" dur="500" fill="hold"/>
                                        <p:tgtEl>
                                          <p:spTgt spid="251907">
                                            <p:txEl>
                                              <p:charRg st="103" end="1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1907">
                                            <p:txEl>
                                              <p:charRg st="103" end="1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ldLvl="2"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p:nvPr>
        </p:nvSpPr>
        <p:spPr>
          <a:ln/>
        </p:spPr>
        <p:txBody>
          <a:bodyPr vert="horz" wrap="square" lIns="91440" tIns="45720" rIns="91440" bIns="45720" anchor="ctr" anchorCtr="0"/>
          <a:p>
            <a:pPr eaLnBrk="1" hangingPunct="1"/>
            <a:br>
              <a:rPr lang="en-US" altLang="en-US" dirty="0">
                <a:latin typeface="Arial" panose="020B0604020202020204" pitchFamily="34" charset="0"/>
              </a:rPr>
            </a:br>
            <a:r>
              <a:rPr lang="en-US" altLang="en-US" dirty="0">
                <a:latin typeface="Arial" panose="020B0604020202020204" pitchFamily="34" charset="0"/>
              </a:rPr>
              <a:t> </a:t>
            </a:r>
            <a:r>
              <a:rPr lang="en-US" altLang="en-US" sz="4000" b="1" dirty="0">
                <a:latin typeface="Arial" panose="020B0604020202020204" pitchFamily="34" charset="0"/>
              </a:rPr>
              <a:t>Quick Review Answer #3</a:t>
            </a:r>
            <a:endParaRPr lang="en-US" altLang="en-US" sz="4000" b="1" dirty="0">
              <a:latin typeface="Arial" panose="020B0604020202020204" pitchFamily="34" charset="0"/>
            </a:endParaRPr>
          </a:p>
        </p:txBody>
      </p:sp>
      <p:sp>
        <p:nvSpPr>
          <p:cNvPr id="253955" name="Rectangle 3"/>
          <p:cNvSpPr>
            <a:spLocks noGrp="1"/>
          </p:cNvSpPr>
          <p:nvPr>
            <p:ph sz="half" idx="1"/>
          </p:nvPr>
        </p:nvSpPr>
        <p:spPr>
          <a:xfrm>
            <a:off x="1214438" y="2211388"/>
            <a:ext cx="6856412" cy="41132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startAt="3"/>
            </a:pPr>
            <a:r>
              <a:rPr lang="en-US" altLang="en-US" dirty="0">
                <a:latin typeface="Arial" panose="020B0604020202020204" pitchFamily="34" charset="0"/>
              </a:rPr>
              <a:t>The difference between a budgeted and actual amount is called</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An error.</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A flexible budget.</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solidFill>
                  <a:schemeClr val="folHlink"/>
                </a:solidFill>
                <a:latin typeface="Arial" panose="020B0604020202020204" pitchFamily="34" charset="0"/>
              </a:rPr>
              <a:t>A variance.</a:t>
            </a:r>
            <a:endParaRPr lang="en-US" altLang="en-US" dirty="0">
              <a:solidFill>
                <a:schemeClr val="folHlink"/>
              </a:solidFill>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Fraud.</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3955">
                                            <p:txEl>
                                              <p:charRg st="0" end="62"/>
                                            </p:txEl>
                                          </p:spTgt>
                                        </p:tgtEl>
                                        <p:attrNameLst>
                                          <p:attrName>style.visibility</p:attrName>
                                        </p:attrNameLst>
                                      </p:cBhvr>
                                      <p:to>
                                        <p:strVal val="visible"/>
                                      </p:to>
                                    </p:set>
                                    <p:anim calcmode="lin" valueType="num">
                                      <p:cBhvr additive="base">
                                        <p:cTn id="7" dur="500" fill="hold"/>
                                        <p:tgtEl>
                                          <p:spTgt spid="253955">
                                            <p:txEl>
                                              <p:charRg st="0" end="6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3955">
                                            <p:txEl>
                                              <p:charRg st="0" end="6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3955">
                                            <p:txEl>
                                              <p:charRg st="62" end="72"/>
                                            </p:txEl>
                                          </p:spTgt>
                                        </p:tgtEl>
                                        <p:attrNameLst>
                                          <p:attrName>style.visibility</p:attrName>
                                        </p:attrNameLst>
                                      </p:cBhvr>
                                      <p:to>
                                        <p:strVal val="visible"/>
                                      </p:to>
                                    </p:set>
                                    <p:anim calcmode="lin" valueType="num">
                                      <p:cBhvr additive="base">
                                        <p:cTn id="11" dur="500" fill="hold"/>
                                        <p:tgtEl>
                                          <p:spTgt spid="253955">
                                            <p:txEl>
                                              <p:charRg st="62" end="7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3955">
                                            <p:txEl>
                                              <p:charRg st="62" end="7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53955">
                                            <p:txEl>
                                              <p:charRg st="72" end="91"/>
                                            </p:txEl>
                                          </p:spTgt>
                                        </p:tgtEl>
                                        <p:attrNameLst>
                                          <p:attrName>style.visibility</p:attrName>
                                        </p:attrNameLst>
                                      </p:cBhvr>
                                      <p:to>
                                        <p:strVal val="visible"/>
                                      </p:to>
                                    </p:set>
                                    <p:anim calcmode="lin" valueType="num">
                                      <p:cBhvr additive="base">
                                        <p:cTn id="15" dur="500" fill="hold"/>
                                        <p:tgtEl>
                                          <p:spTgt spid="253955">
                                            <p:txEl>
                                              <p:charRg st="72" end="9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53955">
                                            <p:txEl>
                                              <p:charRg st="72" end="91"/>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53955">
                                            <p:txEl>
                                              <p:charRg st="91" end="103"/>
                                            </p:txEl>
                                          </p:spTgt>
                                        </p:tgtEl>
                                        <p:attrNameLst>
                                          <p:attrName>style.visibility</p:attrName>
                                        </p:attrNameLst>
                                      </p:cBhvr>
                                      <p:to>
                                        <p:strVal val="visible"/>
                                      </p:to>
                                    </p:set>
                                    <p:anim calcmode="lin" valueType="num">
                                      <p:cBhvr additive="base">
                                        <p:cTn id="19" dur="500" fill="hold"/>
                                        <p:tgtEl>
                                          <p:spTgt spid="253955">
                                            <p:txEl>
                                              <p:charRg st="91" end="10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3955">
                                            <p:txEl>
                                              <p:charRg st="91" end="10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53955">
                                            <p:txEl>
                                              <p:charRg st="103" end="110"/>
                                            </p:txEl>
                                          </p:spTgt>
                                        </p:tgtEl>
                                        <p:attrNameLst>
                                          <p:attrName>style.visibility</p:attrName>
                                        </p:attrNameLst>
                                      </p:cBhvr>
                                      <p:to>
                                        <p:strVal val="visible"/>
                                      </p:to>
                                    </p:set>
                                    <p:anim calcmode="lin" valueType="num">
                                      <p:cBhvr additive="base">
                                        <p:cTn id="23" dur="500" fill="hold"/>
                                        <p:tgtEl>
                                          <p:spTgt spid="253955">
                                            <p:txEl>
                                              <p:charRg st="103" end="11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53955">
                                            <p:txEl>
                                              <p:charRg st="103" end="1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p:cNvSpPr>
          <p:nvPr>
            <p:ph type="title"/>
          </p:nvPr>
        </p:nvSpPr>
        <p:spPr>
          <a:ln/>
        </p:spPr>
        <p:txBody>
          <a:bodyPr vert="horz" wrap="square" lIns="91440" tIns="45720" rIns="91440" bIns="45720" anchor="ctr" anchorCtr="0"/>
          <a:p>
            <a:pPr eaLnBrk="1" hangingPunct="1"/>
            <a:br>
              <a:rPr lang="en-US" altLang="en-US" dirty="0">
                <a:latin typeface="Arial" panose="020B0604020202020204" pitchFamily="34" charset="0"/>
              </a:rPr>
            </a:br>
            <a:r>
              <a:rPr lang="en-US" altLang="en-US" dirty="0">
                <a:latin typeface="Arial" panose="020B0604020202020204" pitchFamily="34" charset="0"/>
              </a:rPr>
              <a:t> </a:t>
            </a:r>
            <a:r>
              <a:rPr lang="en-US" altLang="en-US" sz="4000" b="1" dirty="0">
                <a:latin typeface="Arial" panose="020B0604020202020204" pitchFamily="34" charset="0"/>
              </a:rPr>
              <a:t>Quick Review Question #4</a:t>
            </a:r>
            <a:endParaRPr lang="en-US" altLang="en-US" sz="4000" b="1" dirty="0">
              <a:latin typeface="Arial" panose="020B0604020202020204" pitchFamily="34" charset="0"/>
            </a:endParaRPr>
          </a:p>
        </p:txBody>
      </p:sp>
      <p:sp>
        <p:nvSpPr>
          <p:cNvPr id="256003" name="Rectangle 3"/>
          <p:cNvSpPr>
            <a:spLocks noGrp="1"/>
          </p:cNvSpPr>
          <p:nvPr>
            <p:ph sz="half" idx="1"/>
          </p:nvPr>
        </p:nvSpPr>
        <p:spPr>
          <a:xfrm>
            <a:off x="1214438" y="2211388"/>
            <a:ext cx="6856412" cy="43418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startAt="4"/>
            </a:pPr>
            <a:r>
              <a:rPr lang="en-US" altLang="en-US" dirty="0">
                <a:latin typeface="Arial" panose="020B0604020202020204" pitchFamily="34" charset="0"/>
              </a:rPr>
              <a:t>Beginning inventory is 3,200 units. Required ending inventory is 3,500 units. Sales are forecasted at 14,500 units. The production budget calls for how many units?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21,200</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14,200</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14,800</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Cannot be determined</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03">
                                            <p:txEl>
                                              <p:charRg st="0" end="164"/>
                                            </p:txEl>
                                          </p:spTgt>
                                        </p:tgtEl>
                                        <p:attrNameLst>
                                          <p:attrName>style.visibility</p:attrName>
                                        </p:attrNameLst>
                                      </p:cBhvr>
                                      <p:to>
                                        <p:strVal val="visible"/>
                                      </p:to>
                                    </p:set>
                                    <p:anim calcmode="lin" valueType="num">
                                      <p:cBhvr additive="base">
                                        <p:cTn id="7" dur="500" fill="hold"/>
                                        <p:tgtEl>
                                          <p:spTgt spid="256003">
                                            <p:txEl>
                                              <p:charRg st="0" end="16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03">
                                            <p:txEl>
                                              <p:charRg st="0" end="16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03">
                                            <p:txEl>
                                              <p:charRg st="164" end="171"/>
                                            </p:txEl>
                                          </p:spTgt>
                                        </p:tgtEl>
                                        <p:attrNameLst>
                                          <p:attrName>style.visibility</p:attrName>
                                        </p:attrNameLst>
                                      </p:cBhvr>
                                      <p:to>
                                        <p:strVal val="visible"/>
                                      </p:to>
                                    </p:set>
                                    <p:anim calcmode="lin" valueType="num">
                                      <p:cBhvr additive="base">
                                        <p:cTn id="13" dur="500" fill="hold"/>
                                        <p:tgtEl>
                                          <p:spTgt spid="256003">
                                            <p:txEl>
                                              <p:charRg st="164" end="17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03">
                                            <p:txEl>
                                              <p:charRg st="164" end="17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03">
                                            <p:txEl>
                                              <p:charRg st="171" end="178"/>
                                            </p:txEl>
                                          </p:spTgt>
                                        </p:tgtEl>
                                        <p:attrNameLst>
                                          <p:attrName>style.visibility</p:attrName>
                                        </p:attrNameLst>
                                      </p:cBhvr>
                                      <p:to>
                                        <p:strVal val="visible"/>
                                      </p:to>
                                    </p:set>
                                    <p:anim calcmode="lin" valueType="num">
                                      <p:cBhvr additive="base">
                                        <p:cTn id="19" dur="500" fill="hold"/>
                                        <p:tgtEl>
                                          <p:spTgt spid="256003">
                                            <p:txEl>
                                              <p:charRg st="171" end="17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03">
                                            <p:txEl>
                                              <p:charRg st="171" end="17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03">
                                            <p:txEl>
                                              <p:charRg st="178" end="185"/>
                                            </p:txEl>
                                          </p:spTgt>
                                        </p:tgtEl>
                                        <p:attrNameLst>
                                          <p:attrName>style.visibility</p:attrName>
                                        </p:attrNameLst>
                                      </p:cBhvr>
                                      <p:to>
                                        <p:strVal val="visible"/>
                                      </p:to>
                                    </p:set>
                                    <p:anim calcmode="lin" valueType="num">
                                      <p:cBhvr additive="base">
                                        <p:cTn id="25" dur="500" fill="hold"/>
                                        <p:tgtEl>
                                          <p:spTgt spid="256003">
                                            <p:txEl>
                                              <p:charRg st="178" end="18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03">
                                            <p:txEl>
                                              <p:charRg st="178" end="18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03">
                                            <p:txEl>
                                              <p:charRg st="185" end="206"/>
                                            </p:txEl>
                                          </p:spTgt>
                                        </p:tgtEl>
                                        <p:attrNameLst>
                                          <p:attrName>style.visibility</p:attrName>
                                        </p:attrNameLst>
                                      </p:cBhvr>
                                      <p:to>
                                        <p:strVal val="visible"/>
                                      </p:to>
                                    </p:set>
                                    <p:anim calcmode="lin" valueType="num">
                                      <p:cBhvr additive="base">
                                        <p:cTn id="31" dur="500" fill="hold"/>
                                        <p:tgtEl>
                                          <p:spTgt spid="256003">
                                            <p:txEl>
                                              <p:charRg st="185" end="20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03">
                                            <p:txEl>
                                              <p:charRg st="185" end="20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ldLvl="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ln/>
        </p:spPr>
        <p:txBody>
          <a:bodyPr vert="horz" wrap="square" lIns="91440" tIns="45720" rIns="91440" bIns="45720" anchor="ctr" anchorCtr="0"/>
          <a:p>
            <a:pPr eaLnBrk="1" hangingPunct="1"/>
            <a:r>
              <a:rPr lang="en-US" altLang="en-US" sz="4000" b="1" dirty="0">
                <a:latin typeface="Arial" panose="020B0604020202020204" pitchFamily="34" charset="0"/>
              </a:rPr>
              <a:t>Use of Budgets in Planning and Control</a:t>
            </a:r>
            <a:endParaRPr lang="en-US" altLang="en-US" sz="4000" b="1" dirty="0">
              <a:latin typeface="Arial" panose="020B0604020202020204" pitchFamily="34" charset="0"/>
            </a:endParaRPr>
          </a:p>
        </p:txBody>
      </p:sp>
      <p:sp>
        <p:nvSpPr>
          <p:cNvPr id="96266" name="Text Box 10"/>
          <p:cNvSpPr txBox="1"/>
          <p:nvPr/>
        </p:nvSpPr>
        <p:spPr>
          <a:xfrm>
            <a:off x="1214438" y="2211388"/>
            <a:ext cx="6856412" cy="2970212"/>
          </a:xfrm>
          <a:prstGeom prst="rect">
            <a:avLst/>
          </a:prstGeom>
          <a:noFill/>
          <a:ln w="9525">
            <a:noFill/>
          </a:ln>
        </p:spPr>
        <p:txBody>
          <a:bodyPr/>
          <a:p>
            <a:pPr marL="457200" indent="-457200" eaLnBrk="1" hangingPunct="1">
              <a:buFont typeface="Wingdings" panose="05000000000000000000" pitchFamily="2" charset="2"/>
              <a:buAutoNum type="arabicPeriod"/>
            </a:pPr>
            <a:r>
              <a:rPr lang="en-US" altLang="en-US" sz="2800" dirty="0">
                <a:latin typeface="Arial" panose="020B0604020202020204" pitchFamily="34" charset="0"/>
              </a:rPr>
              <a:t>The entire </a:t>
            </a:r>
            <a:r>
              <a:rPr lang="en-US" altLang="en-US" sz="2800" dirty="0">
                <a:latin typeface="Arial" panose="020B0604020202020204" pitchFamily="34" charset="0"/>
                <a:hlinkClick r:id="rId1"/>
              </a:rPr>
              <a:t>planning</a:t>
            </a:r>
            <a:r>
              <a:rPr lang="en-US" altLang="en-US" sz="2800" dirty="0">
                <a:latin typeface="Arial" panose="020B0604020202020204" pitchFamily="34" charset="0"/>
              </a:rPr>
              <a:t> and </a:t>
            </a:r>
            <a:r>
              <a:rPr lang="en-US" altLang="en-US" sz="2800" dirty="0">
                <a:latin typeface="Arial" panose="020B0604020202020204" pitchFamily="34" charset="0"/>
                <a:hlinkClick r:id="rId1"/>
              </a:rPr>
              <a:t>control</a:t>
            </a:r>
            <a:r>
              <a:rPr lang="en-US" altLang="en-US" sz="2800" dirty="0">
                <a:latin typeface="Arial" panose="020B0604020202020204" pitchFamily="34" charset="0"/>
              </a:rPr>
              <a:t> process of many companies is built around </a:t>
            </a:r>
            <a:r>
              <a:rPr lang="en-US" altLang="en-US" sz="2800" dirty="0">
                <a:latin typeface="Arial" panose="020B0604020202020204" pitchFamily="34" charset="0"/>
                <a:hlinkClick r:id="rId1"/>
              </a:rPr>
              <a:t>budgets</a:t>
            </a:r>
            <a:r>
              <a:rPr lang="en-US" altLang="en-US" sz="2800" dirty="0">
                <a:latin typeface="Arial" panose="020B0604020202020204" pitchFamily="34" charset="0"/>
              </a:rPr>
              <a:t>.</a:t>
            </a:r>
            <a:endParaRPr lang="en-US" altLang="en-US"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6266">
                                            <p:txEl>
                                              <p:charRg st="0" end="83"/>
                                            </p:txEl>
                                          </p:spTgt>
                                        </p:tgtEl>
                                        <p:attrNameLst>
                                          <p:attrName>style.visibility</p:attrName>
                                        </p:attrNameLst>
                                      </p:cBhvr>
                                      <p:to>
                                        <p:strVal val="visible"/>
                                      </p:to>
                                    </p:set>
                                    <p:anim calcmode="lin" valueType="num">
                                      <p:cBhvr additive="base">
                                        <p:cTn id="7" dur="500" fill="hold"/>
                                        <p:tgtEl>
                                          <p:spTgt spid="96266">
                                            <p:txEl>
                                              <p:charRg st="0" end="8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66">
                                            <p:txEl>
                                              <p:charRg st="0" end="8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 grpId="0" bldLvl="2"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p:cNvSpPr>
          <p:nvPr>
            <p:ph type="title"/>
          </p:nvPr>
        </p:nvSpPr>
        <p:spPr>
          <a:ln/>
        </p:spPr>
        <p:txBody>
          <a:bodyPr vert="horz" wrap="square" lIns="91440" tIns="45720" rIns="91440" bIns="45720" anchor="ctr" anchorCtr="0"/>
          <a:p>
            <a:pPr eaLnBrk="1" hangingPunct="1"/>
            <a:br>
              <a:rPr lang="en-US" altLang="en-US" dirty="0">
                <a:latin typeface="Arial" panose="020B0604020202020204" pitchFamily="34" charset="0"/>
              </a:rPr>
            </a:br>
            <a:r>
              <a:rPr lang="en-US" altLang="en-US" dirty="0">
                <a:latin typeface="Arial" panose="020B0604020202020204" pitchFamily="34" charset="0"/>
              </a:rPr>
              <a:t> </a:t>
            </a:r>
            <a:r>
              <a:rPr lang="en-US" altLang="en-US" sz="4000" b="1" dirty="0">
                <a:latin typeface="Arial" panose="020B0604020202020204" pitchFamily="34" charset="0"/>
              </a:rPr>
              <a:t>Quick Review Answer #4</a:t>
            </a:r>
            <a:endParaRPr lang="en-US" altLang="en-US" sz="4000" b="1" dirty="0">
              <a:latin typeface="Arial" panose="020B0604020202020204" pitchFamily="34" charset="0"/>
            </a:endParaRPr>
          </a:p>
        </p:txBody>
      </p:sp>
      <p:sp>
        <p:nvSpPr>
          <p:cNvPr id="258051" name="Rectangle 3"/>
          <p:cNvSpPr>
            <a:spLocks noGrp="1"/>
          </p:cNvSpPr>
          <p:nvPr>
            <p:ph sz="half" idx="1"/>
          </p:nvPr>
        </p:nvSpPr>
        <p:spPr>
          <a:xfrm>
            <a:off x="1214438" y="2211388"/>
            <a:ext cx="6856412" cy="41132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startAt="4"/>
            </a:pPr>
            <a:r>
              <a:rPr lang="en-US" altLang="en-US" dirty="0">
                <a:latin typeface="Arial" panose="020B0604020202020204" pitchFamily="34" charset="0"/>
              </a:rPr>
              <a:t>Beginning inventory is 3,200 units. Required ending inventory is 3,500 units. Sales are forecasted at 14,500 units. The production budget calls for how many units?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21,200</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14,200</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solidFill>
                  <a:schemeClr val="folHlink"/>
                </a:solidFill>
                <a:latin typeface="Arial" panose="020B0604020202020204" pitchFamily="34" charset="0"/>
              </a:rPr>
              <a:t>14,800</a:t>
            </a:r>
            <a:endParaRPr lang="en-US" altLang="en-US" dirty="0">
              <a:solidFill>
                <a:schemeClr val="folHlink"/>
              </a:solidFill>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Cannot be determined </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8051">
                                            <p:txEl>
                                              <p:charRg st="0" end="164"/>
                                            </p:txEl>
                                          </p:spTgt>
                                        </p:tgtEl>
                                        <p:attrNameLst>
                                          <p:attrName>style.visibility</p:attrName>
                                        </p:attrNameLst>
                                      </p:cBhvr>
                                      <p:to>
                                        <p:strVal val="visible"/>
                                      </p:to>
                                    </p:set>
                                    <p:anim calcmode="lin" valueType="num">
                                      <p:cBhvr additive="base">
                                        <p:cTn id="7" dur="500" fill="hold"/>
                                        <p:tgtEl>
                                          <p:spTgt spid="258051">
                                            <p:txEl>
                                              <p:charRg st="0" end="16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8051">
                                            <p:txEl>
                                              <p:charRg st="0" end="16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8051">
                                            <p:txEl>
                                              <p:charRg st="164" end="171"/>
                                            </p:txEl>
                                          </p:spTgt>
                                        </p:tgtEl>
                                        <p:attrNameLst>
                                          <p:attrName>style.visibility</p:attrName>
                                        </p:attrNameLst>
                                      </p:cBhvr>
                                      <p:to>
                                        <p:strVal val="visible"/>
                                      </p:to>
                                    </p:set>
                                    <p:anim calcmode="lin" valueType="num">
                                      <p:cBhvr additive="base">
                                        <p:cTn id="11" dur="500" fill="hold"/>
                                        <p:tgtEl>
                                          <p:spTgt spid="258051">
                                            <p:txEl>
                                              <p:charRg st="164" end="17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8051">
                                            <p:txEl>
                                              <p:charRg st="164" end="17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58051">
                                            <p:txEl>
                                              <p:charRg st="171" end="178"/>
                                            </p:txEl>
                                          </p:spTgt>
                                        </p:tgtEl>
                                        <p:attrNameLst>
                                          <p:attrName>style.visibility</p:attrName>
                                        </p:attrNameLst>
                                      </p:cBhvr>
                                      <p:to>
                                        <p:strVal val="visible"/>
                                      </p:to>
                                    </p:set>
                                    <p:anim calcmode="lin" valueType="num">
                                      <p:cBhvr additive="base">
                                        <p:cTn id="15" dur="500" fill="hold"/>
                                        <p:tgtEl>
                                          <p:spTgt spid="258051">
                                            <p:txEl>
                                              <p:charRg st="171" end="178"/>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58051">
                                            <p:txEl>
                                              <p:charRg st="171" end="178"/>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58051">
                                            <p:txEl>
                                              <p:charRg st="178" end="185"/>
                                            </p:txEl>
                                          </p:spTgt>
                                        </p:tgtEl>
                                        <p:attrNameLst>
                                          <p:attrName>style.visibility</p:attrName>
                                        </p:attrNameLst>
                                      </p:cBhvr>
                                      <p:to>
                                        <p:strVal val="visible"/>
                                      </p:to>
                                    </p:set>
                                    <p:anim calcmode="lin" valueType="num">
                                      <p:cBhvr additive="base">
                                        <p:cTn id="19" dur="500" fill="hold"/>
                                        <p:tgtEl>
                                          <p:spTgt spid="258051">
                                            <p:txEl>
                                              <p:charRg st="178" end="18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8051">
                                            <p:txEl>
                                              <p:charRg st="178" end="18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58051">
                                            <p:txEl>
                                              <p:charRg st="185" end="207"/>
                                            </p:txEl>
                                          </p:spTgt>
                                        </p:tgtEl>
                                        <p:attrNameLst>
                                          <p:attrName>style.visibility</p:attrName>
                                        </p:attrNameLst>
                                      </p:cBhvr>
                                      <p:to>
                                        <p:strVal val="visible"/>
                                      </p:to>
                                    </p:set>
                                    <p:anim calcmode="lin" valueType="num">
                                      <p:cBhvr additive="base">
                                        <p:cTn id="23" dur="500" fill="hold"/>
                                        <p:tgtEl>
                                          <p:spTgt spid="258051">
                                            <p:txEl>
                                              <p:charRg st="185" end="20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58051">
                                            <p:txEl>
                                              <p:charRg st="185" end="20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5"/>
          <p:cNvSpPr>
            <a:spLocks noGrp="1"/>
          </p:cNvSpPr>
          <p:nvPr>
            <p:ph type="title"/>
          </p:nvPr>
        </p:nvSpPr>
        <p:spPr>
          <a:ln/>
        </p:spPr>
        <p:txBody>
          <a:bodyPr vert="horz" wrap="square" lIns="91440" tIns="45720" rIns="91440" bIns="45720" anchor="ctr" anchorCtr="0"/>
          <a:p>
            <a:pPr eaLnBrk="1" hangingPunct="1"/>
            <a:r>
              <a:rPr lang="en-US" altLang="en-US" dirty="0"/>
              <a:t>Sales Budget of Collegiate Apparel</a:t>
            </a:r>
            <a:endParaRPr lang="en-US" altLang="en-US" dirty="0"/>
          </a:p>
        </p:txBody>
      </p:sp>
      <p:sp>
        <p:nvSpPr>
          <p:cNvPr id="857091" name="Rectangle 3"/>
          <p:cNvSpPr>
            <a:spLocks noGrp="1" noChangeArrowheads="1"/>
          </p:cNvSpPr>
          <p:nvPr>
            <p:ph type="body" idx="1"/>
          </p:nvPr>
        </p:nvSpPr>
        <p:spPr>
          <a:xfrm>
            <a:off x="304800" y="1600200"/>
            <a:ext cx="8534400" cy="3886200"/>
          </a:xfrm>
          <a:solidFill>
            <a:srgbClr val="0033CC"/>
          </a:solidFill>
          <a:ln w="12700">
            <a:solidFill>
              <a:srgbClr val="000000"/>
            </a:solidFill>
            <a:miter lim="800000"/>
          </a:ln>
          <a:effectLst>
            <a:outerShdw dist="35921" dir="2700000" algn="ctr" rotWithShape="0">
              <a:srgbClr val="000000"/>
            </a:outerShdw>
          </a:effectLst>
        </p:spPr>
        <p:txBody>
          <a:bodyPr vert="horz" wrap="square" lIns="90488" tIns="44450" rIns="90488" bIns="44450" numCol="1" rtlCol="0" anchor="t" anchorCtr="0" compatLnSpc="1">
            <a:normAutofit/>
          </a:bodyPr>
          <a:lstStyle/>
          <a:p>
            <a:pPr marL="228600" marR="0" lvl="0" indent="-228600" algn="l" defTabSz="914400" rtl="0" eaLnBrk="1" fontAlgn="auto" latinLnBrk="0" hangingPunct="1">
              <a:lnSpc>
                <a:spcPct val="90000"/>
              </a:lnSpc>
              <a:spcBef>
                <a:spcPts val="1000"/>
              </a:spcBef>
              <a:spcAft>
                <a:spcPts val="0"/>
              </a:spcAft>
              <a:buClr>
                <a:srgbClr val="FFFF66"/>
              </a:buClr>
              <a:buSzTx/>
              <a:buFont typeface="Wingdings" panose="05000000000000000000" pitchFamily="2" charset="2"/>
              <a:buChar char="§"/>
              <a:defRPr/>
            </a:pPr>
            <a: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Collegiate Apparel Company is preparing budgets for the year ending December 31, 20x1.</a:t>
            </a:r>
            <a:endPar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FF66"/>
              </a:buClr>
              <a:buSzTx/>
              <a:buFont typeface="Wingdings" panose="05000000000000000000" pitchFamily="2" charset="2"/>
              <a:buChar char="§"/>
              <a:defRPr/>
            </a:pPr>
            <a: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Budgeted sales are:</a:t>
            </a:r>
            <a:b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br>
            <a: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	First quarter 	– 15,000 units</a:t>
            </a:r>
            <a:b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br>
            <a: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	Second quarter 	–   5,000 units</a:t>
            </a:r>
            <a:b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br>
            <a: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	Third quarter	– 10,000 units</a:t>
            </a:r>
            <a:b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br>
            <a: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	Fourth quarter 	– 20,000 units</a:t>
            </a:r>
            <a:endPar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FF66"/>
              </a:buClr>
              <a:buSzTx/>
              <a:buFont typeface="Wingdings" panose="05000000000000000000" pitchFamily="2" charset="2"/>
              <a:buChar char="§"/>
              <a:defRPr/>
            </a:pPr>
            <a: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The selling price is $12 per unit.</a:t>
            </a:r>
            <a:endPar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check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1028"/>
          <p:cNvSpPr>
            <a:spLocks noGrp="1"/>
          </p:cNvSpPr>
          <p:nvPr>
            <p:ph type="title"/>
          </p:nvPr>
        </p:nvSpPr>
        <p:spPr>
          <a:xfrm>
            <a:off x="628650" y="33338"/>
            <a:ext cx="7886700" cy="1325562"/>
          </a:xfrm>
          <a:ln/>
        </p:spPr>
        <p:txBody>
          <a:bodyPr vert="horz" wrap="square" lIns="91440" tIns="45720" rIns="91440" bIns="45720" anchor="ctr" anchorCtr="0"/>
          <a:p>
            <a:pPr eaLnBrk="1" hangingPunct="1"/>
            <a:r>
              <a:rPr lang="en-US" altLang="en-US" dirty="0"/>
              <a:t>Sales Budget of Collegiate Apparel</a:t>
            </a:r>
            <a:endParaRPr lang="en-US" altLang="en-US" dirty="0"/>
          </a:p>
        </p:txBody>
      </p:sp>
      <p:pic>
        <p:nvPicPr>
          <p:cNvPr id="83971" name="Picture 1030" descr="SalesBudget"/>
          <p:cNvPicPr>
            <a:picLocks noChangeAspect="1"/>
          </p:cNvPicPr>
          <p:nvPr/>
        </p:nvPicPr>
        <p:blipFill>
          <a:blip r:embed="rId1"/>
          <a:stretch>
            <a:fillRect/>
          </a:stretch>
        </p:blipFill>
        <p:spPr>
          <a:xfrm>
            <a:off x="0" y="1066800"/>
            <a:ext cx="9144000" cy="5038725"/>
          </a:xfrm>
          <a:prstGeom prst="rect">
            <a:avLst/>
          </a:prstGeom>
          <a:noFill/>
          <a:ln w="9525">
            <a:noFill/>
          </a:ln>
        </p:spPr>
      </p:pic>
    </p:spTree>
  </p:cSld>
  <p:clrMapOvr>
    <a:masterClrMapping/>
  </p:clrMapOvr>
  <p:transition>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11"/>
          <p:cNvSpPr>
            <a:spLocks noGrp="1"/>
          </p:cNvSpPr>
          <p:nvPr>
            <p:ph type="title"/>
          </p:nvPr>
        </p:nvSpPr>
        <p:spPr>
          <a:ln/>
        </p:spPr>
        <p:txBody>
          <a:bodyPr vert="horz" wrap="square" lIns="91440" tIns="45720" rIns="91440" bIns="45720" anchor="ctr" anchorCtr="0"/>
          <a:p>
            <a:pPr eaLnBrk="1" hangingPunct="1"/>
            <a:r>
              <a:rPr lang="en-US" altLang="en-US" dirty="0"/>
              <a:t>Production Budget</a:t>
            </a:r>
            <a:endParaRPr lang="en-US" altLang="en-US" dirty="0"/>
          </a:p>
        </p:txBody>
      </p:sp>
      <p:graphicFrame>
        <p:nvGraphicFramePr>
          <p:cNvPr id="86019" name="Object 3"/>
          <p:cNvGraphicFramePr/>
          <p:nvPr/>
        </p:nvGraphicFramePr>
        <p:xfrm>
          <a:off x="838200" y="1492250"/>
          <a:ext cx="2362200" cy="3152775"/>
        </p:xfrm>
        <a:graphic>
          <a:graphicData uri="http://schemas.openxmlformats.org/presentationml/2006/ole">
            <mc:AlternateContent xmlns:mc="http://schemas.openxmlformats.org/markup-compatibility/2006">
              <mc:Choice xmlns:v="urn:schemas-microsoft-com:vml" Requires="v">
                <p:oleObj spid="_x0000_s3077" name="" r:id="rId1" imgW="4510405" imgH="6010910" progId="MS_ClipArt_Gallery">
                  <p:embed/>
                </p:oleObj>
              </mc:Choice>
              <mc:Fallback>
                <p:oleObj name="" r:id="rId1" imgW="4510405" imgH="6010910" progId="MS_ClipArt_Gallery">
                  <p:embed/>
                  <p:pic>
                    <p:nvPicPr>
                      <p:cNvPr id="0" name="Picture 3076"/>
                      <p:cNvPicPr/>
                      <p:nvPr/>
                    </p:nvPicPr>
                    <p:blipFill>
                      <a:blip r:embed="rId2"/>
                      <a:stretch>
                        <a:fillRect/>
                      </a:stretch>
                    </p:blipFill>
                    <p:spPr>
                      <a:xfrm>
                        <a:off x="838200" y="1492250"/>
                        <a:ext cx="2362200" cy="3152775"/>
                      </a:xfrm>
                      <a:prstGeom prst="rect">
                        <a:avLst/>
                      </a:prstGeom>
                      <a:noFill/>
                      <a:ln w="38100">
                        <a:noFill/>
                        <a:miter/>
                      </a:ln>
                    </p:spPr>
                  </p:pic>
                </p:oleObj>
              </mc:Fallback>
            </mc:AlternateContent>
          </a:graphicData>
        </a:graphic>
      </p:graphicFrame>
      <p:sp>
        <p:nvSpPr>
          <p:cNvPr id="858116" name="Rectangle 4"/>
          <p:cNvSpPr>
            <a:spLocks noChangeArrowheads="1"/>
          </p:cNvSpPr>
          <p:nvPr/>
        </p:nvSpPr>
        <p:spPr bwMode="auto">
          <a:xfrm>
            <a:off x="1316038" y="1885950"/>
            <a:ext cx="1408113" cy="1370013"/>
          </a:xfrm>
          <a:prstGeom prst="rect">
            <a:avLst/>
          </a:prstGeom>
          <a:noFill/>
          <a:ln>
            <a:noFill/>
          </a:ln>
          <a:effectLst/>
        </p:spPr>
        <p:txBody>
          <a:bodyPr wrap="none" lIns="90488" tIns="44450" rIns="90488" bIns="44450">
            <a:spAutoFit/>
          </a:bodyPr>
          <a:lstStyle/>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800" b="1" i="0" u="none" strike="noStrike" kern="1200" cap="none" spc="0" normalizeH="0" baseline="0" noProof="0">
                <a:ln>
                  <a:noFill/>
                </a:ln>
                <a:solidFill>
                  <a:srgbClr val="500093"/>
                </a:solidFill>
                <a:effectLst>
                  <a:outerShdw blurRad="38100" dist="38100" dir="2700000" algn="tl">
                    <a:srgbClr val="000000"/>
                  </a:outerShdw>
                </a:effectLst>
                <a:uLnTx/>
                <a:uFillTx/>
                <a:latin typeface="+mn-lt"/>
                <a:ea typeface="+mn-ea"/>
                <a:cs typeface="+mn-cs"/>
              </a:rPr>
              <a:t>Sales </a:t>
            </a:r>
            <a:endParaRPr kumimoji="0" lang="en-US" altLang="en-US" sz="2800" b="1" i="0" u="none" strike="noStrike" kern="1200" cap="none" spc="0" normalizeH="0" baseline="0" noProof="0">
              <a:ln>
                <a:noFill/>
              </a:ln>
              <a:solidFill>
                <a:srgbClr val="500093"/>
              </a:solidFill>
              <a:effectLst>
                <a:outerShdw blurRad="38100" dist="38100" dir="2700000" algn="tl">
                  <a:srgbClr val="00000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800" b="1" i="0" u="none" strike="noStrike" kern="1200" cap="none" spc="0" normalizeH="0" baseline="0" noProof="0">
                <a:ln>
                  <a:noFill/>
                </a:ln>
                <a:solidFill>
                  <a:srgbClr val="500093"/>
                </a:solidFill>
                <a:effectLst>
                  <a:outerShdw blurRad="38100" dist="38100" dir="2700000" algn="tl">
                    <a:srgbClr val="000000"/>
                  </a:outerShdw>
                </a:effectLst>
                <a:uLnTx/>
                <a:uFillTx/>
                <a:latin typeface="+mn-lt"/>
                <a:ea typeface="+mn-ea"/>
                <a:cs typeface="+mn-cs"/>
              </a:rPr>
              <a:t>Budget</a:t>
            </a:r>
            <a:endParaRPr kumimoji="0" lang="en-US" altLang="en-US" sz="2800" b="1" i="0" u="none" strike="noStrike" kern="1200" cap="none" spc="0" normalizeH="0" baseline="0" noProof="0">
              <a:ln>
                <a:noFill/>
              </a:ln>
              <a:solidFill>
                <a:srgbClr val="500093"/>
              </a:solidFill>
              <a:effectLst>
                <a:outerShdw blurRad="38100" dist="38100" dir="2700000" algn="tl">
                  <a:srgbClr val="000000"/>
                </a:outerShdw>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2800" b="1" i="0" u="none" strike="noStrike" kern="1200" cap="none" spc="0" normalizeH="0" baseline="0" noProof="0">
              <a:ln>
                <a:noFill/>
              </a:ln>
              <a:solidFill>
                <a:srgbClr val="500093"/>
              </a:solidFill>
              <a:effectLst>
                <a:outerShdw blurRad="38100" dist="38100" dir="2700000" algn="tl">
                  <a:srgbClr val="000000"/>
                </a:outerShdw>
              </a:effectLst>
              <a:uLnTx/>
              <a:uFillTx/>
              <a:latin typeface="+mn-lt"/>
              <a:ea typeface="+mn-ea"/>
              <a:cs typeface="+mn-cs"/>
            </a:endParaRPr>
          </a:p>
        </p:txBody>
      </p:sp>
      <p:graphicFrame>
        <p:nvGraphicFramePr>
          <p:cNvPr id="86021" name="Object 5"/>
          <p:cNvGraphicFramePr/>
          <p:nvPr/>
        </p:nvGraphicFramePr>
        <p:xfrm>
          <a:off x="6096000" y="1492250"/>
          <a:ext cx="2362200" cy="3152775"/>
        </p:xfrm>
        <a:graphic>
          <a:graphicData uri="http://schemas.openxmlformats.org/presentationml/2006/ole">
            <mc:AlternateContent xmlns:mc="http://schemas.openxmlformats.org/markup-compatibility/2006">
              <mc:Choice xmlns:v="urn:schemas-microsoft-com:vml" Requires="v">
                <p:oleObj spid="_x0000_s3076" name="" r:id="rId3" imgW="4510405" imgH="6010910" progId="MS_ClipArt_Gallery">
                  <p:embed/>
                </p:oleObj>
              </mc:Choice>
              <mc:Fallback>
                <p:oleObj name="" r:id="rId3" imgW="4510405" imgH="6010910" progId="MS_ClipArt_Gallery">
                  <p:embed/>
                  <p:pic>
                    <p:nvPicPr>
                      <p:cNvPr id="0" name="Picture 3075"/>
                      <p:cNvPicPr/>
                      <p:nvPr/>
                    </p:nvPicPr>
                    <p:blipFill>
                      <a:blip r:embed="rId2"/>
                      <a:stretch>
                        <a:fillRect/>
                      </a:stretch>
                    </p:blipFill>
                    <p:spPr>
                      <a:xfrm>
                        <a:off x="6096000" y="1492250"/>
                        <a:ext cx="2362200" cy="3152775"/>
                      </a:xfrm>
                      <a:prstGeom prst="rect">
                        <a:avLst/>
                      </a:prstGeom>
                      <a:noFill/>
                      <a:ln w="38100">
                        <a:noFill/>
                        <a:miter/>
                      </a:ln>
                    </p:spPr>
                  </p:pic>
                </p:oleObj>
              </mc:Fallback>
            </mc:AlternateContent>
          </a:graphicData>
        </a:graphic>
      </p:graphicFrame>
      <p:sp>
        <p:nvSpPr>
          <p:cNvPr id="858118" name="Rectangle 6"/>
          <p:cNvSpPr>
            <a:spLocks noChangeArrowheads="1"/>
          </p:cNvSpPr>
          <p:nvPr/>
        </p:nvSpPr>
        <p:spPr bwMode="auto">
          <a:xfrm>
            <a:off x="6248400" y="1920875"/>
            <a:ext cx="2058988" cy="942975"/>
          </a:xfrm>
          <a:prstGeom prst="rect">
            <a:avLst/>
          </a:prstGeom>
          <a:noFill/>
          <a:ln>
            <a:noFill/>
          </a:ln>
          <a:effectLst/>
        </p:spPr>
        <p:txBody>
          <a:bodyPr wrap="none" lIns="90488" tIns="44450" rIns="90488" bIns="44450">
            <a:spAutoFit/>
          </a:bodyPr>
          <a:lstStyle/>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800" b="1" i="0" u="none" strike="noStrike" kern="1200" cap="none" spc="0" normalizeH="0" baseline="0" noProof="0">
                <a:ln>
                  <a:noFill/>
                </a:ln>
                <a:solidFill>
                  <a:srgbClr val="500093"/>
                </a:solidFill>
                <a:effectLst>
                  <a:outerShdw blurRad="38100" dist="38100" dir="2700000" algn="tl">
                    <a:srgbClr val="000000"/>
                  </a:outerShdw>
                </a:effectLst>
                <a:uLnTx/>
                <a:uFillTx/>
                <a:latin typeface="+mn-lt"/>
                <a:ea typeface="+mn-ea"/>
                <a:cs typeface="+mn-cs"/>
              </a:rPr>
              <a:t>Production</a:t>
            </a:r>
            <a:endParaRPr kumimoji="0" lang="en-US" altLang="en-US" sz="2800" b="1" i="0" u="none" strike="noStrike" kern="1200" cap="none" spc="0" normalizeH="0" baseline="0" noProof="0">
              <a:ln>
                <a:noFill/>
              </a:ln>
              <a:solidFill>
                <a:srgbClr val="500093"/>
              </a:solidFill>
              <a:effectLst>
                <a:outerShdw blurRad="38100" dist="38100" dir="2700000" algn="tl">
                  <a:srgbClr val="00000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800" b="1" i="0" u="none" strike="noStrike" kern="1200" cap="none" spc="0" normalizeH="0" baseline="0" noProof="0">
                <a:ln>
                  <a:noFill/>
                </a:ln>
                <a:solidFill>
                  <a:srgbClr val="500093"/>
                </a:solidFill>
                <a:effectLst>
                  <a:outerShdw blurRad="38100" dist="38100" dir="2700000" algn="tl">
                    <a:srgbClr val="000000"/>
                  </a:outerShdw>
                </a:effectLst>
                <a:uLnTx/>
                <a:uFillTx/>
                <a:latin typeface="+mn-lt"/>
                <a:ea typeface="+mn-ea"/>
                <a:cs typeface="+mn-cs"/>
              </a:rPr>
              <a:t>Budget</a:t>
            </a:r>
            <a:endParaRPr kumimoji="0" lang="en-US" altLang="en-US" sz="2800" b="1" i="0" u="none" strike="noStrike" kern="1200" cap="none" spc="0" normalizeH="0" baseline="0" noProof="0">
              <a:ln>
                <a:noFill/>
              </a:ln>
              <a:solidFill>
                <a:srgbClr val="500093"/>
              </a:solidFill>
              <a:effectLst>
                <a:outerShdw blurRad="38100" dist="38100" dir="2700000" algn="tl">
                  <a:srgbClr val="000000"/>
                </a:outerShdw>
              </a:effectLst>
              <a:uLnTx/>
              <a:uFillTx/>
              <a:latin typeface="+mn-lt"/>
              <a:ea typeface="+mn-ea"/>
              <a:cs typeface="+mn-cs"/>
            </a:endParaRPr>
          </a:p>
        </p:txBody>
      </p:sp>
      <p:sp>
        <p:nvSpPr>
          <p:cNvPr id="86023" name="Rectangle 7"/>
          <p:cNvSpPr/>
          <p:nvPr/>
        </p:nvSpPr>
        <p:spPr>
          <a:xfrm rot="-2340000">
            <a:off x="1176338" y="3105150"/>
            <a:ext cx="1755775" cy="454025"/>
          </a:xfrm>
          <a:prstGeom prst="rect">
            <a:avLst/>
          </a:prstGeom>
          <a:noFill/>
          <a:ln w="12700">
            <a:noFill/>
          </a:ln>
        </p:spPr>
        <p:txBody>
          <a:bodyPr wrap="none" lIns="90488" tIns="44450" rIns="90488" bIns="4445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en-US" sz="2400" b="1" dirty="0">
                <a:solidFill>
                  <a:srgbClr val="FC0128"/>
                </a:solidFill>
              </a:rPr>
              <a:t>Completed</a:t>
            </a:r>
            <a:endParaRPr lang="en-US" altLang="en-US" sz="2400" b="1" dirty="0">
              <a:solidFill>
                <a:srgbClr val="FC0128"/>
              </a:solidFill>
            </a:endParaRPr>
          </a:p>
        </p:txBody>
      </p:sp>
      <p:sp>
        <p:nvSpPr>
          <p:cNvPr id="86024" name="Line 8"/>
          <p:cNvSpPr/>
          <p:nvPr/>
        </p:nvSpPr>
        <p:spPr>
          <a:xfrm>
            <a:off x="3132138" y="3068638"/>
            <a:ext cx="2895600" cy="0"/>
          </a:xfrm>
          <a:prstGeom prst="line">
            <a:avLst/>
          </a:prstGeom>
          <a:ln w="76200" cap="flat" cmpd="sng">
            <a:solidFill>
              <a:srgbClr val="FC0128"/>
            </a:solidFill>
            <a:prstDash val="solid"/>
            <a:headEnd type="none" w="med" len="med"/>
            <a:tailEnd type="triangle" w="med" len="med"/>
          </a:ln>
          <a:effectLst>
            <a:outerShdw dist="53882" dir="8100000" algn="ctr" rotWithShape="0">
              <a:schemeClr val="tx2"/>
            </a:outerShdw>
          </a:effectLst>
        </p:spPr>
      </p:sp>
      <p:sp>
        <p:nvSpPr>
          <p:cNvPr id="858121" name="Rectangle 9"/>
          <p:cNvSpPr>
            <a:spLocks noChangeArrowheads="1"/>
          </p:cNvSpPr>
          <p:nvPr/>
        </p:nvSpPr>
        <p:spPr bwMode="auto">
          <a:xfrm>
            <a:off x="985838" y="5045075"/>
            <a:ext cx="7326313" cy="1370013"/>
          </a:xfrm>
          <a:prstGeom prst="rect">
            <a:avLst/>
          </a:prstGeom>
          <a:noFill/>
          <a:ln>
            <a:noFill/>
          </a:ln>
          <a:effectLst/>
        </p:spPr>
        <p:txBody>
          <a:bodyPr wrap="none" lIns="90488" tIns="44450" rIns="90488" bIns="44450">
            <a:spAutoFit/>
          </a:bodyPr>
          <a:lstStyle/>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800" b="1" i="0" u="none" strike="noStrike" kern="1200" cap="none" spc="0" normalizeH="0" baseline="0" noProof="0">
                <a:ln>
                  <a:noFill/>
                </a:ln>
                <a:solidFill>
                  <a:srgbClr val="BC3700"/>
                </a:solidFill>
                <a:effectLst>
                  <a:outerShdw blurRad="38100" dist="38100" dir="2700000" algn="tl">
                    <a:srgbClr val="000000"/>
                  </a:outerShdw>
                </a:effectLst>
                <a:uLnTx/>
                <a:uFillTx/>
                <a:latin typeface="+mn-lt"/>
                <a:ea typeface="+mn-ea"/>
                <a:cs typeface="+mn-cs"/>
              </a:rPr>
              <a:t>Plan of resources needed to meet current</a:t>
            </a:r>
            <a:endParaRPr kumimoji="0" lang="en-US" altLang="en-US" sz="2800" b="1" i="0" u="none" strike="noStrike" kern="1200" cap="none" spc="0" normalizeH="0" baseline="0" noProof="0">
              <a:ln>
                <a:noFill/>
              </a:ln>
              <a:solidFill>
                <a:srgbClr val="BC3700"/>
              </a:solidFill>
              <a:effectLst>
                <a:outerShdw blurRad="38100" dist="38100" dir="2700000" algn="tl">
                  <a:srgbClr val="00000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800" b="1" i="0" u="none" strike="noStrike" kern="1200" cap="none" spc="0" normalizeH="0" baseline="0" noProof="0">
                <a:ln>
                  <a:noFill/>
                </a:ln>
                <a:solidFill>
                  <a:srgbClr val="BC3700"/>
                </a:solidFill>
                <a:effectLst>
                  <a:outerShdw blurRad="38100" dist="38100" dir="2700000" algn="tl">
                    <a:srgbClr val="000000"/>
                  </a:outerShdw>
                </a:effectLst>
                <a:uLnTx/>
                <a:uFillTx/>
                <a:latin typeface="+mn-lt"/>
                <a:ea typeface="+mn-ea"/>
                <a:cs typeface="+mn-cs"/>
              </a:rPr>
              <a:t>sales demand and ensure inventory levels</a:t>
            </a:r>
            <a:endParaRPr kumimoji="0" lang="en-US" altLang="en-US" sz="2800" b="1" i="0" u="none" strike="noStrike" kern="1200" cap="none" spc="0" normalizeH="0" baseline="0" noProof="0">
              <a:ln>
                <a:noFill/>
              </a:ln>
              <a:solidFill>
                <a:srgbClr val="BC3700"/>
              </a:solidFill>
              <a:effectLst>
                <a:outerShdw blurRad="38100" dist="38100" dir="2700000" algn="tl">
                  <a:srgbClr val="00000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800" b="1" i="0" u="none" strike="noStrike" kern="1200" cap="none" spc="0" normalizeH="0" baseline="0" noProof="0">
                <a:ln>
                  <a:noFill/>
                </a:ln>
                <a:solidFill>
                  <a:srgbClr val="BC3700"/>
                </a:solidFill>
                <a:effectLst>
                  <a:outerShdw blurRad="38100" dist="38100" dir="2700000" algn="tl">
                    <a:srgbClr val="000000"/>
                  </a:outerShdw>
                </a:effectLst>
                <a:uLnTx/>
                <a:uFillTx/>
                <a:latin typeface="+mn-lt"/>
                <a:ea typeface="+mn-ea"/>
                <a:cs typeface="+mn-cs"/>
              </a:rPr>
              <a:t>are sufficient for future sales.</a:t>
            </a:r>
            <a:endParaRPr kumimoji="0" lang="en-US" altLang="en-US" sz="2800" b="1" i="0" u="none" strike="noStrike" kern="1200" cap="none" spc="0" normalizeH="0" baseline="0" noProof="0">
              <a:ln>
                <a:noFill/>
              </a:ln>
              <a:solidFill>
                <a:srgbClr val="BC3700"/>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3"/>
          <p:cNvSpPr>
            <a:spLocks noGrp="1"/>
          </p:cNvSpPr>
          <p:nvPr>
            <p:ph type="title"/>
          </p:nvPr>
        </p:nvSpPr>
        <p:spPr>
          <a:ln/>
        </p:spPr>
        <p:txBody>
          <a:bodyPr vert="horz" wrap="square" lIns="91440" tIns="45720" rIns="91440" bIns="45720" anchor="ctr" anchorCtr="0"/>
          <a:p>
            <a:pPr eaLnBrk="1" hangingPunct="1"/>
            <a:r>
              <a:rPr lang="en-US" altLang="en-US" dirty="0"/>
              <a:t>Forecasting Production</a:t>
            </a:r>
            <a:endParaRPr lang="en-US" altLang="en-US" dirty="0"/>
          </a:p>
        </p:txBody>
      </p:sp>
      <p:sp>
        <p:nvSpPr>
          <p:cNvPr id="88067" name="Rectangle 3"/>
          <p:cNvSpPr>
            <a:spLocks noGrp="1"/>
          </p:cNvSpPr>
          <p:nvPr>
            <p:ph type="body"/>
          </p:nvPr>
        </p:nvSpPr>
        <p:spPr>
          <a:xfrm>
            <a:off x="228600" y="1600200"/>
            <a:ext cx="8534400" cy="685800"/>
          </a:xfrm>
          <a:ln w="12700"/>
        </p:spPr>
        <p:txBody>
          <a:bodyPr vert="horz" wrap="square" lIns="90488" tIns="44450" rIns="90488" bIns="44450" anchor="t" anchorCtr="0"/>
          <a:p>
            <a:pPr algn="ctr" eaLnBrk="1" hangingPunct="1">
              <a:buFont typeface="Wingdings" panose="05000000000000000000" pitchFamily="2" charset="2"/>
              <a:buNone/>
            </a:pPr>
            <a:r>
              <a:rPr lang="en-US" altLang="en-US" dirty="0"/>
              <a:t>Rearrange the basic inventory formula as follows . . . </a:t>
            </a:r>
            <a:endParaRPr lang="en-US" altLang="en-US" dirty="0"/>
          </a:p>
        </p:txBody>
      </p:sp>
      <p:grpSp>
        <p:nvGrpSpPr>
          <p:cNvPr id="88068" name="Group 22"/>
          <p:cNvGrpSpPr/>
          <p:nvPr/>
        </p:nvGrpSpPr>
        <p:grpSpPr>
          <a:xfrm>
            <a:off x="536575" y="2362200"/>
            <a:ext cx="8101013" cy="1196975"/>
            <a:chOff x="338" y="1488"/>
            <a:chExt cx="5103" cy="754"/>
          </a:xfrm>
        </p:grpSpPr>
        <p:sp>
          <p:nvSpPr>
            <p:cNvPr id="88078" name="Rectangle 4"/>
            <p:cNvSpPr/>
            <p:nvPr/>
          </p:nvSpPr>
          <p:spPr>
            <a:xfrm>
              <a:off x="338" y="1488"/>
              <a:ext cx="957" cy="754"/>
            </a:xfrm>
            <a:prstGeom prst="rect">
              <a:avLst/>
            </a:prstGeom>
            <a:solidFill>
              <a:srgbClr val="FFFFFF"/>
            </a:solidFill>
            <a:ln w="12700" cap="flat" cmpd="sng">
              <a:solidFill>
                <a:schemeClr val="tx1"/>
              </a:solidFill>
              <a:prstDash val="solid"/>
              <a:miter/>
              <a:headEnd type="none" w="med" len="med"/>
              <a:tailEnd type="none" w="med" len="med"/>
            </a:ln>
            <a:effectLst>
              <a:outerShdw dist="35921" dir="2699999" algn="ctr" rotWithShape="0">
                <a:srgbClr val="000000"/>
              </a:outerShdw>
            </a:effectLst>
          </p:spPr>
          <p:txBody>
            <a:bodyPr wrap="none" lIns="90488" tIns="44450" rIns="90488" bIns="4445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en-US" sz="2400" dirty="0">
                  <a:solidFill>
                    <a:srgbClr val="0033CC"/>
                  </a:solidFill>
                </a:rPr>
                <a:t>Units in</a:t>
              </a:r>
              <a:endParaRPr lang="en-US" altLang="en-US" sz="2400" dirty="0">
                <a:solidFill>
                  <a:srgbClr val="0033CC"/>
                </a:solidFill>
              </a:endParaRPr>
            </a:p>
            <a:p>
              <a:pPr marL="0" lvl="0" indent="0" algn="ctr" defTabSz="457200">
                <a:lnSpc>
                  <a:spcPct val="100000"/>
                </a:lnSpc>
                <a:spcBef>
                  <a:spcPct val="0"/>
                </a:spcBef>
                <a:buFontTx/>
                <a:buNone/>
              </a:pPr>
              <a:r>
                <a:rPr lang="en-US" altLang="en-US" sz="2400" dirty="0">
                  <a:solidFill>
                    <a:srgbClr val="0033CC"/>
                  </a:solidFill>
                </a:rPr>
                <a:t>beginning</a:t>
              </a:r>
              <a:endParaRPr lang="en-US" altLang="en-US" sz="2400" dirty="0">
                <a:solidFill>
                  <a:srgbClr val="0033CC"/>
                </a:solidFill>
              </a:endParaRPr>
            </a:p>
            <a:p>
              <a:pPr marL="0" lvl="0" indent="0" algn="ctr" defTabSz="457200">
                <a:lnSpc>
                  <a:spcPct val="100000"/>
                </a:lnSpc>
                <a:spcBef>
                  <a:spcPct val="0"/>
                </a:spcBef>
                <a:buFontTx/>
                <a:buNone/>
              </a:pPr>
              <a:r>
                <a:rPr lang="en-US" altLang="en-US" sz="2400" dirty="0">
                  <a:solidFill>
                    <a:srgbClr val="0033CC"/>
                  </a:solidFill>
                </a:rPr>
                <a:t>inventory</a:t>
              </a:r>
              <a:endParaRPr lang="en-US" altLang="en-US" sz="2400" dirty="0">
                <a:solidFill>
                  <a:srgbClr val="0033CC"/>
                </a:solidFill>
              </a:endParaRPr>
            </a:p>
          </p:txBody>
        </p:sp>
        <p:sp>
          <p:nvSpPr>
            <p:cNvPr id="88079" name="Rectangle 5"/>
            <p:cNvSpPr/>
            <p:nvPr/>
          </p:nvSpPr>
          <p:spPr>
            <a:xfrm>
              <a:off x="1676" y="1488"/>
              <a:ext cx="1020" cy="754"/>
            </a:xfrm>
            <a:prstGeom prst="rect">
              <a:avLst/>
            </a:prstGeom>
            <a:solidFill>
              <a:srgbClr val="FFFFFF"/>
            </a:solidFill>
            <a:ln w="12700" cap="flat" cmpd="sng">
              <a:solidFill>
                <a:schemeClr val="tx1"/>
              </a:solidFill>
              <a:prstDash val="solid"/>
              <a:miter/>
              <a:headEnd type="none" w="med" len="med"/>
              <a:tailEnd type="none" w="med" len="med"/>
            </a:ln>
            <a:effectLst>
              <a:outerShdw dist="35921" dir="2699999" algn="ctr" rotWithShape="0">
                <a:srgbClr val="000000"/>
              </a:outerShdw>
            </a:effectLst>
          </p:spPr>
          <p:txBody>
            <a:bodyPr wrap="none" lIns="90488" tIns="44450" rIns="90488" bIns="4445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en-US" sz="2400" dirty="0">
                  <a:solidFill>
                    <a:srgbClr val="0033CC"/>
                  </a:solidFill>
                </a:rPr>
                <a:t>Required</a:t>
              </a:r>
              <a:endParaRPr lang="en-US" altLang="en-US" sz="2400" dirty="0">
                <a:solidFill>
                  <a:srgbClr val="0033CC"/>
                </a:solidFill>
              </a:endParaRPr>
            </a:p>
            <a:p>
              <a:pPr marL="0" lvl="0" indent="0" algn="ctr" defTabSz="457200">
                <a:lnSpc>
                  <a:spcPct val="100000"/>
                </a:lnSpc>
                <a:spcBef>
                  <a:spcPct val="0"/>
                </a:spcBef>
                <a:buFontTx/>
                <a:buNone/>
              </a:pPr>
              <a:r>
                <a:rPr lang="en-US" altLang="en-US" sz="2400" dirty="0">
                  <a:solidFill>
                    <a:srgbClr val="0033CC"/>
                  </a:solidFill>
                </a:rPr>
                <a:t>production</a:t>
              </a:r>
              <a:endParaRPr lang="en-US" altLang="en-US" sz="2400" dirty="0">
                <a:solidFill>
                  <a:srgbClr val="0033CC"/>
                </a:solidFill>
              </a:endParaRPr>
            </a:p>
            <a:p>
              <a:pPr marL="0" lvl="0" indent="0" algn="ctr" defTabSz="457200">
                <a:lnSpc>
                  <a:spcPct val="100000"/>
                </a:lnSpc>
                <a:spcBef>
                  <a:spcPct val="0"/>
                </a:spcBef>
                <a:buFontTx/>
                <a:buNone/>
              </a:pPr>
              <a:r>
                <a:rPr lang="en-US" altLang="en-US" sz="2400" dirty="0">
                  <a:solidFill>
                    <a:srgbClr val="0033CC"/>
                  </a:solidFill>
                </a:rPr>
                <a:t>in units</a:t>
              </a:r>
              <a:endParaRPr lang="en-US" altLang="en-US" sz="2400" dirty="0">
                <a:solidFill>
                  <a:srgbClr val="0033CC"/>
                </a:solidFill>
              </a:endParaRPr>
            </a:p>
          </p:txBody>
        </p:sp>
        <p:sp>
          <p:nvSpPr>
            <p:cNvPr id="88080" name="Rectangle 6"/>
            <p:cNvSpPr/>
            <p:nvPr/>
          </p:nvSpPr>
          <p:spPr>
            <a:xfrm>
              <a:off x="3120" y="1488"/>
              <a:ext cx="912" cy="754"/>
            </a:xfrm>
            <a:prstGeom prst="rect">
              <a:avLst/>
            </a:prstGeom>
            <a:solidFill>
              <a:srgbClr val="FFFFFF"/>
            </a:solidFill>
            <a:ln w="12700" cap="flat" cmpd="sng">
              <a:solidFill>
                <a:schemeClr val="tx1"/>
              </a:solidFill>
              <a:prstDash val="solid"/>
              <a:miter/>
              <a:headEnd type="none" w="med" len="med"/>
              <a:tailEnd type="none" w="med" len="med"/>
            </a:ln>
            <a:effectLst>
              <a:outerShdw dist="35921" dir="2699999" algn="ctr" rotWithShape="0">
                <a:srgbClr val="000000"/>
              </a:outerShdw>
            </a:effectLst>
          </p:spPr>
          <p:txBody>
            <a:bodyPr lIns="90488" tIns="44450" rIns="90488" bIns="4445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en-US" sz="2400" dirty="0">
                  <a:solidFill>
                    <a:srgbClr val="0033CC"/>
                  </a:solidFill>
                </a:rPr>
                <a:t>Sales</a:t>
              </a:r>
              <a:br>
                <a:rPr lang="en-US" altLang="en-US" sz="2400" dirty="0">
                  <a:solidFill>
                    <a:srgbClr val="0033CC"/>
                  </a:solidFill>
                </a:rPr>
              </a:br>
              <a:r>
                <a:rPr lang="en-US" altLang="en-US" sz="2400" dirty="0">
                  <a:solidFill>
                    <a:srgbClr val="0033CC"/>
                  </a:solidFill>
                </a:rPr>
                <a:t>in</a:t>
              </a:r>
              <a:br>
                <a:rPr lang="en-US" altLang="en-US" sz="2400" dirty="0">
                  <a:solidFill>
                    <a:srgbClr val="0033CC"/>
                  </a:solidFill>
                </a:rPr>
              </a:br>
              <a:r>
                <a:rPr lang="en-US" altLang="en-US" sz="2400" dirty="0">
                  <a:solidFill>
                    <a:srgbClr val="0033CC"/>
                  </a:solidFill>
                </a:rPr>
                <a:t>Units</a:t>
              </a:r>
              <a:endParaRPr lang="en-US" altLang="en-US" sz="2400" dirty="0">
                <a:solidFill>
                  <a:srgbClr val="0033CC"/>
                </a:solidFill>
              </a:endParaRPr>
            </a:p>
          </p:txBody>
        </p:sp>
        <p:sp>
          <p:nvSpPr>
            <p:cNvPr id="88081" name="Rectangle 7"/>
            <p:cNvSpPr/>
            <p:nvPr/>
          </p:nvSpPr>
          <p:spPr>
            <a:xfrm>
              <a:off x="4539" y="1488"/>
              <a:ext cx="902" cy="754"/>
            </a:xfrm>
            <a:prstGeom prst="rect">
              <a:avLst/>
            </a:prstGeom>
            <a:solidFill>
              <a:srgbClr val="FFFFFF"/>
            </a:solidFill>
            <a:ln w="12700" cap="flat" cmpd="sng">
              <a:solidFill>
                <a:schemeClr val="tx1"/>
              </a:solidFill>
              <a:prstDash val="solid"/>
              <a:miter/>
              <a:headEnd type="none" w="med" len="med"/>
              <a:tailEnd type="none" w="med" len="med"/>
            </a:ln>
            <a:effectLst>
              <a:outerShdw dist="35921" dir="2699999" algn="ctr" rotWithShape="0">
                <a:srgbClr val="000000"/>
              </a:outerShdw>
            </a:effectLst>
          </p:spPr>
          <p:txBody>
            <a:bodyPr wrap="none" lIns="90488" tIns="44450" rIns="90488" bIns="4445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en-US" sz="2400" dirty="0">
                  <a:solidFill>
                    <a:srgbClr val="0033CC"/>
                  </a:solidFill>
                </a:rPr>
                <a:t>Units in </a:t>
              </a:r>
              <a:endParaRPr lang="en-US" altLang="en-US" sz="2400" dirty="0">
                <a:solidFill>
                  <a:srgbClr val="0033CC"/>
                </a:solidFill>
              </a:endParaRPr>
            </a:p>
            <a:p>
              <a:pPr marL="0" lvl="0" indent="0" algn="ctr" defTabSz="457200">
                <a:lnSpc>
                  <a:spcPct val="100000"/>
                </a:lnSpc>
                <a:spcBef>
                  <a:spcPct val="0"/>
                </a:spcBef>
                <a:buFontTx/>
                <a:buNone/>
              </a:pPr>
              <a:r>
                <a:rPr lang="en-US" altLang="en-US" sz="2400" dirty="0">
                  <a:solidFill>
                    <a:srgbClr val="0033CC"/>
                  </a:solidFill>
                </a:rPr>
                <a:t>ending</a:t>
              </a:r>
              <a:endParaRPr lang="en-US" altLang="en-US" sz="2400" dirty="0">
                <a:solidFill>
                  <a:srgbClr val="0033CC"/>
                </a:solidFill>
              </a:endParaRPr>
            </a:p>
            <a:p>
              <a:pPr marL="0" lvl="0" indent="0" algn="ctr" defTabSz="457200">
                <a:lnSpc>
                  <a:spcPct val="100000"/>
                </a:lnSpc>
                <a:spcBef>
                  <a:spcPct val="0"/>
                </a:spcBef>
                <a:buFontTx/>
                <a:buNone/>
              </a:pPr>
              <a:r>
                <a:rPr lang="en-US" altLang="en-US" sz="2400" dirty="0">
                  <a:solidFill>
                    <a:srgbClr val="0033CC"/>
                  </a:solidFill>
                </a:rPr>
                <a:t>inventory</a:t>
              </a:r>
              <a:endParaRPr lang="en-US" altLang="en-US" sz="2400" dirty="0">
                <a:solidFill>
                  <a:srgbClr val="0033CC"/>
                </a:solidFill>
              </a:endParaRPr>
            </a:p>
          </p:txBody>
        </p:sp>
        <p:sp>
          <p:nvSpPr>
            <p:cNvPr id="860168" name="Rectangle 8"/>
            <p:cNvSpPr>
              <a:spLocks noChangeArrowheads="1"/>
            </p:cNvSpPr>
            <p:nvPr/>
          </p:nvSpPr>
          <p:spPr bwMode="auto">
            <a:xfrm>
              <a:off x="1374" y="1722"/>
              <a:ext cx="223" cy="286"/>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rPr>
                <a:t>+</a:t>
              </a:r>
              <a:endParaRPr kumimoji="0" lang="en-US" altLang="en-US" sz="2400" b="0"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860169" name="Rectangle 9"/>
            <p:cNvSpPr>
              <a:spLocks noChangeArrowheads="1"/>
            </p:cNvSpPr>
            <p:nvPr/>
          </p:nvSpPr>
          <p:spPr bwMode="auto">
            <a:xfrm>
              <a:off x="2775" y="1722"/>
              <a:ext cx="210" cy="286"/>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rPr>
                <a:t>–</a:t>
              </a:r>
              <a:endParaRPr kumimoji="0" lang="en-US" altLang="en-US" sz="2400" b="0"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860170" name="Rectangle 10"/>
            <p:cNvSpPr>
              <a:spLocks noChangeArrowheads="1"/>
            </p:cNvSpPr>
            <p:nvPr/>
          </p:nvSpPr>
          <p:spPr bwMode="auto">
            <a:xfrm>
              <a:off x="4236" y="1722"/>
              <a:ext cx="223" cy="286"/>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rPr>
                <a:t>=</a:t>
              </a:r>
              <a:endParaRPr kumimoji="0" lang="en-US" altLang="en-US" sz="2400" b="0"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endParaRPr>
            </a:p>
          </p:txBody>
        </p:sp>
      </p:grpSp>
      <p:sp>
        <p:nvSpPr>
          <p:cNvPr id="860171" name="Rectangle 11"/>
          <p:cNvSpPr/>
          <p:nvPr/>
        </p:nvSpPr>
        <p:spPr>
          <a:xfrm>
            <a:off x="533400" y="4114800"/>
            <a:ext cx="7153275" cy="546100"/>
          </a:xfrm>
          <a:prstGeom prst="rect">
            <a:avLst/>
          </a:prstGeom>
          <a:noFill/>
          <a:ln w="12700">
            <a:noFill/>
          </a:ln>
        </p:spPr>
        <p:txBody>
          <a:bodyPr wrap="none" lIns="90488" tIns="44450" rIns="90488" bIns="4445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00000"/>
              </a:lnSpc>
              <a:spcBef>
                <a:spcPct val="0"/>
              </a:spcBef>
              <a:buFontTx/>
              <a:buNone/>
            </a:pPr>
            <a:r>
              <a:rPr lang="en-US" altLang="en-US" sz="3000" b="1" dirty="0">
                <a:solidFill>
                  <a:srgbClr val="500093"/>
                </a:solidFill>
              </a:rPr>
              <a:t>Now, solve for required production . . .</a:t>
            </a:r>
            <a:endParaRPr lang="en-US" altLang="en-US" sz="3000" b="1" dirty="0">
              <a:solidFill>
                <a:srgbClr val="500093"/>
              </a:solidFill>
            </a:endParaRPr>
          </a:p>
        </p:txBody>
      </p:sp>
      <p:grpSp>
        <p:nvGrpSpPr>
          <p:cNvPr id="860181" name="Group 21"/>
          <p:cNvGrpSpPr/>
          <p:nvPr/>
        </p:nvGrpSpPr>
        <p:grpSpPr>
          <a:xfrm>
            <a:off x="601663" y="5046663"/>
            <a:ext cx="8053387" cy="1196975"/>
            <a:chOff x="379" y="3179"/>
            <a:chExt cx="5073" cy="754"/>
          </a:xfrm>
        </p:grpSpPr>
        <p:sp>
          <p:nvSpPr>
            <p:cNvPr id="88071" name="Rectangle 12"/>
            <p:cNvSpPr/>
            <p:nvPr/>
          </p:nvSpPr>
          <p:spPr>
            <a:xfrm>
              <a:off x="379" y="3179"/>
              <a:ext cx="945" cy="754"/>
            </a:xfrm>
            <a:prstGeom prst="rect">
              <a:avLst/>
            </a:prstGeom>
            <a:solidFill>
              <a:srgbClr val="FFFFFF"/>
            </a:solidFill>
            <a:ln w="12700" cap="flat" cmpd="sng">
              <a:solidFill>
                <a:schemeClr val="tx1"/>
              </a:solidFill>
              <a:prstDash val="solid"/>
              <a:miter/>
              <a:headEnd type="none" w="med" len="med"/>
              <a:tailEnd type="none" w="med" len="med"/>
            </a:ln>
            <a:effectLst>
              <a:outerShdw dist="35921" dir="2699999" algn="ctr" rotWithShape="0">
                <a:srgbClr val="000000"/>
              </a:outerShdw>
            </a:effectLst>
          </p:spPr>
          <p:txBody>
            <a:bodyPr wrap="none" lIns="90488" tIns="44450" rIns="90488" bIns="4445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en-US" sz="2400" dirty="0">
                  <a:solidFill>
                    <a:schemeClr val="folHlink"/>
                  </a:solidFill>
                </a:rPr>
                <a:t>Units</a:t>
              </a:r>
              <a:br>
                <a:rPr lang="en-US" altLang="en-US" sz="2400" dirty="0">
                  <a:solidFill>
                    <a:schemeClr val="folHlink"/>
                  </a:solidFill>
                </a:rPr>
              </a:br>
              <a:r>
                <a:rPr lang="en-US" altLang="en-US" sz="2400" dirty="0">
                  <a:solidFill>
                    <a:schemeClr val="folHlink"/>
                  </a:solidFill>
                </a:rPr>
                <a:t>to be</a:t>
              </a:r>
              <a:br>
                <a:rPr lang="en-US" altLang="en-US" sz="2400" dirty="0">
                  <a:solidFill>
                    <a:schemeClr val="folHlink"/>
                  </a:solidFill>
                </a:rPr>
              </a:br>
              <a:r>
                <a:rPr lang="en-US" altLang="en-US" sz="2400" dirty="0">
                  <a:solidFill>
                    <a:schemeClr val="folHlink"/>
                  </a:solidFill>
                </a:rPr>
                <a:t>Produced</a:t>
              </a:r>
              <a:endParaRPr lang="en-US" altLang="en-US" sz="2400" dirty="0">
                <a:solidFill>
                  <a:schemeClr val="folHlink"/>
                </a:solidFill>
              </a:endParaRPr>
            </a:p>
          </p:txBody>
        </p:sp>
        <p:sp>
          <p:nvSpPr>
            <p:cNvPr id="860173" name="Rectangle 13"/>
            <p:cNvSpPr>
              <a:spLocks noChangeArrowheads="1"/>
            </p:cNvSpPr>
            <p:nvPr/>
          </p:nvSpPr>
          <p:spPr bwMode="auto">
            <a:xfrm>
              <a:off x="1432" y="3413"/>
              <a:ext cx="223" cy="286"/>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schemeClr val="folHlink"/>
                  </a:solidFill>
                  <a:effectLst>
                    <a:outerShdw blurRad="38100" dist="38100" dir="2700000" algn="tl">
                      <a:srgbClr val="000000"/>
                    </a:outerShdw>
                  </a:effectLst>
                  <a:uLnTx/>
                  <a:uFillTx/>
                  <a:latin typeface="Times New Roman" panose="02020603050405020304" pitchFamily="18" charset="0"/>
                  <a:ea typeface="+mn-ea"/>
                  <a:cs typeface="+mn-cs"/>
                </a:rPr>
                <a:t>=</a:t>
              </a:r>
              <a:endParaRPr kumimoji="0" lang="en-US" altLang="en-US" sz="2400" b="1" i="0" u="none" strike="noStrike" kern="1200" cap="none" spc="0" normalizeH="0" baseline="0" noProof="0">
                <a:ln>
                  <a:noFill/>
                </a:ln>
                <a:solidFill>
                  <a:schemeClr val="folHlink"/>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88073" name="Rectangle 14"/>
            <p:cNvSpPr/>
            <p:nvPr/>
          </p:nvSpPr>
          <p:spPr>
            <a:xfrm>
              <a:off x="1764" y="3179"/>
              <a:ext cx="960" cy="754"/>
            </a:xfrm>
            <a:prstGeom prst="rect">
              <a:avLst/>
            </a:prstGeom>
            <a:solidFill>
              <a:srgbClr val="FFFFFF"/>
            </a:solidFill>
            <a:ln w="12700" cap="flat" cmpd="sng">
              <a:solidFill>
                <a:schemeClr val="tx1"/>
              </a:solidFill>
              <a:prstDash val="solid"/>
              <a:miter/>
              <a:headEnd type="none" w="med" len="med"/>
              <a:tailEnd type="none" w="med" len="med"/>
            </a:ln>
            <a:effectLst>
              <a:outerShdw dist="35921" dir="2699999" algn="ctr" rotWithShape="0">
                <a:srgbClr val="000000"/>
              </a:outerShdw>
            </a:effectLst>
          </p:spPr>
          <p:txBody>
            <a:bodyPr lIns="90488" tIns="44450" rIns="90488" bIns="4445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en-US" sz="2400" dirty="0">
                  <a:solidFill>
                    <a:schemeClr val="folHlink"/>
                  </a:solidFill>
                </a:rPr>
                <a:t>Sales</a:t>
              </a:r>
              <a:br>
                <a:rPr lang="en-US" altLang="en-US" sz="2400" dirty="0">
                  <a:solidFill>
                    <a:schemeClr val="folHlink"/>
                  </a:solidFill>
                </a:rPr>
              </a:br>
              <a:r>
                <a:rPr lang="en-US" altLang="en-US" sz="2400" dirty="0">
                  <a:solidFill>
                    <a:schemeClr val="folHlink"/>
                  </a:solidFill>
                </a:rPr>
                <a:t>in</a:t>
              </a:r>
              <a:br>
                <a:rPr lang="en-US" altLang="en-US" sz="2400" dirty="0">
                  <a:solidFill>
                    <a:schemeClr val="folHlink"/>
                  </a:solidFill>
                </a:rPr>
              </a:br>
              <a:r>
                <a:rPr lang="en-US" altLang="en-US" sz="2400" dirty="0">
                  <a:solidFill>
                    <a:schemeClr val="folHlink"/>
                  </a:solidFill>
                </a:rPr>
                <a:t>Units</a:t>
              </a:r>
              <a:endParaRPr lang="en-US" altLang="en-US" sz="2400" dirty="0">
                <a:solidFill>
                  <a:schemeClr val="folHlink"/>
                </a:solidFill>
              </a:endParaRPr>
            </a:p>
          </p:txBody>
        </p:sp>
        <p:sp>
          <p:nvSpPr>
            <p:cNvPr id="860175" name="Rectangle 15"/>
            <p:cNvSpPr>
              <a:spLocks noChangeArrowheads="1"/>
            </p:cNvSpPr>
            <p:nvPr/>
          </p:nvSpPr>
          <p:spPr bwMode="auto">
            <a:xfrm>
              <a:off x="2833" y="3413"/>
              <a:ext cx="223" cy="286"/>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schemeClr val="folHlink"/>
                  </a:solidFill>
                  <a:effectLst>
                    <a:outerShdw blurRad="38100" dist="38100" dir="2700000" algn="tl">
                      <a:srgbClr val="000000"/>
                    </a:outerShdw>
                  </a:effectLst>
                  <a:uLnTx/>
                  <a:uFillTx/>
                  <a:latin typeface="Times New Roman" panose="02020603050405020304" pitchFamily="18" charset="0"/>
                  <a:ea typeface="+mn-ea"/>
                  <a:cs typeface="+mn-cs"/>
                </a:rPr>
                <a:t>+</a:t>
              </a:r>
              <a:endParaRPr kumimoji="0" lang="en-US" altLang="en-US" sz="2400" b="1" i="0" u="none" strike="noStrike" kern="1200" cap="none" spc="0" normalizeH="0" baseline="0" noProof="0">
                <a:ln>
                  <a:noFill/>
                </a:ln>
                <a:solidFill>
                  <a:schemeClr val="folHlink"/>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88075" name="Rectangle 16"/>
            <p:cNvSpPr/>
            <p:nvPr/>
          </p:nvSpPr>
          <p:spPr>
            <a:xfrm>
              <a:off x="3165" y="3179"/>
              <a:ext cx="902" cy="754"/>
            </a:xfrm>
            <a:prstGeom prst="rect">
              <a:avLst/>
            </a:prstGeom>
            <a:solidFill>
              <a:srgbClr val="FFFFFF"/>
            </a:solidFill>
            <a:ln w="12700" cap="flat" cmpd="sng">
              <a:solidFill>
                <a:schemeClr val="tx1"/>
              </a:solidFill>
              <a:prstDash val="solid"/>
              <a:miter/>
              <a:headEnd type="none" w="med" len="med"/>
              <a:tailEnd type="none" w="med" len="med"/>
            </a:ln>
            <a:effectLst>
              <a:outerShdw dist="35921" dir="2699999" algn="ctr" rotWithShape="0">
                <a:srgbClr val="000000"/>
              </a:outerShdw>
            </a:effectLst>
          </p:spPr>
          <p:txBody>
            <a:bodyPr wrap="none" lIns="90488" tIns="44450" rIns="90488" bIns="4445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en-US" sz="2400" dirty="0">
                  <a:solidFill>
                    <a:schemeClr val="folHlink"/>
                  </a:solidFill>
                </a:rPr>
                <a:t>Units in </a:t>
              </a:r>
              <a:endParaRPr lang="en-US" altLang="en-US" sz="2400" dirty="0">
                <a:solidFill>
                  <a:schemeClr val="folHlink"/>
                </a:solidFill>
              </a:endParaRPr>
            </a:p>
            <a:p>
              <a:pPr marL="0" lvl="0" indent="0" algn="ctr" defTabSz="457200">
                <a:lnSpc>
                  <a:spcPct val="100000"/>
                </a:lnSpc>
                <a:spcBef>
                  <a:spcPct val="0"/>
                </a:spcBef>
                <a:buFontTx/>
                <a:buNone/>
              </a:pPr>
              <a:r>
                <a:rPr lang="en-US" altLang="en-US" sz="2400" dirty="0">
                  <a:solidFill>
                    <a:schemeClr val="folHlink"/>
                  </a:solidFill>
                </a:rPr>
                <a:t>ending</a:t>
              </a:r>
              <a:endParaRPr lang="en-US" altLang="en-US" sz="2400" dirty="0">
                <a:solidFill>
                  <a:schemeClr val="folHlink"/>
                </a:solidFill>
              </a:endParaRPr>
            </a:p>
            <a:p>
              <a:pPr marL="0" lvl="0" indent="0" algn="ctr" defTabSz="457200">
                <a:lnSpc>
                  <a:spcPct val="100000"/>
                </a:lnSpc>
                <a:spcBef>
                  <a:spcPct val="0"/>
                </a:spcBef>
                <a:buFontTx/>
                <a:buNone/>
              </a:pPr>
              <a:r>
                <a:rPr lang="en-US" altLang="en-US" sz="2400" dirty="0">
                  <a:solidFill>
                    <a:schemeClr val="folHlink"/>
                  </a:solidFill>
                </a:rPr>
                <a:t>inventory</a:t>
              </a:r>
              <a:endParaRPr lang="en-US" altLang="en-US" sz="2400" dirty="0">
                <a:solidFill>
                  <a:schemeClr val="folHlink"/>
                </a:solidFill>
              </a:endParaRPr>
            </a:p>
          </p:txBody>
        </p:sp>
        <p:sp>
          <p:nvSpPr>
            <p:cNvPr id="860177" name="Rectangle 17"/>
            <p:cNvSpPr>
              <a:spLocks noChangeArrowheads="1"/>
            </p:cNvSpPr>
            <p:nvPr/>
          </p:nvSpPr>
          <p:spPr bwMode="auto">
            <a:xfrm>
              <a:off x="4176" y="3413"/>
              <a:ext cx="210" cy="286"/>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schemeClr val="folHlink"/>
                  </a:solidFill>
                  <a:effectLst>
                    <a:outerShdw blurRad="38100" dist="38100" dir="2700000" algn="tl">
                      <a:srgbClr val="000000"/>
                    </a:outerShdw>
                  </a:effectLst>
                  <a:uLnTx/>
                  <a:uFillTx/>
                  <a:latin typeface="Times New Roman" panose="02020603050405020304" pitchFamily="18" charset="0"/>
                  <a:ea typeface="+mn-ea"/>
                  <a:cs typeface="+mn-cs"/>
                </a:rPr>
                <a:t>–</a:t>
              </a:r>
              <a:endParaRPr kumimoji="0" lang="en-US" altLang="en-US" sz="2400" b="1" i="0" u="none" strike="noStrike" kern="1200" cap="none" spc="0" normalizeH="0" baseline="0" noProof="0">
                <a:ln>
                  <a:noFill/>
                </a:ln>
                <a:solidFill>
                  <a:schemeClr val="folHlink"/>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88077" name="Rectangle 18"/>
            <p:cNvSpPr/>
            <p:nvPr/>
          </p:nvSpPr>
          <p:spPr>
            <a:xfrm>
              <a:off x="4495" y="3179"/>
              <a:ext cx="957" cy="754"/>
            </a:xfrm>
            <a:prstGeom prst="rect">
              <a:avLst/>
            </a:prstGeom>
            <a:solidFill>
              <a:srgbClr val="FFFFFF"/>
            </a:solidFill>
            <a:ln w="12700" cap="flat" cmpd="sng">
              <a:solidFill>
                <a:schemeClr val="tx1"/>
              </a:solidFill>
              <a:prstDash val="solid"/>
              <a:miter/>
              <a:headEnd type="none" w="med" len="med"/>
              <a:tailEnd type="none" w="med" len="med"/>
            </a:ln>
            <a:effectLst>
              <a:outerShdw dist="35921" dir="2699999" algn="ctr" rotWithShape="0">
                <a:srgbClr val="000000"/>
              </a:outerShdw>
            </a:effectLst>
          </p:spPr>
          <p:txBody>
            <a:bodyPr wrap="none" lIns="90488" tIns="44450" rIns="90488" bIns="4445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a:lnSpc>
                  <a:spcPct val="100000"/>
                </a:lnSpc>
                <a:spcBef>
                  <a:spcPct val="0"/>
                </a:spcBef>
                <a:buFontTx/>
                <a:buNone/>
              </a:pPr>
              <a:r>
                <a:rPr lang="en-US" altLang="en-US" sz="2400" dirty="0">
                  <a:solidFill>
                    <a:schemeClr val="folHlink"/>
                  </a:solidFill>
                </a:rPr>
                <a:t>Expected</a:t>
              </a:r>
              <a:endParaRPr lang="en-US" altLang="en-US" sz="2400" dirty="0">
                <a:solidFill>
                  <a:schemeClr val="folHlink"/>
                </a:solidFill>
              </a:endParaRPr>
            </a:p>
            <a:p>
              <a:pPr marL="0" lvl="0" indent="0" algn="ctr" defTabSz="457200">
                <a:lnSpc>
                  <a:spcPct val="100000"/>
                </a:lnSpc>
                <a:spcBef>
                  <a:spcPct val="0"/>
                </a:spcBef>
                <a:buFontTx/>
                <a:buNone/>
              </a:pPr>
              <a:r>
                <a:rPr lang="en-US" altLang="en-US" sz="2400" dirty="0">
                  <a:solidFill>
                    <a:schemeClr val="folHlink"/>
                  </a:solidFill>
                </a:rPr>
                <a:t>beginning</a:t>
              </a:r>
              <a:endParaRPr lang="en-US" altLang="en-US" sz="2400" dirty="0">
                <a:solidFill>
                  <a:schemeClr val="folHlink"/>
                </a:solidFill>
              </a:endParaRPr>
            </a:p>
            <a:p>
              <a:pPr marL="0" lvl="0" indent="0" algn="ctr" defTabSz="457200">
                <a:lnSpc>
                  <a:spcPct val="100000"/>
                </a:lnSpc>
                <a:spcBef>
                  <a:spcPct val="0"/>
                </a:spcBef>
                <a:buFontTx/>
                <a:buNone/>
              </a:pPr>
              <a:r>
                <a:rPr lang="en-US" altLang="en-US" sz="2400" dirty="0">
                  <a:solidFill>
                    <a:schemeClr val="folHlink"/>
                  </a:solidFill>
                </a:rPr>
                <a:t>inventory</a:t>
              </a:r>
              <a:endParaRPr lang="en-US" altLang="en-US" sz="2400" dirty="0">
                <a:solidFill>
                  <a:schemeClr val="folHlink"/>
                </a:solidFill>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60171"/>
                                        </p:tgtEl>
                                        <p:attrNameLst>
                                          <p:attrName>style.visibility</p:attrName>
                                        </p:attrNameLst>
                                      </p:cBhvr>
                                      <p:to>
                                        <p:strVal val="visible"/>
                                      </p:to>
                                    </p:set>
                                    <p:animEffect transition="in" filter="strips(downRight)">
                                      <p:cBhvr>
                                        <p:cTn id="7" dur="500"/>
                                        <p:tgtEl>
                                          <p:spTgt spid="86017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60181"/>
                                        </p:tgtEl>
                                        <p:attrNameLst>
                                          <p:attrName>style.visibility</p:attrName>
                                        </p:attrNameLst>
                                      </p:cBhvr>
                                      <p:to>
                                        <p:strVal val="visible"/>
                                      </p:to>
                                    </p:set>
                                    <p:animEffect transition="in" filter="dissolve">
                                      <p:cBhvr>
                                        <p:cTn id="11" dur="500"/>
                                        <p:tgtEl>
                                          <p:spTgt spid="86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5"/>
          <p:cNvSpPr>
            <a:spLocks noGrp="1"/>
          </p:cNvSpPr>
          <p:nvPr>
            <p:ph type="title"/>
          </p:nvPr>
        </p:nvSpPr>
        <p:spPr>
          <a:xfrm>
            <a:off x="628650" y="152400"/>
            <a:ext cx="7886700" cy="1325563"/>
          </a:xfrm>
          <a:ln/>
        </p:spPr>
        <p:txBody>
          <a:bodyPr vert="horz" wrap="square" lIns="91440" tIns="45720" rIns="91440" bIns="45720" anchor="ctr" anchorCtr="0"/>
          <a:p>
            <a:pPr eaLnBrk="1" hangingPunct="1"/>
            <a:r>
              <a:rPr lang="en-US" altLang="en-US" dirty="0"/>
              <a:t>The Production Budget</a:t>
            </a:r>
            <a:endParaRPr lang="en-US" altLang="en-US" dirty="0"/>
          </a:p>
        </p:txBody>
      </p:sp>
      <p:sp>
        <p:nvSpPr>
          <p:cNvPr id="861187" name="Rectangle 3"/>
          <p:cNvSpPr>
            <a:spLocks noGrp="1" noChangeArrowheads="1"/>
          </p:cNvSpPr>
          <p:nvPr>
            <p:ph type="body" idx="1"/>
          </p:nvPr>
        </p:nvSpPr>
        <p:spPr>
          <a:xfrm>
            <a:off x="304800" y="1295400"/>
            <a:ext cx="8534400" cy="4800600"/>
          </a:xfrm>
          <a:solidFill>
            <a:srgbClr val="0033CC"/>
          </a:solidFill>
          <a:ln w="12700">
            <a:solidFill>
              <a:srgbClr val="000000"/>
            </a:solidFill>
            <a:miter lim="800000"/>
          </a:ln>
          <a:effectLst>
            <a:outerShdw dist="35921" dir="2700000" algn="ctr" rotWithShape="0">
              <a:srgbClr val="000000"/>
            </a:outerShdw>
          </a:effectLst>
        </p:spPr>
        <p:txBody>
          <a:bodyPr vert="horz" wrap="square" lIns="90488" tIns="44450" rIns="90488" bIns="44450" numCol="1" rtlCol="0" anchor="t" anchorCtr="0" compatLnSpc="1">
            <a:normAutofit/>
          </a:bodyPr>
          <a:lstStyle/>
          <a:p>
            <a:pPr marL="228600" marR="0" lvl="0" indent="-228600" algn="l" defTabSz="914400" rtl="0" eaLnBrk="1" fontAlgn="auto" latinLnBrk="0" hangingPunct="1">
              <a:lnSpc>
                <a:spcPct val="95000"/>
              </a:lnSpc>
              <a:spcBef>
                <a:spcPct val="40000"/>
              </a:spcBef>
              <a:spcAft>
                <a:spcPts val="0"/>
              </a:spcAft>
              <a:buClr>
                <a:srgbClr val="FFFF66"/>
              </a:buClr>
              <a:buSzTx/>
              <a:buFont typeface="Wingdings" panose="05000000000000000000" pitchFamily="2" charset="2"/>
              <a:buChar char="§"/>
              <a:defRPr/>
            </a:pPr>
            <a:r>
              <a:rPr kumimoji="0" lang="en-US" altLang="en-US" sz="2800" b="0" i="0" u="none" strike="noStrike" kern="1200" cap="none" spc="0" normalizeH="0" baseline="0" noProof="0" dirty="0">
                <a:ln>
                  <a:noFill/>
                </a:ln>
                <a:solidFill>
                  <a:schemeClr val="bg1"/>
                </a:solidFill>
                <a:effectLst/>
                <a:uLnTx/>
                <a:uFillTx/>
                <a:latin typeface="+mn-lt"/>
                <a:ea typeface="+mn-ea"/>
                <a:cs typeface="+mn-cs"/>
              </a:rPr>
              <a:t>Collegiate Apparel wants units in ending finished goods inventory to be 10% of the next quarter’s expected sales in units.</a:t>
            </a:r>
            <a:endParaRPr kumimoji="0" lang="en-US" altLang="en-US" sz="28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5000"/>
              </a:lnSpc>
              <a:spcBef>
                <a:spcPct val="40000"/>
              </a:spcBef>
              <a:spcAft>
                <a:spcPts val="0"/>
              </a:spcAft>
              <a:buClr>
                <a:srgbClr val="FFFF66"/>
              </a:buClr>
              <a:buSzTx/>
              <a:buFont typeface="Wingdings" panose="05000000000000000000" pitchFamily="2" charset="2"/>
              <a:buChar char="§"/>
              <a:defRPr/>
            </a:pPr>
            <a:r>
              <a:rPr kumimoji="0" lang="en-US" altLang="en-US" sz="2800" b="0" i="0" u="none" strike="noStrike" kern="1200" cap="none" spc="0" normalizeH="0" baseline="0" noProof="0" dirty="0">
                <a:ln>
                  <a:noFill/>
                </a:ln>
                <a:solidFill>
                  <a:schemeClr val="bg1"/>
                </a:solidFill>
                <a:effectLst/>
                <a:uLnTx/>
                <a:uFillTx/>
                <a:latin typeface="+mn-lt"/>
                <a:ea typeface="+mn-ea"/>
                <a:cs typeface="+mn-cs"/>
              </a:rPr>
              <a:t>At the beginning of the year, 1,500 completed units were on hand.</a:t>
            </a:r>
            <a:endParaRPr kumimoji="0" lang="en-US" altLang="en-US" sz="28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5000"/>
              </a:lnSpc>
              <a:spcBef>
                <a:spcPct val="40000"/>
              </a:spcBef>
              <a:spcAft>
                <a:spcPts val="0"/>
              </a:spcAft>
              <a:buClr>
                <a:srgbClr val="FFFF66"/>
              </a:buClr>
              <a:buSzTx/>
              <a:buFont typeface="Wingdings" panose="05000000000000000000" pitchFamily="2" charset="2"/>
              <a:buChar char="§"/>
              <a:defRPr/>
            </a:pPr>
            <a:r>
              <a:rPr kumimoji="0" lang="en-US" altLang="en-US" sz="2800" b="0" i="0" u="none" strike="noStrike" kern="1200" cap="none" spc="0" normalizeH="0" baseline="0" noProof="0" dirty="0">
                <a:ln>
                  <a:noFill/>
                </a:ln>
                <a:solidFill>
                  <a:schemeClr val="bg1"/>
                </a:solidFill>
                <a:effectLst/>
                <a:uLnTx/>
                <a:uFillTx/>
                <a:latin typeface="+mn-lt"/>
                <a:ea typeface="+mn-ea"/>
                <a:cs typeface="+mn-cs"/>
              </a:rPr>
              <a:t>During the first quarter of 20x2, 15,000 units are expected to be sold.</a:t>
            </a:r>
            <a:br>
              <a:rPr kumimoji="0" lang="en-US" altLang="en-US" sz="2800" b="0" i="0" u="none" strike="noStrike" kern="1200" cap="none" spc="0" normalizeH="0" baseline="0" noProof="0" dirty="0">
                <a:ln>
                  <a:noFill/>
                </a:ln>
                <a:solidFill>
                  <a:schemeClr val="bg1"/>
                </a:solidFill>
                <a:effectLst/>
                <a:uLnTx/>
                <a:uFillTx/>
                <a:latin typeface="+mn-lt"/>
                <a:ea typeface="+mn-ea"/>
                <a:cs typeface="+mn-cs"/>
              </a:rPr>
            </a:br>
            <a:endParaRPr kumimoji="0" lang="en-US" altLang="en-US" sz="28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
                <a:srgbClr val="FFFF66"/>
              </a:buClr>
              <a:buSzTx/>
              <a:buFont typeface="Wingdings" panose="05000000000000000000" pitchFamily="2" charset="2"/>
              <a:buNone/>
              <a:defRPr/>
            </a:pPr>
            <a:r>
              <a:rPr kumimoji="0" lang="en-US" altLang="en-US" sz="3400" b="0" i="0" u="none" strike="noStrike" kern="1200" cap="none" spc="0" normalizeH="0" baseline="0" noProof="0" dirty="0">
                <a:ln>
                  <a:noFill/>
                </a:ln>
                <a:solidFill>
                  <a:schemeClr val="bg1"/>
                </a:solidFill>
                <a:effectLst>
                  <a:outerShdw blurRad="38100" dist="38100" dir="2700000" algn="tl">
                    <a:srgbClr val="000000"/>
                  </a:outerShdw>
                </a:effectLst>
                <a:uLnTx/>
                <a:uFillTx/>
                <a:latin typeface="+mn-lt"/>
                <a:ea typeface="+mn-ea"/>
                <a:cs typeface="+mn-cs"/>
              </a:rPr>
              <a:t>Let’s prepare the production budget.</a:t>
            </a:r>
            <a:endParaRPr kumimoji="0" lang="en-US" altLang="en-US" sz="3400" b="0" i="0" u="none" strike="noStrike" kern="1200" cap="none" spc="0" normalizeH="0" baseline="0" noProof="0" dirty="0">
              <a:ln>
                <a:noFill/>
              </a:ln>
              <a:solidFill>
                <a:schemeClr val="bg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check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4"/>
          <p:cNvSpPr>
            <a:spLocks noGrp="1"/>
          </p:cNvSpPr>
          <p:nvPr>
            <p:ph type="title"/>
          </p:nvPr>
        </p:nvSpPr>
        <p:spPr>
          <a:xfrm>
            <a:off x="628650" y="76200"/>
            <a:ext cx="7886700" cy="1325563"/>
          </a:xfrm>
          <a:ln/>
        </p:spPr>
        <p:txBody>
          <a:bodyPr vert="horz" wrap="square" lIns="91440" tIns="45720" rIns="91440" bIns="45720" anchor="ctr" anchorCtr="0"/>
          <a:p>
            <a:pPr eaLnBrk="1" hangingPunct="1"/>
            <a:r>
              <a:rPr lang="en-US" altLang="en-US" dirty="0"/>
              <a:t>The Production Budget</a:t>
            </a:r>
            <a:endParaRPr lang="en-US" altLang="en-US" dirty="0"/>
          </a:p>
        </p:txBody>
      </p:sp>
      <p:pic>
        <p:nvPicPr>
          <p:cNvPr id="92163" name="Picture 19" descr="ProductionBudget"/>
          <p:cNvPicPr>
            <a:picLocks noChangeAspect="1"/>
          </p:cNvPicPr>
          <p:nvPr/>
        </p:nvPicPr>
        <p:blipFill>
          <a:blip r:embed="rId1"/>
          <a:stretch>
            <a:fillRect/>
          </a:stretch>
        </p:blipFill>
        <p:spPr>
          <a:xfrm>
            <a:off x="0" y="1219200"/>
            <a:ext cx="9144000" cy="4467225"/>
          </a:xfrm>
          <a:prstGeom prst="rect">
            <a:avLst/>
          </a:prstGeom>
          <a:noFill/>
          <a:ln w="9525" cap="flat" cmpd="sng">
            <a:solidFill>
              <a:srgbClr val="000000"/>
            </a:solidFill>
            <a:prstDash val="solid"/>
            <a:miter/>
            <a:headEnd type="none" w="med" len="med"/>
            <a:tailEnd type="none" w="med" len="med"/>
          </a:ln>
        </p:spPr>
      </p:pic>
      <p:grpSp>
        <p:nvGrpSpPr>
          <p:cNvPr id="862230" name="Group 22"/>
          <p:cNvGrpSpPr/>
          <p:nvPr/>
        </p:nvGrpSpPr>
        <p:grpSpPr>
          <a:xfrm>
            <a:off x="152400" y="4419600"/>
            <a:ext cx="3810000" cy="1905000"/>
            <a:chOff x="96" y="2784"/>
            <a:chExt cx="2400" cy="1200"/>
          </a:xfrm>
        </p:grpSpPr>
        <p:sp>
          <p:nvSpPr>
            <p:cNvPr id="92166" name="Line 21"/>
            <p:cNvSpPr/>
            <p:nvPr/>
          </p:nvSpPr>
          <p:spPr>
            <a:xfrm flipV="1">
              <a:off x="1776" y="2784"/>
              <a:ext cx="720" cy="960"/>
            </a:xfrm>
            <a:prstGeom prst="line">
              <a:avLst/>
            </a:prstGeom>
            <a:ln w="38100" cap="flat" cmpd="sng">
              <a:solidFill>
                <a:srgbClr val="FF0000"/>
              </a:solidFill>
              <a:prstDash val="solid"/>
              <a:miter/>
              <a:headEnd type="none" w="med" len="med"/>
              <a:tailEnd type="triangle" w="med" len="med"/>
            </a:ln>
            <a:effectLst>
              <a:outerShdw dist="35921" dir="2699999" algn="ctr" rotWithShape="0">
                <a:srgbClr val="000000"/>
              </a:outerShdw>
            </a:effectLst>
          </p:spPr>
        </p:sp>
        <p:sp>
          <p:nvSpPr>
            <p:cNvPr id="862228" name="Rectangle 20"/>
            <p:cNvSpPr>
              <a:spLocks noChangeArrowheads="1"/>
            </p:cNvSpPr>
            <p:nvPr/>
          </p:nvSpPr>
          <p:spPr bwMode="auto">
            <a:xfrm>
              <a:off x="96" y="3744"/>
              <a:ext cx="2352" cy="240"/>
            </a:xfrm>
            <a:prstGeom prst="rect">
              <a:avLst/>
            </a:prstGeom>
            <a:solidFill>
              <a:srgbClr val="008000"/>
            </a:solidFill>
            <a:ln w="9525">
              <a:solidFill>
                <a:srgbClr val="000000"/>
              </a:solidFill>
              <a:miter lim="800000"/>
            </a:ln>
            <a:effectLst>
              <a:outerShdw dist="35921" dir="2700000" algn="ctr" rotWithShape="0">
                <a:srgbClr val="000000"/>
              </a:outerShdw>
            </a:effectLst>
          </p:spPr>
          <p:txBody>
            <a:bodyPr wrap="none" anchor="ctr"/>
            <a:p>
              <a:pPr algn="ctr" eaLnBrk="1" hangingPunct="1">
                <a:buNone/>
              </a:pPr>
              <a:r>
                <a:rPr lang="en-US" altLang="en-US" sz="2400" dirty="0">
                  <a:solidFill>
                    <a:schemeClr val="bg1"/>
                  </a:solidFill>
                  <a:effectLst>
                    <a:outerShdw blurRad="38100" dist="38100" dir="2700000">
                      <a:srgbClr val="C0C0C0"/>
                    </a:outerShdw>
                  </a:effectLst>
                  <a:latin typeface="Calibri" panose="020F0502020204030204" pitchFamily="34" charset="0"/>
                </a:rPr>
                <a:t>5,000 </a:t>
              </a:r>
              <a:r>
                <a:rPr lang="en-US" altLang="en-US" sz="2400" dirty="0">
                  <a:solidFill>
                    <a:schemeClr val="bg1"/>
                  </a:solidFill>
                  <a:effectLst>
                    <a:outerShdw blurRad="38100" dist="38100" dir="2700000">
                      <a:srgbClr val="C0C0C0"/>
                    </a:outerShdw>
                  </a:effectLst>
                  <a:latin typeface="Calibri" panose="020F0502020204030204" pitchFamily="34" charset="0"/>
                  <a:cs typeface="Arial" panose="020B0604020202020204" pitchFamily="34" charset="0"/>
                </a:rPr>
                <a:t>× 10% = 500 units</a:t>
              </a:r>
              <a:endParaRPr lang="en-US" altLang="en-US" sz="2400" dirty="0">
                <a:solidFill>
                  <a:schemeClr val="bg1"/>
                </a:solidFill>
                <a:effectLst>
                  <a:outerShdw blurRad="38100" dist="38100" dir="2700000">
                    <a:srgbClr val="C0C0C0"/>
                  </a:outerShdw>
                </a:effectLst>
                <a:latin typeface="Calibri" panose="020F0502020204030204" pitchFamily="34" charset="0"/>
                <a:ea typeface="Arial" panose="020B0604020202020204" pitchFamily="34" charset="0"/>
              </a:endParaRPr>
            </a:p>
          </p:txBody>
        </p:sp>
      </p:grpSp>
      <p:sp>
        <p:nvSpPr>
          <p:cNvPr id="862231" name="Line 23"/>
          <p:cNvSpPr/>
          <p:nvPr/>
        </p:nvSpPr>
        <p:spPr>
          <a:xfrm>
            <a:off x="4495800" y="4495800"/>
            <a:ext cx="685800" cy="457200"/>
          </a:xfrm>
          <a:prstGeom prst="line">
            <a:avLst/>
          </a:prstGeom>
          <a:ln w="38100" cap="flat" cmpd="sng">
            <a:solidFill>
              <a:srgbClr val="FF0000"/>
            </a:solidFill>
            <a:prstDash val="solid"/>
            <a:miter/>
            <a:headEnd type="none" w="med" len="med"/>
            <a:tailEnd type="triangle" w="med" len="med"/>
          </a:ln>
          <a:effectLst>
            <a:outerShdw dist="45791" dir="3378595" algn="ctr" rotWithShape="0">
              <a:srgbClr val="000000"/>
            </a:outerShdw>
          </a:effectLst>
        </p:spPr>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62230"/>
                                        </p:tgtEl>
                                        <p:attrNameLst>
                                          <p:attrName>style.visibility</p:attrName>
                                        </p:attrNameLst>
                                      </p:cBhvr>
                                      <p:to>
                                        <p:strVal val="visible"/>
                                      </p:to>
                                    </p:set>
                                    <p:animEffect transition="in" filter="strips(upRight)">
                                      <p:cBhvr>
                                        <p:cTn id="7" dur="500"/>
                                        <p:tgtEl>
                                          <p:spTgt spid="8622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62231"/>
                                        </p:tgtEl>
                                        <p:attrNameLst>
                                          <p:attrName>style.visibility</p:attrName>
                                        </p:attrNameLst>
                                      </p:cBhvr>
                                      <p:to>
                                        <p:strVal val="visible"/>
                                      </p:to>
                                    </p:set>
                                    <p:animEffect transition="in" filter="strips(downRight)">
                                      <p:cBhvr>
                                        <p:cTn id="12" dur="500"/>
                                        <p:tgtEl>
                                          <p:spTgt spid="86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12"/>
          <p:cNvSpPr>
            <a:spLocks noGrp="1"/>
          </p:cNvSpPr>
          <p:nvPr>
            <p:ph type="title"/>
          </p:nvPr>
        </p:nvSpPr>
        <p:spPr>
          <a:ln/>
        </p:spPr>
        <p:txBody>
          <a:bodyPr vert="horz" wrap="square" lIns="91440" tIns="45720" rIns="91440" bIns="45720" anchor="ctr" anchorCtr="0"/>
          <a:p>
            <a:pPr eaLnBrk="1" hangingPunct="1"/>
            <a:r>
              <a:rPr lang="en-US" altLang="en-US" dirty="0"/>
              <a:t>Direct-Materials Budget</a:t>
            </a:r>
            <a:endParaRPr lang="en-US" altLang="en-US" dirty="0"/>
          </a:p>
        </p:txBody>
      </p:sp>
      <p:sp>
        <p:nvSpPr>
          <p:cNvPr id="863235" name="Rectangle 3"/>
          <p:cNvSpPr>
            <a:spLocks noGrp="1" noChangeArrowheads="1"/>
          </p:cNvSpPr>
          <p:nvPr>
            <p:ph type="body" idx="1"/>
          </p:nvPr>
        </p:nvSpPr>
        <p:spPr>
          <a:xfrm>
            <a:off x="228600" y="1371600"/>
            <a:ext cx="8534400" cy="1143000"/>
          </a:xfrm>
        </p:spPr>
        <p:txBody>
          <a:bodyPr vert="horz" wrap="square" lIns="90488" tIns="44450" rIns="90488" bIns="44450" numCol="1" rtlCol="0" anchor="t" anchorCtr="0" compatLnSpc="1">
            <a:normAutofit/>
          </a:body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en-US" alt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Direct materials needed for the budget period can be determined as follows . . .</a:t>
            </a:r>
            <a:endParaRPr kumimoji="0" lang="en-US" altLang="en-US" sz="32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863236" name="Rectangle 4"/>
          <p:cNvSpPr>
            <a:spLocks noChangeArrowheads="1"/>
          </p:cNvSpPr>
          <p:nvPr/>
        </p:nvSpPr>
        <p:spPr bwMode="auto">
          <a:xfrm>
            <a:off x="544513" y="2836863"/>
            <a:ext cx="1601788" cy="1196975"/>
          </a:xfrm>
          <a:prstGeom prst="rect">
            <a:avLst/>
          </a:prstGeom>
          <a:solidFill>
            <a:srgbClr val="FFFFFF"/>
          </a:solidFill>
          <a:ln w="12700">
            <a:solidFill>
              <a:schemeClr val="tx1"/>
            </a:solidFill>
            <a:miter lim="800000"/>
          </a:ln>
          <a:effectLst>
            <a:outerShdw dist="35921" dir="2700000" algn="ctr" rotWithShape="0">
              <a:srgbClr val="000000"/>
            </a:outerShdw>
          </a:effectLst>
        </p:spPr>
        <p:txBody>
          <a:bodyPr wrap="none" lIns="90488" tIns="44450" rIns="90488" bIns="44450">
            <a:spAutoFit/>
          </a:bodyPr>
          <a:lstStyle/>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Required</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materials</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purchases</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p:txBody>
      </p:sp>
      <p:sp>
        <p:nvSpPr>
          <p:cNvPr id="863237" name="Rectangle 5"/>
          <p:cNvSpPr>
            <a:spLocks noChangeArrowheads="1"/>
          </p:cNvSpPr>
          <p:nvPr/>
        </p:nvSpPr>
        <p:spPr bwMode="auto">
          <a:xfrm>
            <a:off x="2292350" y="3208338"/>
            <a:ext cx="354013" cy="454025"/>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rPr>
              <a:t>=</a:t>
            </a:r>
            <a:endParaRPr kumimoji="0" lang="en-US" altLang="en-US" sz="2400" b="1"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863238" name="Rectangle 6"/>
          <p:cNvSpPr>
            <a:spLocks noChangeArrowheads="1"/>
          </p:cNvSpPr>
          <p:nvPr/>
        </p:nvSpPr>
        <p:spPr bwMode="auto">
          <a:xfrm>
            <a:off x="2794000" y="2836863"/>
            <a:ext cx="1619250" cy="1196975"/>
          </a:xfrm>
          <a:prstGeom prst="rect">
            <a:avLst/>
          </a:prstGeom>
          <a:solidFill>
            <a:srgbClr val="FFFFFF"/>
          </a:solidFill>
          <a:ln w="12700">
            <a:solidFill>
              <a:schemeClr val="tx1"/>
            </a:solidFill>
            <a:miter lim="800000"/>
          </a:ln>
          <a:effectLst>
            <a:outerShdw dist="35921" dir="2700000" algn="ctr" rotWithShape="0">
              <a:srgbClr val="000000"/>
            </a:outerShdw>
          </a:effectLst>
        </p:spPr>
        <p:txBody>
          <a:bodyPr wrap="none" lIns="90488" tIns="44450" rIns="90488" bIns="44450">
            <a:spAutoFit/>
          </a:bodyPr>
          <a:lstStyle/>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Materials</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used in</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production</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p:txBody>
      </p:sp>
      <p:sp>
        <p:nvSpPr>
          <p:cNvPr id="863239" name="Rectangle 7"/>
          <p:cNvSpPr>
            <a:spLocks noChangeArrowheads="1"/>
          </p:cNvSpPr>
          <p:nvPr/>
        </p:nvSpPr>
        <p:spPr bwMode="auto">
          <a:xfrm>
            <a:off x="4559300" y="3208338"/>
            <a:ext cx="354013" cy="454025"/>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rPr>
              <a:t>+</a:t>
            </a:r>
            <a:endParaRPr kumimoji="0" lang="en-US" altLang="en-US" sz="2400" b="1"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863240" name="Rectangle 8"/>
          <p:cNvSpPr>
            <a:spLocks noChangeArrowheads="1"/>
          </p:cNvSpPr>
          <p:nvPr/>
        </p:nvSpPr>
        <p:spPr bwMode="auto">
          <a:xfrm>
            <a:off x="5060950" y="2836863"/>
            <a:ext cx="1431925" cy="1196975"/>
          </a:xfrm>
          <a:prstGeom prst="rect">
            <a:avLst/>
          </a:prstGeom>
          <a:solidFill>
            <a:srgbClr val="FFFFFF"/>
          </a:solidFill>
          <a:ln w="12700">
            <a:solidFill>
              <a:schemeClr val="tx1"/>
            </a:solidFill>
            <a:miter lim="800000"/>
          </a:ln>
          <a:effectLst>
            <a:outerShdw dist="35921" dir="2700000" algn="ctr" rotWithShape="0">
              <a:srgbClr val="000000"/>
            </a:outerShdw>
          </a:effectLst>
        </p:spPr>
        <p:txBody>
          <a:bodyPr wrap="none" lIns="90488" tIns="44450" rIns="90488" bIns="44450">
            <a:spAutoFit/>
          </a:bodyPr>
          <a:lstStyle/>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Ending</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materials</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inventory</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p:txBody>
      </p:sp>
      <p:sp>
        <p:nvSpPr>
          <p:cNvPr id="863241" name="Rectangle 9"/>
          <p:cNvSpPr>
            <a:spLocks noChangeArrowheads="1"/>
          </p:cNvSpPr>
          <p:nvPr/>
        </p:nvSpPr>
        <p:spPr bwMode="auto">
          <a:xfrm>
            <a:off x="6638925" y="3208338"/>
            <a:ext cx="333375" cy="454025"/>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rPr>
              <a:t>–</a:t>
            </a:r>
            <a:endParaRPr kumimoji="0" lang="en-US" altLang="en-US" sz="2400" b="1" i="0" u="none" strike="noStrike" kern="1200" cap="none" spc="0" normalizeH="0" baseline="0" noProof="0">
              <a:ln>
                <a:noFill/>
              </a:ln>
              <a:solidFill>
                <a:srgbClr val="0033CC"/>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863242" name="Rectangle 10"/>
          <p:cNvSpPr>
            <a:spLocks noChangeArrowheads="1"/>
          </p:cNvSpPr>
          <p:nvPr/>
        </p:nvSpPr>
        <p:spPr bwMode="auto">
          <a:xfrm>
            <a:off x="7119938" y="2836863"/>
            <a:ext cx="1552575" cy="1196975"/>
          </a:xfrm>
          <a:prstGeom prst="rect">
            <a:avLst/>
          </a:prstGeom>
          <a:solidFill>
            <a:srgbClr val="FFFFFF"/>
          </a:solidFill>
          <a:ln w="12700">
            <a:solidFill>
              <a:schemeClr val="tx1"/>
            </a:solidFill>
            <a:miter lim="800000"/>
          </a:ln>
          <a:effectLst>
            <a:outerShdw dist="35921" dir="2700000" algn="ctr" rotWithShape="0">
              <a:srgbClr val="000000"/>
            </a:outerShdw>
          </a:effectLst>
        </p:spPr>
        <p:txBody>
          <a:bodyPr wrap="none" lIns="90488" tIns="44450" rIns="90488" bIns="44450">
            <a:spAutoFit/>
          </a:bodyPr>
          <a:lstStyle/>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Beginning</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materials</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rPr>
              <a:t>inventory</a:t>
            </a:r>
            <a:endParaRPr kumimoji="0" lang="en-US" altLang="en-US" sz="2400" b="0" i="0" u="none" strike="noStrike" kern="1200" cap="none" spc="0" normalizeH="0" baseline="0" noProof="0">
              <a:ln>
                <a:noFill/>
              </a:ln>
              <a:solidFill>
                <a:srgbClr val="0033CC"/>
              </a:solidFill>
              <a:effectLst>
                <a:outerShdw blurRad="38100" dist="38100" dir="2700000" algn="tl">
                  <a:srgbClr val="C0C0C0"/>
                </a:outerShdw>
              </a:effectLst>
              <a:uLnTx/>
              <a:uFillTx/>
              <a:latin typeface="+mn-lt"/>
              <a:ea typeface="+mn-ea"/>
              <a:cs typeface="+mn-cs"/>
            </a:endParaRPr>
          </a:p>
        </p:txBody>
      </p:sp>
      <p:pic>
        <p:nvPicPr>
          <p:cNvPr id="94219" name="Picture 13" descr="c3222bbh[1]"/>
          <p:cNvPicPr>
            <a:picLocks noChangeAspect="1"/>
          </p:cNvPicPr>
          <p:nvPr/>
        </p:nvPicPr>
        <p:blipFill>
          <a:blip r:embed="rId1"/>
          <a:stretch>
            <a:fillRect/>
          </a:stretch>
        </p:blipFill>
        <p:spPr>
          <a:xfrm>
            <a:off x="3505200" y="4572000"/>
            <a:ext cx="2362200" cy="1631950"/>
          </a:xfrm>
          <a:prstGeom prst="rect">
            <a:avLst/>
          </a:prstGeom>
          <a:noFill/>
          <a:ln w="9525">
            <a:noFill/>
          </a:ln>
        </p:spPr>
      </p:pic>
    </p:spTree>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5"/>
          <p:cNvSpPr>
            <a:spLocks noGrp="1"/>
          </p:cNvSpPr>
          <p:nvPr>
            <p:ph type="title"/>
          </p:nvPr>
        </p:nvSpPr>
        <p:spPr>
          <a:xfrm>
            <a:off x="628650" y="152400"/>
            <a:ext cx="7886700" cy="1325563"/>
          </a:xfrm>
          <a:ln/>
        </p:spPr>
        <p:txBody>
          <a:bodyPr vert="horz" wrap="square" lIns="91440" tIns="45720" rIns="91440" bIns="45720" anchor="ctr" anchorCtr="0"/>
          <a:p>
            <a:pPr eaLnBrk="1" hangingPunct="1"/>
            <a:r>
              <a:rPr lang="en-US" altLang="en-US" dirty="0"/>
              <a:t>Direct-Materials Budget</a:t>
            </a:r>
            <a:endParaRPr lang="en-US" altLang="en-US" dirty="0"/>
          </a:p>
        </p:txBody>
      </p:sp>
      <p:sp>
        <p:nvSpPr>
          <p:cNvPr id="864259" name="Rectangle 3"/>
          <p:cNvSpPr>
            <a:spLocks noGrp="1" noChangeArrowheads="1"/>
          </p:cNvSpPr>
          <p:nvPr>
            <p:ph type="body" idx="1"/>
          </p:nvPr>
        </p:nvSpPr>
        <p:spPr>
          <a:xfrm>
            <a:off x="228600" y="1295400"/>
            <a:ext cx="8763000" cy="4648200"/>
          </a:xfrm>
          <a:solidFill>
            <a:srgbClr val="0033CC"/>
          </a:solidFill>
          <a:ln w="12700">
            <a:solidFill>
              <a:srgbClr val="000000"/>
            </a:solidFill>
            <a:miter lim="800000"/>
          </a:ln>
          <a:effectLst>
            <a:outerShdw dist="35921" dir="2700000" algn="ctr" rotWithShape="0">
              <a:srgbClr val="000000"/>
            </a:outerShdw>
          </a:effectLst>
        </p:spPr>
        <p:txBody>
          <a:bodyPr vert="horz" wrap="square" lIns="90488" tIns="44450" rIns="90488" bIns="44450" numCol="1" rtlCol="0" anchor="t" anchorCtr="0" compatLnSpc="1">
            <a:normAutofit/>
          </a:bodyPr>
          <a:lstStyle/>
          <a:p>
            <a:pPr marL="228600" marR="0" lvl="0" indent="-228600" algn="l" defTabSz="914400" rtl="0" eaLnBrk="1" fontAlgn="auto" latinLnBrk="0" hangingPunct="1">
              <a:lnSpc>
                <a:spcPct val="95000"/>
              </a:lnSpc>
              <a:spcBef>
                <a:spcPct val="40000"/>
              </a:spcBef>
              <a:spcAft>
                <a:spcPts val="0"/>
              </a:spcAft>
              <a:buClr>
                <a:srgbClr val="FFFF66"/>
              </a:buClr>
              <a:buSzTx/>
              <a:buFont typeface="Wingdings" panose="05000000000000000000" pitchFamily="2" charset="2"/>
              <a:buChar char="§"/>
              <a:defRPr/>
            </a:pPr>
            <a: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At Collegiate Apparel 1.5 yards of fabric are required per unit of product.</a:t>
            </a:r>
            <a:endPar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228600" marR="0" lvl="0" indent="-228600" algn="l" defTabSz="914400" rtl="0" eaLnBrk="1" fontAlgn="auto" latinLnBrk="0" hangingPunct="1">
              <a:lnSpc>
                <a:spcPct val="95000"/>
              </a:lnSpc>
              <a:spcBef>
                <a:spcPct val="40000"/>
              </a:spcBef>
              <a:spcAft>
                <a:spcPts val="0"/>
              </a:spcAft>
              <a:buClr>
                <a:srgbClr val="FFFF66"/>
              </a:buClr>
              <a:buSzTx/>
              <a:buFont typeface="Wingdings" panose="05000000000000000000" pitchFamily="2" charset="2"/>
              <a:buChar char="§"/>
              <a:defRPr/>
            </a:pPr>
            <a: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Management wants fabric on hand at the end of each quarter to be 10% of next quarter’s raw materials required. On January 1</a:t>
            </a:r>
            <a:r>
              <a:rPr kumimoji="0" lang="en-US" altLang="en-US" sz="2600" b="0" i="0" u="none" strike="noStrike" kern="1200" cap="none" spc="0" normalizeH="0" baseline="30000" noProof="0">
                <a:ln>
                  <a:noFill/>
                </a:ln>
                <a:solidFill>
                  <a:schemeClr val="bg1"/>
                </a:solidFill>
                <a:effectLst>
                  <a:outerShdw blurRad="38100" dist="38100" dir="2700000" algn="tl">
                    <a:srgbClr val="000000"/>
                  </a:outerShdw>
                </a:effectLst>
                <a:uLnTx/>
                <a:uFillTx/>
                <a:latin typeface="+mn-lt"/>
                <a:ea typeface="+mn-ea"/>
                <a:cs typeface="+mn-cs"/>
              </a:rPr>
              <a:t>st</a:t>
            </a:r>
            <a: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 2,100 yards of fabric are on-hand. During the first quarter of 20x2, Collegiate expects 21,000 yards of fabric to be required.</a:t>
            </a:r>
            <a:endPar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228600" marR="0" lvl="0" indent="-228600" algn="l" defTabSz="914400" rtl="0" eaLnBrk="1" fontAlgn="auto" latinLnBrk="0" hangingPunct="1">
              <a:lnSpc>
                <a:spcPct val="95000"/>
              </a:lnSpc>
              <a:spcBef>
                <a:spcPct val="40000"/>
              </a:spcBef>
              <a:spcAft>
                <a:spcPts val="0"/>
              </a:spcAft>
              <a:buClr>
                <a:srgbClr val="FFFF66"/>
              </a:buClr>
              <a:buSzTx/>
              <a:buFont typeface="Wingdings" panose="05000000000000000000" pitchFamily="2" charset="2"/>
              <a:buChar char="§"/>
              <a:defRPr/>
            </a:pPr>
            <a: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Each yard of fabric cost the company $2.</a:t>
            </a:r>
            <a:br>
              <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br>
            <a:endParaRPr kumimoji="0" lang="en-US" altLang="en-US" sz="26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
                <a:srgbClr val="FFFF66"/>
              </a:buClr>
              <a:buSzTx/>
              <a:buFont typeface="Wingdings" panose="05000000000000000000" pitchFamily="2" charset="2"/>
              <a:buChar char="§"/>
              <a:defRPr/>
            </a:pPr>
            <a:r>
              <a:rPr kumimoji="0" lang="en-US" altLang="en-US" sz="3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Let’s prepare the direct materials budget.</a:t>
            </a:r>
            <a:endParaRPr kumimoji="0" lang="en-US" altLang="en-US" sz="3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check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1041"/>
          <p:cNvSpPr>
            <a:spLocks noGrp="1"/>
          </p:cNvSpPr>
          <p:nvPr>
            <p:ph type="title"/>
          </p:nvPr>
        </p:nvSpPr>
        <p:spPr>
          <a:xfrm>
            <a:off x="649288" y="76200"/>
            <a:ext cx="7886700" cy="1325563"/>
          </a:xfrm>
          <a:ln/>
        </p:spPr>
        <p:txBody>
          <a:bodyPr vert="horz" wrap="square" lIns="91440" tIns="45720" rIns="91440" bIns="45720" anchor="ctr" anchorCtr="0"/>
          <a:p>
            <a:pPr eaLnBrk="1" hangingPunct="1"/>
            <a:r>
              <a:rPr lang="en-US" altLang="en-US" dirty="0"/>
              <a:t>Direct-Materials Budget</a:t>
            </a:r>
            <a:endParaRPr lang="en-US" altLang="en-US" dirty="0"/>
          </a:p>
        </p:txBody>
      </p:sp>
      <p:pic>
        <p:nvPicPr>
          <p:cNvPr id="98307" name="Picture 1036" descr="DirectMaterialsBudget"/>
          <p:cNvPicPr>
            <a:picLocks noChangeAspect="1"/>
          </p:cNvPicPr>
          <p:nvPr/>
        </p:nvPicPr>
        <p:blipFill>
          <a:blip r:embed="rId1"/>
          <a:stretch>
            <a:fillRect/>
          </a:stretch>
        </p:blipFill>
        <p:spPr>
          <a:xfrm>
            <a:off x="0" y="1219200"/>
            <a:ext cx="9144000" cy="4867275"/>
          </a:xfrm>
          <a:prstGeom prst="rect">
            <a:avLst/>
          </a:prstGeom>
          <a:noFill/>
          <a:ln w="9525" cap="flat" cmpd="sng">
            <a:solidFill>
              <a:srgbClr val="000000"/>
            </a:solidFill>
            <a:prstDash val="solid"/>
            <a:miter/>
            <a:headEnd type="none" w="med" len="med"/>
            <a:tailEnd type="none" w="med" len="med"/>
          </a:ln>
        </p:spPr>
      </p:pic>
      <p:grpSp>
        <p:nvGrpSpPr>
          <p:cNvPr id="865295" name="Group 1039"/>
          <p:cNvGrpSpPr/>
          <p:nvPr/>
        </p:nvGrpSpPr>
        <p:grpSpPr>
          <a:xfrm>
            <a:off x="222250" y="4489450"/>
            <a:ext cx="3816350" cy="2136775"/>
            <a:chOff x="528" y="2830"/>
            <a:chExt cx="2404" cy="1346"/>
          </a:xfrm>
        </p:grpSpPr>
        <p:sp>
          <p:nvSpPr>
            <p:cNvPr id="98310" name="Line 1038"/>
            <p:cNvSpPr/>
            <p:nvPr/>
          </p:nvSpPr>
          <p:spPr>
            <a:xfrm flipV="1">
              <a:off x="1924" y="2830"/>
              <a:ext cx="1008" cy="1056"/>
            </a:xfrm>
            <a:prstGeom prst="line">
              <a:avLst/>
            </a:prstGeom>
            <a:ln w="38100" cap="flat" cmpd="sng">
              <a:solidFill>
                <a:srgbClr val="FF0000"/>
              </a:solidFill>
              <a:prstDash val="solid"/>
              <a:miter/>
              <a:headEnd type="none" w="med" len="med"/>
              <a:tailEnd type="triangle" w="med" len="med"/>
            </a:ln>
            <a:effectLst>
              <a:outerShdw dist="35921" dir="2699999" algn="ctr" rotWithShape="0">
                <a:srgbClr val="000000"/>
              </a:outerShdw>
            </a:effectLst>
          </p:spPr>
        </p:sp>
        <p:sp>
          <p:nvSpPr>
            <p:cNvPr id="865293" name="Rectangle 1037"/>
            <p:cNvSpPr>
              <a:spLocks noChangeArrowheads="1"/>
            </p:cNvSpPr>
            <p:nvPr/>
          </p:nvSpPr>
          <p:spPr bwMode="auto">
            <a:xfrm>
              <a:off x="528" y="3936"/>
              <a:ext cx="2016" cy="240"/>
            </a:xfrm>
            <a:prstGeom prst="rect">
              <a:avLst/>
            </a:prstGeom>
            <a:solidFill>
              <a:srgbClr val="008000"/>
            </a:solidFill>
            <a:ln w="9525">
              <a:solidFill>
                <a:srgbClr val="000000"/>
              </a:solidFill>
              <a:miter lim="800000"/>
            </a:ln>
            <a:effectLst>
              <a:outerShdw dist="35921" dir="2700000" algn="ctr" rotWithShape="0">
                <a:srgbClr val="000000"/>
              </a:outerShdw>
            </a:effectLst>
          </p:spPr>
          <p:txBody>
            <a:bodyPr wrap="none" anchor="ctr"/>
            <a:p>
              <a:pPr algn="ctr" eaLnBrk="1" hangingPunct="1">
                <a:buNone/>
              </a:pPr>
              <a:r>
                <a:rPr lang="en-US" altLang="en-US" sz="2200" dirty="0">
                  <a:solidFill>
                    <a:schemeClr val="bg1"/>
                  </a:solidFill>
                  <a:effectLst>
                    <a:outerShdw blurRad="38100" dist="38100" dir="2700000">
                      <a:srgbClr val="C0C0C0"/>
                    </a:outerShdw>
                  </a:effectLst>
                  <a:latin typeface="Calibri" panose="020F0502020204030204" pitchFamily="34" charset="0"/>
                </a:rPr>
                <a:t>8,250 </a:t>
              </a:r>
              <a:r>
                <a:rPr lang="en-US" altLang="en-US" sz="2200" dirty="0">
                  <a:solidFill>
                    <a:schemeClr val="bg1"/>
                  </a:solidFill>
                  <a:effectLst>
                    <a:outerShdw blurRad="38100" dist="38100" dir="2700000">
                      <a:srgbClr val="C0C0C0"/>
                    </a:outerShdw>
                  </a:effectLst>
                  <a:latin typeface="Calibri" panose="020F0502020204030204" pitchFamily="34" charset="0"/>
                  <a:cs typeface="Arial" panose="020B0604020202020204" pitchFamily="34" charset="0"/>
                </a:rPr>
                <a:t>× 10% = 825 units</a:t>
              </a:r>
              <a:endParaRPr lang="en-US" altLang="en-US" sz="2200" dirty="0">
                <a:solidFill>
                  <a:schemeClr val="bg1"/>
                </a:solidFill>
                <a:effectLst>
                  <a:outerShdw blurRad="38100" dist="38100" dir="2700000">
                    <a:srgbClr val="C0C0C0"/>
                  </a:outerShdw>
                </a:effectLst>
                <a:latin typeface="Calibri" panose="020F0502020204030204" pitchFamily="34" charset="0"/>
                <a:ea typeface="Arial" panose="020B0604020202020204" pitchFamily="34" charset="0"/>
              </a:endParaRPr>
            </a:p>
          </p:txBody>
        </p:sp>
      </p:grpSp>
      <p:sp>
        <p:nvSpPr>
          <p:cNvPr id="865296" name="Line 1040"/>
          <p:cNvSpPr/>
          <p:nvPr/>
        </p:nvSpPr>
        <p:spPr>
          <a:xfrm>
            <a:off x="4495800" y="4572000"/>
            <a:ext cx="685800" cy="457200"/>
          </a:xfrm>
          <a:prstGeom prst="line">
            <a:avLst/>
          </a:prstGeom>
          <a:ln w="38100" cap="flat" cmpd="sng">
            <a:solidFill>
              <a:srgbClr val="FF0000"/>
            </a:solidFill>
            <a:prstDash val="solid"/>
            <a:miter/>
            <a:headEnd type="none" w="med" len="med"/>
            <a:tailEnd type="triangle" w="med" len="med"/>
          </a:ln>
          <a:effectLst>
            <a:outerShdw dist="45791" dir="3378595" algn="ctr" rotWithShape="0">
              <a:srgbClr val="000000"/>
            </a:outerShdw>
          </a:effectLst>
        </p:spPr>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65295"/>
                                        </p:tgtEl>
                                        <p:attrNameLst>
                                          <p:attrName>style.visibility</p:attrName>
                                        </p:attrNameLst>
                                      </p:cBhvr>
                                      <p:to>
                                        <p:strVal val="visible"/>
                                      </p:to>
                                    </p:set>
                                    <p:animEffect transition="in" filter="strips(upRight)">
                                      <p:cBhvr>
                                        <p:cTn id="7" dur="500"/>
                                        <p:tgtEl>
                                          <p:spTgt spid="86529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65296"/>
                                        </p:tgtEl>
                                        <p:attrNameLst>
                                          <p:attrName>style.visibility</p:attrName>
                                        </p:attrNameLst>
                                      </p:cBhvr>
                                      <p:to>
                                        <p:strVal val="visible"/>
                                      </p:to>
                                    </p:set>
                                    <p:animEffect transition="in" filter="strips(downRight)">
                                      <p:cBhvr>
                                        <p:cTn id="12" dur="500"/>
                                        <p:tgtEl>
                                          <p:spTgt spid="865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ln/>
        </p:spPr>
        <p:txBody>
          <a:bodyPr vert="horz" wrap="square" lIns="91440" tIns="45720" rIns="91440" bIns="45720" anchor="ctr" anchorCtr="0"/>
          <a:p>
            <a:pPr eaLnBrk="1" hangingPunct="1"/>
            <a:r>
              <a:rPr lang="en-US" altLang="en-US" sz="4000" b="1" dirty="0">
                <a:latin typeface="Arial" panose="020B0604020202020204" pitchFamily="34" charset="0"/>
              </a:rPr>
              <a:t>Planning</a:t>
            </a:r>
            <a:endParaRPr lang="en-US" altLang="en-US" sz="4000" b="1" dirty="0">
              <a:latin typeface="Arial" panose="020B0604020202020204" pitchFamily="34" charset="0"/>
            </a:endParaRPr>
          </a:p>
        </p:txBody>
      </p:sp>
      <p:sp>
        <p:nvSpPr>
          <p:cNvPr id="206860" name="Text Box 12"/>
          <p:cNvSpPr txBox="1"/>
          <p:nvPr/>
        </p:nvSpPr>
        <p:spPr>
          <a:xfrm>
            <a:off x="1144588" y="1690688"/>
            <a:ext cx="6854825" cy="4265612"/>
          </a:xfrm>
          <a:prstGeom prst="rect">
            <a:avLst/>
          </a:prstGeom>
          <a:noFill/>
          <a:ln w="9525">
            <a:noFill/>
          </a:ln>
        </p:spPr>
        <p:txBody>
          <a:bodyPr/>
          <a:p>
            <a:pPr marL="457200" indent="-457200" eaLnBrk="1" hangingPunct="1">
              <a:buFont typeface="Wingdings" panose="05000000000000000000" pitchFamily="2" charset="2"/>
              <a:buAutoNum type="arabicPeriod"/>
            </a:pPr>
            <a:r>
              <a:rPr lang="en-US" altLang="en-US" sz="2800" dirty="0">
                <a:latin typeface="Arial" panose="020B0604020202020204" pitchFamily="34" charset="0"/>
              </a:rPr>
              <a:t>Budgets are useful because they enhance:</a:t>
            </a:r>
            <a:endParaRPr lang="en-US" altLang="en-US" sz="2800" dirty="0">
              <a:latin typeface="Arial" panose="020B0604020202020204" pitchFamily="34" charset="0"/>
            </a:endParaRPr>
          </a:p>
          <a:p>
            <a:pPr marL="914400" lvl="1" indent="-457200" eaLnBrk="1" hangingPunct="1">
              <a:buFont typeface="Wingdings" panose="05000000000000000000" pitchFamily="2" charset="2"/>
              <a:buAutoNum type="alphaLcPeriod"/>
            </a:pPr>
            <a:r>
              <a:rPr lang="en-US" altLang="en-US" sz="2800" dirty="0">
                <a:latin typeface="Arial" panose="020B0604020202020204" pitchFamily="34" charset="0"/>
              </a:rPr>
              <a:t>Communication.</a:t>
            </a:r>
            <a:endParaRPr lang="en-US" altLang="en-US" sz="2800" dirty="0">
              <a:latin typeface="Arial" panose="020B0604020202020204" pitchFamily="34" charset="0"/>
            </a:endParaRPr>
          </a:p>
          <a:p>
            <a:pPr marL="914400" lvl="1" indent="-457200" eaLnBrk="1" hangingPunct="1">
              <a:buFont typeface="Wingdings" panose="05000000000000000000" pitchFamily="2" charset="2"/>
              <a:buAutoNum type="alphaLcPeriod"/>
            </a:pPr>
            <a:r>
              <a:rPr lang="en-US" altLang="en-US" sz="2800" dirty="0">
                <a:latin typeface="Arial" panose="020B0604020202020204" pitchFamily="34" charset="0"/>
              </a:rPr>
              <a:t>Coordination.</a:t>
            </a:r>
            <a:endParaRPr lang="en-US" altLang="en-US" sz="2800" dirty="0">
              <a:latin typeface="Arial" panose="020B0604020202020204" pitchFamily="34" charset="0"/>
            </a:endParaRPr>
          </a:p>
          <a:p>
            <a:pPr marL="457200" indent="-457200" eaLnBrk="1" hangingPunct="1">
              <a:buFont typeface="Wingdings" panose="05000000000000000000" pitchFamily="2" charset="2"/>
              <a:buAutoNum type="arabicPeriod"/>
            </a:pPr>
            <a:r>
              <a:rPr lang="en-US" altLang="en-US" sz="2800" dirty="0">
                <a:latin typeface="Arial" panose="020B0604020202020204" pitchFamily="34" charset="0"/>
              </a:rPr>
              <a:t>The process of developing a budget forces managers to consider:</a:t>
            </a:r>
            <a:endParaRPr lang="en-US" altLang="en-US" sz="2800" dirty="0">
              <a:latin typeface="Arial" panose="020B0604020202020204" pitchFamily="34" charset="0"/>
            </a:endParaRPr>
          </a:p>
          <a:p>
            <a:pPr marL="914400" lvl="1" indent="-457200" eaLnBrk="1" hangingPunct="1">
              <a:buFont typeface="Wingdings" panose="05000000000000000000" pitchFamily="2" charset="2"/>
              <a:buAutoNum type="alphaLcPeriod"/>
            </a:pPr>
            <a:r>
              <a:rPr lang="en-US" altLang="en-US" sz="2800" dirty="0">
                <a:latin typeface="Arial" panose="020B0604020202020204" pitchFamily="34" charset="0"/>
              </a:rPr>
              <a:t>Goals.</a:t>
            </a:r>
            <a:endParaRPr lang="en-US" altLang="en-US" sz="2800" dirty="0">
              <a:latin typeface="Arial" panose="020B0604020202020204" pitchFamily="34" charset="0"/>
            </a:endParaRPr>
          </a:p>
          <a:p>
            <a:pPr marL="914400" lvl="1" indent="-457200" eaLnBrk="1" hangingPunct="1">
              <a:buFont typeface="Wingdings" panose="05000000000000000000" pitchFamily="2" charset="2"/>
              <a:buAutoNum type="alphaLcPeriod"/>
            </a:pPr>
            <a:r>
              <a:rPr lang="en-US" altLang="en-US" sz="2800" dirty="0">
                <a:latin typeface="Arial" panose="020B0604020202020204" pitchFamily="34" charset="0"/>
              </a:rPr>
              <a:t>Objectives.</a:t>
            </a:r>
            <a:endParaRPr lang="en-US" altLang="en-US" sz="2800" dirty="0">
              <a:latin typeface="Arial" panose="020B0604020202020204" pitchFamily="34" charset="0"/>
            </a:endParaRPr>
          </a:p>
          <a:p>
            <a:pPr marL="914400" lvl="1" indent="-457200" eaLnBrk="1" hangingPunct="1">
              <a:buFont typeface="Wingdings" panose="05000000000000000000" pitchFamily="2" charset="2"/>
              <a:buAutoNum type="alphaLcPeriod"/>
            </a:pPr>
            <a:r>
              <a:rPr lang="en-US" altLang="en-US" sz="2800" dirty="0">
                <a:latin typeface="Arial" panose="020B0604020202020204" pitchFamily="34" charset="0"/>
              </a:rPr>
              <a:t>Specify means of achieving them. </a:t>
            </a:r>
            <a:endParaRPr lang="en-US" altLang="en-US"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6860">
                                            <p:txEl>
                                              <p:charRg st="0" end="41"/>
                                            </p:txEl>
                                          </p:spTgt>
                                        </p:tgtEl>
                                        <p:attrNameLst>
                                          <p:attrName>style.visibility</p:attrName>
                                        </p:attrNameLst>
                                      </p:cBhvr>
                                      <p:to>
                                        <p:strVal val="visible"/>
                                      </p:to>
                                    </p:set>
                                    <p:anim calcmode="lin" valueType="num">
                                      <p:cBhvr additive="base">
                                        <p:cTn id="7" dur="500" fill="hold"/>
                                        <p:tgtEl>
                                          <p:spTgt spid="206860">
                                            <p:txEl>
                                              <p:charRg st="0" end="4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6860">
                                            <p:txEl>
                                              <p:charRg st="0" end="4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6860">
                                            <p:txEl>
                                              <p:charRg st="41" end="56"/>
                                            </p:txEl>
                                          </p:spTgt>
                                        </p:tgtEl>
                                        <p:attrNameLst>
                                          <p:attrName>style.visibility</p:attrName>
                                        </p:attrNameLst>
                                      </p:cBhvr>
                                      <p:to>
                                        <p:strVal val="visible"/>
                                      </p:to>
                                    </p:set>
                                    <p:anim calcmode="lin" valueType="num">
                                      <p:cBhvr additive="base">
                                        <p:cTn id="13" dur="500" fill="hold"/>
                                        <p:tgtEl>
                                          <p:spTgt spid="206860">
                                            <p:txEl>
                                              <p:charRg st="41" end="5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60">
                                            <p:txEl>
                                              <p:charRg st="41" end="5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6860">
                                            <p:txEl>
                                              <p:charRg st="56" end="70"/>
                                            </p:txEl>
                                          </p:spTgt>
                                        </p:tgtEl>
                                        <p:attrNameLst>
                                          <p:attrName>style.visibility</p:attrName>
                                        </p:attrNameLst>
                                      </p:cBhvr>
                                      <p:to>
                                        <p:strVal val="visible"/>
                                      </p:to>
                                    </p:set>
                                    <p:anim calcmode="lin" valueType="num">
                                      <p:cBhvr additive="base">
                                        <p:cTn id="19" dur="500" fill="hold"/>
                                        <p:tgtEl>
                                          <p:spTgt spid="206860">
                                            <p:txEl>
                                              <p:charRg st="56" end="7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60">
                                            <p:txEl>
                                              <p:charRg st="56" end="7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6860">
                                            <p:txEl>
                                              <p:charRg st="70" end="134"/>
                                            </p:txEl>
                                          </p:spTgt>
                                        </p:tgtEl>
                                        <p:attrNameLst>
                                          <p:attrName>style.visibility</p:attrName>
                                        </p:attrNameLst>
                                      </p:cBhvr>
                                      <p:to>
                                        <p:strVal val="visible"/>
                                      </p:to>
                                    </p:set>
                                    <p:anim calcmode="lin" valueType="num">
                                      <p:cBhvr additive="base">
                                        <p:cTn id="25" dur="500" fill="hold"/>
                                        <p:tgtEl>
                                          <p:spTgt spid="206860">
                                            <p:txEl>
                                              <p:charRg st="70" end="13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6860">
                                            <p:txEl>
                                              <p:charRg st="70" end="13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6860">
                                            <p:txEl>
                                              <p:charRg st="134" end="141"/>
                                            </p:txEl>
                                          </p:spTgt>
                                        </p:tgtEl>
                                        <p:attrNameLst>
                                          <p:attrName>style.visibility</p:attrName>
                                        </p:attrNameLst>
                                      </p:cBhvr>
                                      <p:to>
                                        <p:strVal val="visible"/>
                                      </p:to>
                                    </p:set>
                                    <p:anim calcmode="lin" valueType="num">
                                      <p:cBhvr additive="base">
                                        <p:cTn id="31" dur="500" fill="hold"/>
                                        <p:tgtEl>
                                          <p:spTgt spid="206860">
                                            <p:txEl>
                                              <p:charRg st="134" end="14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6860">
                                            <p:txEl>
                                              <p:charRg st="134" end="14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06860">
                                            <p:txEl>
                                              <p:charRg st="141" end="153"/>
                                            </p:txEl>
                                          </p:spTgt>
                                        </p:tgtEl>
                                        <p:attrNameLst>
                                          <p:attrName>style.visibility</p:attrName>
                                        </p:attrNameLst>
                                      </p:cBhvr>
                                      <p:to>
                                        <p:strVal val="visible"/>
                                      </p:to>
                                    </p:set>
                                    <p:anim calcmode="lin" valueType="num">
                                      <p:cBhvr additive="base">
                                        <p:cTn id="37" dur="500" fill="hold"/>
                                        <p:tgtEl>
                                          <p:spTgt spid="206860">
                                            <p:txEl>
                                              <p:charRg st="141" end="15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6860">
                                            <p:txEl>
                                              <p:charRg st="141" end="15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06860">
                                            <p:txEl>
                                              <p:charRg st="153" end="187"/>
                                            </p:txEl>
                                          </p:spTgt>
                                        </p:tgtEl>
                                        <p:attrNameLst>
                                          <p:attrName>style.visibility</p:attrName>
                                        </p:attrNameLst>
                                      </p:cBhvr>
                                      <p:to>
                                        <p:strVal val="visible"/>
                                      </p:to>
                                    </p:set>
                                    <p:anim calcmode="lin" valueType="num">
                                      <p:cBhvr additive="base">
                                        <p:cTn id="43" dur="500" fill="hold"/>
                                        <p:tgtEl>
                                          <p:spTgt spid="206860">
                                            <p:txEl>
                                              <p:charRg st="153" end="18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6860">
                                            <p:txEl>
                                              <p:charRg st="153" end="18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60" grpId="0" bldLvl="2"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1029"/>
          <p:cNvSpPr>
            <a:spLocks noGrp="1"/>
          </p:cNvSpPr>
          <p:nvPr>
            <p:ph type="title"/>
          </p:nvPr>
        </p:nvSpPr>
        <p:spPr>
          <a:xfrm>
            <a:off x="533400" y="152400"/>
            <a:ext cx="7886700" cy="1325563"/>
          </a:xfrm>
          <a:ln/>
        </p:spPr>
        <p:txBody>
          <a:bodyPr vert="horz" wrap="square" lIns="91440" tIns="45720" rIns="91440" bIns="45720" anchor="ctr" anchorCtr="0"/>
          <a:p>
            <a:pPr eaLnBrk="1" hangingPunct="1"/>
            <a:r>
              <a:rPr lang="en-US" altLang="en-US" dirty="0"/>
              <a:t>Direct-Labor Budget</a:t>
            </a:r>
            <a:endParaRPr lang="en-US" altLang="en-US" dirty="0"/>
          </a:p>
        </p:txBody>
      </p:sp>
      <p:sp>
        <p:nvSpPr>
          <p:cNvPr id="870403" name="Rectangle 1027"/>
          <p:cNvSpPr>
            <a:spLocks noGrp="1" noChangeArrowheads="1"/>
          </p:cNvSpPr>
          <p:nvPr>
            <p:ph type="body" idx="1"/>
          </p:nvPr>
        </p:nvSpPr>
        <p:spPr>
          <a:xfrm>
            <a:off x="304800" y="1219200"/>
            <a:ext cx="8534400" cy="4953000"/>
          </a:xfrm>
          <a:solidFill>
            <a:srgbClr val="0033CC"/>
          </a:solidFill>
        </p:spPr>
        <p:txBody>
          <a:bodyPr vert="horz" wrap="square" lIns="90488" tIns="44450" rIns="90488" bIns="44450" numCol="1" rtlCol="0" anchor="t" anchorCtr="0" compatLnSpc="1">
            <a:normAutofit/>
          </a:bodyPr>
          <a:lstStyle/>
          <a:p>
            <a:pPr marL="228600" marR="0" lvl="0" indent="-228600" algn="l" defTabSz="914400" rtl="0" eaLnBrk="1" fontAlgn="auto" latinLnBrk="0" hangingPunct="1">
              <a:lnSpc>
                <a:spcPct val="90000"/>
              </a:lnSpc>
              <a:spcBef>
                <a:spcPts val="1000"/>
              </a:spcBef>
              <a:spcAft>
                <a:spcPts val="0"/>
              </a:spcAft>
              <a:buClr>
                <a:srgbClr val="FFFF66"/>
              </a:buClr>
              <a:buSzTx/>
              <a:buFont typeface="Wingdings" panose="05000000000000000000" pitchFamily="2" charset="2"/>
              <a:buChar char="§"/>
              <a:defRPr/>
            </a:pPr>
            <a:r>
              <a:rPr kumimoji="0" lang="en-US" altLang="en-US" sz="3200" b="0" i="0" u="none" strike="noStrike" kern="1200" cap="none" spc="0" normalizeH="0" baseline="0" noProof="0" dirty="0">
                <a:ln>
                  <a:noFill/>
                </a:ln>
                <a:solidFill>
                  <a:schemeClr val="bg1"/>
                </a:solidFill>
                <a:effectLst/>
                <a:uLnTx/>
                <a:uFillTx/>
                <a:latin typeface="+mn-lt"/>
                <a:ea typeface="+mn-ea"/>
                <a:cs typeface="+mn-cs"/>
              </a:rPr>
              <a:t>At Collegiate Apparel, each unit produced requires  0.20 hour (12 minutes) of direct labor.</a:t>
            </a:r>
            <a:endParaRPr kumimoji="0" lang="en-US" altLang="en-US" sz="32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FF66"/>
              </a:buClr>
              <a:buSzTx/>
              <a:buFont typeface="Wingdings" panose="05000000000000000000" pitchFamily="2" charset="2"/>
              <a:buChar char="§"/>
              <a:defRPr/>
            </a:pPr>
            <a:r>
              <a:rPr kumimoji="0" lang="en-US" altLang="en-US" sz="3200" b="0" i="0" u="none" strike="noStrike" kern="1200" cap="none" spc="0" normalizeH="0" baseline="0" noProof="0" dirty="0">
                <a:ln>
                  <a:noFill/>
                </a:ln>
                <a:solidFill>
                  <a:schemeClr val="bg1"/>
                </a:solidFill>
                <a:effectLst/>
                <a:uLnTx/>
                <a:uFillTx/>
                <a:latin typeface="+mn-lt"/>
                <a:ea typeface="+mn-ea"/>
                <a:cs typeface="+mn-cs"/>
              </a:rPr>
              <a:t>Workers earn a wage rate of $10 per hour regardless of the hours worked.  Collegiate Apparel can hire workers as needed to meet production.</a:t>
            </a:r>
            <a:endParaRPr kumimoji="0" lang="en-US" altLang="en-US" sz="32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
                <a:srgbClr val="FFFF66"/>
              </a:buClr>
              <a:buSzTx/>
              <a:buFont typeface="Wingdings" panose="05000000000000000000" pitchFamily="2" charset="2"/>
              <a:buNone/>
              <a:defRPr/>
            </a:pPr>
            <a:br>
              <a:rPr kumimoji="0" lang="en-US" altLang="en-US" sz="3200" b="0" i="0" u="none" strike="noStrike" kern="1200" cap="none" spc="0" normalizeH="0" baseline="0" noProof="0" dirty="0">
                <a:ln>
                  <a:noFill/>
                </a:ln>
                <a:solidFill>
                  <a:schemeClr val="bg1"/>
                </a:solidFill>
                <a:effectLst/>
                <a:uLnTx/>
                <a:uFillTx/>
                <a:latin typeface="+mn-lt"/>
                <a:ea typeface="+mn-ea"/>
                <a:cs typeface="+mn-cs"/>
              </a:rPr>
            </a:br>
            <a:r>
              <a:rPr kumimoji="0" lang="en-US" altLang="en-US" sz="3400" b="0" i="0" u="none" strike="noStrike" kern="1200" cap="none" spc="0" normalizeH="0" baseline="0" noProof="0" dirty="0">
                <a:ln>
                  <a:noFill/>
                </a:ln>
                <a:solidFill>
                  <a:schemeClr val="bg1"/>
                </a:solidFill>
                <a:effectLst>
                  <a:outerShdw blurRad="38100" dist="38100" dir="2700000" algn="tl">
                    <a:srgbClr val="000000"/>
                  </a:outerShdw>
                </a:effectLst>
                <a:uLnTx/>
                <a:uFillTx/>
                <a:latin typeface="+mn-lt"/>
                <a:ea typeface="+mn-ea"/>
                <a:cs typeface="+mn-cs"/>
              </a:rPr>
              <a:t>Let’s prepare the direct labor budget.</a:t>
            </a:r>
            <a:endParaRPr kumimoji="0" lang="en-US" altLang="en-US" sz="3400" b="0" i="0" u="none" strike="noStrike" kern="1200" cap="none" spc="0" normalizeH="0" baseline="0" noProof="0" dirty="0">
              <a:ln>
                <a:noFill/>
              </a:ln>
              <a:solidFill>
                <a:schemeClr val="bg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check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1033"/>
          <p:cNvSpPr>
            <a:spLocks noGrp="1"/>
          </p:cNvSpPr>
          <p:nvPr>
            <p:ph type="title"/>
          </p:nvPr>
        </p:nvSpPr>
        <p:spPr>
          <a:xfrm>
            <a:off x="628650" y="28575"/>
            <a:ext cx="7886700" cy="1325563"/>
          </a:xfrm>
          <a:ln/>
        </p:spPr>
        <p:txBody>
          <a:bodyPr vert="horz" wrap="square" lIns="91440" tIns="45720" rIns="91440" bIns="45720" anchor="ctr" anchorCtr="0"/>
          <a:p>
            <a:pPr eaLnBrk="1" hangingPunct="1"/>
            <a:r>
              <a:rPr lang="en-US" altLang="en-US" dirty="0"/>
              <a:t>Direct-Labor Budget</a:t>
            </a:r>
            <a:endParaRPr lang="en-US" altLang="en-US" dirty="0"/>
          </a:p>
        </p:txBody>
      </p:sp>
      <p:pic>
        <p:nvPicPr>
          <p:cNvPr id="102403" name="Picture 1032" descr="DirectLabor"/>
          <p:cNvPicPr>
            <a:picLocks noChangeAspect="1"/>
          </p:cNvPicPr>
          <p:nvPr/>
        </p:nvPicPr>
        <p:blipFill>
          <a:blip r:embed="rId1"/>
          <a:stretch>
            <a:fillRect/>
          </a:stretch>
        </p:blipFill>
        <p:spPr>
          <a:xfrm>
            <a:off x="0" y="1219200"/>
            <a:ext cx="9144000" cy="3930650"/>
          </a:xfrm>
          <a:prstGeom prst="rect">
            <a:avLst/>
          </a:prstGeom>
          <a:noFill/>
          <a:ln w="9525" cap="flat" cmpd="sng">
            <a:solidFill>
              <a:srgbClr val="000000"/>
            </a:solidFill>
            <a:prstDash val="solid"/>
            <a:miter/>
            <a:headEnd type="none" w="med" len="med"/>
            <a:tailEnd type="none" w="med" len="med"/>
          </a:ln>
        </p:spPr>
      </p:pic>
    </p:spTree>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5"/>
          <p:cNvSpPr>
            <a:spLocks noGrp="1"/>
          </p:cNvSpPr>
          <p:nvPr>
            <p:ph type="title"/>
          </p:nvPr>
        </p:nvSpPr>
        <p:spPr>
          <a:xfrm>
            <a:off x="457200" y="76200"/>
            <a:ext cx="7886700" cy="1325563"/>
          </a:xfrm>
          <a:ln/>
        </p:spPr>
        <p:txBody>
          <a:bodyPr vert="horz" wrap="square" lIns="91440" tIns="45720" rIns="91440" bIns="45720" anchor="ctr" anchorCtr="0"/>
          <a:p>
            <a:pPr eaLnBrk="1" hangingPunct="1"/>
            <a:r>
              <a:rPr lang="en-US" altLang="en-US" dirty="0"/>
              <a:t>Manufacturing-Overhead Budget</a:t>
            </a:r>
            <a:endParaRPr lang="en-US" altLang="en-US" dirty="0"/>
          </a:p>
        </p:txBody>
      </p:sp>
      <p:sp>
        <p:nvSpPr>
          <p:cNvPr id="872451" name="Rectangle 3"/>
          <p:cNvSpPr>
            <a:spLocks noGrp="1" noChangeArrowheads="1"/>
          </p:cNvSpPr>
          <p:nvPr>
            <p:ph type="body" idx="1"/>
          </p:nvPr>
        </p:nvSpPr>
        <p:spPr>
          <a:xfrm>
            <a:off x="90488" y="1023938"/>
            <a:ext cx="8991600" cy="5529263"/>
          </a:xfrm>
          <a:solidFill>
            <a:srgbClr val="0033CC"/>
          </a:solidFill>
        </p:spPr>
        <p:txBody>
          <a:bodyPr vert="horz" wrap="square" lIns="90488" tIns="44450" rIns="90488" bIns="44450" numCol="1" rtlCol="0" anchor="t" anchorCtr="0" compatLnSpc="1">
            <a:normAutofit/>
          </a:bodyPr>
          <a:lstStyle/>
          <a:p>
            <a:pPr marL="228600" marR="0" lvl="0" indent="-228600" algn="l" defTabSz="914400" rtl="0" eaLnBrk="1" fontAlgn="auto" latinLnBrk="0" hangingPunct="1">
              <a:lnSpc>
                <a:spcPct val="95000"/>
              </a:lnSpc>
              <a:spcBef>
                <a:spcPts val="1000"/>
              </a:spcBef>
              <a:spcAft>
                <a:spcPts val="0"/>
              </a:spcAft>
              <a:buClr>
                <a:srgbClr val="FFFF66"/>
              </a:buClr>
              <a:buSzTx/>
              <a:buFont typeface="Wingdings" panose="05000000000000000000" pitchFamily="2" charset="2"/>
              <a:buNone/>
              <a:defRPr/>
            </a:pPr>
            <a:r>
              <a:rPr kumimoji="0" lang="en-US" altLang="en-US" sz="24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Collegiate Apparel uses activity-based budgeting. </a:t>
            </a:r>
            <a:endParaRPr kumimoji="0" lang="en-US" altLang="en-US" sz="24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228600" marR="0" lvl="0" indent="-228600" algn="l" defTabSz="914400" rtl="0" eaLnBrk="1" fontAlgn="auto" latinLnBrk="0" hangingPunct="1">
              <a:lnSpc>
                <a:spcPct val="95000"/>
              </a:lnSpc>
              <a:spcBef>
                <a:spcPts val="1000"/>
              </a:spcBef>
              <a:spcAft>
                <a:spcPts val="0"/>
              </a:spcAft>
              <a:buClr>
                <a:srgbClr val="FFFF66"/>
              </a:buClr>
              <a:buSzTx/>
              <a:buFont typeface="Wingdings" panose="05000000000000000000" pitchFamily="2" charset="2"/>
              <a:buChar char="§"/>
              <a:defRPr/>
            </a:pPr>
            <a:r>
              <a:rPr kumimoji="0" lang="en-US" altLang="en-US" sz="24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At the unit-level, each unit produced requires $0.25 of indirect materials and $0.15 of electricity.</a:t>
            </a:r>
            <a:endParaRPr kumimoji="0" lang="en-US" altLang="en-US" sz="24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228600" marR="0" lvl="0" indent="-228600" algn="l" defTabSz="914400" rtl="0" eaLnBrk="1" fontAlgn="auto" latinLnBrk="0" hangingPunct="1">
              <a:lnSpc>
                <a:spcPct val="95000"/>
              </a:lnSpc>
              <a:spcBef>
                <a:spcPts val="1000"/>
              </a:spcBef>
              <a:spcAft>
                <a:spcPts val="0"/>
              </a:spcAft>
              <a:buClr>
                <a:srgbClr val="FFFF66"/>
              </a:buClr>
              <a:buSzTx/>
              <a:buFont typeface="Wingdings" panose="05000000000000000000" pitchFamily="2" charset="2"/>
              <a:buChar char="§"/>
              <a:defRPr/>
            </a:pPr>
            <a:r>
              <a:rPr kumimoji="0" lang="en-US" altLang="en-US" sz="24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At the batch-level, the company expects the following production runs:</a:t>
            </a:r>
            <a:endParaRPr kumimoji="0" lang="en-US" altLang="en-US" sz="24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685800" marR="0" lvl="1" indent="-228600" algn="l" defTabSz="914400" rtl="0" eaLnBrk="1" fontAlgn="auto" latinLnBrk="0" hangingPunct="1">
              <a:lnSpc>
                <a:spcPct val="95000"/>
              </a:lnSpc>
              <a:spcBef>
                <a:spcPts val="500"/>
              </a:spcBef>
              <a:spcAft>
                <a:spcPts val="0"/>
              </a:spcAft>
              <a:buClr>
                <a:srgbClr val="FFFF66"/>
              </a:buClr>
              <a:buSzTx/>
              <a:buFont typeface="Wingdings" panose="05000000000000000000" pitchFamily="2" charset="2"/>
              <a:buChar char="§"/>
              <a:defRPr/>
            </a:pPr>
            <a:r>
              <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1</a:t>
            </a:r>
            <a:r>
              <a:rPr kumimoji="0" lang="en-US" altLang="en-US" sz="2000" b="0" i="0" u="none" strike="noStrike" kern="1200" cap="none" spc="0" normalizeH="0" baseline="30000" noProof="0">
                <a:ln>
                  <a:noFill/>
                </a:ln>
                <a:solidFill>
                  <a:schemeClr val="bg1"/>
                </a:solidFill>
                <a:effectLst>
                  <a:outerShdw blurRad="38100" dist="38100" dir="2700000" algn="tl">
                    <a:srgbClr val="000000"/>
                  </a:outerShdw>
                </a:effectLst>
                <a:uLnTx/>
                <a:uFillTx/>
                <a:latin typeface="+mn-lt"/>
                <a:ea typeface="+mn-ea"/>
                <a:cs typeface="+mn-cs"/>
              </a:rPr>
              <a:t>st</a:t>
            </a:r>
            <a:r>
              <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 quarter – 28</a:t>
            </a:r>
            <a:endPar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685800" marR="0" lvl="1" indent="-228600" algn="l" defTabSz="914400" rtl="0" eaLnBrk="1" fontAlgn="auto" latinLnBrk="0" hangingPunct="1">
              <a:lnSpc>
                <a:spcPct val="95000"/>
              </a:lnSpc>
              <a:spcBef>
                <a:spcPts val="500"/>
              </a:spcBef>
              <a:spcAft>
                <a:spcPts val="0"/>
              </a:spcAft>
              <a:buClr>
                <a:srgbClr val="FFFF66"/>
              </a:buClr>
              <a:buSzTx/>
              <a:buFont typeface="Wingdings" panose="05000000000000000000" pitchFamily="2" charset="2"/>
              <a:buChar char="§"/>
              <a:defRPr/>
            </a:pPr>
            <a:r>
              <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2</a:t>
            </a:r>
            <a:r>
              <a:rPr kumimoji="0" lang="en-US" altLang="en-US" sz="2000" b="0" i="0" u="none" strike="noStrike" kern="1200" cap="none" spc="0" normalizeH="0" baseline="30000" noProof="0">
                <a:ln>
                  <a:noFill/>
                </a:ln>
                <a:solidFill>
                  <a:schemeClr val="bg1"/>
                </a:solidFill>
                <a:effectLst>
                  <a:outerShdw blurRad="38100" dist="38100" dir="2700000" algn="tl">
                    <a:srgbClr val="000000"/>
                  </a:outerShdw>
                </a:effectLst>
                <a:uLnTx/>
                <a:uFillTx/>
                <a:latin typeface="+mn-lt"/>
                <a:ea typeface="+mn-ea"/>
                <a:cs typeface="+mn-cs"/>
              </a:rPr>
              <a:t>nd</a:t>
            </a:r>
            <a:r>
              <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 quarter – 11</a:t>
            </a:r>
            <a:endPar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685800" marR="0" lvl="1" indent="-228600" algn="l" defTabSz="914400" rtl="0" eaLnBrk="1" fontAlgn="auto" latinLnBrk="0" hangingPunct="1">
              <a:lnSpc>
                <a:spcPct val="95000"/>
              </a:lnSpc>
              <a:spcBef>
                <a:spcPts val="500"/>
              </a:spcBef>
              <a:spcAft>
                <a:spcPts val="0"/>
              </a:spcAft>
              <a:buClr>
                <a:srgbClr val="FFFF66"/>
              </a:buClr>
              <a:buSzTx/>
              <a:buFont typeface="Wingdings" panose="05000000000000000000" pitchFamily="2" charset="2"/>
              <a:buChar char="§"/>
              <a:defRPr/>
            </a:pPr>
            <a:r>
              <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3</a:t>
            </a:r>
            <a:r>
              <a:rPr kumimoji="0" lang="en-US" altLang="en-US" sz="2000" b="0" i="0" u="none" strike="noStrike" kern="1200" cap="none" spc="0" normalizeH="0" baseline="30000" noProof="0">
                <a:ln>
                  <a:noFill/>
                </a:ln>
                <a:solidFill>
                  <a:schemeClr val="bg1"/>
                </a:solidFill>
                <a:effectLst>
                  <a:outerShdw blurRad="38100" dist="38100" dir="2700000" algn="tl">
                    <a:srgbClr val="000000"/>
                  </a:outerShdw>
                </a:effectLst>
                <a:uLnTx/>
                <a:uFillTx/>
                <a:latin typeface="+mn-lt"/>
                <a:ea typeface="+mn-ea"/>
                <a:cs typeface="+mn-cs"/>
              </a:rPr>
              <a:t>rd</a:t>
            </a:r>
            <a:r>
              <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 quarter – 22</a:t>
            </a:r>
            <a:endPar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685800" marR="0" lvl="1" indent="-228600" algn="l" defTabSz="914400" rtl="0" eaLnBrk="1" fontAlgn="auto" latinLnBrk="0" hangingPunct="1">
              <a:lnSpc>
                <a:spcPct val="95000"/>
              </a:lnSpc>
              <a:spcBef>
                <a:spcPts val="500"/>
              </a:spcBef>
              <a:spcAft>
                <a:spcPts val="0"/>
              </a:spcAft>
              <a:buClr>
                <a:srgbClr val="FFFF66"/>
              </a:buClr>
              <a:buSzTx/>
              <a:buFont typeface="Wingdings" panose="05000000000000000000" pitchFamily="2" charset="2"/>
              <a:buChar char="§"/>
              <a:defRPr/>
            </a:pPr>
            <a:r>
              <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4</a:t>
            </a:r>
            <a:r>
              <a:rPr kumimoji="0" lang="en-US" altLang="en-US" sz="2000" b="0" i="0" u="none" strike="noStrike" kern="1200" cap="none" spc="0" normalizeH="0" baseline="30000" noProof="0">
                <a:ln>
                  <a:noFill/>
                </a:ln>
                <a:solidFill>
                  <a:schemeClr val="bg1"/>
                </a:solidFill>
                <a:effectLst>
                  <a:outerShdw blurRad="38100" dist="38100" dir="2700000" algn="tl">
                    <a:srgbClr val="000000"/>
                  </a:outerShdw>
                </a:effectLst>
                <a:uLnTx/>
                <a:uFillTx/>
                <a:latin typeface="+mn-lt"/>
                <a:ea typeface="+mn-ea"/>
                <a:cs typeface="+mn-cs"/>
              </a:rPr>
              <a:t>th</a:t>
            </a:r>
            <a:r>
              <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 quarter – 39</a:t>
            </a:r>
            <a:endParaRPr kumimoji="0" lang="en-US"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228600" marR="0" lvl="0" indent="-228600" algn="l" defTabSz="914400" rtl="0" eaLnBrk="1" fontAlgn="auto" latinLnBrk="0" hangingPunct="1">
              <a:lnSpc>
                <a:spcPct val="95000"/>
              </a:lnSpc>
              <a:spcBef>
                <a:spcPts val="1000"/>
              </a:spcBef>
              <a:spcAft>
                <a:spcPts val="0"/>
              </a:spcAft>
              <a:buClr>
                <a:srgbClr val="FFFF66"/>
              </a:buClr>
              <a:buSzTx/>
              <a:buFont typeface="Wingdings" panose="05000000000000000000" pitchFamily="2" charset="2"/>
              <a:buChar char="§"/>
              <a:defRPr/>
            </a:pPr>
            <a:r>
              <a:rPr kumimoji="0" lang="en-US" altLang="en-US" sz="24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At the product-level, the company expects two new style designs each quarter with each new T-shirt design costing $500.</a:t>
            </a:r>
            <a:endParaRPr kumimoji="0" lang="en-US" altLang="en-US" sz="24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a:p>
            <a:pPr marL="228600" marR="0" lvl="0" indent="-228600" algn="l" defTabSz="914400" rtl="0" eaLnBrk="1" fontAlgn="auto" latinLnBrk="0" hangingPunct="1">
              <a:lnSpc>
                <a:spcPct val="95000"/>
              </a:lnSpc>
              <a:spcBef>
                <a:spcPts val="1000"/>
              </a:spcBef>
              <a:spcAft>
                <a:spcPts val="0"/>
              </a:spcAft>
              <a:buClr>
                <a:srgbClr val="FFFF66"/>
              </a:buClr>
              <a:buSzTx/>
              <a:buFont typeface="Wingdings" panose="05000000000000000000" pitchFamily="2" charset="2"/>
              <a:buChar char="§"/>
              <a:defRPr/>
            </a:pPr>
            <a:r>
              <a:rPr kumimoji="0" lang="en-US" altLang="en-US" sz="24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Details of the facilities-level overhead costs are shown on the manufacturing-overhead budget.</a:t>
            </a:r>
            <a:endParaRPr kumimoji="0" lang="en-US" altLang="en-US" sz="24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check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7"/>
          <p:cNvSpPr>
            <a:spLocks noGrp="1"/>
          </p:cNvSpPr>
          <p:nvPr>
            <p:ph type="title"/>
          </p:nvPr>
        </p:nvSpPr>
        <p:spPr>
          <a:xfrm>
            <a:off x="628650" y="0"/>
            <a:ext cx="7886700" cy="1325563"/>
          </a:xfrm>
          <a:ln/>
        </p:spPr>
        <p:txBody>
          <a:bodyPr vert="horz" wrap="square" lIns="91440" tIns="45720" rIns="91440" bIns="45720" anchor="ctr" anchorCtr="0"/>
          <a:p>
            <a:pPr eaLnBrk="1" hangingPunct="1"/>
            <a:r>
              <a:rPr lang="en-US" altLang="en-US" dirty="0"/>
              <a:t>Manufacturing-Overhead Budget</a:t>
            </a:r>
            <a:endParaRPr lang="en-US" altLang="en-US" dirty="0"/>
          </a:p>
        </p:txBody>
      </p:sp>
      <p:sp>
        <p:nvSpPr>
          <p:cNvPr id="873482" name="Rectangle 10"/>
          <p:cNvSpPr>
            <a:spLocks noChangeArrowheads="1"/>
          </p:cNvSpPr>
          <p:nvPr/>
        </p:nvSpPr>
        <p:spPr bwMode="auto">
          <a:xfrm>
            <a:off x="304800" y="990600"/>
            <a:ext cx="8458200" cy="381000"/>
          </a:xfrm>
          <a:prstGeom prst="rect">
            <a:avLst/>
          </a:prstGeom>
          <a:solidFill>
            <a:srgbClr val="008000"/>
          </a:solidFill>
          <a:ln w="9525">
            <a:solidFill>
              <a:srgbClr val="000000"/>
            </a:solidFill>
            <a:miter lim="800000"/>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en-US" sz="18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Unit-, Batch-, and Product-level Portions of the Budget</a:t>
            </a:r>
            <a:endParaRPr kumimoji="0" lang="en-US" altLang="en-US" sz="18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p:txBody>
      </p:sp>
      <p:pic>
        <p:nvPicPr>
          <p:cNvPr id="106500" name="Picture 11" descr="OverheadBudget"/>
          <p:cNvPicPr>
            <a:picLocks noChangeAspect="1"/>
          </p:cNvPicPr>
          <p:nvPr/>
        </p:nvPicPr>
        <p:blipFill>
          <a:blip r:embed="rId1"/>
          <a:stretch>
            <a:fillRect/>
          </a:stretch>
        </p:blipFill>
        <p:spPr>
          <a:xfrm>
            <a:off x="152400" y="1531938"/>
            <a:ext cx="9144000" cy="5295900"/>
          </a:xfrm>
          <a:prstGeom prst="rect">
            <a:avLst/>
          </a:prstGeom>
          <a:noFill/>
          <a:ln w="9525" cap="flat" cmpd="sng">
            <a:solidFill>
              <a:srgbClr val="000000"/>
            </a:solidFill>
            <a:prstDash val="solid"/>
            <a:miter/>
            <a:headEnd type="none" w="med" len="med"/>
            <a:tailEnd type="none" w="med" len="med"/>
          </a:ln>
        </p:spPr>
      </p:pic>
    </p:spTree>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a:spLocks noGrp="1"/>
          </p:cNvSpPr>
          <p:nvPr>
            <p:ph type="title"/>
          </p:nvPr>
        </p:nvSpPr>
        <p:spPr>
          <a:xfrm>
            <a:off x="628650" y="46038"/>
            <a:ext cx="7886700" cy="1325562"/>
          </a:xfrm>
          <a:ln/>
        </p:spPr>
        <p:txBody>
          <a:bodyPr vert="horz" wrap="square" lIns="91440" tIns="45720" rIns="91440" bIns="45720" anchor="ctr" anchorCtr="0"/>
          <a:p>
            <a:pPr eaLnBrk="1" hangingPunct="1"/>
            <a:r>
              <a:rPr lang="en-US" altLang="en-US" dirty="0"/>
              <a:t>Manufacturing-Overhead Budget</a:t>
            </a:r>
            <a:endParaRPr lang="en-US" altLang="en-US" dirty="0"/>
          </a:p>
        </p:txBody>
      </p:sp>
      <p:sp>
        <p:nvSpPr>
          <p:cNvPr id="953347" name="Rectangle 3"/>
          <p:cNvSpPr>
            <a:spLocks noChangeArrowheads="1"/>
          </p:cNvSpPr>
          <p:nvPr/>
        </p:nvSpPr>
        <p:spPr bwMode="auto">
          <a:xfrm>
            <a:off x="304800" y="990600"/>
            <a:ext cx="8458200" cy="381000"/>
          </a:xfrm>
          <a:prstGeom prst="rect">
            <a:avLst/>
          </a:prstGeom>
          <a:solidFill>
            <a:srgbClr val="008000"/>
          </a:solidFill>
          <a:ln w="9525">
            <a:solidFill>
              <a:srgbClr val="000000"/>
            </a:solidFill>
            <a:miter lim="800000"/>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en-US" sz="18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rPr>
              <a:t>Product-, Facilities-level and Total Overhead Budget</a:t>
            </a:r>
            <a:endParaRPr kumimoji="0" lang="en-US" altLang="en-US" sz="1800" b="0" i="0" u="none" strike="noStrike" kern="1200" cap="none" spc="0" normalizeH="0" baseline="0" noProof="0">
              <a:ln>
                <a:noFill/>
              </a:ln>
              <a:solidFill>
                <a:schemeClr val="bg1"/>
              </a:solidFill>
              <a:effectLst>
                <a:outerShdw blurRad="38100" dist="38100" dir="2700000" algn="tl">
                  <a:srgbClr val="000000"/>
                </a:outerShdw>
              </a:effectLst>
              <a:uLnTx/>
              <a:uFillTx/>
              <a:latin typeface="+mn-lt"/>
              <a:ea typeface="+mn-ea"/>
              <a:cs typeface="+mn-cs"/>
            </a:endParaRPr>
          </a:p>
        </p:txBody>
      </p:sp>
      <p:pic>
        <p:nvPicPr>
          <p:cNvPr id="108548" name="Picture 5" descr="OverheadBudget1"/>
          <p:cNvPicPr>
            <a:picLocks noChangeAspect="1"/>
          </p:cNvPicPr>
          <p:nvPr/>
        </p:nvPicPr>
        <p:blipFill>
          <a:blip r:embed="rId1"/>
          <a:stretch>
            <a:fillRect/>
          </a:stretch>
        </p:blipFill>
        <p:spPr>
          <a:xfrm>
            <a:off x="0" y="1600200"/>
            <a:ext cx="9144000" cy="3392488"/>
          </a:xfrm>
          <a:prstGeom prst="rect">
            <a:avLst/>
          </a:prstGeom>
          <a:noFill/>
          <a:ln w="9525" cap="flat" cmpd="sng">
            <a:solidFill>
              <a:srgbClr val="000000"/>
            </a:solidFill>
            <a:prstDash val="solid"/>
            <a:miter/>
            <a:headEnd type="none" w="med" len="med"/>
            <a:tailEnd type="none" w="med" len="med"/>
          </a:ln>
        </p:spPr>
      </p:pic>
      <p:grpSp>
        <p:nvGrpSpPr>
          <p:cNvPr id="108549" name="Group 8"/>
          <p:cNvGrpSpPr/>
          <p:nvPr/>
        </p:nvGrpSpPr>
        <p:grpSpPr>
          <a:xfrm>
            <a:off x="228600" y="4343400"/>
            <a:ext cx="7239000" cy="1717675"/>
            <a:chOff x="144" y="2736"/>
            <a:chExt cx="4560" cy="1082"/>
          </a:xfrm>
        </p:grpSpPr>
        <p:sp>
          <p:nvSpPr>
            <p:cNvPr id="108550" name="Line 7"/>
            <p:cNvSpPr/>
            <p:nvPr/>
          </p:nvSpPr>
          <p:spPr>
            <a:xfrm flipH="1" flipV="1">
              <a:off x="2928" y="2736"/>
              <a:ext cx="336" cy="768"/>
            </a:xfrm>
            <a:prstGeom prst="line">
              <a:avLst/>
            </a:prstGeom>
            <a:ln w="38100" cap="flat" cmpd="sng">
              <a:solidFill>
                <a:srgbClr val="FF0000"/>
              </a:solidFill>
              <a:prstDash val="solid"/>
              <a:miter/>
              <a:headEnd type="none" w="med" len="med"/>
              <a:tailEnd type="triangle" w="med" len="med"/>
            </a:ln>
            <a:effectLst>
              <a:outerShdw dist="35921" dir="2699999" algn="ctr" rotWithShape="0">
                <a:srgbClr val="000000"/>
              </a:outerShdw>
            </a:effectLst>
          </p:spPr>
        </p:sp>
        <p:sp>
          <p:nvSpPr>
            <p:cNvPr id="953350" name="Text Box 6"/>
            <p:cNvSpPr txBox="1">
              <a:spLocks noChangeArrowheads="1"/>
            </p:cNvSpPr>
            <p:nvPr/>
          </p:nvSpPr>
          <p:spPr bwMode="auto">
            <a:xfrm>
              <a:off x="144" y="3504"/>
              <a:ext cx="4560" cy="314"/>
            </a:xfrm>
            <a:prstGeom prst="rect">
              <a:avLst/>
            </a:prstGeom>
            <a:solidFill>
              <a:srgbClr val="0033CC"/>
            </a:solidFill>
            <a:ln w="9525">
              <a:solidFill>
                <a:srgbClr val="000000"/>
              </a:solidFill>
              <a:miter lim="800000"/>
            </a:ln>
            <a:effectLst>
              <a:outerShdw dist="35921" dir="2700000" algn="ctr" rotWithShape="0">
                <a:srgbClr val="000000"/>
              </a:outerShdw>
            </a:effectLst>
          </p:spPr>
          <p:txBody>
            <a:bodyPr>
              <a:spAutoFit/>
            </a:bodyPr>
            <a:lstStyle/>
            <a:p>
              <a:pPr marR="0" defTabSz="457200" eaLnBrk="1" fontAlgn="auto" hangingPunct="1">
                <a:spcBef>
                  <a:spcPct val="50000"/>
                </a:spcBef>
                <a:spcAft>
                  <a:spcPts val="0"/>
                </a:spcAft>
                <a:buClrTx/>
                <a:buSzTx/>
                <a:buFontTx/>
                <a:buNone/>
                <a:defRPr/>
              </a:pPr>
              <a:r>
                <a:rPr kumimoji="0" lang="en-US" altLang="en-US" kern="1200" cap="none" spc="0" normalizeH="0" baseline="0" noProof="0">
                  <a:solidFill>
                    <a:schemeClr val="bg1"/>
                  </a:solidFill>
                  <a:effectLst>
                    <a:outerShdw blurRad="38100" dist="38100" dir="2700000" algn="tl">
                      <a:srgbClr val="000000"/>
                    </a:outerShdw>
                  </a:effectLst>
                  <a:latin typeface="+mn-lt"/>
                  <a:ea typeface="+mn-ea"/>
                  <a:cs typeface="+mn-cs"/>
                </a:rPr>
                <a:t>$5,600 + $8,400 + $1,000 + $36,500 = $51,500 </a:t>
              </a:r>
              <a:endParaRPr kumimoji="0" lang="en-US" altLang="en-US" kern="1200" cap="none" spc="0" normalizeH="0" baseline="0" noProof="0">
                <a:solidFill>
                  <a:schemeClr val="bg1"/>
                </a:solidFill>
                <a:effectLst>
                  <a:outerShdw blurRad="38100" dist="38100" dir="2700000" algn="tl">
                    <a:srgbClr val="000000"/>
                  </a:outerShdw>
                </a:effectLst>
                <a:latin typeface="+mn-lt"/>
                <a:ea typeface="+mn-ea"/>
                <a:cs typeface="+mn-cs"/>
              </a:endParaRPr>
            </a:p>
          </p:txBody>
        </p:sp>
      </p:grpSp>
    </p:spTree>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Slide Number Placeholder 2"/>
          <p:cNvSpPr txBox="1">
            <a:spLocks noGrp="1"/>
          </p:cNvSpPr>
          <p:nvPr>
            <p:ph type="sldNum" sz="quarter" idx="12"/>
          </p:nvPr>
        </p:nvSpPr>
        <p:spPr>
          <a:noFill/>
          <a:ln>
            <a:noFill/>
          </a:ln>
        </p:spPr>
        <p:txBody>
          <a:bodyPr anchor="ctr" anchorCtr="0"/>
          <a:p>
            <a:pPr marL="0" indent="0" defTabSz="457200" eaLnBrk="1" hangingPunct="1">
              <a:lnSpc>
                <a:spcPct val="100000"/>
              </a:lnSpc>
              <a:spcBef>
                <a:spcPct val="0"/>
              </a:spcBef>
              <a:buFontTx/>
              <a:buNone/>
            </a:pPr>
            <a:r>
              <a:rPr lang="en-US" altLang="en-US" sz="1200" dirty="0">
                <a:solidFill>
                  <a:srgbClr val="898989"/>
                </a:solidFill>
              </a:rPr>
              <a:t>15-</a:t>
            </a:r>
            <a:fld id="{9A0DB2DC-4C9A-4742-B13C-FB6460FD3503}" type="slidenum">
              <a:rPr lang="en-US" altLang="en-US" sz="1200" dirty="0">
                <a:solidFill>
                  <a:srgbClr val="898989"/>
                </a:solidFill>
              </a:rPr>
            </a:fld>
            <a:endParaRPr lang="en-US" altLang="en-US" sz="1200" dirty="0">
              <a:solidFill>
                <a:srgbClr val="898989"/>
              </a:solidFill>
            </a:endParaRPr>
          </a:p>
        </p:txBody>
      </p:sp>
      <p:sp>
        <p:nvSpPr>
          <p:cNvPr id="110595" name="Rectangle 5"/>
          <p:cNvSpPr>
            <a:spLocks noGrp="1"/>
          </p:cNvSpPr>
          <p:nvPr>
            <p:ph type="title"/>
          </p:nvPr>
        </p:nvSpPr>
        <p:spPr>
          <a:xfrm>
            <a:off x="628650" y="0"/>
            <a:ext cx="7886700" cy="1325563"/>
          </a:xfrm>
          <a:ln/>
        </p:spPr>
        <p:txBody>
          <a:bodyPr vert="horz" wrap="square" lIns="91440" tIns="45720" rIns="91440" bIns="45720" anchor="ctr" anchorCtr="0"/>
          <a:p>
            <a:pPr eaLnBrk="1" hangingPunct="1"/>
            <a:r>
              <a:rPr lang="en-US" altLang="en-US" dirty="0"/>
              <a:t>SG&amp;A Expense Budget</a:t>
            </a:r>
            <a:endParaRPr lang="en-US" altLang="en-US" dirty="0"/>
          </a:p>
        </p:txBody>
      </p:sp>
      <p:sp>
        <p:nvSpPr>
          <p:cNvPr id="110596" name="Rectangle 3"/>
          <p:cNvSpPr>
            <a:spLocks noGrp="1"/>
          </p:cNvSpPr>
          <p:nvPr>
            <p:ph type="body"/>
          </p:nvPr>
        </p:nvSpPr>
        <p:spPr>
          <a:xfrm>
            <a:off x="304800" y="1066800"/>
            <a:ext cx="8534400" cy="5410200"/>
          </a:xfrm>
          <a:solidFill>
            <a:srgbClr val="0033CC">
              <a:alpha val="100000"/>
            </a:srgbClr>
          </a:solidFill>
          <a:ln w="12700"/>
        </p:spPr>
        <p:txBody>
          <a:bodyPr vert="horz" wrap="square" lIns="90488" tIns="44450" rIns="90488" bIns="44450" anchor="t" anchorCtr="0"/>
          <a:p>
            <a:pPr eaLnBrk="1" hangingPunct="1">
              <a:lnSpc>
                <a:spcPct val="95000"/>
              </a:lnSpc>
              <a:spcBef>
                <a:spcPct val="40000"/>
              </a:spcBef>
              <a:buClr>
                <a:srgbClr val="FFFF66"/>
              </a:buClr>
              <a:buFont typeface="Wingdings" panose="05000000000000000000" pitchFamily="2" charset="2"/>
              <a:buChar char="§"/>
            </a:pPr>
            <a:r>
              <a:rPr lang="en-US" altLang="en-US" sz="3200" dirty="0">
                <a:solidFill>
                  <a:schemeClr val="bg1"/>
                </a:solidFill>
              </a:rPr>
              <a:t>At Collegiate Apparel, sales commissions and freight-out are unit-level SG&amp;A.</a:t>
            </a:r>
            <a:endParaRPr lang="en-US" altLang="en-US" sz="3200" dirty="0">
              <a:solidFill>
                <a:schemeClr val="bg1"/>
              </a:solidFill>
            </a:endParaRPr>
          </a:p>
          <a:p>
            <a:pPr eaLnBrk="1" hangingPunct="1">
              <a:lnSpc>
                <a:spcPct val="95000"/>
              </a:lnSpc>
              <a:spcBef>
                <a:spcPct val="40000"/>
              </a:spcBef>
              <a:buClr>
                <a:srgbClr val="FFFF66"/>
              </a:buClr>
              <a:buFont typeface="Wingdings" panose="05000000000000000000" pitchFamily="2" charset="2"/>
              <a:buChar char="§"/>
            </a:pPr>
            <a:r>
              <a:rPr lang="en-US" altLang="en-US" sz="3200" dirty="0">
                <a:solidFill>
                  <a:schemeClr val="bg1"/>
                </a:solidFill>
              </a:rPr>
              <a:t>Customer-level SG&amp;A expenses include licensing fees for use of names and logos.</a:t>
            </a:r>
            <a:endParaRPr lang="en-US" altLang="en-US" sz="3200" dirty="0">
              <a:solidFill>
                <a:schemeClr val="bg1"/>
              </a:solidFill>
            </a:endParaRPr>
          </a:p>
          <a:p>
            <a:pPr eaLnBrk="1" hangingPunct="1">
              <a:lnSpc>
                <a:spcPct val="95000"/>
              </a:lnSpc>
              <a:spcBef>
                <a:spcPct val="40000"/>
              </a:spcBef>
              <a:buClr>
                <a:srgbClr val="FFFF66"/>
              </a:buClr>
              <a:buFont typeface="Wingdings" panose="05000000000000000000" pitchFamily="2" charset="2"/>
              <a:buChar char="§"/>
            </a:pPr>
            <a:r>
              <a:rPr lang="en-US" altLang="en-US" sz="3200" dirty="0">
                <a:solidFill>
                  <a:schemeClr val="bg1"/>
                </a:solidFill>
              </a:rPr>
              <a:t>Facilities-level SG&amp;A expense include sales salaries, advertising, and clerical wages.</a:t>
            </a:r>
            <a:endParaRPr lang="en-US" altLang="en-US" sz="3200" dirty="0">
              <a:solidFill>
                <a:schemeClr val="bg1"/>
              </a:solidFill>
            </a:endParaRPr>
          </a:p>
          <a:p>
            <a:pPr eaLnBrk="1" hangingPunct="1">
              <a:lnSpc>
                <a:spcPct val="95000"/>
              </a:lnSpc>
              <a:spcBef>
                <a:spcPct val="40000"/>
              </a:spcBef>
              <a:buClr>
                <a:srgbClr val="FFFF66"/>
              </a:buClr>
              <a:buFont typeface="Wingdings" panose="05000000000000000000" pitchFamily="2" charset="2"/>
              <a:buChar char="§"/>
            </a:pPr>
            <a:endParaRPr lang="en-US" altLang="en-US" sz="3200" dirty="0">
              <a:solidFill>
                <a:schemeClr val="bg1"/>
              </a:solidFill>
            </a:endParaRPr>
          </a:p>
          <a:p>
            <a:pPr algn="ctr" eaLnBrk="1" hangingPunct="1">
              <a:lnSpc>
                <a:spcPct val="95000"/>
              </a:lnSpc>
              <a:spcBef>
                <a:spcPct val="40000"/>
              </a:spcBef>
              <a:buClr>
                <a:srgbClr val="FFFF66"/>
              </a:buClr>
              <a:buFont typeface="Wingdings" panose="05000000000000000000" pitchFamily="2" charset="2"/>
              <a:buNone/>
            </a:pPr>
            <a:r>
              <a:rPr lang="en-US" altLang="en-US" sz="3200" dirty="0">
                <a:solidFill>
                  <a:schemeClr val="bg1"/>
                </a:solidFill>
              </a:rPr>
              <a:t>Let’s prepare the SG&amp;A Expense Budget.</a:t>
            </a:r>
            <a:endParaRPr lang="en-US" altLang="en-US" sz="3200" dirty="0">
              <a:solidFill>
                <a:schemeClr val="bg1"/>
              </a:solidFill>
            </a:endParaRPr>
          </a:p>
        </p:txBody>
      </p:sp>
    </p:spTree>
  </p:cSld>
  <p:clrMapOvr>
    <a:masterClrMapping/>
  </p:clrMapOvr>
  <p:transition>
    <p:strips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4"/>
          <p:cNvSpPr>
            <a:spLocks noGrp="1"/>
          </p:cNvSpPr>
          <p:nvPr>
            <p:ph type="title"/>
          </p:nvPr>
        </p:nvSpPr>
        <p:spPr>
          <a:xfrm>
            <a:off x="342900" y="0"/>
            <a:ext cx="7886700" cy="1325563"/>
          </a:xfrm>
          <a:ln/>
        </p:spPr>
        <p:txBody>
          <a:bodyPr vert="horz" wrap="square" lIns="91440" tIns="45720" rIns="91440" bIns="45720" anchor="ctr" anchorCtr="0"/>
          <a:p>
            <a:pPr eaLnBrk="1" hangingPunct="1"/>
            <a:r>
              <a:rPr lang="en-US" altLang="en-US" dirty="0"/>
              <a:t>SG&amp;A Expense Budget</a:t>
            </a:r>
            <a:endParaRPr lang="en-US" altLang="en-US" dirty="0"/>
          </a:p>
        </p:txBody>
      </p:sp>
      <p:grpSp>
        <p:nvGrpSpPr>
          <p:cNvPr id="112643" name="Group 10"/>
          <p:cNvGrpSpPr/>
          <p:nvPr/>
        </p:nvGrpSpPr>
        <p:grpSpPr>
          <a:xfrm>
            <a:off x="0" y="990600"/>
            <a:ext cx="9144000" cy="5260975"/>
            <a:chOff x="0" y="624"/>
            <a:chExt cx="5760" cy="3314"/>
          </a:xfrm>
        </p:grpSpPr>
        <p:pic>
          <p:nvPicPr>
            <p:cNvPr id="112644" name="Picture 5" descr="SG&amp;A"/>
            <p:cNvPicPr>
              <a:picLocks noChangeAspect="1"/>
            </p:cNvPicPr>
            <p:nvPr/>
          </p:nvPicPr>
          <p:blipFill>
            <a:blip r:embed="rId1"/>
            <a:stretch>
              <a:fillRect/>
            </a:stretch>
          </p:blipFill>
          <p:spPr>
            <a:xfrm>
              <a:off x="0" y="624"/>
              <a:ext cx="5760" cy="3314"/>
            </a:xfrm>
            <a:prstGeom prst="rect">
              <a:avLst/>
            </a:prstGeom>
            <a:noFill/>
            <a:ln w="9525" cap="flat" cmpd="sng">
              <a:solidFill>
                <a:srgbClr val="000000"/>
              </a:solidFill>
              <a:prstDash val="solid"/>
              <a:miter/>
              <a:headEnd type="none" w="med" len="med"/>
              <a:tailEnd type="none" w="med" len="med"/>
            </a:ln>
          </p:spPr>
        </p:pic>
        <p:sp>
          <p:nvSpPr>
            <p:cNvPr id="112645" name="Text Box 6"/>
            <p:cNvSpPr txBox="1"/>
            <p:nvPr/>
          </p:nvSpPr>
          <p:spPr>
            <a:xfrm>
              <a:off x="2336" y="3620"/>
              <a:ext cx="174" cy="18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en-US" altLang="en-US" sz="1300" b="1" dirty="0"/>
                <a:t>$</a:t>
              </a:r>
              <a:endParaRPr lang="en-US" altLang="en-US" sz="1300" b="1" dirty="0"/>
            </a:p>
          </p:txBody>
        </p:sp>
        <p:sp>
          <p:nvSpPr>
            <p:cNvPr id="112646" name="Text Box 7"/>
            <p:cNvSpPr txBox="1"/>
            <p:nvPr/>
          </p:nvSpPr>
          <p:spPr>
            <a:xfrm>
              <a:off x="3050" y="3617"/>
              <a:ext cx="174" cy="18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en-US" altLang="en-US" sz="1300" b="1" dirty="0"/>
                <a:t>$</a:t>
              </a:r>
              <a:endParaRPr lang="en-US" altLang="en-US" sz="1300" b="1" dirty="0"/>
            </a:p>
          </p:txBody>
        </p:sp>
        <p:sp>
          <p:nvSpPr>
            <p:cNvPr id="112647" name="Text Box 8"/>
            <p:cNvSpPr txBox="1"/>
            <p:nvPr/>
          </p:nvSpPr>
          <p:spPr>
            <a:xfrm>
              <a:off x="3778" y="3616"/>
              <a:ext cx="174" cy="18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en-US" altLang="en-US" sz="1300" b="1" dirty="0"/>
                <a:t>$</a:t>
              </a:r>
              <a:endParaRPr lang="en-US" altLang="en-US" sz="1300" b="1" dirty="0"/>
            </a:p>
          </p:txBody>
        </p:sp>
        <p:sp>
          <p:nvSpPr>
            <p:cNvPr id="112648" name="Text Box 9"/>
            <p:cNvSpPr txBox="1"/>
            <p:nvPr/>
          </p:nvSpPr>
          <p:spPr>
            <a:xfrm>
              <a:off x="5080" y="3616"/>
              <a:ext cx="174" cy="18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en-US" altLang="en-US" sz="1300" b="1" dirty="0"/>
                <a:t>$</a:t>
              </a:r>
              <a:endParaRPr lang="en-US" altLang="en-US" sz="1300" b="1" dirty="0"/>
            </a:p>
          </p:txBody>
        </p:sp>
      </p:grpSp>
    </p:spTree>
  </p:cSld>
  <p:clrMapOvr>
    <a:masterClrMapping/>
  </p:clrMapOvr>
  <p:transition>
    <p:blinds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7"/>
          <p:cNvSpPr>
            <a:spLocks noGrp="1"/>
          </p:cNvSpPr>
          <p:nvPr>
            <p:ph type="title"/>
          </p:nvPr>
        </p:nvSpPr>
        <p:spPr>
          <a:xfrm>
            <a:off x="457200" y="0"/>
            <a:ext cx="7886700" cy="1325563"/>
          </a:xfrm>
          <a:ln/>
        </p:spPr>
        <p:txBody>
          <a:bodyPr vert="horz" wrap="square" lIns="91440" tIns="45720" rIns="91440" bIns="45720" anchor="ctr" anchorCtr="0"/>
          <a:p>
            <a:pPr eaLnBrk="1" hangingPunct="1"/>
            <a:r>
              <a:rPr lang="en-US" altLang="en-US" dirty="0"/>
              <a:t>Cash Receipts Budget</a:t>
            </a:r>
            <a:endParaRPr lang="en-US" altLang="en-US" dirty="0"/>
          </a:p>
        </p:txBody>
      </p:sp>
      <p:sp>
        <p:nvSpPr>
          <p:cNvPr id="114691" name="Rectangle 8"/>
          <p:cNvSpPr/>
          <p:nvPr/>
        </p:nvSpPr>
        <p:spPr>
          <a:xfrm>
            <a:off x="304800" y="1143000"/>
            <a:ext cx="8534400" cy="5105400"/>
          </a:xfrm>
          <a:prstGeom prst="rect">
            <a:avLst/>
          </a:prstGeom>
          <a:solidFill>
            <a:srgbClr val="0033CC"/>
          </a:solidFill>
          <a:ln w="12700">
            <a:noFill/>
          </a:ln>
        </p:spPr>
        <p:txBody>
          <a:bodyPr lIns="90488" tIns="44450" rIns="90488" bIns="4445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457200" lvl="0" indent="-457200" defTabSz="457200" eaLnBrk="1" hangingPunct="1">
              <a:lnSpc>
                <a:spcPct val="95000"/>
              </a:lnSpc>
              <a:spcBef>
                <a:spcPct val="40000"/>
              </a:spcBef>
              <a:buClr>
                <a:srgbClr val="FFFF66"/>
              </a:buClr>
              <a:buFont typeface="Wingdings" panose="05000000000000000000" pitchFamily="2" charset="2"/>
              <a:buChar char="§"/>
            </a:pPr>
            <a:r>
              <a:rPr lang="en-US" altLang="en-US" sz="2900" dirty="0">
                <a:solidFill>
                  <a:schemeClr val="bg1"/>
                </a:solidFill>
                <a:latin typeface="Arial" panose="020B0604020202020204" pitchFamily="34" charset="0"/>
              </a:rPr>
              <a:t>At Collegiate Apparel all sales are made on account.</a:t>
            </a:r>
            <a:endParaRPr lang="en-US" altLang="en-US" sz="2900" dirty="0">
              <a:solidFill>
                <a:schemeClr val="bg1"/>
              </a:solidFill>
              <a:latin typeface="Arial" panose="020B0604020202020204" pitchFamily="34" charset="0"/>
            </a:endParaRPr>
          </a:p>
          <a:p>
            <a:pPr marL="457200" lvl="0" indent="-457200" defTabSz="457200" eaLnBrk="1" hangingPunct="1">
              <a:lnSpc>
                <a:spcPct val="95000"/>
              </a:lnSpc>
              <a:spcBef>
                <a:spcPct val="40000"/>
              </a:spcBef>
              <a:buClr>
                <a:srgbClr val="FFFF66"/>
              </a:buClr>
              <a:buFont typeface="Wingdings" panose="05000000000000000000" pitchFamily="2" charset="2"/>
              <a:buChar char="§"/>
            </a:pPr>
            <a:r>
              <a:rPr lang="en-US" altLang="en-US" sz="2900" dirty="0">
                <a:solidFill>
                  <a:schemeClr val="bg1"/>
                </a:solidFill>
                <a:latin typeface="Arial" panose="020B0604020202020204" pitchFamily="34" charset="0"/>
              </a:rPr>
              <a:t>The company collects 80% of its billings in the quarter of the sale, 18% in the following quarter. The remaining two percent of each quarter’s sales are expected to be uncollectible.</a:t>
            </a:r>
            <a:endParaRPr lang="en-US" altLang="en-US" sz="2900" dirty="0">
              <a:solidFill>
                <a:schemeClr val="bg1"/>
              </a:solidFill>
              <a:latin typeface="Arial" panose="020B0604020202020204" pitchFamily="34" charset="0"/>
            </a:endParaRPr>
          </a:p>
          <a:p>
            <a:pPr marL="457200" lvl="0" indent="-457200" defTabSz="457200" eaLnBrk="1" hangingPunct="1">
              <a:lnSpc>
                <a:spcPct val="95000"/>
              </a:lnSpc>
              <a:spcBef>
                <a:spcPct val="40000"/>
              </a:spcBef>
              <a:buClr>
                <a:srgbClr val="FFFF66"/>
              </a:buClr>
              <a:buFont typeface="Wingdings" panose="05000000000000000000" pitchFamily="2" charset="2"/>
              <a:buChar char="§"/>
            </a:pPr>
            <a:r>
              <a:rPr lang="en-US" altLang="en-US" sz="2900" dirty="0">
                <a:solidFill>
                  <a:schemeClr val="bg1"/>
                </a:solidFill>
                <a:latin typeface="Arial" panose="020B0604020202020204" pitchFamily="34" charset="0"/>
              </a:rPr>
              <a:t>Sales in the last quarter of 20x0 were $240,000.</a:t>
            </a:r>
            <a:endParaRPr lang="en-US" altLang="en-US" sz="2900" dirty="0">
              <a:solidFill>
                <a:schemeClr val="bg1"/>
              </a:solidFill>
              <a:latin typeface="Arial" panose="020B0604020202020204" pitchFamily="34" charset="0"/>
            </a:endParaRPr>
          </a:p>
          <a:p>
            <a:pPr marL="457200" lvl="0" indent="-457200" defTabSz="457200" eaLnBrk="1" hangingPunct="1">
              <a:lnSpc>
                <a:spcPct val="95000"/>
              </a:lnSpc>
              <a:spcBef>
                <a:spcPct val="40000"/>
              </a:spcBef>
              <a:buClr>
                <a:srgbClr val="FFFF66"/>
              </a:buClr>
              <a:buFont typeface="Wingdings" panose="05000000000000000000" pitchFamily="2" charset="2"/>
              <a:buNone/>
            </a:pPr>
            <a:endParaRPr lang="en-US" altLang="en-US" sz="2900" dirty="0">
              <a:solidFill>
                <a:schemeClr val="bg1"/>
              </a:solidFill>
              <a:latin typeface="Arial" panose="020B0604020202020204" pitchFamily="34" charset="0"/>
            </a:endParaRPr>
          </a:p>
          <a:p>
            <a:pPr marL="457200" lvl="0" indent="-457200" algn="ctr" defTabSz="457200" eaLnBrk="1" hangingPunct="1">
              <a:lnSpc>
                <a:spcPct val="95000"/>
              </a:lnSpc>
              <a:spcBef>
                <a:spcPct val="40000"/>
              </a:spcBef>
              <a:buClr>
                <a:srgbClr val="FFFF66"/>
              </a:buClr>
              <a:buFont typeface="Wingdings" panose="05000000000000000000" pitchFamily="2" charset="2"/>
              <a:buNone/>
            </a:pPr>
            <a:r>
              <a:rPr lang="en-US" altLang="en-US" sz="2900" dirty="0">
                <a:solidFill>
                  <a:schemeClr val="bg1"/>
                </a:solidFill>
                <a:latin typeface="Arial" panose="020B0604020202020204" pitchFamily="34" charset="0"/>
              </a:rPr>
              <a:t>Let’s prepare the Cash Receipts Budget.</a:t>
            </a:r>
            <a:endParaRPr lang="en-US" altLang="en-US" sz="2900" dirty="0">
              <a:solidFill>
                <a:schemeClr val="bg1"/>
              </a:solidFill>
              <a:latin typeface="Arial" panose="020B0604020202020204" pitchFamily="34" charset="0"/>
            </a:endParaRPr>
          </a:p>
        </p:txBody>
      </p:sp>
    </p:spTree>
  </p:cSld>
  <p:clrMapOvr>
    <a:masterClrMapping/>
  </p:clrMapOvr>
  <p:transition>
    <p:strips dir="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5"/>
          <p:cNvSpPr>
            <a:spLocks noGrp="1"/>
          </p:cNvSpPr>
          <p:nvPr>
            <p:ph type="title"/>
          </p:nvPr>
        </p:nvSpPr>
        <p:spPr>
          <a:ln/>
        </p:spPr>
        <p:txBody>
          <a:bodyPr vert="horz" wrap="square" lIns="91440" tIns="45720" rIns="91440" bIns="45720" anchor="ctr" anchorCtr="0"/>
          <a:p>
            <a:pPr eaLnBrk="1" hangingPunct="1"/>
            <a:r>
              <a:rPr lang="en-US" altLang="en-US" dirty="0"/>
              <a:t>Cash Receipts Budget</a:t>
            </a:r>
            <a:endParaRPr lang="en-US" altLang="en-US" dirty="0"/>
          </a:p>
        </p:txBody>
      </p:sp>
      <p:pic>
        <p:nvPicPr>
          <p:cNvPr id="116739" name="Picture 7" descr="CashReceipts"/>
          <p:cNvPicPr>
            <a:picLocks noChangeAspect="1"/>
          </p:cNvPicPr>
          <p:nvPr/>
        </p:nvPicPr>
        <p:blipFill>
          <a:blip r:embed="rId1"/>
          <a:stretch>
            <a:fillRect/>
          </a:stretch>
        </p:blipFill>
        <p:spPr>
          <a:xfrm>
            <a:off x="0" y="1447800"/>
            <a:ext cx="9144000" cy="3128963"/>
          </a:xfrm>
          <a:prstGeom prst="rect">
            <a:avLst/>
          </a:prstGeom>
          <a:noFill/>
          <a:ln w="9525" cap="flat" cmpd="sng">
            <a:solidFill>
              <a:srgbClr val="000000"/>
            </a:solidFill>
            <a:prstDash val="solid"/>
            <a:miter/>
            <a:headEnd type="none" w="med" len="med"/>
            <a:tailEnd type="none" w="med" len="med"/>
          </a:ln>
        </p:spPr>
      </p:pic>
      <p:grpSp>
        <p:nvGrpSpPr>
          <p:cNvPr id="875530" name="Group 10"/>
          <p:cNvGrpSpPr/>
          <p:nvPr/>
        </p:nvGrpSpPr>
        <p:grpSpPr>
          <a:xfrm>
            <a:off x="152400" y="3657600"/>
            <a:ext cx="3810000" cy="1676400"/>
            <a:chOff x="96" y="2304"/>
            <a:chExt cx="2400" cy="1056"/>
          </a:xfrm>
        </p:grpSpPr>
        <p:sp>
          <p:nvSpPr>
            <p:cNvPr id="116747" name="Line 9"/>
            <p:cNvSpPr/>
            <p:nvPr/>
          </p:nvSpPr>
          <p:spPr>
            <a:xfrm flipV="1">
              <a:off x="960" y="2304"/>
              <a:ext cx="1488" cy="720"/>
            </a:xfrm>
            <a:prstGeom prst="line">
              <a:avLst/>
            </a:prstGeom>
            <a:ln w="38100" cap="flat" cmpd="sng">
              <a:solidFill>
                <a:srgbClr val="FF0000"/>
              </a:solidFill>
              <a:prstDash val="solid"/>
              <a:miter/>
              <a:headEnd type="none" w="med" len="med"/>
              <a:tailEnd type="triangle" w="med" len="med"/>
            </a:ln>
            <a:effectLst>
              <a:outerShdw dist="35921" dir="2699999" algn="ctr" rotWithShape="0">
                <a:srgbClr val="000000"/>
              </a:outerShdw>
            </a:effectLst>
          </p:spPr>
        </p:sp>
        <p:sp>
          <p:nvSpPr>
            <p:cNvPr id="875528" name="Rectangle 8"/>
            <p:cNvSpPr>
              <a:spLocks noChangeArrowheads="1"/>
            </p:cNvSpPr>
            <p:nvPr/>
          </p:nvSpPr>
          <p:spPr bwMode="auto">
            <a:xfrm>
              <a:off x="96" y="3024"/>
              <a:ext cx="2400" cy="336"/>
            </a:xfrm>
            <a:prstGeom prst="rect">
              <a:avLst/>
            </a:prstGeom>
            <a:solidFill>
              <a:srgbClr val="0033CC"/>
            </a:solidFill>
            <a:ln w="9525">
              <a:solidFill>
                <a:srgbClr val="000000"/>
              </a:solidFill>
              <a:miter lim="800000"/>
            </a:ln>
            <a:effectLst>
              <a:outerShdw dist="35921" dir="2700000" algn="ctr" rotWithShape="0">
                <a:srgbClr val="000000"/>
              </a:outerShdw>
            </a:effectLst>
          </p:spPr>
          <p:txBody>
            <a:bodyPr wrap="none" anchor="ctr"/>
            <a:p>
              <a:pPr algn="ctr" eaLnBrk="1" hangingPunct="1">
                <a:buNone/>
              </a:pPr>
              <a:r>
                <a:rPr lang="en-US" altLang="en-US" sz="2400" dirty="0">
                  <a:solidFill>
                    <a:schemeClr val="bg1"/>
                  </a:solidFill>
                  <a:effectLst>
                    <a:outerShdw blurRad="38100" dist="38100" dir="2700000">
                      <a:srgbClr val="C0C0C0"/>
                    </a:outerShdw>
                  </a:effectLst>
                  <a:latin typeface="Calibri" panose="020F0502020204030204" pitchFamily="34" charset="0"/>
                </a:rPr>
                <a:t>$240,000 </a:t>
              </a:r>
              <a:r>
                <a:rPr lang="en-US" altLang="en-US" sz="2400" dirty="0">
                  <a:solidFill>
                    <a:schemeClr val="bg1"/>
                  </a:solidFill>
                  <a:effectLst>
                    <a:outerShdw blurRad="38100" dist="38100" dir="2700000">
                      <a:srgbClr val="C0C0C0"/>
                    </a:outerShdw>
                  </a:effectLst>
                  <a:latin typeface="Calibri" panose="020F0502020204030204" pitchFamily="34" charset="0"/>
                  <a:cs typeface="Arial" panose="020B0604020202020204" pitchFamily="34" charset="0"/>
                </a:rPr>
                <a:t>× 18% = $43,200</a:t>
              </a:r>
              <a:endParaRPr lang="en-US" altLang="en-US" sz="2400" dirty="0">
                <a:solidFill>
                  <a:schemeClr val="bg1"/>
                </a:solidFill>
                <a:effectLst>
                  <a:outerShdw blurRad="38100" dist="38100" dir="2700000">
                    <a:srgbClr val="C0C0C0"/>
                  </a:outerShdw>
                </a:effectLst>
                <a:latin typeface="Calibri" panose="020F0502020204030204" pitchFamily="34" charset="0"/>
                <a:ea typeface="Arial" panose="020B0604020202020204" pitchFamily="34" charset="0"/>
              </a:endParaRPr>
            </a:p>
          </p:txBody>
        </p:sp>
      </p:grpSp>
      <p:grpSp>
        <p:nvGrpSpPr>
          <p:cNvPr id="875535" name="Group 15"/>
          <p:cNvGrpSpPr/>
          <p:nvPr/>
        </p:nvGrpSpPr>
        <p:grpSpPr>
          <a:xfrm>
            <a:off x="2286000" y="4267200"/>
            <a:ext cx="3581400" cy="1838325"/>
            <a:chOff x="1440" y="2688"/>
            <a:chExt cx="2256" cy="1158"/>
          </a:xfrm>
        </p:grpSpPr>
        <p:sp>
          <p:nvSpPr>
            <p:cNvPr id="116745" name="Line 14"/>
            <p:cNvSpPr/>
            <p:nvPr/>
          </p:nvSpPr>
          <p:spPr>
            <a:xfrm flipH="1" flipV="1">
              <a:off x="2784" y="2688"/>
              <a:ext cx="480" cy="864"/>
            </a:xfrm>
            <a:prstGeom prst="line">
              <a:avLst/>
            </a:prstGeom>
            <a:ln w="38100" cap="flat" cmpd="sng">
              <a:solidFill>
                <a:srgbClr val="FF0000"/>
              </a:solidFill>
              <a:prstDash val="solid"/>
              <a:miter/>
              <a:headEnd type="none" w="med" len="med"/>
              <a:tailEnd type="triangle" w="med" len="med"/>
            </a:ln>
            <a:effectLst>
              <a:outerShdw dist="35921" dir="2699999" algn="ctr" rotWithShape="0">
                <a:srgbClr val="000000"/>
              </a:outerShdw>
            </a:effectLst>
          </p:spPr>
        </p:sp>
        <p:sp>
          <p:nvSpPr>
            <p:cNvPr id="875533" name="Text Box 13"/>
            <p:cNvSpPr txBox="1">
              <a:spLocks noChangeArrowheads="1"/>
            </p:cNvSpPr>
            <p:nvPr/>
          </p:nvSpPr>
          <p:spPr bwMode="auto">
            <a:xfrm>
              <a:off x="1440" y="3552"/>
              <a:ext cx="2256" cy="294"/>
            </a:xfrm>
            <a:prstGeom prst="rect">
              <a:avLst/>
            </a:prstGeom>
            <a:solidFill>
              <a:srgbClr val="0033CC"/>
            </a:solidFill>
            <a:ln w="9525">
              <a:solidFill>
                <a:srgbClr val="000000"/>
              </a:solidFill>
              <a:miter lim="800000"/>
            </a:ln>
            <a:effectLst>
              <a:outerShdw dist="35921" dir="2700000" algn="ctr" rotWithShape="0">
                <a:srgbClr val="000000"/>
              </a:outerShdw>
            </a:effectLst>
          </p:spPr>
          <p:txBody>
            <a:bodyPr>
              <a:spAutoFit/>
            </a:bodyPr>
            <a:p>
              <a:pPr algn="ctr" eaLnBrk="1" hangingPunct="1">
                <a:spcBef>
                  <a:spcPct val="50000"/>
                </a:spcBef>
                <a:buNone/>
              </a:pPr>
              <a:r>
                <a:rPr lang="en-US" altLang="en-US" sz="2400" dirty="0">
                  <a:solidFill>
                    <a:schemeClr val="bg1"/>
                  </a:solidFill>
                  <a:effectLst>
                    <a:outerShdw blurRad="38100" dist="38100" dir="2700000">
                      <a:srgbClr val="C0C0C0"/>
                    </a:outerShdw>
                  </a:effectLst>
                  <a:latin typeface="Calibri" panose="020F0502020204030204" pitchFamily="34" charset="0"/>
                </a:rPr>
                <a:t>$180,000 </a:t>
              </a:r>
              <a:r>
                <a:rPr lang="en-US" altLang="en-US" sz="2400" dirty="0">
                  <a:solidFill>
                    <a:schemeClr val="bg1"/>
                  </a:solidFill>
                  <a:effectLst>
                    <a:outerShdw blurRad="38100" dist="38100" dir="2700000">
                      <a:srgbClr val="C0C0C0"/>
                    </a:outerShdw>
                  </a:effectLst>
                  <a:latin typeface="Calibri" panose="020F0502020204030204" pitchFamily="34" charset="0"/>
                  <a:cs typeface="Arial" panose="020B0604020202020204" pitchFamily="34" charset="0"/>
                </a:rPr>
                <a:t>× 2% = $3,600</a:t>
              </a:r>
              <a:endParaRPr lang="en-US" altLang="en-US" sz="2400" dirty="0">
                <a:solidFill>
                  <a:schemeClr val="bg1"/>
                </a:solidFill>
                <a:effectLst>
                  <a:outerShdw blurRad="38100" dist="38100" dir="2700000">
                    <a:srgbClr val="C0C0C0"/>
                  </a:outerShdw>
                </a:effectLst>
                <a:latin typeface="Calibri" panose="020F0502020204030204" pitchFamily="34" charset="0"/>
                <a:ea typeface="Arial" panose="020B0604020202020204" pitchFamily="34" charset="0"/>
              </a:endParaRPr>
            </a:p>
          </p:txBody>
        </p:sp>
      </p:grpSp>
      <p:grpSp>
        <p:nvGrpSpPr>
          <p:cNvPr id="875538" name="Group 18"/>
          <p:cNvGrpSpPr/>
          <p:nvPr/>
        </p:nvGrpSpPr>
        <p:grpSpPr>
          <a:xfrm>
            <a:off x="5127625" y="3657600"/>
            <a:ext cx="3873500" cy="1544638"/>
            <a:chOff x="3230" y="2304"/>
            <a:chExt cx="2440" cy="973"/>
          </a:xfrm>
        </p:grpSpPr>
        <p:sp>
          <p:nvSpPr>
            <p:cNvPr id="116743" name="Line 17"/>
            <p:cNvSpPr/>
            <p:nvPr/>
          </p:nvSpPr>
          <p:spPr>
            <a:xfrm flipH="1" flipV="1">
              <a:off x="3504" y="2304"/>
              <a:ext cx="576" cy="672"/>
            </a:xfrm>
            <a:prstGeom prst="line">
              <a:avLst/>
            </a:prstGeom>
            <a:ln w="38100" cap="flat" cmpd="sng">
              <a:solidFill>
                <a:srgbClr val="FF0000"/>
              </a:solidFill>
              <a:prstDash val="solid"/>
              <a:miter/>
              <a:headEnd type="none" w="med" len="med"/>
              <a:tailEnd type="triangle" w="med" len="med"/>
            </a:ln>
            <a:effectLst>
              <a:outerShdw dist="25400" dir="5400000" algn="ctr" rotWithShape="0">
                <a:srgbClr val="000000"/>
              </a:outerShdw>
            </a:effectLst>
          </p:spPr>
        </p:sp>
        <p:sp>
          <p:nvSpPr>
            <p:cNvPr id="875536" name="Text Box 16"/>
            <p:cNvSpPr txBox="1">
              <a:spLocks noChangeArrowheads="1"/>
            </p:cNvSpPr>
            <p:nvPr/>
          </p:nvSpPr>
          <p:spPr bwMode="auto">
            <a:xfrm>
              <a:off x="3230" y="2983"/>
              <a:ext cx="2440" cy="294"/>
            </a:xfrm>
            <a:prstGeom prst="rect">
              <a:avLst/>
            </a:prstGeom>
            <a:solidFill>
              <a:srgbClr val="0033CC"/>
            </a:solidFill>
            <a:ln w="9525">
              <a:solidFill>
                <a:srgbClr val="000000"/>
              </a:solidFill>
              <a:miter lim="800000"/>
            </a:ln>
            <a:effectLst>
              <a:outerShdw dist="35921" dir="2700000" algn="ctr" rotWithShape="0">
                <a:srgbClr val="000000"/>
              </a:outerShdw>
            </a:effectLst>
          </p:spPr>
          <p:txBody>
            <a:bodyPr wrap="none">
              <a:spAutoFit/>
            </a:bodyPr>
            <a:p>
              <a:pPr eaLnBrk="1" hangingPunct="1">
                <a:buNone/>
              </a:pPr>
              <a:r>
                <a:rPr lang="en-US" altLang="en-US" sz="2400" dirty="0">
                  <a:solidFill>
                    <a:schemeClr val="bg1"/>
                  </a:solidFill>
                  <a:effectLst>
                    <a:outerShdw blurRad="38100" dist="38100" dir="2700000">
                      <a:srgbClr val="C0C0C0"/>
                    </a:outerShdw>
                  </a:effectLst>
                  <a:latin typeface="Calibri" panose="020F0502020204030204" pitchFamily="34" charset="0"/>
                </a:rPr>
                <a:t>$180,000 </a:t>
              </a:r>
              <a:r>
                <a:rPr lang="en-US" altLang="en-US" sz="2400" dirty="0">
                  <a:solidFill>
                    <a:schemeClr val="bg1"/>
                  </a:solidFill>
                  <a:effectLst>
                    <a:outerShdw blurRad="38100" dist="38100" dir="2700000">
                      <a:srgbClr val="C0C0C0"/>
                    </a:outerShdw>
                  </a:effectLst>
                  <a:latin typeface="Calibri" panose="020F0502020204030204" pitchFamily="34" charset="0"/>
                  <a:cs typeface="Arial" panose="020B0604020202020204" pitchFamily="34" charset="0"/>
                </a:rPr>
                <a:t>× 18% = $32,400</a:t>
              </a:r>
              <a:endParaRPr lang="en-US" altLang="en-US" sz="2400" dirty="0">
                <a:solidFill>
                  <a:schemeClr val="bg1"/>
                </a:solidFill>
                <a:effectLst>
                  <a:outerShdw blurRad="38100" dist="38100" dir="2700000">
                    <a:srgbClr val="C0C0C0"/>
                  </a:outerShdw>
                </a:effectLst>
                <a:latin typeface="Calibri" panose="020F0502020204030204" pitchFamily="34" charset="0"/>
                <a:ea typeface="Arial" panose="020B0604020202020204" pitchFamily="34" charset="0"/>
              </a:endParaRPr>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75530"/>
                                        </p:tgtEl>
                                        <p:attrNameLst>
                                          <p:attrName>style.visibility</p:attrName>
                                        </p:attrNameLst>
                                      </p:cBhvr>
                                      <p:to>
                                        <p:strVal val="visible"/>
                                      </p:to>
                                    </p:set>
                                    <p:animEffect transition="in" filter="strips(upRight)">
                                      <p:cBhvr>
                                        <p:cTn id="7" dur="500"/>
                                        <p:tgtEl>
                                          <p:spTgt spid="8755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nodeType="clickEffect">
                                  <p:stCondLst>
                                    <p:cond delay="0"/>
                                  </p:stCondLst>
                                  <p:childTnLst>
                                    <p:set>
                                      <p:cBhvr>
                                        <p:cTn id="11" dur="1" fill="hold">
                                          <p:stCondLst>
                                            <p:cond delay="0"/>
                                          </p:stCondLst>
                                        </p:cTn>
                                        <p:tgtEl>
                                          <p:spTgt spid="875535"/>
                                        </p:tgtEl>
                                        <p:attrNameLst>
                                          <p:attrName>style.visibility</p:attrName>
                                        </p:attrNameLst>
                                      </p:cBhvr>
                                      <p:to>
                                        <p:strVal val="visible"/>
                                      </p:to>
                                    </p:set>
                                    <p:animEffect transition="in" filter="strips(upLeft)">
                                      <p:cBhvr>
                                        <p:cTn id="12" dur="500"/>
                                        <p:tgtEl>
                                          <p:spTgt spid="87553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nodeType="clickEffect">
                                  <p:stCondLst>
                                    <p:cond delay="0"/>
                                  </p:stCondLst>
                                  <p:childTnLst>
                                    <p:set>
                                      <p:cBhvr>
                                        <p:cTn id="16" dur="1" fill="hold">
                                          <p:stCondLst>
                                            <p:cond delay="0"/>
                                          </p:stCondLst>
                                        </p:cTn>
                                        <p:tgtEl>
                                          <p:spTgt spid="875538"/>
                                        </p:tgtEl>
                                        <p:attrNameLst>
                                          <p:attrName>style.visibility</p:attrName>
                                        </p:attrNameLst>
                                      </p:cBhvr>
                                      <p:to>
                                        <p:strVal val="visible"/>
                                      </p:to>
                                    </p:set>
                                    <p:animEffect transition="in" filter="strips(upLeft)">
                                      <p:cBhvr>
                                        <p:cTn id="17" dur="500"/>
                                        <p:tgtEl>
                                          <p:spTgt spid="87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7"/>
          <p:cNvSpPr>
            <a:spLocks noGrp="1"/>
          </p:cNvSpPr>
          <p:nvPr>
            <p:ph type="title"/>
          </p:nvPr>
        </p:nvSpPr>
        <p:spPr>
          <a:xfrm>
            <a:off x="304800" y="17463"/>
            <a:ext cx="8382000" cy="1325562"/>
          </a:xfrm>
          <a:ln/>
        </p:spPr>
        <p:txBody>
          <a:bodyPr vert="horz" wrap="square" lIns="91440" tIns="45720" rIns="91440" bIns="45720" anchor="ctr" anchorCtr="0"/>
          <a:p>
            <a:pPr eaLnBrk="1" hangingPunct="1"/>
            <a:r>
              <a:rPr lang="en-US" altLang="en-US" dirty="0"/>
              <a:t>Cash Payments for Direct-Materials</a:t>
            </a:r>
            <a:endParaRPr lang="en-US" altLang="en-US" dirty="0"/>
          </a:p>
        </p:txBody>
      </p:sp>
      <p:sp>
        <p:nvSpPr>
          <p:cNvPr id="118787" name="Rectangle 8"/>
          <p:cNvSpPr/>
          <p:nvPr/>
        </p:nvSpPr>
        <p:spPr>
          <a:xfrm>
            <a:off x="304800" y="1143000"/>
            <a:ext cx="8534400" cy="5105400"/>
          </a:xfrm>
          <a:prstGeom prst="rect">
            <a:avLst/>
          </a:prstGeom>
          <a:solidFill>
            <a:srgbClr val="0033CC"/>
          </a:solidFill>
          <a:ln w="12700">
            <a:noFill/>
          </a:ln>
        </p:spPr>
        <p:txBody>
          <a:bodyPr lIns="90488" tIns="44450" rIns="90488" bIns="4445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457200" lvl="0" indent="-457200" defTabSz="457200" eaLnBrk="1" hangingPunct="1">
              <a:lnSpc>
                <a:spcPct val="95000"/>
              </a:lnSpc>
              <a:spcBef>
                <a:spcPct val="40000"/>
              </a:spcBef>
              <a:buClr>
                <a:srgbClr val="FFFF66"/>
              </a:buClr>
              <a:buFont typeface="Wingdings" panose="05000000000000000000" pitchFamily="2" charset="2"/>
              <a:buChar char="§"/>
            </a:pPr>
            <a:r>
              <a:rPr lang="en-US" altLang="en-US" sz="2900" dirty="0">
                <a:solidFill>
                  <a:schemeClr val="bg1"/>
                </a:solidFill>
                <a:latin typeface="Arial" panose="020B0604020202020204" pitchFamily="34" charset="0"/>
              </a:rPr>
              <a:t>At Collegiate Apparel all purchases of raw materials are made on account.</a:t>
            </a:r>
            <a:endParaRPr lang="en-US" altLang="en-US" sz="2900" dirty="0">
              <a:solidFill>
                <a:schemeClr val="bg1"/>
              </a:solidFill>
              <a:latin typeface="Arial" panose="020B0604020202020204" pitchFamily="34" charset="0"/>
            </a:endParaRPr>
          </a:p>
          <a:p>
            <a:pPr marL="457200" lvl="0" indent="-457200" defTabSz="457200" eaLnBrk="1" hangingPunct="1">
              <a:lnSpc>
                <a:spcPct val="95000"/>
              </a:lnSpc>
              <a:spcBef>
                <a:spcPct val="40000"/>
              </a:spcBef>
              <a:buClr>
                <a:srgbClr val="FFFF66"/>
              </a:buClr>
              <a:buFont typeface="Wingdings" panose="05000000000000000000" pitchFamily="2" charset="2"/>
              <a:buChar char="§"/>
            </a:pPr>
            <a:r>
              <a:rPr lang="en-US" altLang="en-US" sz="2900" dirty="0">
                <a:solidFill>
                  <a:schemeClr val="bg1"/>
                </a:solidFill>
                <a:latin typeface="Arial" panose="020B0604020202020204" pitchFamily="34" charset="0"/>
              </a:rPr>
              <a:t>The company pays for 60% of its purchases in the quarter of the purchase and the remaining 40% in the following quarter. </a:t>
            </a:r>
            <a:endParaRPr lang="en-US" altLang="en-US" sz="2900" dirty="0">
              <a:solidFill>
                <a:schemeClr val="bg1"/>
              </a:solidFill>
              <a:latin typeface="Arial" panose="020B0604020202020204" pitchFamily="34" charset="0"/>
            </a:endParaRPr>
          </a:p>
          <a:p>
            <a:pPr marL="457200" lvl="0" indent="-457200" defTabSz="457200" eaLnBrk="1" hangingPunct="1">
              <a:lnSpc>
                <a:spcPct val="95000"/>
              </a:lnSpc>
              <a:spcBef>
                <a:spcPct val="40000"/>
              </a:spcBef>
              <a:buClr>
                <a:srgbClr val="FFFF66"/>
              </a:buClr>
              <a:buFont typeface="Wingdings" panose="05000000000000000000" pitchFamily="2" charset="2"/>
              <a:buChar char="§"/>
            </a:pPr>
            <a:r>
              <a:rPr lang="en-US" altLang="en-US" sz="2900" dirty="0">
                <a:solidFill>
                  <a:schemeClr val="bg1"/>
                </a:solidFill>
                <a:latin typeface="Arial" panose="020B0604020202020204" pitchFamily="34" charset="0"/>
              </a:rPr>
              <a:t>Purchases in the last quarter of 20x0 were $56,850.</a:t>
            </a:r>
            <a:endParaRPr lang="en-US" altLang="en-US" sz="2900" dirty="0">
              <a:solidFill>
                <a:schemeClr val="bg1"/>
              </a:solidFill>
              <a:latin typeface="Arial" panose="020B0604020202020204" pitchFamily="34" charset="0"/>
            </a:endParaRPr>
          </a:p>
          <a:p>
            <a:pPr marL="457200" lvl="0" indent="-457200" defTabSz="457200" eaLnBrk="1" hangingPunct="1">
              <a:lnSpc>
                <a:spcPct val="95000"/>
              </a:lnSpc>
              <a:spcBef>
                <a:spcPct val="40000"/>
              </a:spcBef>
              <a:buClr>
                <a:srgbClr val="FFFF66"/>
              </a:buClr>
              <a:buFont typeface="Wingdings" panose="05000000000000000000" pitchFamily="2" charset="2"/>
              <a:buNone/>
            </a:pPr>
            <a:endParaRPr lang="en-US" altLang="en-US" sz="2900" dirty="0">
              <a:solidFill>
                <a:schemeClr val="bg1"/>
              </a:solidFill>
              <a:latin typeface="Arial" panose="020B0604020202020204" pitchFamily="34" charset="0"/>
            </a:endParaRPr>
          </a:p>
          <a:p>
            <a:pPr marL="457200" lvl="0" indent="-457200" algn="ctr" defTabSz="457200" eaLnBrk="1" hangingPunct="1">
              <a:lnSpc>
                <a:spcPct val="95000"/>
              </a:lnSpc>
              <a:spcBef>
                <a:spcPct val="40000"/>
              </a:spcBef>
              <a:buClr>
                <a:srgbClr val="FFFF66"/>
              </a:buClr>
              <a:buFont typeface="Wingdings" panose="05000000000000000000" pitchFamily="2" charset="2"/>
              <a:buNone/>
            </a:pPr>
            <a:r>
              <a:rPr lang="en-US" altLang="en-US" sz="2900" dirty="0">
                <a:solidFill>
                  <a:schemeClr val="bg1"/>
                </a:solidFill>
                <a:latin typeface="Arial" panose="020B0604020202020204" pitchFamily="34" charset="0"/>
              </a:rPr>
              <a:t>Let’s prepare the Cash Receipts Budget.</a:t>
            </a:r>
            <a:endParaRPr lang="en-US" altLang="en-US" sz="2900" dirty="0">
              <a:solidFill>
                <a:schemeClr val="bg1"/>
              </a:solidFill>
              <a:latin typeface="Arial" panose="020B0604020202020204" pitchFamily="34" charset="0"/>
            </a:endParaRP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050"/>
          <p:cNvSpPr>
            <a:spLocks noGrp="1"/>
          </p:cNvSpPr>
          <p:nvPr>
            <p:ph type="title"/>
          </p:nvPr>
        </p:nvSpPr>
        <p:spPr>
          <a:ln/>
        </p:spPr>
        <p:txBody>
          <a:bodyPr vert="horz" wrap="square" lIns="91440" tIns="45720" rIns="91440" bIns="45720" anchor="ctr" anchorCtr="0"/>
          <a:p>
            <a:pPr eaLnBrk="1" hangingPunct="1"/>
            <a:r>
              <a:rPr lang="en-US" altLang="en-US" sz="4000" b="1" dirty="0">
                <a:latin typeface="Arial" panose="020B0604020202020204" pitchFamily="34" charset="0"/>
              </a:rPr>
              <a:t>Control</a:t>
            </a:r>
            <a:endParaRPr lang="en-US" altLang="en-US" sz="4000" b="1" dirty="0">
              <a:latin typeface="Arial" panose="020B0604020202020204" pitchFamily="34" charset="0"/>
            </a:endParaRPr>
          </a:p>
        </p:txBody>
      </p:sp>
      <p:sp>
        <p:nvSpPr>
          <p:cNvPr id="289796" name="Text Box 2052"/>
          <p:cNvSpPr txBox="1"/>
          <p:nvPr/>
        </p:nvSpPr>
        <p:spPr>
          <a:xfrm>
            <a:off x="1144588" y="1524000"/>
            <a:ext cx="6854825" cy="4265613"/>
          </a:xfrm>
          <a:prstGeom prst="rect">
            <a:avLst/>
          </a:prstGeom>
          <a:noFill/>
          <a:ln w="9525">
            <a:noFill/>
          </a:ln>
        </p:spPr>
        <p:txBody>
          <a:bodyPr/>
          <a:p>
            <a:pPr marL="457200" indent="-457200" eaLnBrk="1" hangingPunct="1">
              <a:buFont typeface="Wingdings" panose="05000000000000000000" pitchFamily="2" charset="2"/>
              <a:buAutoNum type="arabicPeriod"/>
            </a:pPr>
            <a:r>
              <a:rPr lang="en-US" altLang="en-US" sz="2800" dirty="0">
                <a:latin typeface="Arial" panose="020B0604020202020204" pitchFamily="34" charset="0"/>
              </a:rPr>
              <a:t>Budgets are useful because they provide a basis for evaluating performance.</a:t>
            </a:r>
            <a:endParaRPr lang="en-US" altLang="en-US" sz="2800" dirty="0">
              <a:latin typeface="Arial" panose="020B0604020202020204" pitchFamily="34" charset="0"/>
            </a:endParaRPr>
          </a:p>
          <a:p>
            <a:pPr marL="457200" indent="-457200" eaLnBrk="1" hangingPunct="1">
              <a:buFont typeface="Wingdings" panose="05000000000000000000" pitchFamily="2" charset="2"/>
              <a:buAutoNum type="arabicPeriod"/>
            </a:pPr>
            <a:r>
              <a:rPr lang="en-US" altLang="en-US" sz="2800" dirty="0">
                <a:latin typeface="Arial" panose="020B0604020202020204" pitchFamily="34" charset="0"/>
              </a:rPr>
              <a:t>Performance evaluation is carried out by comparing actual performance with planned or budgeted performance.</a:t>
            </a:r>
            <a:endParaRPr lang="en-US" altLang="en-US" sz="2800" dirty="0">
              <a:latin typeface="Arial" panose="020B0604020202020204" pitchFamily="34" charset="0"/>
            </a:endParaRPr>
          </a:p>
          <a:p>
            <a:pPr marL="457200" indent="-457200" eaLnBrk="1" hangingPunct="1">
              <a:buFont typeface="Wingdings" panose="05000000000000000000" pitchFamily="2" charset="2"/>
              <a:buAutoNum type="arabicPeriod"/>
            </a:pPr>
            <a:r>
              <a:rPr lang="en-US" altLang="en-US" sz="2800" dirty="0">
                <a:latin typeface="Arial" panose="020B0604020202020204" pitchFamily="34" charset="0"/>
              </a:rPr>
              <a:t>Significant deviations from planned performance are associated with three potential causes.</a:t>
            </a:r>
            <a:endParaRPr lang="en-US" altLang="en-US"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9796">
                                            <p:txEl>
                                              <p:charRg st="0" end="76"/>
                                            </p:txEl>
                                          </p:spTgt>
                                        </p:tgtEl>
                                        <p:attrNameLst>
                                          <p:attrName>style.visibility</p:attrName>
                                        </p:attrNameLst>
                                      </p:cBhvr>
                                      <p:to>
                                        <p:strVal val="visible"/>
                                      </p:to>
                                    </p:set>
                                    <p:anim calcmode="lin" valueType="num">
                                      <p:cBhvr additive="base">
                                        <p:cTn id="7" dur="500" fill="hold"/>
                                        <p:tgtEl>
                                          <p:spTgt spid="289796">
                                            <p:txEl>
                                              <p:charRg st="0" end="7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9796">
                                            <p:txEl>
                                              <p:charRg st="0" end="7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89796">
                                            <p:txEl>
                                              <p:charRg st="76" end="184"/>
                                            </p:txEl>
                                          </p:spTgt>
                                        </p:tgtEl>
                                        <p:attrNameLst>
                                          <p:attrName>style.visibility</p:attrName>
                                        </p:attrNameLst>
                                      </p:cBhvr>
                                      <p:to>
                                        <p:strVal val="visible"/>
                                      </p:to>
                                    </p:set>
                                    <p:anim calcmode="lin" valueType="num">
                                      <p:cBhvr additive="base">
                                        <p:cTn id="13" dur="500" fill="hold"/>
                                        <p:tgtEl>
                                          <p:spTgt spid="289796">
                                            <p:txEl>
                                              <p:charRg st="76" end="18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9796">
                                            <p:txEl>
                                              <p:charRg st="76" end="18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89796">
                                            <p:txEl>
                                              <p:charRg st="184" end="276"/>
                                            </p:txEl>
                                          </p:spTgt>
                                        </p:tgtEl>
                                        <p:attrNameLst>
                                          <p:attrName>style.visibility</p:attrName>
                                        </p:attrNameLst>
                                      </p:cBhvr>
                                      <p:to>
                                        <p:strVal val="visible"/>
                                      </p:to>
                                    </p:set>
                                    <p:anim calcmode="lin" valueType="num">
                                      <p:cBhvr additive="base">
                                        <p:cTn id="19" dur="500" fill="hold"/>
                                        <p:tgtEl>
                                          <p:spTgt spid="289796">
                                            <p:txEl>
                                              <p:charRg st="184" end="27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9796">
                                            <p:txEl>
                                              <p:charRg st="184" end="27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bldLvl="2"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7"/>
          <p:cNvSpPr>
            <a:spLocks noGrp="1"/>
          </p:cNvSpPr>
          <p:nvPr>
            <p:ph type="title"/>
          </p:nvPr>
        </p:nvSpPr>
        <p:spPr>
          <a:xfrm>
            <a:off x="614363" y="187325"/>
            <a:ext cx="8210550" cy="1325563"/>
          </a:xfrm>
          <a:ln/>
        </p:spPr>
        <p:txBody>
          <a:bodyPr vert="horz" wrap="square" lIns="91440" tIns="45720" rIns="91440" bIns="45720" anchor="ctr" anchorCtr="0"/>
          <a:p>
            <a:pPr eaLnBrk="1" hangingPunct="1"/>
            <a:r>
              <a:rPr lang="en-US" altLang="en-US" dirty="0"/>
              <a:t>Cash Payments for Direct-Materials</a:t>
            </a:r>
            <a:endParaRPr lang="en-US" altLang="en-US" dirty="0"/>
          </a:p>
        </p:txBody>
      </p:sp>
      <p:pic>
        <p:nvPicPr>
          <p:cNvPr id="120835" name="Picture 8" descr="CashDisbursements1"/>
          <p:cNvPicPr>
            <a:picLocks noChangeAspect="1"/>
          </p:cNvPicPr>
          <p:nvPr/>
        </p:nvPicPr>
        <p:blipFill>
          <a:blip r:embed="rId1"/>
          <a:stretch>
            <a:fillRect/>
          </a:stretch>
        </p:blipFill>
        <p:spPr>
          <a:xfrm>
            <a:off x="0" y="1295400"/>
            <a:ext cx="9144000" cy="2916238"/>
          </a:xfrm>
          <a:prstGeom prst="rect">
            <a:avLst/>
          </a:prstGeom>
          <a:noFill/>
          <a:ln w="9525" cap="flat" cmpd="sng">
            <a:solidFill>
              <a:srgbClr val="000000"/>
            </a:solidFill>
            <a:prstDash val="solid"/>
            <a:miter/>
            <a:headEnd type="none" w="med" len="med"/>
            <a:tailEnd type="none" w="med" len="med"/>
          </a:ln>
        </p:spPr>
      </p:pic>
      <p:grpSp>
        <p:nvGrpSpPr>
          <p:cNvPr id="877580" name="Group 12"/>
          <p:cNvGrpSpPr/>
          <p:nvPr/>
        </p:nvGrpSpPr>
        <p:grpSpPr>
          <a:xfrm>
            <a:off x="5334000" y="3505200"/>
            <a:ext cx="3703638" cy="1304925"/>
            <a:chOff x="3360" y="2208"/>
            <a:chExt cx="2333" cy="822"/>
          </a:xfrm>
        </p:grpSpPr>
        <p:sp>
          <p:nvSpPr>
            <p:cNvPr id="120840" name="Line 11"/>
            <p:cNvSpPr/>
            <p:nvPr/>
          </p:nvSpPr>
          <p:spPr>
            <a:xfrm flipH="1" flipV="1">
              <a:off x="3552" y="2208"/>
              <a:ext cx="960" cy="528"/>
            </a:xfrm>
            <a:prstGeom prst="line">
              <a:avLst/>
            </a:prstGeom>
            <a:ln w="38100" cap="flat" cmpd="sng">
              <a:solidFill>
                <a:srgbClr val="FF0000"/>
              </a:solidFill>
              <a:prstDash val="solid"/>
              <a:miter/>
              <a:headEnd type="none" w="med" len="med"/>
              <a:tailEnd type="triangle" w="med" len="med"/>
            </a:ln>
            <a:effectLst>
              <a:outerShdw dist="35921" dir="2699999" algn="ctr" rotWithShape="0">
                <a:srgbClr val="000000"/>
              </a:outerShdw>
            </a:effectLst>
          </p:spPr>
        </p:sp>
        <p:sp>
          <p:nvSpPr>
            <p:cNvPr id="877577" name="Text Box 9"/>
            <p:cNvSpPr txBox="1">
              <a:spLocks noChangeArrowheads="1"/>
            </p:cNvSpPr>
            <p:nvPr/>
          </p:nvSpPr>
          <p:spPr bwMode="auto">
            <a:xfrm>
              <a:off x="3360" y="2736"/>
              <a:ext cx="2333" cy="294"/>
            </a:xfrm>
            <a:prstGeom prst="rect">
              <a:avLst/>
            </a:prstGeom>
            <a:solidFill>
              <a:srgbClr val="0033CC"/>
            </a:solidFill>
            <a:ln w="9525">
              <a:solidFill>
                <a:srgbClr val="000000"/>
              </a:solidFill>
              <a:miter lim="800000"/>
            </a:ln>
            <a:effectLst>
              <a:outerShdw dist="35921" dir="2700000" algn="ctr" rotWithShape="0">
                <a:srgbClr val="000000"/>
              </a:outerShdw>
            </a:effectLst>
          </p:spPr>
          <p:txBody>
            <a:bodyPr wrap="none">
              <a:spAutoFit/>
            </a:bodyPr>
            <a:p>
              <a:pPr eaLnBrk="1" hangingPunct="1">
                <a:buNone/>
              </a:pPr>
              <a:r>
                <a:rPr lang="en-US" altLang="en-US" sz="2400" dirty="0">
                  <a:solidFill>
                    <a:schemeClr val="bg1"/>
                  </a:solidFill>
                  <a:effectLst>
                    <a:outerShdw blurRad="38100" dist="38100" dir="2700000">
                      <a:srgbClr val="C0C0C0"/>
                    </a:outerShdw>
                  </a:effectLst>
                  <a:latin typeface="Calibri" panose="020F0502020204030204" pitchFamily="34" charset="0"/>
                </a:rPr>
                <a:t>$18,150 </a:t>
              </a:r>
              <a:r>
                <a:rPr lang="en-US" altLang="en-US" sz="2400" dirty="0">
                  <a:solidFill>
                    <a:schemeClr val="bg1"/>
                  </a:solidFill>
                  <a:effectLst>
                    <a:outerShdw blurRad="38100" dist="38100" dir="2700000">
                      <a:srgbClr val="C0C0C0"/>
                    </a:outerShdw>
                  </a:effectLst>
                  <a:latin typeface="Calibri" panose="020F0502020204030204" pitchFamily="34" charset="0"/>
                  <a:cs typeface="Arial" panose="020B0604020202020204" pitchFamily="34" charset="0"/>
                </a:rPr>
                <a:t>× 60% = $10,890</a:t>
              </a:r>
              <a:endParaRPr lang="en-US" altLang="en-US" sz="2400" dirty="0">
                <a:solidFill>
                  <a:schemeClr val="bg1"/>
                </a:solidFill>
                <a:effectLst>
                  <a:outerShdw blurRad="38100" dist="38100" dir="2700000">
                    <a:srgbClr val="C0C0C0"/>
                  </a:outerShdw>
                </a:effectLst>
                <a:latin typeface="Calibri" panose="020F0502020204030204" pitchFamily="34" charset="0"/>
                <a:ea typeface="Arial" panose="020B0604020202020204" pitchFamily="34" charset="0"/>
              </a:endParaRPr>
            </a:p>
          </p:txBody>
        </p:sp>
      </p:grpSp>
      <p:grpSp>
        <p:nvGrpSpPr>
          <p:cNvPr id="877583" name="Group 15"/>
          <p:cNvGrpSpPr/>
          <p:nvPr/>
        </p:nvGrpSpPr>
        <p:grpSpPr>
          <a:xfrm>
            <a:off x="795338" y="3657600"/>
            <a:ext cx="4343400" cy="1381125"/>
            <a:chOff x="528" y="2304"/>
            <a:chExt cx="2736" cy="870"/>
          </a:xfrm>
        </p:grpSpPr>
        <p:sp>
          <p:nvSpPr>
            <p:cNvPr id="120838" name="Line 14"/>
            <p:cNvSpPr/>
            <p:nvPr/>
          </p:nvSpPr>
          <p:spPr>
            <a:xfrm flipV="1">
              <a:off x="2736" y="2304"/>
              <a:ext cx="528" cy="576"/>
            </a:xfrm>
            <a:prstGeom prst="line">
              <a:avLst/>
            </a:prstGeom>
            <a:ln w="38100" cap="flat" cmpd="sng">
              <a:solidFill>
                <a:srgbClr val="FF0000"/>
              </a:solidFill>
              <a:prstDash val="solid"/>
              <a:miter/>
              <a:headEnd type="none" w="med" len="med"/>
              <a:tailEnd type="triangle" w="med" len="med"/>
            </a:ln>
            <a:effectLst>
              <a:outerShdw dist="35921" dir="2699999" algn="ctr" rotWithShape="0">
                <a:srgbClr val="000000"/>
              </a:outerShdw>
            </a:effectLst>
          </p:spPr>
        </p:sp>
        <p:sp>
          <p:nvSpPr>
            <p:cNvPr id="877581" name="Text Box 13"/>
            <p:cNvSpPr txBox="1">
              <a:spLocks noChangeArrowheads="1"/>
            </p:cNvSpPr>
            <p:nvPr/>
          </p:nvSpPr>
          <p:spPr bwMode="auto">
            <a:xfrm>
              <a:off x="528" y="2880"/>
              <a:ext cx="2333" cy="294"/>
            </a:xfrm>
            <a:prstGeom prst="rect">
              <a:avLst/>
            </a:prstGeom>
            <a:solidFill>
              <a:srgbClr val="0033CC"/>
            </a:solidFill>
            <a:ln w="9525">
              <a:solidFill>
                <a:srgbClr val="000000"/>
              </a:solidFill>
              <a:miter lim="800000"/>
            </a:ln>
            <a:effectLst>
              <a:outerShdw dist="35921" dir="2700000" algn="ctr" rotWithShape="0">
                <a:srgbClr val="000000"/>
              </a:outerShdw>
            </a:effectLst>
          </p:spPr>
          <p:txBody>
            <a:bodyPr wrap="none">
              <a:spAutoFit/>
            </a:bodyPr>
            <a:p>
              <a:pPr eaLnBrk="1" hangingPunct="1">
                <a:buNone/>
              </a:pPr>
              <a:r>
                <a:rPr lang="en-US" altLang="en-US" sz="2400" dirty="0">
                  <a:solidFill>
                    <a:schemeClr val="bg1"/>
                  </a:solidFill>
                  <a:effectLst>
                    <a:outerShdw blurRad="38100" dist="38100" dir="2700000">
                      <a:srgbClr val="C0C0C0"/>
                    </a:outerShdw>
                  </a:effectLst>
                  <a:latin typeface="Calibri" panose="020F0502020204030204" pitchFamily="34" charset="0"/>
                </a:rPr>
                <a:t>$39,450 </a:t>
              </a:r>
              <a:r>
                <a:rPr lang="en-US" altLang="en-US" sz="2400" dirty="0">
                  <a:solidFill>
                    <a:schemeClr val="bg1"/>
                  </a:solidFill>
                  <a:effectLst>
                    <a:outerShdw blurRad="38100" dist="38100" dir="2700000">
                      <a:srgbClr val="C0C0C0"/>
                    </a:outerShdw>
                  </a:effectLst>
                  <a:latin typeface="Calibri" panose="020F0502020204030204" pitchFamily="34" charset="0"/>
                  <a:cs typeface="Arial" panose="020B0604020202020204" pitchFamily="34" charset="0"/>
                </a:rPr>
                <a:t>× 40% = $15,780</a:t>
              </a:r>
              <a:endParaRPr lang="en-US" altLang="en-US" sz="2400" dirty="0">
                <a:solidFill>
                  <a:schemeClr val="bg1"/>
                </a:solidFill>
                <a:effectLst>
                  <a:outerShdw blurRad="38100" dist="38100" dir="2700000">
                    <a:srgbClr val="C0C0C0"/>
                  </a:outerShdw>
                </a:effectLst>
                <a:latin typeface="Calibri" panose="020F0502020204030204" pitchFamily="34" charset="0"/>
                <a:ea typeface="Arial" panose="020B0604020202020204" pitchFamily="34" charset="0"/>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877580"/>
                                        </p:tgtEl>
                                        <p:attrNameLst>
                                          <p:attrName>style.visibility</p:attrName>
                                        </p:attrNameLst>
                                      </p:cBhvr>
                                      <p:to>
                                        <p:strVal val="visible"/>
                                      </p:to>
                                    </p:set>
                                    <p:animEffect transition="in" filter="strips(upLeft)">
                                      <p:cBhvr>
                                        <p:cTn id="7" dur="500"/>
                                        <p:tgtEl>
                                          <p:spTgt spid="87758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877583"/>
                                        </p:tgtEl>
                                        <p:attrNameLst>
                                          <p:attrName>style.visibility</p:attrName>
                                        </p:attrNameLst>
                                      </p:cBhvr>
                                      <p:to>
                                        <p:strVal val="visible"/>
                                      </p:to>
                                    </p:set>
                                    <p:animEffect transition="in" filter="strips(upRight)">
                                      <p:cBhvr>
                                        <p:cTn id="12" dur="500"/>
                                        <p:tgtEl>
                                          <p:spTgt spid="877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7"/>
          <p:cNvSpPr>
            <a:spLocks noGrp="1"/>
          </p:cNvSpPr>
          <p:nvPr>
            <p:ph type="title"/>
          </p:nvPr>
        </p:nvSpPr>
        <p:spPr>
          <a:xfrm>
            <a:off x="533400" y="33338"/>
            <a:ext cx="7886700" cy="804862"/>
          </a:xfrm>
          <a:ln/>
        </p:spPr>
        <p:txBody>
          <a:bodyPr vert="horz" wrap="square" lIns="91440" tIns="45720" rIns="91440" bIns="45720" anchor="ctr" anchorCtr="0"/>
          <a:p>
            <a:pPr eaLnBrk="1" hangingPunct="1"/>
            <a:r>
              <a:rPr lang="en-US" altLang="en-US" dirty="0"/>
              <a:t>Other Cash Disbursements</a:t>
            </a:r>
            <a:endParaRPr lang="en-US" altLang="en-US" dirty="0"/>
          </a:p>
        </p:txBody>
      </p:sp>
      <p:pic>
        <p:nvPicPr>
          <p:cNvPr id="122883" name="Picture 8" descr="OtherCashDisbursements"/>
          <p:cNvPicPr>
            <a:picLocks noChangeAspect="1"/>
          </p:cNvPicPr>
          <p:nvPr/>
        </p:nvPicPr>
        <p:blipFill>
          <a:blip r:embed="rId1"/>
          <a:stretch>
            <a:fillRect/>
          </a:stretch>
        </p:blipFill>
        <p:spPr>
          <a:xfrm>
            <a:off x="0" y="762000"/>
            <a:ext cx="8991600" cy="5908675"/>
          </a:xfrm>
          <a:prstGeom prst="rect">
            <a:avLst/>
          </a:prstGeom>
          <a:noFill/>
          <a:ln w="9525" cap="flat" cmpd="sng">
            <a:solidFill>
              <a:srgbClr val="000000"/>
            </a:solidFill>
            <a:prstDash val="solid"/>
            <a:miter/>
            <a:headEnd type="none" w="med" len="med"/>
            <a:tailEnd type="none" w="med" len="med"/>
          </a:ln>
        </p:spPr>
      </p:pic>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4"/>
          <p:cNvSpPr>
            <a:spLocks noGrp="1"/>
          </p:cNvSpPr>
          <p:nvPr>
            <p:ph type="title"/>
          </p:nvPr>
        </p:nvSpPr>
        <p:spPr>
          <a:xfrm>
            <a:off x="457200" y="76200"/>
            <a:ext cx="7886700" cy="1325563"/>
          </a:xfrm>
          <a:ln/>
        </p:spPr>
        <p:txBody>
          <a:bodyPr vert="horz" wrap="square" lIns="91440" tIns="45720" rIns="91440" bIns="45720" anchor="ctr" anchorCtr="0"/>
          <a:p>
            <a:pPr eaLnBrk="1" hangingPunct="1"/>
            <a:r>
              <a:rPr lang="en-US" altLang="en-US" dirty="0"/>
              <a:t>Cash Budget</a:t>
            </a:r>
            <a:endParaRPr lang="en-US" altLang="en-US" dirty="0"/>
          </a:p>
        </p:txBody>
      </p:sp>
      <p:sp>
        <p:nvSpPr>
          <p:cNvPr id="124931" name="Text Box 5"/>
          <p:cNvSpPr txBox="1"/>
          <p:nvPr/>
        </p:nvSpPr>
        <p:spPr>
          <a:xfrm>
            <a:off x="838200" y="1295400"/>
            <a:ext cx="7772400" cy="4889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50000"/>
              </a:spcBef>
              <a:buFontTx/>
              <a:buNone/>
            </a:pPr>
            <a:endParaRPr lang="en-US" altLang="en-US" sz="1800" dirty="0"/>
          </a:p>
        </p:txBody>
      </p:sp>
      <p:sp>
        <p:nvSpPr>
          <p:cNvPr id="124932" name="Rectangle 6"/>
          <p:cNvSpPr/>
          <p:nvPr/>
        </p:nvSpPr>
        <p:spPr>
          <a:xfrm>
            <a:off x="457200" y="1295400"/>
            <a:ext cx="8534400" cy="5410200"/>
          </a:xfrm>
          <a:prstGeom prst="rect">
            <a:avLst/>
          </a:prstGeom>
          <a:solidFill>
            <a:srgbClr val="0033CC"/>
          </a:solidFill>
          <a:ln w="12700">
            <a:noFill/>
          </a:ln>
        </p:spPr>
        <p:txBody>
          <a:bodyPr lIns="90488" tIns="44450" rIns="90488" bIns="4445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457200" lvl="0" indent="-457200" defTabSz="457200" eaLnBrk="1" hangingPunct="1">
              <a:lnSpc>
                <a:spcPct val="95000"/>
              </a:lnSpc>
              <a:spcBef>
                <a:spcPct val="40000"/>
              </a:spcBef>
              <a:buClr>
                <a:srgbClr val="FFFF66"/>
              </a:buClr>
              <a:buFont typeface="Wingdings" panose="05000000000000000000" pitchFamily="2" charset="2"/>
              <a:buChar char="§"/>
            </a:pPr>
            <a:r>
              <a:rPr lang="en-US" altLang="en-US" sz="2700" dirty="0">
                <a:solidFill>
                  <a:schemeClr val="bg1"/>
                </a:solidFill>
                <a:latin typeface="Arial" panose="020B0604020202020204" pitchFamily="34" charset="0"/>
              </a:rPr>
              <a:t>Collegiate Apparel started the year with a cash balance of $10,000, and borrows $100,000 at the beginning of 20x1 to finance plant expansion.</a:t>
            </a:r>
            <a:endParaRPr lang="en-US" altLang="en-US" sz="2700" dirty="0">
              <a:solidFill>
                <a:schemeClr val="bg1"/>
              </a:solidFill>
              <a:latin typeface="Arial" panose="020B0604020202020204" pitchFamily="34" charset="0"/>
            </a:endParaRPr>
          </a:p>
          <a:p>
            <a:pPr marL="457200" lvl="0" indent="-457200" defTabSz="457200" eaLnBrk="1" hangingPunct="1">
              <a:lnSpc>
                <a:spcPct val="95000"/>
              </a:lnSpc>
              <a:spcBef>
                <a:spcPct val="40000"/>
              </a:spcBef>
              <a:buClr>
                <a:srgbClr val="FFFF66"/>
              </a:buClr>
              <a:buFont typeface="Wingdings" panose="05000000000000000000" pitchFamily="2" charset="2"/>
              <a:buChar char="§"/>
            </a:pPr>
            <a:r>
              <a:rPr lang="en-US" altLang="en-US" sz="2700" dirty="0">
                <a:solidFill>
                  <a:schemeClr val="bg1"/>
                </a:solidFill>
                <a:latin typeface="Arial" panose="020B0604020202020204" pitchFamily="34" charset="0"/>
              </a:rPr>
              <a:t>The loan is repaid in the amount of $25,000 at the end of each quarter with interest on the unpaid balance at 10%. </a:t>
            </a:r>
            <a:endParaRPr lang="en-US" altLang="en-US" sz="2700" dirty="0">
              <a:solidFill>
                <a:schemeClr val="bg1"/>
              </a:solidFill>
              <a:latin typeface="Arial" panose="020B0604020202020204" pitchFamily="34" charset="0"/>
            </a:endParaRPr>
          </a:p>
          <a:p>
            <a:pPr marL="457200" lvl="0" indent="-457200" defTabSz="457200" eaLnBrk="1" hangingPunct="1">
              <a:lnSpc>
                <a:spcPct val="95000"/>
              </a:lnSpc>
              <a:spcBef>
                <a:spcPct val="40000"/>
              </a:spcBef>
              <a:buClr>
                <a:srgbClr val="FFFF66"/>
              </a:buClr>
              <a:buFont typeface="Wingdings" panose="05000000000000000000" pitchFamily="2" charset="2"/>
              <a:buChar char="§"/>
            </a:pPr>
            <a:r>
              <a:rPr lang="en-US" altLang="en-US" sz="2700" dirty="0">
                <a:solidFill>
                  <a:schemeClr val="bg1"/>
                </a:solidFill>
                <a:latin typeface="Arial" panose="020B0604020202020204" pitchFamily="34" charset="0"/>
              </a:rPr>
              <a:t>Payments for the plant expansion were:</a:t>
            </a:r>
            <a:endParaRPr lang="en-US" altLang="en-US" sz="2700" dirty="0">
              <a:solidFill>
                <a:schemeClr val="bg1"/>
              </a:solidFill>
              <a:latin typeface="Arial" panose="020B0604020202020204" pitchFamily="34" charset="0"/>
            </a:endParaRPr>
          </a:p>
          <a:p>
            <a:pPr marL="1027430" lvl="1" indent="-455930" defTabSz="457200" eaLnBrk="1" hangingPunct="1">
              <a:lnSpc>
                <a:spcPct val="95000"/>
              </a:lnSpc>
              <a:spcBef>
                <a:spcPct val="15000"/>
              </a:spcBef>
              <a:buClr>
                <a:srgbClr val="FFFF66"/>
              </a:buClr>
              <a:buFont typeface="Wingdings" panose="05000000000000000000" pitchFamily="2" charset="2"/>
              <a:buChar char="§"/>
            </a:pPr>
            <a:r>
              <a:rPr lang="en-US" altLang="en-US" sz="2000" dirty="0">
                <a:solidFill>
                  <a:schemeClr val="bg1"/>
                </a:solidFill>
                <a:latin typeface="Arial" panose="020B0604020202020204" pitchFamily="34" charset="0"/>
              </a:rPr>
              <a:t>1</a:t>
            </a:r>
            <a:r>
              <a:rPr lang="en-US" altLang="en-US" sz="2000" baseline="30000" dirty="0">
                <a:solidFill>
                  <a:schemeClr val="bg1"/>
                </a:solidFill>
                <a:latin typeface="Arial" panose="020B0604020202020204" pitchFamily="34" charset="0"/>
              </a:rPr>
              <a:t>st</a:t>
            </a:r>
            <a:r>
              <a:rPr lang="en-US" altLang="en-US" sz="2000" dirty="0">
                <a:solidFill>
                  <a:schemeClr val="bg1"/>
                </a:solidFill>
                <a:latin typeface="Arial" panose="020B0604020202020204" pitchFamily="34" charset="0"/>
              </a:rPr>
              <a:t> quarter 	=  $45,000</a:t>
            </a:r>
            <a:endParaRPr lang="en-US" altLang="en-US" sz="2000" dirty="0">
              <a:solidFill>
                <a:schemeClr val="bg1"/>
              </a:solidFill>
              <a:latin typeface="Arial" panose="020B0604020202020204" pitchFamily="34" charset="0"/>
            </a:endParaRPr>
          </a:p>
          <a:p>
            <a:pPr marL="1027430" lvl="1" indent="-455930" defTabSz="457200" eaLnBrk="1" hangingPunct="1">
              <a:lnSpc>
                <a:spcPct val="95000"/>
              </a:lnSpc>
              <a:spcBef>
                <a:spcPct val="15000"/>
              </a:spcBef>
              <a:buClr>
                <a:srgbClr val="FFFF66"/>
              </a:buClr>
              <a:buFont typeface="Wingdings" panose="05000000000000000000" pitchFamily="2" charset="2"/>
              <a:buChar char="§"/>
            </a:pPr>
            <a:r>
              <a:rPr lang="en-US" altLang="en-US" sz="2000" dirty="0">
                <a:solidFill>
                  <a:schemeClr val="bg1"/>
                </a:solidFill>
                <a:latin typeface="Arial" panose="020B0604020202020204" pitchFamily="34" charset="0"/>
              </a:rPr>
              <a:t>2</a:t>
            </a:r>
            <a:r>
              <a:rPr lang="en-US" altLang="en-US" sz="2000" baseline="30000" dirty="0">
                <a:solidFill>
                  <a:schemeClr val="bg1"/>
                </a:solidFill>
                <a:latin typeface="Arial" panose="020B0604020202020204" pitchFamily="34" charset="0"/>
              </a:rPr>
              <a:t>nd</a:t>
            </a:r>
            <a:r>
              <a:rPr lang="en-US" altLang="en-US" sz="2000" dirty="0">
                <a:solidFill>
                  <a:schemeClr val="bg1"/>
                </a:solidFill>
                <a:latin typeface="Arial" panose="020B0604020202020204" pitchFamily="34" charset="0"/>
              </a:rPr>
              <a:t> quarter 	=  $15,000</a:t>
            </a:r>
            <a:endParaRPr lang="en-US" altLang="en-US" sz="2000" dirty="0">
              <a:solidFill>
                <a:schemeClr val="bg1"/>
              </a:solidFill>
              <a:latin typeface="Arial" panose="020B0604020202020204" pitchFamily="34" charset="0"/>
            </a:endParaRPr>
          </a:p>
          <a:p>
            <a:pPr marL="1027430" lvl="1" indent="-455930" defTabSz="457200" eaLnBrk="1" hangingPunct="1">
              <a:lnSpc>
                <a:spcPct val="95000"/>
              </a:lnSpc>
              <a:spcBef>
                <a:spcPct val="15000"/>
              </a:spcBef>
              <a:buClr>
                <a:srgbClr val="FFFF66"/>
              </a:buClr>
              <a:buFont typeface="Wingdings" panose="05000000000000000000" pitchFamily="2" charset="2"/>
              <a:buChar char="§"/>
            </a:pPr>
            <a:r>
              <a:rPr lang="en-US" altLang="en-US" sz="2000" dirty="0">
                <a:solidFill>
                  <a:schemeClr val="bg1"/>
                </a:solidFill>
                <a:latin typeface="Arial" panose="020B0604020202020204" pitchFamily="34" charset="0"/>
              </a:rPr>
              <a:t>3</a:t>
            </a:r>
            <a:r>
              <a:rPr lang="en-US" altLang="en-US" sz="2000" baseline="30000" dirty="0">
                <a:solidFill>
                  <a:schemeClr val="bg1"/>
                </a:solidFill>
                <a:latin typeface="Arial" panose="020B0604020202020204" pitchFamily="34" charset="0"/>
              </a:rPr>
              <a:t>rd</a:t>
            </a:r>
            <a:r>
              <a:rPr lang="en-US" altLang="en-US" sz="2000" dirty="0">
                <a:solidFill>
                  <a:schemeClr val="bg1"/>
                </a:solidFill>
                <a:latin typeface="Arial" panose="020B0604020202020204" pitchFamily="34" charset="0"/>
              </a:rPr>
              <a:t> quarter 	=    $5,000</a:t>
            </a:r>
            <a:endParaRPr lang="en-US" altLang="en-US" sz="2000" dirty="0">
              <a:solidFill>
                <a:schemeClr val="bg1"/>
              </a:solidFill>
              <a:latin typeface="Arial" panose="020B0604020202020204" pitchFamily="34" charset="0"/>
            </a:endParaRPr>
          </a:p>
          <a:p>
            <a:pPr marL="1027430" lvl="1" indent="-455930" defTabSz="457200" eaLnBrk="1" hangingPunct="1">
              <a:lnSpc>
                <a:spcPct val="95000"/>
              </a:lnSpc>
              <a:spcBef>
                <a:spcPct val="15000"/>
              </a:spcBef>
              <a:buClr>
                <a:srgbClr val="FFFF66"/>
              </a:buClr>
              <a:buFont typeface="Wingdings" panose="05000000000000000000" pitchFamily="2" charset="2"/>
              <a:buChar char="§"/>
            </a:pPr>
            <a:r>
              <a:rPr lang="en-US" altLang="en-US" sz="2000" dirty="0">
                <a:solidFill>
                  <a:schemeClr val="bg1"/>
                </a:solidFill>
                <a:latin typeface="Arial" panose="020B0604020202020204" pitchFamily="34" charset="0"/>
              </a:rPr>
              <a:t>4</a:t>
            </a:r>
            <a:r>
              <a:rPr lang="en-US" altLang="en-US" sz="2000" baseline="30000" dirty="0">
                <a:solidFill>
                  <a:schemeClr val="bg1"/>
                </a:solidFill>
                <a:latin typeface="Arial" panose="020B0604020202020204" pitchFamily="34" charset="0"/>
              </a:rPr>
              <a:t>th</a:t>
            </a:r>
            <a:r>
              <a:rPr lang="en-US" altLang="en-US" sz="2000" dirty="0">
                <a:solidFill>
                  <a:schemeClr val="bg1"/>
                </a:solidFill>
                <a:latin typeface="Arial" panose="020B0604020202020204" pitchFamily="34" charset="0"/>
              </a:rPr>
              <a:t> quarter 	=  $35,000</a:t>
            </a:r>
            <a:endParaRPr lang="en-US" altLang="en-US" sz="2000" dirty="0">
              <a:solidFill>
                <a:schemeClr val="bg1"/>
              </a:solidFill>
              <a:latin typeface="Arial" panose="020B0604020202020204" pitchFamily="34" charset="0"/>
            </a:endParaRPr>
          </a:p>
          <a:p>
            <a:pPr marL="457200" lvl="0" indent="-457200" algn="ctr" defTabSz="457200" eaLnBrk="1" hangingPunct="1">
              <a:lnSpc>
                <a:spcPct val="95000"/>
              </a:lnSpc>
              <a:spcBef>
                <a:spcPct val="40000"/>
              </a:spcBef>
              <a:buClr>
                <a:srgbClr val="FFFF66"/>
              </a:buClr>
              <a:buFont typeface="Wingdings" panose="05000000000000000000" pitchFamily="2" charset="2"/>
              <a:buNone/>
            </a:pPr>
            <a:r>
              <a:rPr lang="en-US" altLang="en-US" sz="2700" dirty="0">
                <a:solidFill>
                  <a:schemeClr val="bg1"/>
                </a:solidFill>
                <a:latin typeface="Arial" panose="020B0604020202020204" pitchFamily="34" charset="0"/>
              </a:rPr>
              <a:t>Let’s prepare the Cash Budget.</a:t>
            </a:r>
            <a:endParaRPr lang="en-US" altLang="en-US" sz="2700" dirty="0">
              <a:solidFill>
                <a:schemeClr val="bg1"/>
              </a:solidFill>
              <a:latin typeface="Arial" panose="020B0604020202020204" pitchFamily="34" charset="0"/>
            </a:endParaRPr>
          </a:p>
        </p:txBody>
      </p:sp>
    </p:spTree>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8"/>
          <p:cNvSpPr>
            <a:spLocks noGrp="1"/>
          </p:cNvSpPr>
          <p:nvPr>
            <p:ph type="title"/>
          </p:nvPr>
        </p:nvSpPr>
        <p:spPr>
          <a:xfrm>
            <a:off x="304800" y="-23812"/>
            <a:ext cx="7886700" cy="1325562"/>
          </a:xfrm>
          <a:ln/>
        </p:spPr>
        <p:txBody>
          <a:bodyPr vert="horz" wrap="square" lIns="91440" tIns="45720" rIns="91440" bIns="45720" anchor="ctr" anchorCtr="0"/>
          <a:p>
            <a:pPr eaLnBrk="1" hangingPunct="1"/>
            <a:r>
              <a:rPr lang="en-US" altLang="en-US" dirty="0"/>
              <a:t>Cash Budget</a:t>
            </a:r>
            <a:endParaRPr lang="en-US" altLang="en-US" dirty="0"/>
          </a:p>
        </p:txBody>
      </p:sp>
      <p:pic>
        <p:nvPicPr>
          <p:cNvPr id="126979" name="Picture 10" descr="CashBudget"/>
          <p:cNvPicPr>
            <a:picLocks noChangeAspect="1"/>
          </p:cNvPicPr>
          <p:nvPr/>
        </p:nvPicPr>
        <p:blipFill>
          <a:blip r:embed="rId1"/>
          <a:stretch>
            <a:fillRect/>
          </a:stretch>
        </p:blipFill>
        <p:spPr>
          <a:xfrm>
            <a:off x="0" y="990600"/>
            <a:ext cx="9144000" cy="4003675"/>
          </a:xfrm>
          <a:prstGeom prst="rect">
            <a:avLst/>
          </a:prstGeom>
          <a:noFill/>
          <a:ln w="9525" cap="flat" cmpd="sng">
            <a:solidFill>
              <a:srgbClr val="000000"/>
            </a:solidFill>
            <a:prstDash val="solid"/>
            <a:miter/>
            <a:headEnd type="none" w="med" len="med"/>
            <a:tailEnd type="none" w="med" len="med"/>
          </a:ln>
        </p:spPr>
      </p:pic>
      <p:grpSp>
        <p:nvGrpSpPr>
          <p:cNvPr id="879629" name="Group 13"/>
          <p:cNvGrpSpPr/>
          <p:nvPr/>
        </p:nvGrpSpPr>
        <p:grpSpPr>
          <a:xfrm>
            <a:off x="3733800" y="4038600"/>
            <a:ext cx="4303713" cy="1762125"/>
            <a:chOff x="2352" y="2544"/>
            <a:chExt cx="2711" cy="1110"/>
          </a:xfrm>
        </p:grpSpPr>
        <p:sp>
          <p:nvSpPr>
            <p:cNvPr id="126981" name="Line 12"/>
            <p:cNvSpPr/>
            <p:nvPr/>
          </p:nvSpPr>
          <p:spPr>
            <a:xfrm flipH="1" flipV="1">
              <a:off x="2928" y="2544"/>
              <a:ext cx="336" cy="816"/>
            </a:xfrm>
            <a:prstGeom prst="line">
              <a:avLst/>
            </a:prstGeom>
            <a:ln w="38100" cap="flat" cmpd="sng">
              <a:solidFill>
                <a:srgbClr val="FF0000"/>
              </a:solidFill>
              <a:prstDash val="solid"/>
              <a:miter/>
              <a:headEnd type="none" w="med" len="med"/>
              <a:tailEnd type="triangle" w="med" len="med"/>
            </a:ln>
            <a:effectLst>
              <a:outerShdw dist="35921" dir="2699999" algn="ctr" rotWithShape="0">
                <a:srgbClr val="000000"/>
              </a:outerShdw>
            </a:effectLst>
          </p:spPr>
        </p:sp>
        <p:sp>
          <p:nvSpPr>
            <p:cNvPr id="879627" name="Text Box 11"/>
            <p:cNvSpPr txBox="1">
              <a:spLocks noChangeArrowheads="1"/>
            </p:cNvSpPr>
            <p:nvPr/>
          </p:nvSpPr>
          <p:spPr bwMode="auto">
            <a:xfrm>
              <a:off x="2352" y="3360"/>
              <a:ext cx="2711" cy="294"/>
            </a:xfrm>
            <a:prstGeom prst="rect">
              <a:avLst/>
            </a:prstGeom>
            <a:solidFill>
              <a:srgbClr val="008000"/>
            </a:solidFill>
            <a:ln w="9525">
              <a:solidFill>
                <a:srgbClr val="000000"/>
              </a:solidFill>
              <a:miter lim="800000"/>
            </a:ln>
            <a:effectLst>
              <a:outerShdw dist="35921" dir="2700000" algn="ctr" rotWithShape="0">
                <a:srgbClr val="000000"/>
              </a:outerShdw>
            </a:effectLst>
          </p:spPr>
          <p:txBody>
            <a:bodyPr wrap="none">
              <a:spAutoFit/>
            </a:bodyPr>
            <a:p>
              <a:pPr eaLnBrk="1" hangingPunct="1">
                <a:buNone/>
              </a:pPr>
              <a:r>
                <a:rPr lang="en-US" altLang="en-US" sz="2400" dirty="0">
                  <a:solidFill>
                    <a:schemeClr val="bg1"/>
                  </a:solidFill>
                  <a:effectLst>
                    <a:outerShdw blurRad="38100" dist="38100" dir="2700000">
                      <a:srgbClr val="C0C0C0"/>
                    </a:outerShdw>
                  </a:effectLst>
                  <a:latin typeface="Calibri" panose="020F0502020204030204" pitchFamily="34" charset="0"/>
                </a:rPr>
                <a:t>$100,000 </a:t>
              </a:r>
              <a:r>
                <a:rPr lang="en-US" altLang="en-US" sz="2400" dirty="0">
                  <a:solidFill>
                    <a:schemeClr val="bg1"/>
                  </a:solidFill>
                  <a:effectLst>
                    <a:outerShdw blurRad="38100" dist="38100" dir="2700000">
                      <a:srgbClr val="C0C0C0"/>
                    </a:outerShdw>
                  </a:effectLst>
                  <a:latin typeface="Calibri" panose="020F0502020204030204" pitchFamily="34" charset="0"/>
                  <a:cs typeface="Arial" panose="020B0604020202020204" pitchFamily="34" charset="0"/>
                </a:rPr>
                <a:t>× 10% × ¼ = $2,500</a:t>
              </a:r>
              <a:endParaRPr lang="en-US" altLang="en-US" sz="2400" dirty="0">
                <a:solidFill>
                  <a:schemeClr val="bg1"/>
                </a:solidFill>
                <a:effectLst>
                  <a:outerShdw blurRad="38100" dist="38100" dir="2700000">
                    <a:srgbClr val="C0C0C0"/>
                  </a:outerShdw>
                </a:effectLst>
                <a:latin typeface="Calibri" panose="020F0502020204030204" pitchFamily="34" charset="0"/>
                <a:ea typeface="Arial" panose="020B0604020202020204" pitchFamily="34" charset="0"/>
              </a:endParaRP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879629"/>
                                        </p:tgtEl>
                                        <p:attrNameLst>
                                          <p:attrName>style.visibility</p:attrName>
                                        </p:attrNameLst>
                                      </p:cBhvr>
                                      <p:to>
                                        <p:strVal val="visible"/>
                                      </p:to>
                                    </p:set>
                                    <p:animEffect transition="in" filter="strips(upLeft)">
                                      <p:cBhvr>
                                        <p:cTn id="7" dur="500"/>
                                        <p:tgtEl>
                                          <p:spTgt spid="879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457200" y="2622550"/>
            <a:ext cx="8229600" cy="1213485"/>
          </a:xfrm>
        </p:spPr>
        <p:txBody>
          <a:bodyPr/>
          <a:p>
            <a:pPr algn="ctr"/>
            <a:r>
              <a:rPr lang="en-IN" altLang="en-US">
                <a:ln/>
                <a:solidFill>
                  <a:schemeClr val="accent1"/>
                </a:solidFill>
                <a:effectLst>
                  <a:outerShdw blurRad="38100" dist="25400" dir="5400000" algn="ctr" rotWithShape="0">
                    <a:srgbClr val="6E747A">
                      <a:alpha val="43000"/>
                    </a:srgbClr>
                  </a:outerShdw>
                </a:effectLst>
              </a:rPr>
              <a:t>THANK YOU</a:t>
            </a:r>
            <a:endParaRPr lang="en-IN" altLang="en-US">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7618" name="Rectangle 2"/>
          <p:cNvSpPr>
            <a:spLocks noGrp="1" noChangeArrowheads="1"/>
          </p:cNvSpPr>
          <p:nvPr>
            <p:ph type="title"/>
          </p:nvPr>
        </p:nvSpPr>
        <p:spPr/>
        <p:txBody>
          <a:bodyPr vert="horz" wrap="square" lIns="91440" tIns="45720" rIns="91440" bIns="45720" numCol="1" rtlCol="0" anchor="ctr" anchorCtr="0" compatLnSpc="1">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rPr>
              <a:t>Control: Significant Deviations From Planned Performance Are Associated With</a:t>
            </a:r>
            <a:endParaRPr kumimoji="0" lang="en-US" altLang="en-US" sz="4000" b="1" i="0" u="none" strike="noStrike" kern="1200" cap="none" spc="0" normalizeH="0" baseline="0" noProof="0">
              <a:ln>
                <a:noFill/>
              </a:ln>
              <a:solidFill>
                <a:schemeClr val="tx1"/>
              </a:solidFill>
              <a:effectLst/>
              <a:uLnTx/>
              <a:uFillTx/>
              <a:latin typeface="Arial" panose="020B0604020202020204" pitchFamily="34" charset="0"/>
              <a:ea typeface="+mj-ea"/>
              <a:cs typeface="+mj-cs"/>
            </a:endParaRPr>
          </a:p>
        </p:txBody>
      </p:sp>
      <p:sp>
        <p:nvSpPr>
          <p:cNvPr id="367619" name="Text Box 3"/>
          <p:cNvSpPr txBox="1"/>
          <p:nvPr/>
        </p:nvSpPr>
        <p:spPr>
          <a:xfrm>
            <a:off x="1214438" y="2211388"/>
            <a:ext cx="6856412" cy="4265612"/>
          </a:xfrm>
          <a:prstGeom prst="rect">
            <a:avLst/>
          </a:prstGeom>
          <a:noFill/>
          <a:ln w="9525">
            <a:noFill/>
          </a:ln>
        </p:spPr>
        <p:txBody>
          <a:bodyPr/>
          <a:p>
            <a:pPr marL="457200" indent="-457200" eaLnBrk="1" hangingPunct="1">
              <a:buFont typeface="Wingdings" panose="05000000000000000000" pitchFamily="2" charset="2"/>
              <a:buAutoNum type="arabicPeriod"/>
            </a:pPr>
            <a:r>
              <a:rPr lang="en-US" altLang="en-US" sz="2800" dirty="0">
                <a:latin typeface="Arial" panose="020B0604020202020204" pitchFamily="34" charset="0"/>
              </a:rPr>
              <a:t>Poorly conceived budgets.</a:t>
            </a:r>
            <a:endParaRPr lang="en-US" altLang="en-US" sz="2800" dirty="0">
              <a:latin typeface="Arial" panose="020B0604020202020204" pitchFamily="34" charset="0"/>
            </a:endParaRPr>
          </a:p>
          <a:p>
            <a:pPr marL="457200" indent="-457200" eaLnBrk="1" hangingPunct="1">
              <a:buFont typeface="Wingdings" panose="05000000000000000000" pitchFamily="2" charset="2"/>
              <a:buAutoNum type="arabicPeriod"/>
            </a:pPr>
            <a:r>
              <a:rPr lang="en-US" altLang="en-US" sz="2800" dirty="0">
                <a:latin typeface="Arial" panose="020B0604020202020204" pitchFamily="34" charset="0"/>
              </a:rPr>
              <a:t>Business conditions may have changed.</a:t>
            </a:r>
            <a:endParaRPr lang="en-US" altLang="en-US" sz="2800" dirty="0">
              <a:latin typeface="Arial" panose="020B0604020202020204" pitchFamily="34" charset="0"/>
            </a:endParaRPr>
          </a:p>
          <a:p>
            <a:pPr marL="457200" indent="-457200" eaLnBrk="1" hangingPunct="1">
              <a:buFont typeface="Wingdings" panose="05000000000000000000" pitchFamily="2" charset="2"/>
              <a:buAutoNum type="arabicPeriod"/>
            </a:pPr>
            <a:r>
              <a:rPr lang="en-US" altLang="en-US" sz="2800" dirty="0">
                <a:latin typeface="Arial" panose="020B0604020202020204" pitchFamily="34" charset="0"/>
              </a:rPr>
              <a:t>Managers that have done a particularly good or bad job managing operations.</a:t>
            </a:r>
            <a:endParaRPr lang="en-US" altLang="en-US"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7619">
                                            <p:txEl>
                                              <p:charRg st="0" end="26"/>
                                            </p:txEl>
                                          </p:spTgt>
                                        </p:tgtEl>
                                        <p:attrNameLst>
                                          <p:attrName>style.visibility</p:attrName>
                                        </p:attrNameLst>
                                      </p:cBhvr>
                                      <p:to>
                                        <p:strVal val="visible"/>
                                      </p:to>
                                    </p:set>
                                    <p:anim calcmode="lin" valueType="num">
                                      <p:cBhvr additive="base">
                                        <p:cTn id="7" dur="500" fill="hold"/>
                                        <p:tgtEl>
                                          <p:spTgt spid="367619">
                                            <p:txEl>
                                              <p:charRg st="0" end="2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7619">
                                            <p:txEl>
                                              <p:charRg st="0" end="2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7619">
                                            <p:txEl>
                                              <p:charRg st="26" end="64"/>
                                            </p:txEl>
                                          </p:spTgt>
                                        </p:tgtEl>
                                        <p:attrNameLst>
                                          <p:attrName>style.visibility</p:attrName>
                                        </p:attrNameLst>
                                      </p:cBhvr>
                                      <p:to>
                                        <p:strVal val="visible"/>
                                      </p:to>
                                    </p:set>
                                    <p:anim calcmode="lin" valueType="num">
                                      <p:cBhvr additive="base">
                                        <p:cTn id="13" dur="500" fill="hold"/>
                                        <p:tgtEl>
                                          <p:spTgt spid="367619">
                                            <p:txEl>
                                              <p:charRg st="26" end="6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7619">
                                            <p:txEl>
                                              <p:charRg st="26" end="6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7619">
                                            <p:txEl>
                                              <p:charRg st="64" end="140"/>
                                            </p:txEl>
                                          </p:spTgt>
                                        </p:tgtEl>
                                        <p:attrNameLst>
                                          <p:attrName>style.visibility</p:attrName>
                                        </p:attrNameLst>
                                      </p:cBhvr>
                                      <p:to>
                                        <p:strVal val="visible"/>
                                      </p:to>
                                    </p:set>
                                    <p:anim calcmode="lin" valueType="num">
                                      <p:cBhvr additive="base">
                                        <p:cTn id="19" dur="500" fill="hold"/>
                                        <p:tgtEl>
                                          <p:spTgt spid="367619">
                                            <p:txEl>
                                              <p:charRg st="64" end="14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7619">
                                            <p:txEl>
                                              <p:charRg st="64" end="14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ldLvl="2"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ln/>
        </p:spPr>
        <p:txBody>
          <a:bodyPr vert="horz" wrap="square" lIns="91440" tIns="45720" rIns="91440" bIns="45720" anchor="ctr" anchorCtr="0"/>
          <a:p>
            <a:pPr eaLnBrk="1" hangingPunct="1"/>
            <a:r>
              <a:rPr lang="en-US" altLang="en-US" sz="4000" b="1" dirty="0">
                <a:latin typeface="Arial" panose="020B0604020202020204" pitchFamily="34" charset="0"/>
              </a:rPr>
              <a:t>Developing the Budget</a:t>
            </a:r>
            <a:endParaRPr lang="en-US" altLang="en-US" sz="4000" b="1" dirty="0">
              <a:latin typeface="Arial" panose="020B0604020202020204" pitchFamily="34" charset="0"/>
            </a:endParaRPr>
          </a:p>
        </p:txBody>
      </p:sp>
      <p:sp>
        <p:nvSpPr>
          <p:cNvPr id="260102" name="Rectangle 6"/>
          <p:cNvSpPr>
            <a:spLocks noGrp="1"/>
          </p:cNvSpPr>
          <p:nvPr>
            <p:ph sz="half" idx="1"/>
          </p:nvPr>
        </p:nvSpPr>
        <p:spPr>
          <a:xfrm>
            <a:off x="1209675" y="1754188"/>
            <a:ext cx="7167563" cy="4646612"/>
          </a:xfrm>
          <a:ln/>
        </p:spPr>
        <p:txBody>
          <a:bodyPr vert="horz" wrap="square" lIns="91440" tIns="45720" rIns="91440" bIns="45720" anchor="t" anchorCtr="0"/>
          <a:p>
            <a:pPr marL="457200" indent="-4572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Budgets are prepared for</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Departments.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Divisions.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Company as a whole.</a:t>
            </a:r>
            <a:endParaRPr lang="en-US" altLang="en-US" dirty="0">
              <a:latin typeface="Arial" panose="020B0604020202020204" pitchFamily="34" charset="0"/>
            </a:endParaRPr>
          </a:p>
          <a:p>
            <a:pPr marL="457200" indent="-457200" eaLnBrk="1" hangingPunct="1">
              <a:buClr>
                <a:schemeClr val="tx1"/>
              </a:buClr>
              <a:buSzTx/>
              <a:buFont typeface="Wingdings" panose="05000000000000000000" pitchFamily="2" charset="2"/>
              <a:buAutoNum type="arabicPeriod"/>
            </a:pPr>
            <a:r>
              <a:rPr lang="en-US" altLang="en-US" dirty="0">
                <a:latin typeface="Arial" panose="020B0604020202020204" pitchFamily="34" charset="0"/>
              </a:rPr>
              <a:t>The </a:t>
            </a:r>
            <a:r>
              <a:rPr lang="en-US" altLang="en-US" dirty="0">
                <a:latin typeface="Arial" panose="020B0604020202020204" pitchFamily="34" charset="0"/>
                <a:hlinkClick r:id="rId1" action="ppaction://hlinkfile"/>
              </a:rPr>
              <a:t>Budget Committee</a:t>
            </a:r>
            <a:r>
              <a:rPr lang="en-US" altLang="en-US" dirty="0">
                <a:latin typeface="Arial" panose="020B0604020202020204" pitchFamily="34" charset="0"/>
              </a:rPr>
              <a:t> is responsible for approval of the budget:</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Senior managers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President</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CFO</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Various vice-presidents</a:t>
            </a:r>
            <a:endParaRPr lang="en-US" altLang="en-US" dirty="0">
              <a:latin typeface="Arial" panose="020B0604020202020204" pitchFamily="34" charset="0"/>
            </a:endParaRPr>
          </a:p>
          <a:p>
            <a:pPr marL="1079500" lvl="1" indent="-457200" eaLnBrk="1" hangingPunct="1">
              <a:buClr>
                <a:schemeClr val="tx1"/>
              </a:buClr>
              <a:buFont typeface="Wingdings" panose="05000000000000000000" pitchFamily="2" charset="2"/>
              <a:buAutoNum type="alphaLcPeriod"/>
            </a:pPr>
            <a:r>
              <a:rPr lang="en-US" altLang="en-US" dirty="0">
                <a:latin typeface="Arial" panose="020B0604020202020204" pitchFamily="34" charset="0"/>
              </a:rPr>
              <a:t>Controller.</a:t>
            </a:r>
            <a:endParaRPr lang="en-US" altLang="en-US" dirty="0">
              <a:latin typeface="Arial" panose="020B0604020202020204" pitchFamily="34" charset="0"/>
            </a:endParaRPr>
          </a:p>
        </p:txBody>
      </p:sp>
      <p:sp>
        <p:nvSpPr>
          <p:cNvPr id="260103" name="Rectangle 7"/>
          <p:cNvSpPr/>
          <p:nvPr/>
        </p:nvSpPr>
        <p:spPr>
          <a:xfrm>
            <a:off x="1219200" y="4038600"/>
            <a:ext cx="7167563" cy="2362200"/>
          </a:xfrm>
          <a:prstGeom prst="rect">
            <a:avLst/>
          </a:prstGeom>
          <a:noFill/>
          <a:ln w="9525">
            <a:noFill/>
          </a:ln>
        </p:spPr>
        <p:txBody>
          <a:bodyPr/>
          <a:p>
            <a:pPr marL="457200" indent="-457200" eaLnBrk="1" hangingPunct="1">
              <a:spcBef>
                <a:spcPct val="20000"/>
              </a:spcBef>
              <a:buClr>
                <a:schemeClr val="tx1"/>
              </a:buClr>
              <a:buFont typeface="Wingdings" panose="05000000000000000000" pitchFamily="2" charset="2"/>
              <a:buAutoNum type="arabicPeriod"/>
            </a:pPr>
            <a:endParaRPr lang="en-US" altLang="en-US"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0102">
                                            <p:txEl>
                                              <p:charRg st="0" end="25"/>
                                            </p:txEl>
                                          </p:spTgt>
                                        </p:tgtEl>
                                        <p:attrNameLst>
                                          <p:attrName>style.visibility</p:attrName>
                                        </p:attrNameLst>
                                      </p:cBhvr>
                                      <p:to>
                                        <p:strVal val="visible"/>
                                      </p:to>
                                    </p:set>
                                    <p:anim calcmode="lin" valueType="num">
                                      <p:cBhvr additive="base">
                                        <p:cTn id="7" dur="500" fill="hold"/>
                                        <p:tgtEl>
                                          <p:spTgt spid="260102">
                                            <p:txEl>
                                              <p:charRg st="0" end="2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0102">
                                            <p:txEl>
                                              <p:charRg st="0" end="25"/>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0102">
                                            <p:txEl>
                                              <p:charRg st="25" end="38"/>
                                            </p:txEl>
                                          </p:spTgt>
                                        </p:tgtEl>
                                        <p:attrNameLst>
                                          <p:attrName>style.visibility</p:attrName>
                                        </p:attrNameLst>
                                      </p:cBhvr>
                                      <p:to>
                                        <p:strVal val="visible"/>
                                      </p:to>
                                    </p:set>
                                    <p:anim calcmode="lin" valueType="num">
                                      <p:cBhvr additive="base">
                                        <p:cTn id="11" dur="500" fill="hold"/>
                                        <p:tgtEl>
                                          <p:spTgt spid="260102">
                                            <p:txEl>
                                              <p:charRg st="25" end="38"/>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0102">
                                            <p:txEl>
                                              <p:charRg st="25" end="38"/>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0102">
                                            <p:txEl>
                                              <p:charRg st="38" end="49"/>
                                            </p:txEl>
                                          </p:spTgt>
                                        </p:tgtEl>
                                        <p:attrNameLst>
                                          <p:attrName>style.visibility</p:attrName>
                                        </p:attrNameLst>
                                      </p:cBhvr>
                                      <p:to>
                                        <p:strVal val="visible"/>
                                      </p:to>
                                    </p:set>
                                    <p:anim calcmode="lin" valueType="num">
                                      <p:cBhvr additive="base">
                                        <p:cTn id="15" dur="500" fill="hold"/>
                                        <p:tgtEl>
                                          <p:spTgt spid="260102">
                                            <p:txEl>
                                              <p:charRg st="38" end="49"/>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60102">
                                            <p:txEl>
                                              <p:charRg st="38" end="49"/>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60102">
                                            <p:txEl>
                                              <p:charRg st="49" end="69"/>
                                            </p:txEl>
                                          </p:spTgt>
                                        </p:tgtEl>
                                        <p:attrNameLst>
                                          <p:attrName>style.visibility</p:attrName>
                                        </p:attrNameLst>
                                      </p:cBhvr>
                                      <p:to>
                                        <p:strVal val="visible"/>
                                      </p:to>
                                    </p:set>
                                    <p:anim calcmode="lin" valueType="num">
                                      <p:cBhvr additive="base">
                                        <p:cTn id="19" dur="500" fill="hold"/>
                                        <p:tgtEl>
                                          <p:spTgt spid="260102">
                                            <p:txEl>
                                              <p:charRg st="49" end="6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0102">
                                            <p:txEl>
                                              <p:charRg st="49" end="6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60102">
                                            <p:txEl>
                                              <p:charRg st="69" end="133"/>
                                            </p:txEl>
                                          </p:spTgt>
                                        </p:tgtEl>
                                        <p:attrNameLst>
                                          <p:attrName>style.visibility</p:attrName>
                                        </p:attrNameLst>
                                      </p:cBhvr>
                                      <p:to>
                                        <p:strVal val="visible"/>
                                      </p:to>
                                    </p:set>
                                    <p:anim calcmode="lin" valueType="num">
                                      <p:cBhvr additive="base">
                                        <p:cTn id="25" dur="500" fill="hold"/>
                                        <p:tgtEl>
                                          <p:spTgt spid="260102">
                                            <p:txEl>
                                              <p:charRg st="69" end="13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0102">
                                            <p:txEl>
                                              <p:charRg st="69" end="13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60102">
                                            <p:txEl>
                                              <p:charRg st="133" end="149"/>
                                            </p:txEl>
                                          </p:spTgt>
                                        </p:tgtEl>
                                        <p:attrNameLst>
                                          <p:attrName>style.visibility</p:attrName>
                                        </p:attrNameLst>
                                      </p:cBhvr>
                                      <p:to>
                                        <p:strVal val="visible"/>
                                      </p:to>
                                    </p:set>
                                    <p:anim calcmode="lin" valueType="num">
                                      <p:cBhvr additive="base">
                                        <p:cTn id="29" dur="500" fill="hold"/>
                                        <p:tgtEl>
                                          <p:spTgt spid="260102">
                                            <p:txEl>
                                              <p:charRg st="133" end="14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0102">
                                            <p:txEl>
                                              <p:charRg st="133" end="149"/>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60102">
                                            <p:txEl>
                                              <p:charRg st="149" end="159"/>
                                            </p:txEl>
                                          </p:spTgt>
                                        </p:tgtEl>
                                        <p:attrNameLst>
                                          <p:attrName>style.visibility</p:attrName>
                                        </p:attrNameLst>
                                      </p:cBhvr>
                                      <p:to>
                                        <p:strVal val="visible"/>
                                      </p:to>
                                    </p:set>
                                    <p:anim calcmode="lin" valueType="num">
                                      <p:cBhvr additive="base">
                                        <p:cTn id="33" dur="500" fill="hold"/>
                                        <p:tgtEl>
                                          <p:spTgt spid="260102">
                                            <p:txEl>
                                              <p:charRg st="149" end="15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0102">
                                            <p:txEl>
                                              <p:charRg st="149" end="159"/>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60102">
                                            <p:txEl>
                                              <p:charRg st="159" end="163"/>
                                            </p:txEl>
                                          </p:spTgt>
                                        </p:tgtEl>
                                        <p:attrNameLst>
                                          <p:attrName>style.visibility</p:attrName>
                                        </p:attrNameLst>
                                      </p:cBhvr>
                                      <p:to>
                                        <p:strVal val="visible"/>
                                      </p:to>
                                    </p:set>
                                    <p:anim calcmode="lin" valueType="num">
                                      <p:cBhvr additive="base">
                                        <p:cTn id="37" dur="500" fill="hold"/>
                                        <p:tgtEl>
                                          <p:spTgt spid="260102">
                                            <p:txEl>
                                              <p:charRg st="159" end="16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0102">
                                            <p:txEl>
                                              <p:charRg st="159" end="163"/>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60102">
                                            <p:txEl>
                                              <p:charRg st="163" end="187"/>
                                            </p:txEl>
                                          </p:spTgt>
                                        </p:tgtEl>
                                        <p:attrNameLst>
                                          <p:attrName>style.visibility</p:attrName>
                                        </p:attrNameLst>
                                      </p:cBhvr>
                                      <p:to>
                                        <p:strVal val="visible"/>
                                      </p:to>
                                    </p:set>
                                    <p:anim calcmode="lin" valueType="num">
                                      <p:cBhvr additive="base">
                                        <p:cTn id="41" dur="500" fill="hold"/>
                                        <p:tgtEl>
                                          <p:spTgt spid="260102">
                                            <p:txEl>
                                              <p:charRg st="163" end="18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60102">
                                            <p:txEl>
                                              <p:charRg st="163" end="187"/>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60102">
                                            <p:txEl>
                                              <p:charRg st="187" end="199"/>
                                            </p:txEl>
                                          </p:spTgt>
                                        </p:tgtEl>
                                        <p:attrNameLst>
                                          <p:attrName>style.visibility</p:attrName>
                                        </p:attrNameLst>
                                      </p:cBhvr>
                                      <p:to>
                                        <p:strVal val="visible"/>
                                      </p:to>
                                    </p:set>
                                    <p:anim calcmode="lin" valueType="num">
                                      <p:cBhvr additive="base">
                                        <p:cTn id="45" dur="500" fill="hold"/>
                                        <p:tgtEl>
                                          <p:spTgt spid="260102">
                                            <p:txEl>
                                              <p:charRg st="187" end="19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60102">
                                            <p:txEl>
                                              <p:charRg st="187" end="199"/>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nodePh="1">
                                  <p:stCondLst>
                                    <p:cond delay="0"/>
                                  </p:stCondLst>
                                  <p:endCondLst>
                                    <p:cond evt="begin" delay="0">
                                      <p:tn val="49"/>
                                    </p:cond>
                                  </p:endCondLst>
                                  <p:childTnLst>
                                    <p:set>
                                      <p:cBhvr>
                                        <p:cTn id="50" dur="1" fill="hold">
                                          <p:stCondLst>
                                            <p:cond delay="0"/>
                                          </p:stCondLst>
                                        </p:cTn>
                                        <p:tgtEl>
                                          <p:spTgt spid="260103">
                                            <p:txEl>
                                              <p:charRg st="0" end="1"/>
                                            </p:txEl>
                                          </p:spTgt>
                                        </p:tgtEl>
                                        <p:attrNameLst>
                                          <p:attrName>style.visibility</p:attrName>
                                        </p:attrNameLst>
                                      </p:cBhvr>
                                      <p:to>
                                        <p:strVal val="visible"/>
                                      </p:to>
                                    </p:set>
                                    <p:anim calcmode="lin" valueType="num">
                                      <p:cBhvr additive="base">
                                        <p:cTn id="51" dur="500" fill="hold"/>
                                        <p:tgtEl>
                                          <p:spTgt spid="260103">
                                            <p:txEl>
                                              <p:charRg st="0" end="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60103">
                                            <p:txEl>
                                              <p:charRg st="0"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2" grpId="0" build="p"/>
      <p:bldP spid="2601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ln/>
        </p:spPr>
        <p:txBody>
          <a:bodyPr vert="horz" wrap="square" lIns="91440" tIns="45720" rIns="91440" bIns="45720" anchor="ctr" anchorCtr="0"/>
          <a:p>
            <a:pPr eaLnBrk="1" hangingPunct="1"/>
            <a:r>
              <a:rPr lang="en-US" altLang="en-US" sz="4000" b="1" dirty="0">
                <a:latin typeface="Arial" panose="020B0604020202020204" pitchFamily="34" charset="0"/>
              </a:rPr>
              <a:t>Developing the Budget </a:t>
            </a:r>
            <a:r>
              <a:rPr lang="en-US" altLang="en-US" sz="1200" b="1" dirty="0">
                <a:latin typeface="Arial" panose="020B0604020202020204" pitchFamily="34" charset="0"/>
              </a:rPr>
              <a:t>(Continued)</a:t>
            </a:r>
            <a:endParaRPr lang="en-US" altLang="en-US" sz="1200" b="1" dirty="0">
              <a:latin typeface="Arial" panose="020B0604020202020204" pitchFamily="34" charset="0"/>
            </a:endParaRPr>
          </a:p>
        </p:txBody>
      </p:sp>
      <p:sp>
        <p:nvSpPr>
          <p:cNvPr id="371715" name="Rectangle 3"/>
          <p:cNvSpPr>
            <a:spLocks noGrp="1"/>
          </p:cNvSpPr>
          <p:nvPr>
            <p:ph sz="half" idx="1"/>
          </p:nvPr>
        </p:nvSpPr>
        <p:spPr>
          <a:xfrm>
            <a:off x="1214438" y="2211388"/>
            <a:ext cx="7167562" cy="3808412"/>
          </a:xfrm>
          <a:ln/>
        </p:spPr>
        <p:txBody>
          <a:bodyPr vert="horz" wrap="square" lIns="91440" tIns="45720" rIns="91440" bIns="45720" anchor="t" anchorCtr="0"/>
          <a:p>
            <a:pPr marL="533400" indent="-533400" eaLnBrk="1" hangingPunct="1">
              <a:buClr>
                <a:schemeClr val="tx1"/>
              </a:buClr>
              <a:buSzTx/>
              <a:buFont typeface="Wingdings" panose="05000000000000000000" pitchFamily="2" charset="2"/>
              <a:buAutoNum type="arabicPeriod" startAt="3"/>
            </a:pPr>
            <a:r>
              <a:rPr lang="en-US" altLang="en-US" dirty="0">
                <a:latin typeface="Arial" panose="020B0604020202020204" pitchFamily="34" charset="0"/>
              </a:rPr>
              <a:t>Top-down approach is where goals are pushed down from top management.</a:t>
            </a:r>
            <a:endParaRPr lang="en-US" altLang="en-US" dirty="0">
              <a:latin typeface="Arial" panose="020B0604020202020204" pitchFamily="34" charset="0"/>
            </a:endParaRPr>
          </a:p>
          <a:p>
            <a:pPr marL="533400" indent="-533400" eaLnBrk="1" hangingPunct="1">
              <a:buClr>
                <a:schemeClr val="tx1"/>
              </a:buClr>
              <a:buSzTx/>
              <a:buFont typeface="Wingdings" panose="05000000000000000000" pitchFamily="2" charset="2"/>
              <a:buAutoNum type="arabicPeriod" startAt="3"/>
            </a:pPr>
            <a:r>
              <a:rPr lang="en-US" altLang="en-US" dirty="0">
                <a:latin typeface="Arial" panose="020B0604020202020204" pitchFamily="34" charset="0"/>
              </a:rPr>
              <a:t>Bottom-up approach is where lower-level managers are the primary source of information used in setting the budget.</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1715">
                                            <p:txEl>
                                              <p:charRg st="0" end="70"/>
                                            </p:txEl>
                                          </p:spTgt>
                                        </p:tgtEl>
                                        <p:attrNameLst>
                                          <p:attrName>style.visibility</p:attrName>
                                        </p:attrNameLst>
                                      </p:cBhvr>
                                      <p:to>
                                        <p:strVal val="visible"/>
                                      </p:to>
                                    </p:set>
                                    <p:anim calcmode="lin" valueType="num">
                                      <p:cBhvr additive="base">
                                        <p:cTn id="7" dur="500" fill="hold"/>
                                        <p:tgtEl>
                                          <p:spTgt spid="371715">
                                            <p:txEl>
                                              <p:charRg st="0" end="7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5">
                                            <p:txEl>
                                              <p:charRg st="0" end="7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1715">
                                            <p:txEl>
                                              <p:charRg st="70" end="185"/>
                                            </p:txEl>
                                          </p:spTgt>
                                        </p:tgtEl>
                                        <p:attrNameLst>
                                          <p:attrName>style.visibility</p:attrName>
                                        </p:attrNameLst>
                                      </p:cBhvr>
                                      <p:to>
                                        <p:strVal val="visible"/>
                                      </p:to>
                                    </p:set>
                                    <p:anim calcmode="lin" valueType="num">
                                      <p:cBhvr additive="base">
                                        <p:cTn id="13" dur="500" fill="hold"/>
                                        <p:tgtEl>
                                          <p:spTgt spid="371715">
                                            <p:txEl>
                                              <p:charRg st="70" end="18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5">
                                            <p:txEl>
                                              <p:charRg st="70" end="18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p:bld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12559</Words>
  <Application>WPS Presentation</Application>
  <PresentationFormat>On-screen Show (4:3)</PresentationFormat>
  <Paragraphs>509</Paragraphs>
  <Slides>64</Slides>
  <Notes>60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64</vt:i4>
      </vt:variant>
    </vt:vector>
  </HeadingPairs>
  <TitlesOfParts>
    <vt:vector size="76" baseType="lpstr">
      <vt:lpstr>Arial</vt:lpstr>
      <vt:lpstr>SimSun</vt:lpstr>
      <vt:lpstr>Wingdings</vt:lpstr>
      <vt:lpstr>Calibri</vt:lpstr>
      <vt:lpstr>Calibri Light</vt:lpstr>
      <vt:lpstr>Tahoma</vt:lpstr>
      <vt:lpstr>Times New Roman</vt:lpstr>
      <vt:lpstr>Microsoft YaHei</vt:lpstr>
      <vt:lpstr>Arial Unicode MS</vt:lpstr>
      <vt:lpstr>Blue Waves</vt:lpstr>
      <vt:lpstr>MS_ClipArt_Gallery</vt:lpstr>
      <vt:lpstr>MS_ClipArt_Gallery</vt:lpstr>
      <vt:lpstr>The Accounting Cycle MCA I Semester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Budgetary Planning and Control</dc:title>
  <dc:creator>Sharad Asthana</dc:creator>
  <dc:subject>Jiambalvo 2e</dc:subject>
  <cp:lastModifiedBy>pyla mounika</cp:lastModifiedBy>
  <cp:revision>92</cp:revision>
  <dcterms:created xsi:type="dcterms:W3CDTF">2000-08-10T15:40:35Z</dcterms:created>
  <dcterms:modified xsi:type="dcterms:W3CDTF">2024-06-22T10:28:21Z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508A222C087045F888056F684DE99C66_12</vt:lpwstr>
  </property>
  <property fmtid="{D5CDD505-2E9C-101B-9397-08002B2CF9AE}" pid="3" name="KSOProductBuildVer">
    <vt:lpwstr>1033-12.2.0.17119</vt:lpwstr>
  </property>
</Properties>
</file>