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4995" autoAdjust="0"/>
    <p:restoredTop sz="94660"/>
  </p:normalViewPr>
  <p:slideViewPr>
    <p:cSldViewPr snapToGrid="0">
      <p:cViewPr varScale="1">
        <p:scale>
          <a:sx n="86" d="100"/>
          <a:sy n="86" d="100"/>
        </p:scale>
        <p:origin x="-69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IN"/>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695758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963589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1800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0609761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743053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42231873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a:xfrm>
            <a:off x="561111" y="6391838"/>
            <a:ext cx="3644282" cy="304801"/>
          </a:xfrm>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555168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312768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404900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1545147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5" name="Footer Placeholder 4"/>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2037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3329091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961600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680188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3" name="Footer Placeholder 2"/>
          <p:cNvSpPr>
            <a:spLocks noGrp="1"/>
          </p:cNvSpPr>
          <p:nvPr>
            <p:ph type="ftr" sz="quarter" idx="11"/>
          </p:nvPr>
        </p:nvSpPr>
        <p:spPr/>
        <p:txBody>
          <a:bodyPr/>
          <a:lstStyle/>
          <a:p>
            <a:endParaRPr lang="en-IN"/>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7749600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41907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613895-C754-4A66-B05A-BB3DFE9CFE15}" type="datetimeFigureOut">
              <a:rPr lang="en-IN" smtClean="0"/>
              <a:pPr/>
              <a:t>28-06-2024</a:t>
            </a:fld>
            <a:endParaRPr lang="en-IN"/>
          </a:p>
        </p:txBody>
      </p:sp>
      <p:sp>
        <p:nvSpPr>
          <p:cNvPr id="6" name="Footer Placeholder 5"/>
          <p:cNvSpPr>
            <a:spLocks noGrp="1"/>
          </p:cNvSpPr>
          <p:nvPr>
            <p:ph type="ftr" sz="quarter" idx="11"/>
          </p:nvPr>
        </p:nvSpPr>
        <p:spPr/>
        <p:txBody>
          <a:bodyPr/>
          <a:lstStyle/>
          <a:p>
            <a:endParaRPr lang="en-IN"/>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575646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BF613895-C754-4A66-B05A-BB3DFE9CFE15}" type="datetimeFigureOut">
              <a:rPr lang="en-IN" smtClean="0"/>
              <a:pPr/>
              <a:t>28-06-2024</a:t>
            </a:fld>
            <a:endParaRPr lang="en-IN"/>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IN"/>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B287B3A1-26C9-407C-A585-6EC91A0DF84A}" type="slidenum">
              <a:rPr lang="en-IN" smtClean="0"/>
              <a:pPr/>
              <a:t>‹#›</a:t>
            </a:fld>
            <a:endParaRPr lang="en-IN"/>
          </a:p>
        </p:txBody>
      </p:sp>
    </p:spTree>
    <p:extLst>
      <p:ext uri="{BB962C8B-B14F-4D97-AF65-F5344CB8AC3E}">
        <p14:creationId xmlns="" xmlns:p14="http://schemas.microsoft.com/office/powerpoint/2010/main" val="286164775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byjus.com/maths/boolean-algebr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B8E6B2E-371A-E374-A8A5-26174B797472}"/>
              </a:ext>
            </a:extLst>
          </p:cNvPr>
          <p:cNvSpPr>
            <a:spLocks noGrp="1"/>
          </p:cNvSpPr>
          <p:nvPr>
            <p:ph type="ctrTitle"/>
          </p:nvPr>
        </p:nvSpPr>
        <p:spPr/>
        <p:txBody>
          <a:bodyPr>
            <a:normAutofit/>
          </a:bodyPr>
          <a:lstStyle/>
          <a:p>
            <a:r>
              <a:rPr lang="en-US" sz="3600" b="1" dirty="0">
                <a:latin typeface="+mn-lt"/>
              </a:rPr>
              <a:t>DISCREATE MATHEMATICAL       </a:t>
            </a:r>
            <a:br>
              <a:rPr lang="en-US" sz="3600" b="1" dirty="0">
                <a:latin typeface="+mn-lt"/>
              </a:rPr>
            </a:br>
            <a:r>
              <a:rPr lang="en-US" sz="3600" b="1" dirty="0">
                <a:latin typeface="+mn-lt"/>
              </a:rPr>
              <a:t> STRUCTURE</a:t>
            </a:r>
            <a:endParaRPr lang="en-IN" sz="3600" dirty="0">
              <a:latin typeface="+mn-lt"/>
            </a:endParaRPr>
          </a:p>
        </p:txBody>
      </p:sp>
      <p:sp>
        <p:nvSpPr>
          <p:cNvPr id="3" name="Subtitle 2">
            <a:extLst>
              <a:ext uri="{FF2B5EF4-FFF2-40B4-BE49-F238E27FC236}">
                <a16:creationId xmlns="" xmlns:a16="http://schemas.microsoft.com/office/drawing/2014/main" id="{0DE8A238-0EA0-39DF-DCBC-AC2D8439A290}"/>
              </a:ext>
            </a:extLst>
          </p:cNvPr>
          <p:cNvSpPr>
            <a:spLocks noGrp="1"/>
          </p:cNvSpPr>
          <p:nvPr>
            <p:ph type="subTitle" idx="1"/>
          </p:nvPr>
        </p:nvSpPr>
        <p:spPr/>
        <p:txBody>
          <a:bodyPr>
            <a:normAutofit/>
          </a:bodyPr>
          <a:lstStyle/>
          <a:p>
            <a:r>
              <a:rPr lang="en-US" sz="3600" dirty="0"/>
              <a:t>UNIT-I</a:t>
            </a:r>
            <a:endParaRPr lang="en-IN" sz="3600" dirty="0"/>
          </a:p>
        </p:txBody>
      </p:sp>
    </p:spTree>
    <p:extLst>
      <p:ext uri="{BB962C8B-B14F-4D97-AF65-F5344CB8AC3E}">
        <p14:creationId xmlns="" xmlns:p14="http://schemas.microsoft.com/office/powerpoint/2010/main" val="4049420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45A9946-3B06-4D28-91C3-05DF65B91981}"/>
              </a:ext>
            </a:extLst>
          </p:cNvPr>
          <p:cNvSpPr>
            <a:spLocks noGrp="1"/>
          </p:cNvSpPr>
          <p:nvPr>
            <p:ph type="title"/>
          </p:nvPr>
        </p:nvSpPr>
        <p:spPr>
          <a:xfrm>
            <a:off x="894734" y="365126"/>
            <a:ext cx="10459065" cy="903236"/>
          </a:xfrm>
        </p:spPr>
        <p:txBody>
          <a:bodyPr>
            <a:normAutofit/>
          </a:bodyPr>
          <a:lstStyle/>
          <a:p>
            <a:r>
              <a:rPr lang="en-IN" sz="3200" dirty="0">
                <a:effectLst/>
                <a:latin typeface="+mn-lt"/>
                <a:ea typeface="Calibri" panose="020F0502020204030204" pitchFamily="34" charset="0"/>
              </a:rPr>
              <a:t>Equivalence </a:t>
            </a:r>
            <a:r>
              <a:rPr lang="en-IN" sz="3200" dirty="0">
                <a:latin typeface="+mn-lt"/>
                <a:ea typeface="Calibri" panose="020F0502020204030204" pitchFamily="34" charset="0"/>
              </a:rPr>
              <a:t>Logic-</a:t>
            </a:r>
            <a:r>
              <a:rPr lang="en-IN" sz="3200" dirty="0" err="1">
                <a:latin typeface="+mn-lt"/>
                <a:ea typeface="Calibri" panose="020F0502020204030204" pitchFamily="34" charset="0"/>
              </a:rPr>
              <a:t>Prepositional</a:t>
            </a:r>
            <a:r>
              <a:rPr lang="en-IN" sz="3200" dirty="0" err="1">
                <a:effectLst/>
                <a:latin typeface="+mn-lt"/>
                <a:ea typeface="Calibri" panose="020F0502020204030204" pitchFamily="34" charset="0"/>
              </a:rPr>
              <a:t>s</a:t>
            </a:r>
            <a:endParaRPr lang="en-IN" sz="3200" dirty="0">
              <a:latin typeface="+mn-lt"/>
            </a:endParaRPr>
          </a:p>
        </p:txBody>
      </p:sp>
      <p:sp>
        <p:nvSpPr>
          <p:cNvPr id="3" name="Content Placeholder 2">
            <a:extLst>
              <a:ext uri="{FF2B5EF4-FFF2-40B4-BE49-F238E27FC236}">
                <a16:creationId xmlns="" xmlns:a16="http://schemas.microsoft.com/office/drawing/2014/main" id="{6EE4432D-96C6-5E60-4151-1F1B5BEB5351}"/>
              </a:ext>
            </a:extLst>
          </p:cNvPr>
          <p:cNvSpPr>
            <a:spLocks noGrp="1"/>
          </p:cNvSpPr>
          <p:nvPr>
            <p:ph idx="1"/>
          </p:nvPr>
        </p:nvSpPr>
        <p:spPr>
          <a:xfrm>
            <a:off x="707923" y="2517057"/>
            <a:ext cx="10645877" cy="3659905"/>
          </a:xfrm>
        </p:spPr>
        <p:txBody>
          <a:bodyPr>
            <a:normAutofit fontScale="77500" lnSpcReduction="20000"/>
          </a:bodyPr>
          <a:lstStyle/>
          <a:p>
            <a:pPr algn="just"/>
            <a:r>
              <a:rPr lang="en-US" sz="280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Suppose</a:t>
            </a:r>
            <a:r>
              <a:rPr lang="en-US" sz="2800"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there are two compound statements, X and Y, which will be known as logical equivalence if and only if the truth table of both of them contains the same truth values in their columns. With the help of symbol = or ⇔, we can represent the logical equivalence. So X = Y or X ⇔ Y will be the logical equivalence of these statements.</a:t>
            </a:r>
          </a:p>
          <a:p>
            <a:pPr algn="just"/>
            <a:r>
              <a:rPr lang="en-US" sz="2800"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With the help of the logical equivalence definition, we have cleared that if the compound statements X and Y are logical equivalence, in this case, the X ⇔ Y must be Tautology.</a:t>
            </a:r>
          </a:p>
          <a:p>
            <a:pPr marL="0" indent="0" algn="just">
              <a:buNone/>
            </a:pPr>
            <a:r>
              <a:rPr lang="en-US" sz="3500" b="0" i="0" dirty="0">
                <a:effectLst/>
                <a:highlight>
                  <a:srgbClr val="FFFFFF"/>
                </a:highlight>
                <a:latin typeface="Calibri" panose="020F0502020204030204" pitchFamily="34" charset="0"/>
                <a:ea typeface="Calibri" panose="020F0502020204030204" pitchFamily="34" charset="0"/>
                <a:cs typeface="Calibri" panose="020F0502020204030204" pitchFamily="34" charset="0"/>
              </a:rPr>
              <a:t>Laws of Logical Equivalence</a:t>
            </a:r>
          </a:p>
          <a:p>
            <a:pPr algn="just"/>
            <a:r>
              <a:rPr lang="en-US" sz="2800" b="0" i="0" dirty="0">
                <a:solidFill>
                  <a:srgbClr val="333333"/>
                </a:solidFill>
                <a:effectLst/>
                <a:highlight>
                  <a:srgbClr val="FFFFFF"/>
                </a:highlight>
                <a:latin typeface="inter-regular"/>
              </a:rPr>
              <a:t>In this law, we will use the 'AND' and 'OR' symbols to explain the law of logical equivalence. Here, AND is indicated with the help of ∧ symbol and OR is indicated with the help of ∨ symbol. There are various laws of logical equivalence, which are described as follows:</a:t>
            </a:r>
          </a:p>
          <a:p>
            <a:endParaRPr lang="en-IN" dirty="0"/>
          </a:p>
        </p:txBody>
      </p:sp>
    </p:spTree>
    <p:extLst>
      <p:ext uri="{BB962C8B-B14F-4D97-AF65-F5344CB8AC3E}">
        <p14:creationId xmlns="" xmlns:p14="http://schemas.microsoft.com/office/powerpoint/2010/main" val="10607499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7BE8498-D97B-55D5-751F-DDA9F27DC3EA}"/>
              </a:ext>
            </a:extLst>
          </p:cNvPr>
          <p:cNvSpPr>
            <a:spLocks noGrp="1"/>
          </p:cNvSpPr>
          <p:nvPr>
            <p:ph type="title"/>
          </p:nvPr>
        </p:nvSpPr>
        <p:spPr/>
        <p:txBody>
          <a:bodyPr/>
          <a:lstStyle/>
          <a:p>
            <a:r>
              <a:rPr lang="en-US" dirty="0"/>
              <a:t>                                  </a:t>
            </a:r>
            <a:r>
              <a:rPr lang="en-US" sz="4400" dirty="0">
                <a:latin typeface="+mn-lt"/>
              </a:rPr>
              <a:t>LAWS</a:t>
            </a:r>
            <a:endParaRPr lang="en-IN" dirty="0">
              <a:latin typeface="+mn-lt"/>
            </a:endParaRPr>
          </a:p>
        </p:txBody>
      </p:sp>
      <p:sp>
        <p:nvSpPr>
          <p:cNvPr id="3" name="Content Placeholder 2">
            <a:extLst>
              <a:ext uri="{FF2B5EF4-FFF2-40B4-BE49-F238E27FC236}">
                <a16:creationId xmlns="" xmlns:a16="http://schemas.microsoft.com/office/drawing/2014/main" id="{DF563588-323B-85B8-1DCC-6C35B74FBF39}"/>
              </a:ext>
            </a:extLst>
          </p:cNvPr>
          <p:cNvSpPr>
            <a:spLocks noGrp="1"/>
          </p:cNvSpPr>
          <p:nvPr>
            <p:ph idx="1"/>
          </p:nvPr>
        </p:nvSpPr>
        <p:spPr/>
        <p:txBody>
          <a:bodyPr>
            <a:normAutofit fontScale="70000" lnSpcReduction="20000"/>
          </a:bodyPr>
          <a:lstStyle/>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Idempotent Law</a:t>
            </a: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Commutative Law</a:t>
            </a: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Associative Law</a:t>
            </a:r>
            <a:endParaRPr lang="en-IN" sz="2800" b="1" dirty="0">
              <a:solidFill>
                <a:srgbClr val="333333"/>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Distributive Law</a:t>
            </a: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Identity Law</a:t>
            </a:r>
            <a:endParaRPr lang="en-IN" sz="2800" b="1" dirty="0">
              <a:solidFill>
                <a:srgbClr val="333333"/>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Complement Law</a:t>
            </a:r>
          </a:p>
          <a:p>
            <a:r>
              <a:rPr lang="en-US"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Double Negation Law or Involution Law</a:t>
            </a:r>
            <a:endParaRPr lang="en-IN" sz="2800" b="1" dirty="0">
              <a:solidFill>
                <a:srgbClr val="333333"/>
              </a:solidFill>
              <a:highlight>
                <a:srgbClr val="FFFFFF"/>
              </a:highlight>
              <a:latin typeface="Calibri" panose="020F0502020204030204" pitchFamily="34" charset="0"/>
              <a:ea typeface="Calibri" panose="020F0502020204030204" pitchFamily="34" charset="0"/>
              <a:cs typeface="Calibri" panose="020F0502020204030204" pitchFamily="34" charset="0"/>
            </a:endParaRP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De Morgan's Law</a:t>
            </a:r>
          </a:p>
          <a:p>
            <a:r>
              <a:rPr lang="en-IN" sz="2800" b="1" i="0" dirty="0">
                <a:solidFill>
                  <a:srgbClr val="333333"/>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Absorption Law</a:t>
            </a:r>
            <a:endParaRPr lang="en-IN"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 xmlns:p14="http://schemas.microsoft.com/office/powerpoint/2010/main" val="3934251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A7AFD67-037A-8F17-FB77-1495F3F0B4EC}"/>
              </a:ext>
            </a:extLst>
          </p:cNvPr>
          <p:cNvSpPr>
            <a:spLocks noGrp="1"/>
          </p:cNvSpPr>
          <p:nvPr>
            <p:ph type="title"/>
          </p:nvPr>
        </p:nvSpPr>
        <p:spPr>
          <a:xfrm>
            <a:off x="838200" y="365125"/>
            <a:ext cx="10515600" cy="854075"/>
          </a:xfrm>
        </p:spPr>
        <p:txBody>
          <a:bodyPr/>
          <a:lstStyle/>
          <a:p>
            <a:r>
              <a:rPr lang="en-IN" sz="4400" dirty="0">
                <a:effectLst/>
                <a:latin typeface="Calibri" panose="020F0502020204030204" pitchFamily="34" charset="0"/>
                <a:ea typeface="Calibri" panose="020F0502020204030204" pitchFamily="34" charset="0"/>
                <a:cs typeface="Calibri" panose="020F0502020204030204" pitchFamily="34" charset="0"/>
              </a:rPr>
              <a:t>                          Truth tables</a:t>
            </a:r>
            <a:endParaRPr lang="en-IN" dirty="0">
              <a:latin typeface="Calibri" panose="020F0502020204030204" pitchFamily="34" charset="0"/>
              <a:ea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 xmlns:a16="http://schemas.microsoft.com/office/drawing/2014/main" id="{A49F110B-FD59-8992-394B-3B04E415727D}"/>
              </a:ext>
            </a:extLst>
          </p:cNvPr>
          <p:cNvSpPr>
            <a:spLocks noGrp="1"/>
          </p:cNvSpPr>
          <p:nvPr>
            <p:ph idx="1"/>
          </p:nvPr>
        </p:nvSpPr>
        <p:spPr>
          <a:xfrm>
            <a:off x="838200" y="2723535"/>
            <a:ext cx="10515600" cy="3463260"/>
          </a:xfrm>
        </p:spPr>
        <p:txBody>
          <a:bodyPr>
            <a:normAutofit fontScale="62500" lnSpcReduction="20000"/>
          </a:bodyPr>
          <a:lstStyle/>
          <a:p>
            <a:r>
              <a:rPr lang="en-US" sz="2800" b="1"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Truth Table</a:t>
            </a: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is used to perform logical operations in </a:t>
            </a:r>
            <a:r>
              <a:rPr lang="en-US" sz="2800" b="0" i="0" dirty="0" err="1">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Maths</a:t>
            </a: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These operations comprise </a:t>
            </a:r>
            <a:r>
              <a:rPr lang="en-US" sz="2800" b="0" i="0" dirty="0" err="1">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boolean</a:t>
            </a: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algebra or </a:t>
            </a:r>
            <a:r>
              <a:rPr lang="en-US" sz="2800" b="0" i="0" dirty="0" err="1">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boolean</a:t>
            </a: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functions. It is basically used to check whether the propositional expression is true or false, as per the input values. This is based on </a:t>
            </a:r>
            <a:r>
              <a:rPr lang="en-US" sz="2800" b="0" i="0" u="none" strike="noStrike" dirty="0" err="1">
                <a:solidFill>
                  <a:srgbClr val="8C69FF"/>
                </a:solidFill>
                <a:effectLst/>
                <a:highlight>
                  <a:srgbClr val="FFFFFF"/>
                </a:highlight>
                <a:latin typeface="Calibri" panose="020F0502020204030204" pitchFamily="34" charset="0"/>
                <a:ea typeface="Calibri" panose="020F0502020204030204" pitchFamily="34" charset="0"/>
                <a:cs typeface="Calibri" panose="020F0502020204030204" pitchFamily="34" charset="0"/>
                <a:hlinkClick r:id="rId2"/>
              </a:rPr>
              <a:t>boolean</a:t>
            </a:r>
            <a:r>
              <a:rPr lang="en-US" sz="2800" b="0" i="0" u="none" strike="noStrike" dirty="0">
                <a:solidFill>
                  <a:srgbClr val="8C69FF"/>
                </a:solidFill>
                <a:effectLst/>
                <a:highlight>
                  <a:srgbClr val="FFFFFF"/>
                </a:highlight>
                <a:latin typeface="Calibri" panose="020F0502020204030204" pitchFamily="34" charset="0"/>
                <a:ea typeface="Calibri" panose="020F0502020204030204" pitchFamily="34" charset="0"/>
                <a:cs typeface="Calibri" panose="020F0502020204030204" pitchFamily="34" charset="0"/>
                <a:hlinkClick r:id="rId2"/>
              </a:rPr>
              <a:t> algebra</a:t>
            </a: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It consists of columns for one or more input values, says, P and Q and one assigned column for the output results. The output which we get here is the result of the unary or binary operation performed on the given input values. Some examples of binary operations are AND, OR, NOR, XOR, XNOR, etc. Unary consist of a single input, which is either True or False. For these inputs, there are four unary operations, which we are going to perform here. They are:</a:t>
            </a:r>
          </a:p>
          <a:p>
            <a:pPr algn="l">
              <a:buFont typeface="Arial" panose="020B0604020202020204" pitchFamily="34" charset="0"/>
              <a:buChar char="•"/>
            </a:pP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Logical True (Only True)</a:t>
            </a:r>
          </a:p>
          <a:p>
            <a:pPr algn="l">
              <a:buFont typeface="Arial" panose="020B0604020202020204" pitchFamily="34" charset="0"/>
              <a:buChar char="•"/>
            </a:pP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Logical False (Only False)</a:t>
            </a:r>
          </a:p>
          <a:p>
            <a:pPr algn="l">
              <a:buFont typeface="Arial" panose="020B0604020202020204" pitchFamily="34" charset="0"/>
              <a:buChar char="•"/>
            </a:pP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Logical Identity</a:t>
            </a:r>
          </a:p>
          <a:p>
            <a:pPr algn="l">
              <a:buFont typeface="Arial" panose="020B0604020202020204" pitchFamily="34" charset="0"/>
              <a:buChar char="•"/>
            </a:pPr>
            <a:r>
              <a:rPr lang="en-US" sz="2800" b="0" i="0" dirty="0">
                <a:solidFill>
                  <a:srgbClr val="444444"/>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Logical Negotiation</a:t>
            </a:r>
          </a:p>
          <a:p>
            <a:endParaRPr lang="en-IN" dirty="0"/>
          </a:p>
        </p:txBody>
      </p:sp>
    </p:spTree>
    <p:extLst>
      <p:ext uri="{BB962C8B-B14F-4D97-AF65-F5344CB8AC3E}">
        <p14:creationId xmlns="" xmlns:p14="http://schemas.microsoft.com/office/powerpoint/2010/main" val="2005111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BD3EFCD-844D-F990-166E-4C3094AACD0A}"/>
              </a:ext>
            </a:extLst>
          </p:cNvPr>
          <p:cNvSpPr>
            <a:spLocks noGrp="1"/>
          </p:cNvSpPr>
          <p:nvPr>
            <p:ph type="title"/>
          </p:nvPr>
        </p:nvSpPr>
        <p:spPr>
          <a:xfrm>
            <a:off x="830390" y="2662988"/>
            <a:ext cx="8761413" cy="706964"/>
          </a:xfrm>
        </p:spPr>
        <p:txBody>
          <a:bodyPr>
            <a:normAutofit fontScale="90000"/>
          </a:bodyPr>
          <a:lstStyle/>
          <a:p>
            <a:pPr marL="0" marR="0" lvl="0" indent="0" defTabSz="914400" rtl="0" eaLnBrk="0" fontAlgn="base" latinLnBrk="0" hangingPunct="0">
              <a:lnSpc>
                <a:spcPct val="100000"/>
              </a:lnSpc>
              <a:spcBef>
                <a:spcPct val="0"/>
              </a:spcBef>
              <a:spcAft>
                <a:spcPct val="0"/>
              </a:spcAft>
              <a:tabLst/>
            </a:pPr>
            <a:r>
              <a:rPr kumimoji="0" lang="en-US" altLang="en-US" sz="1800" b="1" i="0" u="none" strike="noStrike" cap="none" normalizeH="0" baseline="0" dirty="0">
                <a:ln>
                  <a:noFill/>
                </a:ln>
                <a:solidFill>
                  <a:srgbClr val="444444"/>
                </a:solidFill>
                <a:effectLst/>
                <a:latin typeface="+mn-lt"/>
                <a:cs typeface="Poppins" panose="00000500000000000000" pitchFamily="2" charset="0"/>
              </a:rPr>
              <a:t>Logical True</a:t>
            </a:r>
            <a:br>
              <a:rPr kumimoji="0" lang="en-US" altLang="en-US" sz="1800" b="1" i="0" u="none" strike="noStrike" cap="none" normalizeH="0" baseline="0" dirty="0">
                <a:ln>
                  <a:noFill/>
                </a:ln>
                <a:solidFill>
                  <a:srgbClr val="444444"/>
                </a:solidFill>
                <a:effectLst/>
                <a:latin typeface="+mn-lt"/>
                <a:cs typeface="Poppins" panose="00000500000000000000" pitchFamily="2" charset="0"/>
              </a:rPr>
            </a:br>
            <a:r>
              <a:rPr kumimoji="0" lang="en-US" altLang="en-US" sz="1800" b="0" i="0" u="none" strike="noStrike" cap="none" normalizeH="0" baseline="0" dirty="0">
                <a:ln>
                  <a:noFill/>
                </a:ln>
                <a:solidFill>
                  <a:srgbClr val="444444"/>
                </a:solidFill>
                <a:effectLst/>
                <a:latin typeface="+mn-lt"/>
                <a:cs typeface="Poppins" panose="00000500000000000000" pitchFamily="2" charset="0"/>
              </a:rPr>
              <a:t>In this operation, the output is always true, despite any input value. Suppose P denotes the input values and Q denotes the output, then we can write the table as;</a:t>
            </a:r>
            <a:br>
              <a:rPr kumimoji="0" lang="en-US" altLang="en-US" sz="1800" b="0" i="0" u="none" strike="noStrike" cap="none" normalizeH="0" baseline="0" dirty="0">
                <a:ln>
                  <a:noFill/>
                </a:ln>
                <a:solidFill>
                  <a:srgbClr val="444444"/>
                </a:solidFill>
                <a:effectLst/>
                <a:latin typeface="+mn-lt"/>
                <a:cs typeface="Poppins" panose="00000500000000000000" pitchFamily="2" charset="0"/>
              </a:rPr>
            </a:br>
            <a:r>
              <a:rPr kumimoji="0" lang="en-US" altLang="en-US" sz="1800" b="0" i="0" u="none" strike="noStrike" cap="none" normalizeH="0" baseline="0" dirty="0">
                <a:ln>
                  <a:noFill/>
                </a:ln>
                <a:solidFill>
                  <a:schemeClr val="tx1"/>
                </a:solidFill>
                <a:effectLst/>
                <a:latin typeface="+mn-lt"/>
              </a:rPr>
              <a:t/>
            </a:r>
            <a:br>
              <a:rPr kumimoji="0" lang="en-US" altLang="en-US" sz="1800" b="0" i="0" u="none" strike="noStrike" cap="none" normalizeH="0" baseline="0" dirty="0">
                <a:ln>
                  <a:noFill/>
                </a:ln>
                <a:solidFill>
                  <a:schemeClr val="tx1"/>
                </a:solidFill>
                <a:effectLst/>
                <a:latin typeface="+mn-lt"/>
              </a:rPr>
            </a:br>
            <a:endParaRPr lang="en-IN" sz="1800" dirty="0">
              <a:latin typeface="+mn-lt"/>
            </a:endParaRPr>
          </a:p>
        </p:txBody>
      </p:sp>
      <p:graphicFrame>
        <p:nvGraphicFramePr>
          <p:cNvPr id="4" name="Content Placeholder 3">
            <a:extLst>
              <a:ext uri="{FF2B5EF4-FFF2-40B4-BE49-F238E27FC236}">
                <a16:creationId xmlns="" xmlns:a16="http://schemas.microsoft.com/office/drawing/2014/main" id="{34637477-199F-D55B-315C-5791C313D2B0}"/>
              </a:ext>
            </a:extLst>
          </p:cNvPr>
          <p:cNvGraphicFramePr>
            <a:graphicFrameLocks noGrp="1"/>
          </p:cNvGraphicFramePr>
          <p:nvPr>
            <p:ph idx="1"/>
            <p:extLst>
              <p:ext uri="{D42A27DB-BD31-4B8C-83A1-F6EECF244321}">
                <p14:modId xmlns="" xmlns:p14="http://schemas.microsoft.com/office/powerpoint/2010/main" val="3771349508"/>
              </p:ext>
            </p:extLst>
          </p:nvPr>
        </p:nvGraphicFramePr>
        <p:xfrm>
          <a:off x="2658397" y="3696930"/>
          <a:ext cx="5105400" cy="2266389"/>
        </p:xfrm>
        <a:graphic>
          <a:graphicData uri="http://schemas.openxmlformats.org/drawingml/2006/table">
            <a:tbl>
              <a:tblPr/>
              <a:tblGrid>
                <a:gridCol w="2552700">
                  <a:extLst>
                    <a:ext uri="{9D8B030D-6E8A-4147-A177-3AD203B41FA5}">
                      <a16:colId xmlns="" xmlns:a16="http://schemas.microsoft.com/office/drawing/2014/main" val="3366296926"/>
                    </a:ext>
                  </a:extLst>
                </a:gridCol>
                <a:gridCol w="2552700">
                  <a:extLst>
                    <a:ext uri="{9D8B030D-6E8A-4147-A177-3AD203B41FA5}">
                      <a16:colId xmlns="" xmlns:a16="http://schemas.microsoft.com/office/drawing/2014/main" val="2312528200"/>
                    </a:ext>
                  </a:extLst>
                </a:gridCol>
              </a:tblGrid>
              <a:tr h="634451">
                <a:tc>
                  <a:txBody>
                    <a:bodyPr/>
                    <a:lstStyle/>
                    <a:p>
                      <a:pPr fontAlgn="t"/>
                      <a:r>
                        <a:rPr lang="en-IN" b="1" dirty="0">
                          <a:effectLst/>
                        </a:rPr>
                        <a:t>                    P</a:t>
                      </a:r>
                      <a:endParaRPr lang="en-IN" dirty="0">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b="1" dirty="0">
                          <a:effectLst/>
                        </a:rPr>
                        <a:t>             Q→T</a:t>
                      </a:r>
                      <a:endParaRPr lang="en-IN" dirty="0">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3823159006"/>
                  </a:ext>
                </a:extLst>
              </a:tr>
              <a:tr h="815969">
                <a:tc>
                  <a:txBody>
                    <a:bodyPr/>
                    <a:lstStyle/>
                    <a:p>
                      <a:pPr fontAlgn="t"/>
                      <a:r>
                        <a:rPr lang="en-IN" dirty="0">
                          <a:effectLst/>
                        </a:rPr>
                        <a:t>                   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dirty="0">
                          <a:effectLst/>
                        </a:rPr>
                        <a:t>                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3060815759"/>
                  </a:ext>
                </a:extLst>
              </a:tr>
              <a:tr h="815969">
                <a:tc>
                  <a:txBody>
                    <a:bodyPr/>
                    <a:lstStyle/>
                    <a:p>
                      <a:pPr fontAlgn="t"/>
                      <a:r>
                        <a:rPr lang="en-IN" dirty="0">
                          <a:effectLst/>
                        </a:rPr>
                        <a:t>                    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tc>
                  <a:txBody>
                    <a:bodyPr/>
                    <a:lstStyle/>
                    <a:p>
                      <a:pPr fontAlgn="t"/>
                      <a:r>
                        <a:rPr lang="en-IN" dirty="0">
                          <a:effectLst/>
                        </a:rPr>
                        <a:t>                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1682889473"/>
                  </a:ext>
                </a:extLst>
              </a:tr>
            </a:tbl>
          </a:graphicData>
        </a:graphic>
      </p:graphicFrame>
      <p:sp>
        <p:nvSpPr>
          <p:cNvPr id="5" name="Rectangle 1">
            <a:extLst>
              <a:ext uri="{FF2B5EF4-FFF2-40B4-BE49-F238E27FC236}">
                <a16:creationId xmlns="" xmlns:a16="http://schemas.microsoft.com/office/drawing/2014/main" id="{C707D492-91B5-9B85-CC7D-CC5F7703D30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6" name="TextBox 5">
            <a:extLst>
              <a:ext uri="{FF2B5EF4-FFF2-40B4-BE49-F238E27FC236}">
                <a16:creationId xmlns="" xmlns:a16="http://schemas.microsoft.com/office/drawing/2014/main" id="{BF15E71C-14F3-5570-7CE1-26F5F1F38901}"/>
              </a:ext>
            </a:extLst>
          </p:cNvPr>
          <p:cNvSpPr txBox="1"/>
          <p:nvPr/>
        </p:nvSpPr>
        <p:spPr>
          <a:xfrm>
            <a:off x="1422897" y="6162795"/>
            <a:ext cx="6094324" cy="369332"/>
          </a:xfrm>
          <a:prstGeom prst="rect">
            <a:avLst/>
          </a:prstGeom>
          <a:noFill/>
        </p:spPr>
        <p:txBody>
          <a:bodyPr wrap="square">
            <a:spAutoFit/>
          </a:bodyPr>
          <a:lstStyle/>
          <a:p>
            <a:r>
              <a:rPr lang="en-US" b="0" i="0" dirty="0">
                <a:solidFill>
                  <a:srgbClr val="444444"/>
                </a:solidFill>
                <a:effectLst/>
                <a:highlight>
                  <a:srgbClr val="FFFFFF"/>
                </a:highlight>
                <a:latin typeface="Poppins" panose="00000500000000000000" pitchFamily="2" charset="0"/>
              </a:rPr>
              <a:t>Where T=True and F=False</a:t>
            </a:r>
            <a:endParaRPr lang="en-IN" dirty="0"/>
          </a:p>
        </p:txBody>
      </p:sp>
    </p:spTree>
    <p:extLst>
      <p:ext uri="{BB962C8B-B14F-4D97-AF65-F5344CB8AC3E}">
        <p14:creationId xmlns="" xmlns:p14="http://schemas.microsoft.com/office/powerpoint/2010/main" val="6477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C3B9DCE-404C-0FAD-3D50-175E68007F78}"/>
              </a:ext>
            </a:extLst>
          </p:cNvPr>
          <p:cNvSpPr>
            <a:spLocks noGrp="1"/>
          </p:cNvSpPr>
          <p:nvPr>
            <p:ph type="title"/>
          </p:nvPr>
        </p:nvSpPr>
        <p:spPr>
          <a:xfrm>
            <a:off x="875071" y="757086"/>
            <a:ext cx="10478729" cy="1068539"/>
          </a:xfrm>
        </p:spPr>
        <p:txBody>
          <a:bodyPr>
            <a:normAutofit fontScale="90000"/>
          </a:bodyPr>
          <a:lstStyle/>
          <a:p>
            <a:pPr marL="0" marR="0" lvl="0" indent="0" defTabSz="914400" rtl="0" eaLnBrk="0" fontAlgn="base" latinLnBrk="0" hangingPunct="0">
              <a:lnSpc>
                <a:spcPct val="100000"/>
              </a:lnSpc>
              <a:spcBef>
                <a:spcPct val="0"/>
              </a:spcBef>
              <a:spcAft>
                <a:spcPct val="0"/>
              </a:spcAft>
              <a:tabLst/>
            </a:pPr>
            <a:r>
              <a:rPr kumimoji="0" lang="en-US" altLang="en-US" sz="2000" b="1" i="0" u="none" strike="noStrike" cap="none" normalizeH="0" baseline="0" dirty="0">
                <a:ln>
                  <a:noFill/>
                </a:ln>
                <a:effectLst/>
                <a:latin typeface="Poppins" panose="00000500000000000000" pitchFamily="2" charset="0"/>
                <a:cs typeface="Poppins" panose="00000500000000000000" pitchFamily="2" charset="0"/>
              </a:rPr>
              <a:t>Logical False</a:t>
            </a:r>
            <a:r>
              <a:rPr kumimoji="0" lang="en-US" altLang="en-US" sz="2000" b="1" i="0" u="none" strike="noStrike" cap="none" normalizeH="0" baseline="0" dirty="0">
                <a:ln>
                  <a:noFill/>
                </a:ln>
                <a:solidFill>
                  <a:srgbClr val="444444"/>
                </a:solidFill>
                <a:effectLst/>
                <a:latin typeface="Poppins" panose="00000500000000000000" pitchFamily="2" charset="0"/>
                <a:cs typeface="Poppins" panose="00000500000000000000" pitchFamily="2" charset="0"/>
              </a:rPr>
              <a:t/>
            </a:r>
            <a:br>
              <a:rPr kumimoji="0" lang="en-US" altLang="en-US" sz="2000" b="1" i="0" u="none" strike="noStrike" cap="none" normalizeH="0" baseline="0" dirty="0">
                <a:ln>
                  <a:noFill/>
                </a:ln>
                <a:solidFill>
                  <a:srgbClr val="444444"/>
                </a:solidFill>
                <a:effectLst/>
                <a:latin typeface="Poppins" panose="00000500000000000000" pitchFamily="2" charset="0"/>
                <a:cs typeface="Poppins" panose="00000500000000000000" pitchFamily="2" charset="0"/>
              </a:rPr>
            </a:br>
            <a:r>
              <a:rPr kumimoji="0" lang="en-US" altLang="en-US" sz="2000" b="0" i="0" u="none" strike="noStrike" cap="none" normalizeH="0" baseline="0" dirty="0">
                <a:ln>
                  <a:noFill/>
                </a:ln>
                <a:solidFill>
                  <a:schemeClr val="accent3">
                    <a:lumMod val="60000"/>
                    <a:lumOff val="40000"/>
                  </a:schemeClr>
                </a:solidFill>
                <a:effectLst/>
                <a:latin typeface="Poppins" panose="00000500000000000000" pitchFamily="2" charset="0"/>
                <a:cs typeface="Poppins" panose="00000500000000000000" pitchFamily="2" charset="0"/>
              </a:rPr>
              <a:t>Unlike the logical true, the output values for logical false are always false. It is also said to be </a:t>
            </a:r>
            <a:r>
              <a:rPr kumimoji="0" lang="en-US" altLang="en-US" sz="2000" b="1" i="0" u="none" strike="noStrike" cap="none" normalizeH="0" baseline="0" dirty="0">
                <a:ln>
                  <a:noFill/>
                </a:ln>
                <a:solidFill>
                  <a:schemeClr val="accent3">
                    <a:lumMod val="60000"/>
                    <a:lumOff val="40000"/>
                  </a:schemeClr>
                </a:solidFill>
                <a:effectLst/>
                <a:latin typeface="Poppins" panose="00000500000000000000" pitchFamily="2" charset="0"/>
                <a:cs typeface="Poppins" panose="00000500000000000000" pitchFamily="2" charset="0"/>
              </a:rPr>
              <a:t>unary </a:t>
            </a:r>
            <a:r>
              <a:rPr kumimoji="0" lang="en-US" altLang="en-US" sz="2000" b="1" i="0" u="none" strike="noStrike" cap="none" normalizeH="0" baseline="0" dirty="0" err="1">
                <a:ln>
                  <a:noFill/>
                </a:ln>
                <a:solidFill>
                  <a:schemeClr val="accent3">
                    <a:lumMod val="60000"/>
                    <a:lumOff val="40000"/>
                  </a:schemeClr>
                </a:solidFill>
                <a:effectLst/>
                <a:latin typeface="Poppins" panose="00000500000000000000" pitchFamily="2" charset="0"/>
                <a:cs typeface="Poppins" panose="00000500000000000000" pitchFamily="2" charset="0"/>
              </a:rPr>
              <a:t>falsum</a:t>
            </a:r>
            <a:r>
              <a:rPr kumimoji="0" lang="en-US" altLang="en-US" sz="2000" b="0" i="0" u="none" strike="noStrike" cap="none" normalizeH="0" baseline="0" dirty="0">
                <a:ln>
                  <a:noFill/>
                </a:ln>
                <a:solidFill>
                  <a:schemeClr val="accent3">
                    <a:lumMod val="60000"/>
                    <a:lumOff val="40000"/>
                  </a:schemeClr>
                </a:solidFill>
                <a:effectLst/>
                <a:latin typeface="Poppins" panose="00000500000000000000" pitchFamily="2" charset="0"/>
                <a:cs typeface="Poppins" panose="00000500000000000000" pitchFamily="2" charset="0"/>
              </a:rPr>
              <a:t>. Let us create a truth table for this operation.</a:t>
            </a:r>
            <a:r>
              <a:rPr kumimoji="0" lang="en-US" altLang="en-US" sz="2000" b="0" i="0" u="none" strike="noStrike" cap="none" normalizeH="0" baseline="0" dirty="0">
                <a:ln>
                  <a:noFill/>
                </a:ln>
                <a:solidFill>
                  <a:schemeClr val="accent3">
                    <a:lumMod val="60000"/>
                    <a:lumOff val="40000"/>
                  </a:schemeClr>
                </a:solidFill>
                <a:effectLst/>
              </a:rPr>
              <a:t/>
            </a:r>
            <a:br>
              <a:rPr kumimoji="0" lang="en-US" altLang="en-US" sz="2000" b="0" i="0" u="none" strike="noStrike" cap="none" normalizeH="0" baseline="0" dirty="0">
                <a:ln>
                  <a:noFill/>
                </a:ln>
                <a:solidFill>
                  <a:schemeClr val="accent3">
                    <a:lumMod val="60000"/>
                    <a:lumOff val="40000"/>
                  </a:schemeClr>
                </a:solidFill>
                <a:effectLst/>
              </a:rPr>
            </a:br>
            <a:r>
              <a:rPr kumimoji="0" lang="en-US" altLang="en-US" sz="2000" b="0" i="0" u="none" strike="noStrike" cap="none" normalizeH="0" baseline="0" dirty="0">
                <a:ln>
                  <a:noFill/>
                </a:ln>
                <a:solidFill>
                  <a:schemeClr val="accent3">
                    <a:lumMod val="60000"/>
                    <a:lumOff val="40000"/>
                  </a:schemeClr>
                </a:solidFill>
                <a:effectLst/>
                <a:latin typeface="Poppins" panose="00000500000000000000" pitchFamily="2" charset="0"/>
                <a:cs typeface="Poppins" panose="00000500000000000000" pitchFamily="2" charset="0"/>
              </a:rPr>
              <a:t>Where T=True and F=False</a:t>
            </a:r>
            <a:r>
              <a:rPr kumimoji="0" lang="en-US" altLang="en-US" sz="4400" b="0" i="0" u="none" strike="noStrike" cap="none" normalizeH="0" baseline="0" dirty="0">
                <a:ln>
                  <a:noFill/>
                </a:ln>
                <a:solidFill>
                  <a:schemeClr val="tx1"/>
                </a:solidFill>
                <a:effectLst/>
                <a:latin typeface="Arial" panose="020B0604020202020204" pitchFamily="34" charset="0"/>
              </a:rPr>
              <a:t/>
            </a:r>
            <a:br>
              <a:rPr kumimoji="0" lang="en-US" altLang="en-US" sz="4400" b="0" i="0" u="none" strike="noStrike" cap="none" normalizeH="0" baseline="0" dirty="0">
                <a:ln>
                  <a:noFill/>
                </a:ln>
                <a:solidFill>
                  <a:schemeClr val="tx1"/>
                </a:solidFill>
                <a:effectLst/>
                <a:latin typeface="Arial" panose="020B0604020202020204" pitchFamily="34" charset="0"/>
              </a:rPr>
            </a:br>
            <a:endParaRPr lang="en-IN" dirty="0"/>
          </a:p>
        </p:txBody>
      </p:sp>
      <p:graphicFrame>
        <p:nvGraphicFramePr>
          <p:cNvPr id="4" name="Content Placeholder 3">
            <a:extLst>
              <a:ext uri="{FF2B5EF4-FFF2-40B4-BE49-F238E27FC236}">
                <a16:creationId xmlns="" xmlns:a16="http://schemas.microsoft.com/office/drawing/2014/main" id="{8399E565-90D9-4CE6-893C-8D7E73FFC966}"/>
              </a:ext>
            </a:extLst>
          </p:cNvPr>
          <p:cNvGraphicFramePr>
            <a:graphicFrameLocks noGrp="1"/>
          </p:cNvGraphicFramePr>
          <p:nvPr>
            <p:ph idx="1"/>
            <p:extLst>
              <p:ext uri="{D42A27DB-BD31-4B8C-83A1-F6EECF244321}">
                <p14:modId xmlns="" xmlns:p14="http://schemas.microsoft.com/office/powerpoint/2010/main" val="3023367514"/>
              </p:ext>
            </p:extLst>
          </p:nvPr>
        </p:nvGraphicFramePr>
        <p:xfrm>
          <a:off x="3543300" y="2615381"/>
          <a:ext cx="5105400" cy="2071713"/>
        </p:xfrm>
        <a:graphic>
          <a:graphicData uri="http://schemas.openxmlformats.org/drawingml/2006/table">
            <a:tbl>
              <a:tblPr/>
              <a:tblGrid>
                <a:gridCol w="2552700">
                  <a:extLst>
                    <a:ext uri="{9D8B030D-6E8A-4147-A177-3AD203B41FA5}">
                      <a16:colId xmlns="" xmlns:a16="http://schemas.microsoft.com/office/drawing/2014/main" val="2234762026"/>
                    </a:ext>
                  </a:extLst>
                </a:gridCol>
                <a:gridCol w="2552700">
                  <a:extLst>
                    <a:ext uri="{9D8B030D-6E8A-4147-A177-3AD203B41FA5}">
                      <a16:colId xmlns="" xmlns:a16="http://schemas.microsoft.com/office/drawing/2014/main" val="1148437803"/>
                    </a:ext>
                  </a:extLst>
                </a:gridCol>
              </a:tblGrid>
              <a:tr h="690571">
                <a:tc>
                  <a:txBody>
                    <a:bodyPr/>
                    <a:lstStyle/>
                    <a:p>
                      <a:pPr fontAlgn="t"/>
                      <a:r>
                        <a:rPr lang="en-IN" b="1">
                          <a:effectLst/>
                        </a:rPr>
                        <a:t>P</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b="1">
                          <a:effectLst/>
                        </a:rPr>
                        <a:t>Q→F</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626891048"/>
                  </a:ext>
                </a:extLst>
              </a:tr>
              <a:tr h="690571">
                <a:tc>
                  <a:txBody>
                    <a:bodyPr/>
                    <a:lstStyle/>
                    <a:p>
                      <a:pPr fontAlgn="t"/>
                      <a:r>
                        <a:rPr lang="en-IN">
                          <a:effectLst/>
                        </a:rPr>
                        <a:t>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4253081994"/>
                  </a:ext>
                </a:extLst>
              </a:tr>
              <a:tr h="690571">
                <a:tc>
                  <a:txBody>
                    <a:bodyPr/>
                    <a:lstStyle/>
                    <a:p>
                      <a:pPr fontAlgn="t"/>
                      <a:r>
                        <a:rPr lang="en-IN">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tc>
                  <a:txBody>
                    <a:bodyPr/>
                    <a:lstStyle/>
                    <a:p>
                      <a:pPr fontAlgn="t"/>
                      <a:r>
                        <a:rPr lang="en-IN" dirty="0">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3803110427"/>
                  </a:ext>
                </a:extLst>
              </a:tr>
            </a:tbl>
          </a:graphicData>
        </a:graphic>
      </p:graphicFrame>
      <p:sp>
        <p:nvSpPr>
          <p:cNvPr id="5" name="Rectangle 1">
            <a:extLst>
              <a:ext uri="{FF2B5EF4-FFF2-40B4-BE49-F238E27FC236}">
                <a16:creationId xmlns="" xmlns:a16="http://schemas.microsoft.com/office/drawing/2014/main" id="{79EE7A94-7205-C2E8-6ACF-587E919C142F}"/>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11154283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48DC53-E6F9-5AC2-9AA7-66207F8BB0F3}"/>
              </a:ext>
            </a:extLst>
          </p:cNvPr>
          <p:cNvSpPr>
            <a:spLocks noGrp="1"/>
          </p:cNvSpPr>
          <p:nvPr>
            <p:ph type="title"/>
          </p:nvPr>
        </p:nvSpPr>
        <p:spPr>
          <a:xfrm>
            <a:off x="1219200" y="1130709"/>
            <a:ext cx="10134600" cy="786581"/>
          </a:xfrm>
        </p:spPr>
        <p:txBody>
          <a:bodyPr>
            <a:normAutofit fontScale="90000"/>
          </a:bodyPr>
          <a:lstStyle/>
          <a:p>
            <a:pPr marL="0" marR="0" lvl="0" indent="0" defTabSz="914400" rtl="0" eaLnBrk="0" fontAlgn="base" latinLnBrk="0" hangingPunct="0">
              <a:lnSpc>
                <a:spcPct val="100000"/>
              </a:lnSpc>
              <a:spcBef>
                <a:spcPct val="0"/>
              </a:spcBef>
              <a:spcAft>
                <a:spcPct val="0"/>
              </a:spcAft>
              <a:tabLst/>
            </a:pPr>
            <a:r>
              <a:rPr kumimoji="0" lang="en-US" altLang="en-US" sz="1800" b="1" i="0" u="none" strike="noStrike" cap="none" normalizeH="0" baseline="0" dirty="0">
                <a:ln>
                  <a:noFill/>
                </a:ln>
                <a:effectLst/>
                <a:latin typeface="Poppins" panose="00000500000000000000" pitchFamily="2" charset="0"/>
                <a:cs typeface="Poppins" panose="00000500000000000000" pitchFamily="2" charset="0"/>
              </a:rPr>
              <a:t>Logical Identity</a:t>
            </a:r>
            <a:r>
              <a:rPr kumimoji="0" lang="en-US" altLang="en-US" sz="1800" b="1" i="0" u="none" strike="noStrike" cap="none" normalizeH="0" baseline="0" dirty="0">
                <a:ln>
                  <a:noFill/>
                </a:ln>
                <a:solidFill>
                  <a:srgbClr val="444444"/>
                </a:solidFill>
                <a:effectLst/>
                <a:latin typeface="Poppins" panose="00000500000000000000" pitchFamily="2" charset="0"/>
                <a:cs typeface="Poppins" panose="00000500000000000000" pitchFamily="2" charset="0"/>
              </a:rPr>
              <a:t/>
            </a:r>
            <a:br>
              <a:rPr kumimoji="0" lang="en-US" altLang="en-US" sz="1800" b="1" i="0" u="none" strike="noStrike" cap="none" normalizeH="0" baseline="0" dirty="0">
                <a:ln>
                  <a:noFill/>
                </a:ln>
                <a:solidFill>
                  <a:srgbClr val="444444"/>
                </a:solidFill>
                <a:effectLst/>
                <a:latin typeface="Poppins" panose="00000500000000000000" pitchFamily="2" charset="0"/>
                <a:cs typeface="Poppins" panose="00000500000000000000" pitchFamily="2" charset="0"/>
              </a:rPr>
            </a:br>
            <a:r>
              <a:rPr kumimoji="0" lang="en-US" altLang="en-US" sz="1800" b="0" i="0" u="none" strike="noStrike" cap="none" normalizeH="0" baseline="0" dirty="0">
                <a:ln>
                  <a:noFill/>
                </a:ln>
                <a:solidFill>
                  <a:schemeClr val="accent4"/>
                </a:solidFill>
                <a:effectLst/>
                <a:latin typeface="Poppins" panose="00000500000000000000" pitchFamily="2" charset="0"/>
                <a:cs typeface="Poppins" panose="00000500000000000000" pitchFamily="2" charset="0"/>
              </a:rPr>
              <a:t>In this operation, the output value remains the same or equal to the input value. Let us find out with the help of the table.</a:t>
            </a:r>
            <a:r>
              <a:rPr kumimoji="0" lang="en-US" altLang="en-US" sz="1800" b="0" i="0" u="none" strike="noStrike" cap="none" normalizeH="0" baseline="0" dirty="0">
                <a:ln>
                  <a:noFill/>
                </a:ln>
                <a:solidFill>
                  <a:schemeClr val="accent4"/>
                </a:solidFill>
                <a:effectLst/>
              </a:rPr>
              <a:t/>
            </a:r>
            <a:br>
              <a:rPr kumimoji="0" lang="en-US" altLang="en-US" sz="1800" b="0" i="0" u="none" strike="noStrike" cap="none" normalizeH="0" baseline="0" dirty="0">
                <a:ln>
                  <a:noFill/>
                </a:ln>
                <a:solidFill>
                  <a:schemeClr val="accent4"/>
                </a:solidFill>
                <a:effectLst/>
              </a:rPr>
            </a:br>
            <a:r>
              <a:rPr kumimoji="0" lang="en-US" altLang="en-US" sz="1800" b="0" i="0" u="none" strike="noStrike" cap="none" normalizeH="0" baseline="0" dirty="0">
                <a:ln>
                  <a:noFill/>
                </a:ln>
                <a:solidFill>
                  <a:schemeClr val="accent4"/>
                </a:solidFill>
                <a:effectLst/>
                <a:latin typeface="Poppins" panose="00000500000000000000" pitchFamily="2" charset="0"/>
                <a:cs typeface="Poppins" panose="00000500000000000000" pitchFamily="2" charset="0"/>
              </a:rPr>
              <a:t>So, here you can see that even after the operation is performed on the input value, its value remains unchanged</a:t>
            </a:r>
            <a:r>
              <a:rPr kumimoji="0" lang="en-US" altLang="en-US" sz="1800" b="0" i="0" u="none" strike="noStrike" cap="none" normalizeH="0" baseline="0" dirty="0">
                <a:ln>
                  <a:noFill/>
                </a:ln>
                <a:solidFill>
                  <a:srgbClr val="444444"/>
                </a:solidFill>
                <a:effectLst/>
                <a:latin typeface="Poppins" panose="00000500000000000000" pitchFamily="2" charset="0"/>
                <a:cs typeface="Poppins" panose="00000500000000000000" pitchFamily="2" charset="0"/>
              </a:rPr>
              <a:t>.</a:t>
            </a:r>
            <a:r>
              <a:rPr kumimoji="0" lang="en-US" altLang="en-US" sz="4400" b="0" i="0" u="none" strike="noStrike" cap="none" normalizeH="0" baseline="0" dirty="0">
                <a:ln>
                  <a:noFill/>
                </a:ln>
                <a:solidFill>
                  <a:schemeClr val="tx1"/>
                </a:solidFill>
                <a:effectLst/>
                <a:latin typeface="Arial" panose="020B0604020202020204" pitchFamily="34" charset="0"/>
              </a:rPr>
              <a:t/>
            </a:r>
            <a:br>
              <a:rPr kumimoji="0" lang="en-US" altLang="en-US" sz="4400" b="0" i="0" u="none" strike="noStrike" cap="none" normalizeH="0" baseline="0" dirty="0">
                <a:ln>
                  <a:noFill/>
                </a:ln>
                <a:solidFill>
                  <a:schemeClr val="tx1"/>
                </a:solidFill>
                <a:effectLst/>
                <a:latin typeface="Arial" panose="020B0604020202020204" pitchFamily="34" charset="0"/>
              </a:rPr>
            </a:br>
            <a:endParaRPr lang="en-IN" dirty="0"/>
          </a:p>
        </p:txBody>
      </p:sp>
      <p:graphicFrame>
        <p:nvGraphicFramePr>
          <p:cNvPr id="4" name="Content Placeholder 3">
            <a:extLst>
              <a:ext uri="{FF2B5EF4-FFF2-40B4-BE49-F238E27FC236}">
                <a16:creationId xmlns="" xmlns:a16="http://schemas.microsoft.com/office/drawing/2014/main" id="{53578A57-BA6C-791B-95E2-5C6439DA2992}"/>
              </a:ext>
            </a:extLst>
          </p:cNvPr>
          <p:cNvGraphicFramePr>
            <a:graphicFrameLocks noGrp="1"/>
          </p:cNvGraphicFramePr>
          <p:nvPr>
            <p:ph idx="1"/>
            <p:extLst>
              <p:ext uri="{D42A27DB-BD31-4B8C-83A1-F6EECF244321}">
                <p14:modId xmlns="" xmlns:p14="http://schemas.microsoft.com/office/powerpoint/2010/main" val="1913493867"/>
              </p:ext>
            </p:extLst>
          </p:nvPr>
        </p:nvGraphicFramePr>
        <p:xfrm>
          <a:off x="3543300" y="2859780"/>
          <a:ext cx="5105400" cy="2035275"/>
        </p:xfrm>
        <a:graphic>
          <a:graphicData uri="http://schemas.openxmlformats.org/drawingml/2006/table">
            <a:tbl>
              <a:tblPr/>
              <a:tblGrid>
                <a:gridCol w="2552700">
                  <a:extLst>
                    <a:ext uri="{9D8B030D-6E8A-4147-A177-3AD203B41FA5}">
                      <a16:colId xmlns="" xmlns:a16="http://schemas.microsoft.com/office/drawing/2014/main" val="173060380"/>
                    </a:ext>
                  </a:extLst>
                </a:gridCol>
                <a:gridCol w="2552700">
                  <a:extLst>
                    <a:ext uri="{9D8B030D-6E8A-4147-A177-3AD203B41FA5}">
                      <a16:colId xmlns="" xmlns:a16="http://schemas.microsoft.com/office/drawing/2014/main" val="391393723"/>
                    </a:ext>
                  </a:extLst>
                </a:gridCol>
              </a:tblGrid>
              <a:tr h="678425">
                <a:tc>
                  <a:txBody>
                    <a:bodyPr/>
                    <a:lstStyle/>
                    <a:p>
                      <a:pPr fontAlgn="t"/>
                      <a:r>
                        <a:rPr lang="en-IN" b="1">
                          <a:effectLst/>
                        </a:rPr>
                        <a:t>P</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b="1">
                          <a:effectLst/>
                        </a:rPr>
                        <a:t>Q→P</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2086232593"/>
                  </a:ext>
                </a:extLst>
              </a:tr>
              <a:tr h="678425">
                <a:tc>
                  <a:txBody>
                    <a:bodyPr/>
                    <a:lstStyle/>
                    <a:p>
                      <a:pPr fontAlgn="t"/>
                      <a:r>
                        <a:rPr lang="en-IN">
                          <a:effectLst/>
                        </a:rPr>
                        <a:t>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a:effectLst/>
                        </a:rPr>
                        <a:t>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1373289026"/>
                  </a:ext>
                </a:extLst>
              </a:tr>
              <a:tr h="678425">
                <a:tc>
                  <a:txBody>
                    <a:bodyPr/>
                    <a:lstStyle/>
                    <a:p>
                      <a:pPr fontAlgn="t"/>
                      <a:r>
                        <a:rPr lang="en-IN">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tc>
                  <a:txBody>
                    <a:bodyPr/>
                    <a:lstStyle/>
                    <a:p>
                      <a:pPr fontAlgn="t"/>
                      <a:r>
                        <a:rPr lang="en-IN" dirty="0">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3989367454"/>
                  </a:ext>
                </a:extLst>
              </a:tr>
            </a:tbl>
          </a:graphicData>
        </a:graphic>
      </p:graphicFrame>
    </p:spTree>
    <p:extLst>
      <p:ext uri="{BB962C8B-B14F-4D97-AF65-F5344CB8AC3E}">
        <p14:creationId xmlns="" xmlns:p14="http://schemas.microsoft.com/office/powerpoint/2010/main" val="23107948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C062077-F8F3-C7DB-E528-EE128A6077ED}"/>
              </a:ext>
            </a:extLst>
          </p:cNvPr>
          <p:cNvSpPr>
            <a:spLocks noGrp="1"/>
          </p:cNvSpPr>
          <p:nvPr>
            <p:ph type="title"/>
          </p:nvPr>
        </p:nvSpPr>
        <p:spPr/>
        <p:txBody>
          <a:bodyPr>
            <a:normAutofit fontScale="90000"/>
          </a:bodyPr>
          <a:lstStyle/>
          <a:p>
            <a:pPr marL="0" marR="0" lvl="0" indent="0" defTabSz="914400" rtl="0" eaLnBrk="0" fontAlgn="base" latinLnBrk="0" hangingPunct="0">
              <a:lnSpc>
                <a:spcPct val="100000"/>
              </a:lnSpc>
              <a:spcBef>
                <a:spcPct val="0"/>
              </a:spcBef>
              <a:spcAft>
                <a:spcPct val="0"/>
              </a:spcAft>
              <a:tabLst/>
            </a:pPr>
            <a:r>
              <a:rPr kumimoji="0" lang="en-US" altLang="en-US" sz="1600" b="1" i="0" u="none" strike="noStrike" cap="none" normalizeH="0" baseline="0" dirty="0">
                <a:ln>
                  <a:noFill/>
                </a:ln>
                <a:effectLst/>
                <a:latin typeface="Arial Black" panose="020B0A04020102020204" pitchFamily="34" charset="0"/>
                <a:cs typeface="Poppins" panose="00000500000000000000" pitchFamily="2" charset="0"/>
              </a:rPr>
              <a:t>Logical Negation</a:t>
            </a:r>
            <a:r>
              <a:rPr kumimoji="0" lang="en-US" altLang="en-US" sz="1600" b="1" i="0" u="none" strike="noStrike" cap="none" normalizeH="0" baseline="0" dirty="0">
                <a:ln>
                  <a:noFill/>
                </a:ln>
                <a:solidFill>
                  <a:srgbClr val="444444"/>
                </a:solidFill>
                <a:effectLst/>
                <a:latin typeface="Arial Black" panose="020B0A04020102020204" pitchFamily="34" charset="0"/>
                <a:cs typeface="Poppins" panose="00000500000000000000" pitchFamily="2" charset="0"/>
              </a:rPr>
              <a:t/>
            </a:r>
            <a:br>
              <a:rPr kumimoji="0" lang="en-US" altLang="en-US" sz="1600" b="1" i="0" u="none" strike="noStrike" cap="none" normalizeH="0" baseline="0" dirty="0">
                <a:ln>
                  <a:noFill/>
                </a:ln>
                <a:solidFill>
                  <a:srgbClr val="444444"/>
                </a:solidFill>
                <a:effectLst/>
                <a:latin typeface="Arial Black" panose="020B0A04020102020204" pitchFamily="34" charset="0"/>
                <a:cs typeface="Poppins" panose="00000500000000000000" pitchFamily="2" charset="0"/>
              </a:rPr>
            </a:br>
            <a:r>
              <a:rPr kumimoji="0" lang="en-US" altLang="en-US" sz="1600" b="0" i="0" u="none" strike="noStrike" cap="none" normalizeH="0" baseline="0" dirty="0">
                <a:ln>
                  <a:noFill/>
                </a:ln>
                <a:solidFill>
                  <a:schemeClr val="accent4">
                    <a:lumMod val="40000"/>
                    <a:lumOff val="60000"/>
                  </a:schemeClr>
                </a:solidFill>
                <a:effectLst/>
                <a:latin typeface="Poppins" panose="00000500000000000000" pitchFamily="2" charset="0"/>
                <a:cs typeface="Poppins" panose="00000500000000000000" pitchFamily="2" charset="0"/>
              </a:rPr>
              <a:t>When we perform the logical negotiation operation on a single logical value or propositional value, we get the opposite value of the input value, as an output. Let us see the truth-table for this:</a:t>
            </a:r>
            <a:r>
              <a:rPr kumimoji="0" lang="en-US" altLang="en-US" sz="1600" b="0" i="0" u="none" strike="noStrike" cap="none" normalizeH="0" baseline="0" dirty="0">
                <a:ln>
                  <a:noFill/>
                </a:ln>
                <a:solidFill>
                  <a:schemeClr val="accent4">
                    <a:lumMod val="40000"/>
                    <a:lumOff val="60000"/>
                  </a:schemeClr>
                </a:solidFill>
                <a:effectLst/>
              </a:rPr>
              <a:t/>
            </a:r>
            <a:br>
              <a:rPr kumimoji="0" lang="en-US" altLang="en-US" sz="1600" b="0" i="0" u="none" strike="noStrike" cap="none" normalizeH="0" baseline="0" dirty="0">
                <a:ln>
                  <a:noFill/>
                </a:ln>
                <a:solidFill>
                  <a:schemeClr val="accent4">
                    <a:lumMod val="40000"/>
                    <a:lumOff val="60000"/>
                  </a:schemeClr>
                </a:solidFill>
                <a:effectLst/>
              </a:rPr>
            </a:br>
            <a:r>
              <a:rPr kumimoji="0" lang="en-US" altLang="en-US" sz="1600" b="0" i="0" u="none" strike="noStrike" cap="none" normalizeH="0" baseline="0" dirty="0">
                <a:ln>
                  <a:noFill/>
                </a:ln>
                <a:solidFill>
                  <a:schemeClr val="accent4">
                    <a:lumMod val="40000"/>
                    <a:lumOff val="60000"/>
                  </a:schemeClr>
                </a:solidFill>
                <a:effectLst/>
                <a:latin typeface="Poppins" panose="00000500000000000000" pitchFamily="2" charset="0"/>
                <a:cs typeface="Poppins" panose="00000500000000000000" pitchFamily="2" charset="0"/>
              </a:rPr>
              <a:t>The symbol ‘~’ denotes the negation of the value.</a:t>
            </a:r>
            <a:r>
              <a:rPr kumimoji="0" lang="en-US" altLang="en-US" sz="1600" b="0" i="0" u="none" strike="noStrike" cap="none" normalizeH="0" baseline="0" dirty="0">
                <a:ln>
                  <a:noFill/>
                </a:ln>
                <a:solidFill>
                  <a:schemeClr val="accent4">
                    <a:lumMod val="40000"/>
                    <a:lumOff val="60000"/>
                  </a:schemeClr>
                </a:solidFill>
                <a:effectLst/>
                <a:latin typeface="Arial" panose="020B0604020202020204" pitchFamily="34" charset="0"/>
              </a:rPr>
              <a:t/>
            </a:r>
            <a:br>
              <a:rPr kumimoji="0" lang="en-US" altLang="en-US" sz="1600" b="0" i="0" u="none" strike="noStrike" cap="none" normalizeH="0" baseline="0" dirty="0">
                <a:ln>
                  <a:noFill/>
                </a:ln>
                <a:solidFill>
                  <a:schemeClr val="accent4">
                    <a:lumMod val="40000"/>
                    <a:lumOff val="60000"/>
                  </a:schemeClr>
                </a:solidFill>
                <a:effectLst/>
                <a:latin typeface="Arial" panose="020B0604020202020204" pitchFamily="34" charset="0"/>
              </a:rPr>
            </a:br>
            <a:endParaRPr lang="en-IN" sz="1600" dirty="0">
              <a:solidFill>
                <a:schemeClr val="accent4">
                  <a:lumMod val="40000"/>
                  <a:lumOff val="60000"/>
                </a:schemeClr>
              </a:solidFill>
            </a:endParaRPr>
          </a:p>
        </p:txBody>
      </p:sp>
      <p:graphicFrame>
        <p:nvGraphicFramePr>
          <p:cNvPr id="4" name="Content Placeholder 3">
            <a:extLst>
              <a:ext uri="{FF2B5EF4-FFF2-40B4-BE49-F238E27FC236}">
                <a16:creationId xmlns="" xmlns:a16="http://schemas.microsoft.com/office/drawing/2014/main" id="{CEFEE0BB-3824-407D-F85A-FF23C9A4C8A3}"/>
              </a:ext>
            </a:extLst>
          </p:cNvPr>
          <p:cNvGraphicFramePr>
            <a:graphicFrameLocks noGrp="1"/>
          </p:cNvGraphicFramePr>
          <p:nvPr>
            <p:ph idx="1"/>
            <p:extLst>
              <p:ext uri="{D42A27DB-BD31-4B8C-83A1-F6EECF244321}">
                <p14:modId xmlns="" xmlns:p14="http://schemas.microsoft.com/office/powerpoint/2010/main" val="2780465613"/>
              </p:ext>
            </p:extLst>
          </p:nvPr>
        </p:nvGraphicFramePr>
        <p:xfrm>
          <a:off x="3543300" y="2703871"/>
          <a:ext cx="5105400" cy="1983222"/>
        </p:xfrm>
        <a:graphic>
          <a:graphicData uri="http://schemas.openxmlformats.org/drawingml/2006/table">
            <a:tbl>
              <a:tblPr/>
              <a:tblGrid>
                <a:gridCol w="2552700">
                  <a:extLst>
                    <a:ext uri="{9D8B030D-6E8A-4147-A177-3AD203B41FA5}">
                      <a16:colId xmlns="" xmlns:a16="http://schemas.microsoft.com/office/drawing/2014/main" val="1499729391"/>
                    </a:ext>
                  </a:extLst>
                </a:gridCol>
                <a:gridCol w="2552700">
                  <a:extLst>
                    <a:ext uri="{9D8B030D-6E8A-4147-A177-3AD203B41FA5}">
                      <a16:colId xmlns="" xmlns:a16="http://schemas.microsoft.com/office/drawing/2014/main" val="3461419297"/>
                    </a:ext>
                  </a:extLst>
                </a:gridCol>
              </a:tblGrid>
              <a:tr h="661074">
                <a:tc>
                  <a:txBody>
                    <a:bodyPr/>
                    <a:lstStyle/>
                    <a:p>
                      <a:pPr fontAlgn="t"/>
                      <a:r>
                        <a:rPr lang="en-IN" b="1">
                          <a:effectLst/>
                        </a:rPr>
                        <a:t>P</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b="1">
                          <a:effectLst/>
                        </a:rPr>
                        <a:t>Q→~P</a:t>
                      </a:r>
                      <a:endParaRPr lang="en-IN">
                        <a:effectLst/>
                      </a:endParaRP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3878197057"/>
                  </a:ext>
                </a:extLst>
              </a:tr>
              <a:tr h="661074">
                <a:tc>
                  <a:txBody>
                    <a:bodyPr/>
                    <a:lstStyle/>
                    <a:p>
                      <a:pPr fontAlgn="t"/>
                      <a:r>
                        <a:rPr lang="en-IN">
                          <a:effectLst/>
                        </a:rPr>
                        <a:t>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tc>
                  <a:txBody>
                    <a:bodyPr/>
                    <a:lstStyle/>
                    <a:p>
                      <a:pPr fontAlgn="t"/>
                      <a:r>
                        <a:rPr lang="en-IN">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381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2116622823"/>
                  </a:ext>
                </a:extLst>
              </a:tr>
              <a:tr h="661074">
                <a:tc>
                  <a:txBody>
                    <a:bodyPr/>
                    <a:lstStyle/>
                    <a:p>
                      <a:pPr fontAlgn="t"/>
                      <a:r>
                        <a:rPr lang="en-IN">
                          <a:effectLst/>
                        </a:rPr>
                        <a:t>F</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tc>
                  <a:txBody>
                    <a:bodyPr/>
                    <a:lstStyle/>
                    <a:p>
                      <a:pPr fontAlgn="t"/>
                      <a:r>
                        <a:rPr lang="en-IN" dirty="0">
                          <a:effectLst/>
                        </a:rPr>
                        <a:t>T</a:t>
                      </a:r>
                    </a:p>
                  </a:txBody>
                  <a:tcPr marL="60960" marR="60960" marT="91440" marB="91440">
                    <a:lnL w="3810" cap="flat" cmpd="sng" algn="ctr">
                      <a:solidFill>
                        <a:srgbClr val="444444"/>
                      </a:solidFill>
                      <a:prstDash val="solid"/>
                      <a:round/>
                      <a:headEnd type="none" w="med" len="med"/>
                      <a:tailEnd type="none" w="med" len="med"/>
                    </a:lnL>
                    <a:lnR w="3810" cap="flat" cmpd="sng" algn="ctr">
                      <a:solidFill>
                        <a:srgbClr val="444444"/>
                      </a:solidFill>
                      <a:prstDash val="solid"/>
                      <a:round/>
                      <a:headEnd type="none" w="med" len="med"/>
                      <a:tailEnd type="none" w="med" len="med"/>
                    </a:lnR>
                    <a:lnT w="3810" cap="flat" cmpd="sng" algn="ctr">
                      <a:solidFill>
                        <a:srgbClr val="444444"/>
                      </a:solidFill>
                      <a:prstDash val="solid"/>
                      <a:round/>
                      <a:headEnd type="none" w="med" len="med"/>
                      <a:tailEnd type="none" w="med" len="med"/>
                    </a:lnT>
                    <a:lnB w="7620" cap="flat" cmpd="sng" algn="ctr">
                      <a:solidFill>
                        <a:srgbClr val="444444"/>
                      </a:solidFill>
                      <a:prstDash val="solid"/>
                      <a:round/>
                      <a:headEnd type="none" w="med" len="med"/>
                      <a:tailEnd type="none" w="med" len="med"/>
                    </a:lnB>
                    <a:solidFill>
                      <a:srgbClr val="F1EDFF"/>
                    </a:solidFill>
                  </a:tcPr>
                </a:tc>
                <a:extLst>
                  <a:ext uri="{0D108BD9-81ED-4DB2-BD59-A6C34878D82A}">
                    <a16:rowId xmlns="" xmlns:a16="http://schemas.microsoft.com/office/drawing/2014/main" val="1258815577"/>
                  </a:ext>
                </a:extLst>
              </a:tr>
            </a:tbl>
          </a:graphicData>
        </a:graphic>
      </p:graphicFrame>
    </p:spTree>
    <p:extLst>
      <p:ext uri="{BB962C8B-B14F-4D97-AF65-F5344CB8AC3E}">
        <p14:creationId xmlns="" xmlns:p14="http://schemas.microsoft.com/office/powerpoint/2010/main" val="30822949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47</TotalTime>
  <Words>255</Words>
  <Application>Microsoft Office PowerPoint</Application>
  <PresentationFormat>Custom</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Ion Boardroom</vt:lpstr>
      <vt:lpstr>DISCREATE MATHEMATICAL         STRUCTURE</vt:lpstr>
      <vt:lpstr>Equivalence Logic-Prepositionals</vt:lpstr>
      <vt:lpstr>                                  LAWS</vt:lpstr>
      <vt:lpstr>                          Truth tables</vt:lpstr>
      <vt:lpstr>Logical True In this operation, the output is always true, despite any input value. Suppose P denotes the input values and Q denotes the output, then we can write the table as;  </vt:lpstr>
      <vt:lpstr>Logical False Unlike the logical true, the output values for logical false are always false. It is also said to be unary falsum. Let us create a truth table for this operation. Where T=True and F=False </vt:lpstr>
      <vt:lpstr>Logical Identity In this operation, the output value remains the same or equal to the input value. Let us find out with the help of the table. So, here you can see that even after the operation is performed on the input value, its value remains unchanged. </vt:lpstr>
      <vt:lpstr>Logical Negation When we perform the logical negotiation operation on a single logical value or propositional value, we get the opposite value of the input value, as an output. Let us see the truth-table for this: The symbol ‘~’ denotes the negation of the value.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DISCREATE MATHEMATICAL         STRUCTURE</dc:title>
  <dc:creator>ganesh varanasi</dc:creator>
  <cp:lastModifiedBy>DNR42</cp:lastModifiedBy>
  <cp:revision>6</cp:revision>
  <dcterms:created xsi:type="dcterms:W3CDTF">2024-06-22T08:48:51Z</dcterms:created>
  <dcterms:modified xsi:type="dcterms:W3CDTF">2024-06-28T06:33:26Z</dcterms:modified>
</cp:coreProperties>
</file>