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64" r:id="rId2"/>
    <p:sldId id="266" r:id="rId3"/>
    <p:sldId id="267" r:id="rId4"/>
    <p:sldId id="268" r:id="rId5"/>
    <p:sldId id="269" r:id="rId6"/>
    <p:sldId id="270" r:id="rId7"/>
    <p:sldId id="27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4660"/>
  </p:normalViewPr>
  <p:slideViewPr>
    <p:cSldViewPr snapToGrid="0">
      <p:cViewPr varScale="1">
        <p:scale>
          <a:sx n="86" d="100"/>
          <a:sy n="86" d="100"/>
        </p:scale>
        <p:origin x="-69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695758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9635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1800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060976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74305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3187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55516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312768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4049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54514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2037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32909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96160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68018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7496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4190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7564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6164775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ABB6D7-1804-0CBA-B3A2-532C15D9C706}"/>
              </a:ext>
            </a:extLst>
          </p:cNvPr>
          <p:cNvSpPr>
            <a:spLocks noGrp="1"/>
          </p:cNvSpPr>
          <p:nvPr>
            <p:ph type="title"/>
          </p:nvPr>
        </p:nvSpPr>
        <p:spPr/>
        <p:txBody>
          <a:bodyPr/>
          <a:lstStyle/>
          <a:p>
            <a:r>
              <a:rPr lang="en-US" dirty="0">
                <a:latin typeface="+mn-lt"/>
              </a:rPr>
              <a:t>                                 UNIT-II</a:t>
            </a:r>
            <a:endParaRPr lang="en-IN" dirty="0">
              <a:latin typeface="+mn-lt"/>
            </a:endParaRPr>
          </a:p>
        </p:txBody>
      </p:sp>
      <p:sp>
        <p:nvSpPr>
          <p:cNvPr id="3" name="Content Placeholder 2">
            <a:extLst>
              <a:ext uri="{FF2B5EF4-FFF2-40B4-BE49-F238E27FC236}">
                <a16:creationId xmlns="" xmlns:a16="http://schemas.microsoft.com/office/drawing/2014/main" id="{7F7DF30F-277D-15FC-CA4E-D92040E51C8A}"/>
              </a:ext>
            </a:extLst>
          </p:cNvPr>
          <p:cNvSpPr>
            <a:spLocks noGrp="1"/>
          </p:cNvSpPr>
          <p:nvPr>
            <p:ph idx="1"/>
          </p:nvPr>
        </p:nvSpPr>
        <p:spPr/>
        <p:txBody>
          <a:bodyPr>
            <a:normAutofit fontScale="85000" lnSpcReduction="20000"/>
          </a:bodyPr>
          <a:lstStyle/>
          <a:p>
            <a:pPr marL="0" indent="0">
              <a:buNone/>
            </a:pPr>
            <a:r>
              <a:rPr lang="en-US" sz="2800" dirty="0">
                <a:latin typeface="Arial Black" panose="020B0A04020102020204" pitchFamily="34" charset="0"/>
              </a:rPr>
              <a:t>                             </a:t>
            </a:r>
            <a:r>
              <a:rPr lang="en-US" sz="2800" dirty="0"/>
              <a:t>Counting Techniques</a:t>
            </a:r>
          </a:p>
          <a:p>
            <a:pPr marL="0" indent="0">
              <a:buNone/>
            </a:pPr>
            <a:r>
              <a:rPr lang="en-IN" sz="2200" b="1" dirty="0"/>
              <a:t>Counting:</a:t>
            </a:r>
            <a:r>
              <a:rPr lang="en-US" sz="2200" b="0" i="0" dirty="0">
                <a:solidFill>
                  <a:srgbClr val="000000"/>
                </a:solidFill>
                <a:effectLst/>
                <a:highlight>
                  <a:srgbClr val="FFFFFF"/>
                </a:highlight>
              </a:rPr>
              <a:t>The term ‘counting’ is the fundamental concept of Mathematics. The whole world of Mathematics started with the basic necessity of counting. Our ancestors first used fingers for counting and later started using beans, sticks, buttons, and beads to count. However, they, later on, realized that these methods of counting cannot be used in cases where we are forced to count large and large quantities of numbers. That is when our Mathematicians came out with a way of determining large counts efficiently and accurately with the help of the fundamental counting principle. The fundamental counting principle is one of the most important rules in Mathematics especially in probability problems and is used to find the number of ways in which the combination of several events can occur. </a:t>
            </a:r>
            <a:endParaRPr lang="en-US" sz="2200" dirty="0"/>
          </a:p>
          <a:p>
            <a:pPr marL="0" indent="0">
              <a:buNone/>
            </a:pPr>
            <a:endParaRPr lang="en-IN" dirty="0"/>
          </a:p>
        </p:txBody>
      </p:sp>
    </p:spTree>
    <p:extLst>
      <p:ext uri="{BB962C8B-B14F-4D97-AF65-F5344CB8AC3E}">
        <p14:creationId xmlns="" xmlns:p14="http://schemas.microsoft.com/office/powerpoint/2010/main" val="90758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7AA209-68C7-11D2-C79C-5EE91B25EDFD}"/>
              </a:ext>
            </a:extLst>
          </p:cNvPr>
          <p:cNvSpPr>
            <a:spLocks noGrp="1"/>
          </p:cNvSpPr>
          <p:nvPr>
            <p:ph type="title"/>
          </p:nvPr>
        </p:nvSpPr>
        <p:spPr/>
        <p:txBody>
          <a:bodyPr>
            <a:normAutofit fontScale="90000"/>
          </a:bodyPr>
          <a:lstStyle/>
          <a:p>
            <a:r>
              <a:rPr lang="en-IN" sz="4400" dirty="0">
                <a:effectLst/>
                <a:latin typeface="Arial Black" panose="020B0A04020102020204" pitchFamily="34" charset="0"/>
                <a:ea typeface="Calibri" panose="020F0502020204030204" pitchFamily="34" charset="0"/>
                <a:cs typeface="Times New Roman" panose="02020603050405020304" pitchFamily="18" charset="0"/>
              </a:rPr>
              <a:t>Combinations and Permutations</a:t>
            </a:r>
            <a:endParaRPr lang="en-IN" dirty="0"/>
          </a:p>
        </p:txBody>
      </p:sp>
      <p:sp>
        <p:nvSpPr>
          <p:cNvPr id="3" name="Content Placeholder 2">
            <a:extLst>
              <a:ext uri="{FF2B5EF4-FFF2-40B4-BE49-F238E27FC236}">
                <a16:creationId xmlns="" xmlns:a16="http://schemas.microsoft.com/office/drawing/2014/main" id="{E2279C9C-BD9C-5B00-C7F2-4AEECC2DFDC3}"/>
              </a:ext>
            </a:extLst>
          </p:cNvPr>
          <p:cNvSpPr>
            <a:spLocks noGrp="1"/>
          </p:cNvSpPr>
          <p:nvPr>
            <p:ph idx="1"/>
          </p:nvPr>
        </p:nvSpPr>
        <p:spPr/>
        <p:txBody>
          <a:bodyPr>
            <a:normAutofit fontScale="62500" lnSpcReduction="20000"/>
          </a:bodyPr>
          <a:lstStyle/>
          <a:p>
            <a:r>
              <a:rPr lang="en-IN" sz="2800" b="1" i="0" dirty="0">
                <a:solidFill>
                  <a:srgbClr val="000000"/>
                </a:solidFill>
                <a:effectLst/>
                <a:latin typeface="Arial Black" panose="020B0A04020102020204" pitchFamily="34" charset="0"/>
              </a:rPr>
              <a:t>Permutations</a:t>
            </a:r>
          </a:p>
          <a:p>
            <a:r>
              <a:rPr lang="en-US" sz="2800" b="0" i="0" dirty="0">
                <a:solidFill>
                  <a:srgbClr val="000000"/>
                </a:solidFill>
                <a:effectLst/>
                <a:highlight>
                  <a:srgbClr val="FFFFFF"/>
                </a:highlight>
                <a:latin typeface="Verdana" panose="020B0604030504040204" pitchFamily="34" charset="0"/>
              </a:rPr>
              <a:t>A </a:t>
            </a:r>
            <a:r>
              <a:rPr lang="en-US" sz="2800" b="1" i="0" dirty="0">
                <a:solidFill>
                  <a:srgbClr val="000000"/>
                </a:solidFill>
                <a:effectLst/>
                <a:highlight>
                  <a:srgbClr val="FFFFFF"/>
                </a:highlight>
                <a:latin typeface="Verdana" panose="020B0604030504040204" pitchFamily="34" charset="0"/>
              </a:rPr>
              <a:t>permutation</a:t>
            </a:r>
            <a:r>
              <a:rPr lang="en-US" sz="2800" b="0" i="0" dirty="0">
                <a:solidFill>
                  <a:srgbClr val="000000"/>
                </a:solidFill>
                <a:effectLst/>
                <a:highlight>
                  <a:srgbClr val="FFFFFF"/>
                </a:highlight>
                <a:latin typeface="Verdana" panose="020B0604030504040204" pitchFamily="34" charset="0"/>
              </a:rPr>
              <a:t> is an arrangement of some elements in which order matters. In other words a Permutation is an ordered Combination of elements.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800" b="1" dirty="0">
              <a:solidFill>
                <a:schemeClr val="tx1"/>
              </a:solidFill>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latin typeface="Verdana" panose="020B0604030504040204" pitchFamily="34" charset="0"/>
              </a:rPr>
              <a:t>Number of Permutations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 number of permutations of ‘n’ different things taken ‘r’ at a time is denoted by </a:t>
            </a:r>
            <a:r>
              <a:rPr kumimoji="0" lang="en-US" altLang="en-US" sz="2800" b="0" i="0" u="none" strike="noStrike" cap="none" normalizeH="0" baseline="0" dirty="0">
                <a:ln>
                  <a:noFill/>
                </a:ln>
                <a:solidFill>
                  <a:srgbClr val="000000"/>
                </a:solidFill>
                <a:effectLst/>
                <a:latin typeface="MathJax_Math-italic"/>
              </a:rPr>
              <a:t>nPr</a:t>
            </a:r>
            <a:r>
              <a:rPr kumimoji="0" lang="en-US" altLang="en-US" sz="2800" b="0" i="0" u="none" strike="noStrike" cap="none" normalizeH="0" baseline="0" dirty="0">
                <a:ln>
                  <a:noFill/>
                </a:ln>
                <a:solidFill>
                  <a:srgbClr val="000000"/>
                </a:solidFill>
                <a:effectLst/>
                <a:latin typeface="inherit"/>
              </a:rPr>
              <a:t>𝑛𝑃𝑟</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dirty="0">
              <a:ln>
                <a:noFill/>
              </a:ln>
              <a:solidFill>
                <a:schemeClr val="tx1"/>
              </a:solidFill>
              <a:effectLst/>
              <a:latin typeface="MathJax_Math-italic"/>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MathJax_Math-italic"/>
              </a:rPr>
              <a:t>nPr</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MathJax_Math-italic"/>
              </a:rPr>
              <a:t>n</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MathJax_Math-italic"/>
              </a:rPr>
              <a:t>n</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MathJax_Math-italic"/>
              </a:rPr>
              <a:t>r</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inherit"/>
              </a:rPr>
              <a:t>𝑛𝑃𝑟=𝑛!(𝑛−𝑟)!</a:t>
            </a:r>
            <a:endParaRPr kumimoji="0" lang="en-US" altLang="en-US" sz="32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Verdana" panose="020B0604030504040204" pitchFamily="34" charset="0"/>
              </a:rPr>
              <a:t>where </a:t>
            </a:r>
            <a:r>
              <a:rPr kumimoji="0" lang="en-US" altLang="en-US" sz="2800" b="1" i="0" u="none" strike="noStrike" cap="none" normalizeH="0" baseline="0" dirty="0">
                <a:ln>
                  <a:noFill/>
                </a:ln>
                <a:solidFill>
                  <a:srgbClr val="000000"/>
                </a:solidFill>
                <a:effectLst/>
                <a:latin typeface="MathJax_Math-italic"/>
              </a:rPr>
              <a:t>n</a:t>
            </a:r>
            <a:r>
              <a:rPr kumimoji="0" lang="en-US" altLang="en-US" sz="2800" b="1" i="0" u="none" strike="noStrike" cap="none" normalizeH="0" baseline="0" dirty="0">
                <a:ln>
                  <a:noFill/>
                </a:ln>
                <a:solidFill>
                  <a:srgbClr val="000000"/>
                </a:solidFill>
                <a:effectLst/>
                <a:latin typeface="MathJax_Main"/>
              </a:rPr>
              <a:t>!=1.2.3.…(</a:t>
            </a:r>
            <a:r>
              <a:rPr kumimoji="0" lang="en-US" altLang="en-US" sz="2800" b="1" i="0" u="none" strike="noStrike" cap="none" normalizeH="0" baseline="0" dirty="0">
                <a:ln>
                  <a:noFill/>
                </a:ln>
                <a:solidFill>
                  <a:srgbClr val="000000"/>
                </a:solidFill>
                <a:effectLst/>
                <a:latin typeface="MathJax_Math-italic"/>
              </a:rPr>
              <a:t>n</a:t>
            </a:r>
            <a:r>
              <a:rPr kumimoji="0" lang="en-US" altLang="en-US" sz="2800" b="1" i="0" u="none" strike="noStrike" cap="none" normalizeH="0" baseline="0" dirty="0">
                <a:ln>
                  <a:noFill/>
                </a:ln>
                <a:solidFill>
                  <a:srgbClr val="000000"/>
                </a:solidFill>
                <a:effectLst/>
                <a:latin typeface="MathJax_Main"/>
              </a:rPr>
              <a:t>−1).</a:t>
            </a:r>
            <a:r>
              <a:rPr kumimoji="0" lang="en-US" altLang="en-US" sz="2800" b="1" i="0" u="none" strike="noStrike" cap="none" normalizeH="0" baseline="0" dirty="0">
                <a:ln>
                  <a:noFill/>
                </a:ln>
                <a:solidFill>
                  <a:srgbClr val="000000"/>
                </a:solidFill>
                <a:effectLst/>
                <a:latin typeface="MathJax_Math-italic"/>
              </a:rPr>
              <a:t>n</a:t>
            </a:r>
          </a:p>
          <a:p>
            <a:endParaRPr lang="en-IN" dirty="0"/>
          </a:p>
        </p:txBody>
      </p:sp>
    </p:spTree>
    <p:extLst>
      <p:ext uri="{BB962C8B-B14F-4D97-AF65-F5344CB8AC3E}">
        <p14:creationId xmlns="" xmlns:p14="http://schemas.microsoft.com/office/powerpoint/2010/main" val="1696392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140D2A5-7704-1691-837E-0810D1362695}"/>
              </a:ext>
            </a:extLst>
          </p:cNvPr>
          <p:cNvSpPr>
            <a:spLocks noGrp="1"/>
          </p:cNvSpPr>
          <p:nvPr>
            <p:ph type="title"/>
          </p:nvPr>
        </p:nvSpPr>
        <p:spPr/>
        <p:txBody>
          <a:bodyPr/>
          <a:lstStyle/>
          <a:p>
            <a:r>
              <a:rPr lang="en-IN" dirty="0">
                <a:latin typeface="Arial Black" panose="020B0A04020102020204" pitchFamily="34" charset="0"/>
              </a:rPr>
              <a:t>F</a:t>
            </a:r>
            <a:r>
              <a:rPr lang="en-IN" b="0" i="0" dirty="0">
                <a:effectLst/>
                <a:latin typeface="Arial Black" panose="020B0A04020102020204" pitchFamily="34" charset="0"/>
              </a:rPr>
              <a:t>ormulas of permutation</a:t>
            </a:r>
            <a:endParaRPr lang="en-IN" dirty="0"/>
          </a:p>
        </p:txBody>
      </p:sp>
      <p:sp>
        <p:nvSpPr>
          <p:cNvPr id="3" name="Content Placeholder 2">
            <a:extLst>
              <a:ext uri="{FF2B5EF4-FFF2-40B4-BE49-F238E27FC236}">
                <a16:creationId xmlns="" xmlns:a16="http://schemas.microsoft.com/office/drawing/2014/main" id="{9DDE088F-AC2F-4182-5C94-3885D238849C}"/>
              </a:ext>
            </a:extLst>
          </p:cNvPr>
          <p:cNvSpPr>
            <a:spLocks noGrp="1"/>
          </p:cNvSpPr>
          <p:nvPr>
            <p:ph idx="1"/>
          </p:nvPr>
        </p:nvSpPr>
        <p:spPr/>
        <p:txBody>
          <a:bodyPr>
            <a:normAutofit fontScale="25000" lnSpcReduction="20000"/>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5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If there are </a:t>
            </a:r>
            <a:r>
              <a:rPr kumimoji="0" lang="en-US" altLang="en-US" sz="5500" b="0" i="1" u="none" strike="noStrike" cap="none" normalizeH="0" baseline="0" dirty="0">
                <a:ln>
                  <a:noFill/>
                </a:ln>
                <a:solidFill>
                  <a:srgbClr val="000000"/>
                </a:solidFill>
                <a:effectLst/>
                <a:latin typeface="Verdana" panose="020B0604030504040204" pitchFamily="34" charset="0"/>
              </a:rPr>
              <a:t>n</a:t>
            </a:r>
            <a:r>
              <a:rPr kumimoji="0" lang="en-US" altLang="en-US" sz="5500" b="0" i="0" u="none" strike="noStrike" cap="none" normalizeH="0" baseline="0" dirty="0">
                <a:ln>
                  <a:noFill/>
                </a:ln>
                <a:solidFill>
                  <a:srgbClr val="000000"/>
                </a:solidFill>
                <a:effectLst/>
                <a:latin typeface="Verdana" panose="020B0604030504040204" pitchFamily="34" charset="0"/>
              </a:rPr>
              <a:t> elements of which </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1</a:t>
            </a:r>
            <a:r>
              <a:rPr kumimoji="0" lang="en-US" altLang="en-US" sz="5500" b="0" i="0" u="none" strike="noStrike" cap="none" normalizeH="0" baseline="0" dirty="0">
                <a:ln>
                  <a:noFill/>
                </a:ln>
                <a:solidFill>
                  <a:srgbClr val="000000"/>
                </a:solidFill>
                <a:effectLst/>
                <a:latin typeface="inherit"/>
              </a:rPr>
              <a:t>𝑎1</a:t>
            </a:r>
            <a:r>
              <a:rPr kumimoji="0" lang="en-US" altLang="en-US" sz="5500" b="0" i="0" u="none" strike="noStrike" cap="none" normalizeH="0" baseline="0" dirty="0">
                <a:ln>
                  <a:noFill/>
                </a:ln>
                <a:solidFill>
                  <a:srgbClr val="000000"/>
                </a:solidFill>
                <a:effectLst/>
                <a:latin typeface="Verdana" panose="020B0604030504040204" pitchFamily="34" charset="0"/>
              </a:rPr>
              <a:t> are alike of some kind, </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2</a:t>
            </a:r>
            <a:r>
              <a:rPr kumimoji="0" lang="en-US" altLang="en-US" sz="5500" b="0" i="0" u="none" strike="noStrike" cap="none" normalizeH="0" baseline="0" dirty="0">
                <a:ln>
                  <a:noFill/>
                </a:ln>
                <a:solidFill>
                  <a:srgbClr val="000000"/>
                </a:solidFill>
                <a:effectLst/>
                <a:latin typeface="inherit"/>
              </a:rPr>
              <a:t>𝑎2</a:t>
            </a:r>
            <a:r>
              <a:rPr kumimoji="0" lang="en-US" altLang="en-US" sz="5500" b="0" i="0" u="none" strike="noStrike" cap="none" normalizeH="0" baseline="0" dirty="0">
                <a:ln>
                  <a:noFill/>
                </a:ln>
                <a:solidFill>
                  <a:srgbClr val="000000"/>
                </a:solidFill>
                <a:effectLst/>
                <a:latin typeface="Verdana" panose="020B0604030504040204" pitchFamily="34" charset="0"/>
              </a:rPr>
              <a:t> are alike of another kind; </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3</a:t>
            </a:r>
            <a:r>
              <a:rPr kumimoji="0" lang="en-US" altLang="en-US" sz="5500" b="0" i="0" u="none" strike="noStrike" cap="none" normalizeH="0" baseline="0" dirty="0">
                <a:ln>
                  <a:noFill/>
                </a:ln>
                <a:solidFill>
                  <a:srgbClr val="000000"/>
                </a:solidFill>
                <a:effectLst/>
                <a:latin typeface="inherit"/>
              </a:rPr>
              <a:t>𝑎3</a:t>
            </a:r>
            <a:r>
              <a:rPr kumimoji="0" lang="en-US" altLang="en-US" sz="5500" b="0" i="0" u="none" strike="noStrike" cap="none" normalizeH="0" baseline="0" dirty="0">
                <a:ln>
                  <a:noFill/>
                </a:ln>
                <a:solidFill>
                  <a:srgbClr val="000000"/>
                </a:solidFill>
                <a:effectLst/>
                <a:latin typeface="Verdana" panose="020B0604030504040204" pitchFamily="34" charset="0"/>
              </a:rPr>
              <a:t> are alike of </a:t>
            </a:r>
          </a:p>
          <a:p>
            <a:pPr marL="0" marR="0" lvl="0" indent="0" algn="l" defTabSz="914400" rtl="0" eaLnBrk="0" fontAlgn="base" latinLnBrk="0" hangingPunct="0">
              <a:lnSpc>
                <a:spcPct val="100000"/>
              </a:lnSpc>
              <a:spcBef>
                <a:spcPct val="0"/>
              </a:spcBef>
              <a:spcAft>
                <a:spcPct val="0"/>
              </a:spcAft>
              <a:buClrTx/>
              <a:buSzTx/>
              <a:tabLst/>
            </a:pPr>
            <a:r>
              <a:rPr kumimoji="0" lang="en-US" altLang="en-US" sz="5500" b="0" i="0" u="none" strike="noStrike" cap="none" normalizeH="0" baseline="0" dirty="0">
                <a:ln>
                  <a:noFill/>
                </a:ln>
                <a:solidFill>
                  <a:srgbClr val="000000"/>
                </a:solidFill>
                <a:effectLst/>
                <a:latin typeface="Verdana" panose="020B0604030504040204" pitchFamily="34" charset="0"/>
              </a:rPr>
              <a:t>third kind and so on and </a:t>
            </a:r>
            <a:r>
              <a:rPr kumimoji="0" lang="en-US" altLang="en-US" sz="5500" b="0" i="0" u="none" strike="noStrike" cap="none" normalizeH="0" baseline="0" dirty="0" err="1">
                <a:ln>
                  <a:noFill/>
                </a:ln>
                <a:solidFill>
                  <a:srgbClr val="000000"/>
                </a:solidFill>
                <a:effectLst/>
                <a:latin typeface="MathJax_Math-italic"/>
              </a:rPr>
              <a:t>ar</a:t>
            </a:r>
            <a:r>
              <a:rPr kumimoji="0" lang="en-US" altLang="en-US" sz="5500" b="0" i="0" u="none" strike="noStrike" cap="none" normalizeH="0" baseline="0" dirty="0">
                <a:ln>
                  <a:noFill/>
                </a:ln>
                <a:solidFill>
                  <a:srgbClr val="000000"/>
                </a:solidFill>
                <a:effectLst/>
                <a:latin typeface="inherit"/>
              </a:rPr>
              <a:t>𝑎𝑟</a:t>
            </a:r>
            <a:r>
              <a:rPr kumimoji="0" lang="en-US" altLang="en-US" sz="5500" b="0" i="0" u="none" strike="noStrike" cap="none" normalizeH="0" baseline="0" dirty="0">
                <a:ln>
                  <a:noFill/>
                </a:ln>
                <a:solidFill>
                  <a:srgbClr val="000000"/>
                </a:solidFill>
                <a:effectLst/>
                <a:latin typeface="Verdana" panose="020B0604030504040204" pitchFamily="34" charset="0"/>
              </a:rPr>
              <a:t> are of </a:t>
            </a:r>
            <a:r>
              <a:rPr kumimoji="0" lang="en-US" altLang="en-US" sz="5500" b="0" i="0" u="none" strike="noStrike" cap="none" normalizeH="0" baseline="0" dirty="0" err="1">
                <a:ln>
                  <a:noFill/>
                </a:ln>
                <a:solidFill>
                  <a:srgbClr val="000000"/>
                </a:solidFill>
                <a:effectLst/>
                <a:latin typeface="MathJax_Math-italic"/>
              </a:rPr>
              <a:t>rth</a:t>
            </a:r>
            <a:r>
              <a:rPr kumimoji="0" lang="en-US" altLang="en-US" sz="5500" b="0" i="0" u="none" strike="noStrike" cap="none" normalizeH="0" baseline="0" dirty="0">
                <a:ln>
                  <a:noFill/>
                </a:ln>
                <a:solidFill>
                  <a:srgbClr val="000000"/>
                </a:solidFill>
                <a:effectLst/>
                <a:latin typeface="inherit"/>
              </a:rPr>
              <a:t>𝑟𝑡ℎ</a:t>
            </a:r>
            <a:r>
              <a:rPr kumimoji="0" lang="en-US" altLang="en-US" sz="5500" b="0" i="0" u="none" strike="noStrike" cap="none" normalizeH="0" baseline="0" dirty="0">
                <a:ln>
                  <a:noFill/>
                </a:ln>
                <a:solidFill>
                  <a:srgbClr val="000000"/>
                </a:solidFill>
                <a:effectLst/>
                <a:latin typeface="Verdana" panose="020B0604030504040204" pitchFamily="34" charset="0"/>
              </a:rPr>
              <a:t> kind, where </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1+</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2+...</a:t>
            </a:r>
            <a:r>
              <a:rPr kumimoji="0" lang="en-US" altLang="en-US" sz="5500" b="0" i="0" u="none" strike="noStrike" cap="none" normalizeH="0" baseline="0" dirty="0" err="1">
                <a:ln>
                  <a:noFill/>
                </a:ln>
                <a:solidFill>
                  <a:srgbClr val="000000"/>
                </a:solidFill>
                <a:effectLst/>
                <a:latin typeface="MathJax_Math-italic"/>
              </a:rPr>
              <a:t>ar</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inherit"/>
              </a:rPr>
              <a:t>(𝑎1+𝑎2+...𝑎𝑟)=𝑛</a:t>
            </a:r>
            <a:r>
              <a:rPr kumimoji="0" lang="en-US" altLang="en-US" sz="5500" b="0" i="0" u="none" strike="noStrike" cap="none" normalizeH="0" baseline="0" dirty="0">
                <a:ln>
                  <a:noFill/>
                </a:ln>
                <a:solidFill>
                  <a:srgbClr val="000000"/>
                </a:solidFill>
                <a:effectLst/>
                <a:latin typeface="Verdana" panose="020B060403050404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500" b="0" i="0" u="none" strike="noStrike" cap="none" normalizeH="0" baseline="0" dirty="0">
                <a:ln>
                  <a:noFill/>
                </a:ln>
                <a:solidFill>
                  <a:srgbClr val="000000"/>
                </a:solidFill>
                <a:effectLst/>
                <a:latin typeface="Verdana" panose="020B0604030504040204" pitchFamily="34" charset="0"/>
              </a:rPr>
              <a:t>Then, number of permutations of these n objects is = </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1!(</a:t>
            </a:r>
            <a:r>
              <a:rPr kumimoji="0" lang="en-US" altLang="en-US" sz="5500" b="0" i="0" u="none" strike="noStrike" cap="none" normalizeH="0" baseline="0" dirty="0">
                <a:ln>
                  <a:noFill/>
                </a:ln>
                <a:solidFill>
                  <a:srgbClr val="000000"/>
                </a:solidFill>
                <a:effectLst/>
                <a:latin typeface="MathJax_Math-italic"/>
              </a:rPr>
              <a:t>a</a:t>
            </a:r>
            <a:r>
              <a:rPr kumimoji="0" lang="en-US" altLang="en-US" sz="5500" b="0" i="0" u="none" strike="noStrike" cap="none" normalizeH="0" baseline="0" dirty="0">
                <a:ln>
                  <a:noFill/>
                </a:ln>
                <a:solidFill>
                  <a:srgbClr val="000000"/>
                </a:solidFill>
                <a:effectLst/>
                <a:latin typeface="MathJax_Main"/>
              </a:rPr>
              <a:t>2!)…(</a:t>
            </a:r>
            <a:r>
              <a:rPr kumimoji="0" lang="en-US" altLang="en-US" sz="5500" b="0" i="0" u="none" strike="noStrike" cap="none" normalizeH="0" baseline="0" dirty="0" err="1">
                <a:ln>
                  <a:noFill/>
                </a:ln>
                <a:solidFill>
                  <a:srgbClr val="000000"/>
                </a:solidFill>
                <a:effectLst/>
                <a:latin typeface="MathJax_Math-italic"/>
              </a:rPr>
              <a:t>ar</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inherit"/>
              </a:rPr>
              <a:t>𝑛!/[(𝑎1!(𝑎2!)…(𝑎𝑟!)]</a:t>
            </a:r>
            <a:r>
              <a:rPr kumimoji="0" lang="en-US" altLang="en-US" sz="5500" b="0" i="0" u="none" strike="noStrike" cap="none" normalizeH="0" baseline="0" dirty="0">
                <a:ln>
                  <a:noFill/>
                </a:ln>
                <a:solidFill>
                  <a:srgbClr val="000000"/>
                </a:solidFill>
                <a:effectLst/>
                <a:latin typeface="Verdana" panose="020B060403050404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Number of permutations of n distinct elements taking n elements at a time = </a:t>
            </a:r>
            <a:r>
              <a:rPr kumimoji="0" lang="en-US" altLang="en-US" sz="5500" b="0" i="0" u="none" strike="noStrike" cap="none" normalizeH="0" baseline="0" dirty="0" err="1">
                <a:ln>
                  <a:noFill/>
                </a:ln>
                <a:solidFill>
                  <a:srgbClr val="000000"/>
                </a:solidFill>
                <a:effectLst/>
                <a:latin typeface="MathJax_Math-italic"/>
              </a:rPr>
              <a:t>nPn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inherit"/>
              </a:rPr>
              <a:t>𝑛𝑃𝑛=𝑛!</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The number of permutations of n dissimilar elements taking r elements at a time, when x particular things </a:t>
            </a:r>
          </a:p>
          <a:p>
            <a:pPr marL="0" marR="0" lvl="0" indent="0" algn="l" defTabSz="914400" rtl="0" eaLnBrk="0" fontAlgn="base" latinLnBrk="0" hangingPunct="0">
              <a:lnSpc>
                <a:spcPct val="100000"/>
              </a:lnSpc>
              <a:spcBef>
                <a:spcPct val="0"/>
              </a:spcBef>
              <a:spcAft>
                <a:spcPct val="0"/>
              </a:spcAft>
              <a:buClrTx/>
              <a:buSzTx/>
              <a:tabLst/>
            </a:pPr>
            <a:r>
              <a:rPr kumimoji="0" lang="en-US" altLang="en-US" sz="5500" b="0" i="0" u="none" strike="noStrike" cap="none" normalizeH="0" baseline="0" dirty="0">
                <a:ln>
                  <a:noFill/>
                </a:ln>
                <a:solidFill>
                  <a:srgbClr val="000000"/>
                </a:solidFill>
                <a:effectLst/>
                <a:latin typeface="Verdana" panose="020B0604030504040204" pitchFamily="34" charset="0"/>
              </a:rPr>
              <a:t>always occupy definite places = </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err="1">
                <a:ln>
                  <a:noFill/>
                </a:ln>
                <a:solidFill>
                  <a:srgbClr val="000000"/>
                </a:solidFill>
                <a:effectLst/>
                <a:latin typeface="MathJax_Math-italic"/>
              </a:rPr>
              <a:t>xpr</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x</a:t>
            </a:r>
            <a:r>
              <a:rPr kumimoji="0" lang="en-US" altLang="en-US" sz="5500" b="0" i="0" u="none" strike="noStrike" cap="none" normalizeH="0" baseline="0" dirty="0">
                <a:ln>
                  <a:noFill/>
                </a:ln>
                <a:solidFill>
                  <a:srgbClr val="000000"/>
                </a:solidFill>
                <a:effectLst/>
                <a:latin typeface="inherit"/>
              </a:rPr>
              <a:t>𝑛−𝑥𝑝𝑟−𝑥</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The number of permutations of n dissimilar elements when r specified things always come together is −</a:t>
            </a:r>
          </a:p>
          <a:p>
            <a:pPr marL="0" marR="0" lvl="0" indent="0" algn="l" defTabSz="914400" rtl="0" eaLnBrk="0" fontAlgn="base" latinLnBrk="0" hangingPunct="0">
              <a:lnSpc>
                <a:spcPct val="100000"/>
              </a:lnSpc>
              <a:spcBef>
                <a:spcPct val="0"/>
              </a:spcBef>
              <a:spcAft>
                <a:spcPct val="0"/>
              </a:spcAft>
              <a:buClrTx/>
              <a:buSzTx/>
              <a:tabLst/>
            </a:pPr>
            <a:r>
              <a:rPr kumimoji="0" lang="en-US" altLang="en-US" sz="5500" b="0" i="0" u="none" strike="noStrike" cap="none" normalizeH="0" baseline="0" dirty="0">
                <a:ln>
                  <a:noFill/>
                </a:ln>
                <a:solidFill>
                  <a:srgbClr val="000000"/>
                </a:solidFill>
                <a:effectLst/>
                <a:latin typeface="Verdana" panose="020B0604030504040204" pitchFamily="34" charset="0"/>
              </a:rPr>
              <a:t> </a:t>
            </a:r>
            <a:r>
              <a:rPr kumimoji="0" lang="en-US" altLang="en-US" sz="5500" b="0" i="0" u="none" strike="noStrike" cap="none" normalizeH="0" baseline="0" dirty="0">
                <a:ln>
                  <a:noFill/>
                </a:ln>
                <a:solidFill>
                  <a:srgbClr val="000000"/>
                </a:solidFill>
                <a:effectLst/>
                <a:latin typeface="MathJax_Math-italic"/>
              </a:rPr>
              <a:t>r</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r</a:t>
            </a:r>
            <a:r>
              <a:rPr kumimoji="0" lang="en-US" altLang="en-US" sz="5500" b="0" i="0" u="none" strike="noStrike" cap="none" normalizeH="0" baseline="0" dirty="0">
                <a:ln>
                  <a:noFill/>
                </a:ln>
                <a:solidFill>
                  <a:srgbClr val="000000"/>
                </a:solidFill>
                <a:effectLst/>
                <a:latin typeface="MathJax_Main"/>
              </a:rPr>
              <a:t>+1)!</a:t>
            </a:r>
            <a:r>
              <a:rPr kumimoji="0" lang="en-US" altLang="en-US" sz="5500" b="0" i="0" u="none" strike="noStrike" cap="none" normalizeH="0" baseline="0" dirty="0">
                <a:ln>
                  <a:noFill/>
                </a:ln>
                <a:solidFill>
                  <a:srgbClr val="000000"/>
                </a:solidFill>
                <a:effectLst/>
                <a:latin typeface="inherit"/>
              </a:rPr>
              <a:t>𝑟!(𝑛−𝑟+1)!</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The number of permutations of n dissimilar elements when r specified things never come together is − </a:t>
            </a:r>
          </a:p>
          <a:p>
            <a:pPr marL="0" marR="0" lvl="0" indent="0" algn="l" defTabSz="914400" rtl="0" eaLnBrk="0" fontAlgn="base" latinLnBrk="0" hangingPunct="0">
              <a:lnSpc>
                <a:spcPct val="100000"/>
              </a:lnSpc>
              <a:spcBef>
                <a:spcPct val="0"/>
              </a:spcBef>
              <a:spcAft>
                <a:spcPct val="0"/>
              </a:spcAft>
              <a:buClrTx/>
              <a:buSzTx/>
              <a:tabLst/>
            </a:pP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r</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r</a:t>
            </a:r>
            <a:r>
              <a:rPr kumimoji="0" lang="en-US" altLang="en-US" sz="5500" b="0" i="0" u="none" strike="noStrike" cap="none" normalizeH="0" baseline="0" dirty="0">
                <a:ln>
                  <a:noFill/>
                </a:ln>
                <a:solidFill>
                  <a:srgbClr val="000000"/>
                </a:solidFill>
                <a:effectLst/>
                <a:latin typeface="MathJax_Main"/>
              </a:rPr>
              <a:t>+1)!]</a:t>
            </a:r>
            <a:r>
              <a:rPr kumimoji="0" lang="en-US" altLang="en-US" sz="5500" b="0" i="0" u="none" strike="noStrike" cap="none" normalizeH="0" baseline="0" dirty="0">
                <a:ln>
                  <a:noFill/>
                </a:ln>
                <a:solidFill>
                  <a:srgbClr val="000000"/>
                </a:solidFill>
                <a:effectLst/>
                <a:latin typeface="inherit"/>
              </a:rPr>
              <a:t>𝑛!–[𝑟!(𝑛−𝑟+1)!]</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The number of circular permutations of n different elements taken x elements at time = </a:t>
            </a:r>
            <a:r>
              <a:rPr kumimoji="0" lang="en-US" altLang="en-US" sz="5500" b="0" i="0" u="none" strike="noStrike" cap="none" normalizeH="0" baseline="0" dirty="0" err="1">
                <a:ln>
                  <a:noFill/>
                </a:ln>
                <a:solidFill>
                  <a:srgbClr val="000000"/>
                </a:solidFill>
                <a:effectLst/>
                <a:latin typeface="MathJax_Math-italic"/>
              </a:rPr>
              <a:t>npx</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x</a:t>
            </a:r>
            <a:r>
              <a:rPr kumimoji="0" lang="en-US" altLang="en-US" sz="5500" b="0" i="0" u="none" strike="noStrike" cap="none" normalizeH="0" baseline="0" dirty="0">
                <a:ln>
                  <a:noFill/>
                </a:ln>
                <a:solidFill>
                  <a:srgbClr val="000000"/>
                </a:solidFill>
                <a:effectLst/>
                <a:latin typeface="inherit"/>
              </a:rPr>
              <a:t>𝑛𝑝𝑥/𝑥</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5500" b="0" i="0" u="none" strike="noStrike" cap="none" normalizeH="0" baseline="0" dirty="0">
                <a:ln>
                  <a:noFill/>
                </a:ln>
                <a:solidFill>
                  <a:srgbClr val="000000"/>
                </a:solidFill>
                <a:effectLst/>
                <a:latin typeface="Verdana" panose="020B0604030504040204" pitchFamily="34" charset="0"/>
              </a:rPr>
              <a:t>The number of circular permutations of n different things = </a:t>
            </a:r>
            <a:r>
              <a:rPr kumimoji="0" lang="en-US" altLang="en-US" sz="5500" b="0" i="0" u="none" strike="noStrike" cap="none" normalizeH="0" baseline="0" dirty="0" err="1">
                <a:ln>
                  <a:noFill/>
                </a:ln>
                <a:solidFill>
                  <a:srgbClr val="000000"/>
                </a:solidFill>
                <a:effectLst/>
                <a:latin typeface="MathJax_Math-italic"/>
              </a:rPr>
              <a:t>npn</a:t>
            </a:r>
            <a:r>
              <a:rPr kumimoji="0" lang="en-US" altLang="en-US" sz="5500" b="0" i="0" u="none" strike="noStrike" cap="none" normalizeH="0" baseline="0" dirty="0">
                <a:ln>
                  <a:noFill/>
                </a:ln>
                <a:solidFill>
                  <a:srgbClr val="000000"/>
                </a:solidFill>
                <a:effectLst/>
                <a:latin typeface="MathJax_Main"/>
              </a:rPr>
              <a:t>/</a:t>
            </a:r>
            <a:r>
              <a:rPr kumimoji="0" lang="en-US" altLang="en-US" sz="5500" b="0" i="0" u="none" strike="noStrike" cap="none" normalizeH="0" baseline="0" dirty="0">
                <a:ln>
                  <a:noFill/>
                </a:ln>
                <a:solidFill>
                  <a:srgbClr val="000000"/>
                </a:solidFill>
                <a:effectLst/>
                <a:latin typeface="MathJax_Math-italic"/>
              </a:rPr>
              <a:t>n</a:t>
            </a:r>
            <a:endParaRPr kumimoji="0" lang="en-US" altLang="en-US" sz="55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rPr>
              <a:t/>
            </a:r>
            <a:br>
              <a:rPr kumimoji="0" lang="en-US" altLang="en-US" sz="3200" b="0" i="0" u="none" strike="noStrike" cap="none" normalizeH="0" baseline="0" dirty="0">
                <a:ln>
                  <a:noFill/>
                </a:ln>
                <a:solidFill>
                  <a:schemeClr val="tx1"/>
                </a:solidFill>
                <a:effectLst/>
              </a:rPr>
            </a:br>
            <a:endParaRPr kumimoji="0" lang="en-US" altLang="en-US" sz="3200" b="0" i="0" u="none" strike="noStrike" cap="none" normalizeH="0" baseline="0" dirty="0">
              <a:ln>
                <a:noFill/>
              </a:ln>
              <a:solidFill>
                <a:schemeClr val="tx1"/>
              </a:solidFill>
              <a:effectLst/>
              <a:latin typeface="Arial" panose="020B0604020202020204" pitchFamily="34" charset="0"/>
            </a:endParaRPr>
          </a:p>
          <a:p>
            <a:endParaRPr lang="en-IN" dirty="0"/>
          </a:p>
        </p:txBody>
      </p:sp>
    </p:spTree>
    <p:extLst>
      <p:ext uri="{BB962C8B-B14F-4D97-AF65-F5344CB8AC3E}">
        <p14:creationId xmlns="" xmlns:p14="http://schemas.microsoft.com/office/powerpoint/2010/main" val="356031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35C76A-2378-A9FA-DB98-76C5A1DE3D30}"/>
              </a:ext>
            </a:extLst>
          </p:cNvPr>
          <p:cNvSpPr>
            <a:spLocks noGrp="1"/>
          </p:cNvSpPr>
          <p:nvPr>
            <p:ph type="title"/>
          </p:nvPr>
        </p:nvSpPr>
        <p:spPr/>
        <p:txBody>
          <a:bodyPr>
            <a:normAutofit fontScale="90000"/>
          </a:bodyPr>
          <a:lstStyle/>
          <a:p>
            <a:r>
              <a:rPr lang="en-IN" b="0" i="0" dirty="0">
                <a:solidFill>
                  <a:srgbClr val="000000"/>
                </a:solidFill>
                <a:effectLst/>
                <a:latin typeface="Arial Black" panose="020B0A04020102020204" pitchFamily="34" charset="0"/>
              </a:rPr>
              <a:t>Combinations</a:t>
            </a:r>
            <a:r>
              <a:rPr lang="en-IN" b="0" i="0" dirty="0">
                <a:solidFill>
                  <a:srgbClr val="000000"/>
                </a:solidFill>
                <a:effectLst/>
                <a:latin typeface="var(--ff-lato)"/>
              </a:rPr>
              <a:t/>
            </a:r>
            <a:br>
              <a:rPr lang="en-IN" b="0" i="0" dirty="0">
                <a:solidFill>
                  <a:srgbClr val="000000"/>
                </a:solidFill>
                <a:effectLst/>
                <a:latin typeface="var(--ff-lato)"/>
              </a:rPr>
            </a:br>
            <a:endParaRPr lang="en-IN" dirty="0"/>
          </a:p>
        </p:txBody>
      </p:sp>
      <p:sp>
        <p:nvSpPr>
          <p:cNvPr id="3" name="Content Placeholder 2">
            <a:extLst>
              <a:ext uri="{FF2B5EF4-FFF2-40B4-BE49-F238E27FC236}">
                <a16:creationId xmlns="" xmlns:a16="http://schemas.microsoft.com/office/drawing/2014/main" id="{74AF3099-D79A-6621-EA48-44AE0F29C199}"/>
              </a:ext>
            </a:extLst>
          </p:cNvPr>
          <p:cNvSpPr>
            <a:spLocks noGrp="1"/>
          </p:cNvSpPr>
          <p:nvPr>
            <p:ph idx="1"/>
          </p:nvPr>
        </p:nvSpPr>
        <p:spPr/>
        <p:txBody>
          <a:bodyPr>
            <a:normAutofit fontScale="85000" lnSpcReduction="20000"/>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A </a:t>
            </a:r>
            <a:r>
              <a:rPr kumimoji="0" lang="en-US" altLang="en-US" sz="3200" b="1" i="0" u="none" strike="noStrike" cap="none" normalizeH="0" baseline="0" dirty="0">
                <a:ln>
                  <a:noFill/>
                </a:ln>
                <a:solidFill>
                  <a:srgbClr val="000000"/>
                </a:solidFill>
                <a:effectLst/>
                <a:latin typeface="inherit"/>
              </a:rPr>
              <a:t>combination</a:t>
            </a:r>
            <a:r>
              <a:rPr kumimoji="0" lang="en-US" altLang="en-US" sz="2800" b="0" i="0" u="none" strike="noStrike" cap="none" normalizeH="0" baseline="0" dirty="0">
                <a:ln>
                  <a:noFill/>
                </a:ln>
                <a:solidFill>
                  <a:srgbClr val="000000"/>
                </a:solidFill>
                <a:effectLst/>
                <a:latin typeface="Verdana" panose="020B0604030504040204" pitchFamily="34" charset="0"/>
              </a:rPr>
              <a:t> is selection of some given elements in which order does not matter.</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rgbClr val="000000"/>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 number of all combinations of n things, taken r at a time is −</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1" i="0" u="none" strike="noStrike" cap="none" normalizeH="0" baseline="0" dirty="0">
              <a:ln>
                <a:noFill/>
              </a:ln>
              <a:solidFill>
                <a:schemeClr val="tx1"/>
              </a:solidFill>
              <a:effectLst/>
              <a:latin typeface="MathJax_Math-italic"/>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3200" b="1" dirty="0">
                <a:latin typeface="MathJax_Math-italic"/>
              </a:rPr>
              <a:t>                                                                                       </a:t>
            </a:r>
            <a:r>
              <a:rPr kumimoji="0" lang="en-US" altLang="en-US" sz="3200" b="1" i="0" u="none" strike="noStrike" cap="none" normalizeH="0" baseline="0" dirty="0" err="1">
                <a:ln>
                  <a:noFill/>
                </a:ln>
                <a:solidFill>
                  <a:schemeClr val="tx1"/>
                </a:solidFill>
                <a:effectLst/>
                <a:latin typeface="MathJax_Math-italic"/>
              </a:rPr>
              <a:t>nCr</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err="1">
                <a:ln>
                  <a:noFill/>
                </a:ln>
                <a:solidFill>
                  <a:schemeClr val="tx1"/>
                </a:solidFill>
                <a:effectLst/>
                <a:latin typeface="MathJax_Math-italic"/>
              </a:rPr>
              <a:t>n</a:t>
            </a:r>
            <a:r>
              <a:rPr kumimoji="0" lang="en-US" altLang="en-US" sz="3200" b="1" i="0" u="none" strike="noStrike" cap="none" normalizeH="0" baseline="0" dirty="0" err="1">
                <a:ln>
                  <a:noFill/>
                </a:ln>
                <a:solidFill>
                  <a:schemeClr val="tx1"/>
                </a:solidFill>
                <a:effectLst/>
                <a:latin typeface="MathJax_Main"/>
              </a:rPr>
              <a:t>!</a:t>
            </a:r>
            <a:r>
              <a:rPr kumimoji="0" lang="en-US" altLang="en-US" sz="3200" b="1" i="0" u="none" strike="noStrike" cap="none" normalizeH="0" baseline="0" dirty="0" err="1">
                <a:ln>
                  <a:noFill/>
                </a:ln>
                <a:solidFill>
                  <a:schemeClr val="tx1"/>
                </a:solidFill>
                <a:effectLst/>
                <a:latin typeface="MathJax_Math-italic"/>
              </a:rPr>
              <a:t>r</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MathJax_Math-italic"/>
              </a:rPr>
              <a:t>n</a:t>
            </a:r>
            <a:r>
              <a:rPr kumimoji="0" lang="en-US" altLang="en-US" sz="3200" b="1" i="0" u="none" strike="noStrike" cap="none" normalizeH="0" baseline="0" dirty="0">
                <a:ln>
                  <a:noFill/>
                </a:ln>
                <a:solidFill>
                  <a:schemeClr val="tx1"/>
                </a:solidFill>
                <a:effectLst/>
                <a:latin typeface="MathJax_Main"/>
              </a:rPr>
              <a:t>−</a:t>
            </a:r>
            <a:r>
              <a:rPr kumimoji="0" lang="en-US" altLang="en-US" sz="3200" b="1" i="0" u="none" strike="noStrike" cap="none" normalizeH="0" baseline="0" dirty="0">
                <a:ln>
                  <a:noFill/>
                </a:ln>
                <a:solidFill>
                  <a:schemeClr val="tx1"/>
                </a:solidFill>
                <a:effectLst/>
                <a:latin typeface="MathJax_Math-italic"/>
              </a:rPr>
              <a:t>r</a:t>
            </a:r>
            <a:r>
              <a:rPr kumimoji="0" lang="en-US" altLang="en-US" sz="3200" b="1" i="0" u="none" strike="noStrike" cap="none" normalizeH="0" baseline="0" dirty="0">
                <a:ln>
                  <a:noFill/>
                </a:ln>
                <a:solidFill>
                  <a:schemeClr val="tx1"/>
                </a:solidFill>
                <a:effectLst/>
                <a:latin typeface="MathJax_Main"/>
              </a:rPr>
              <a:t>)!</a:t>
            </a:r>
            <a:endParaRPr kumimoji="0" lang="en-US" altLang="en-US" sz="32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
            </a:r>
            <a:br>
              <a:rPr kumimoji="0" lang="en-US" altLang="en-US" sz="2800" b="0" i="0" u="none" strike="noStrike" cap="none" normalizeH="0" baseline="0" dirty="0">
                <a:ln>
                  <a:noFill/>
                </a:ln>
                <a:solidFill>
                  <a:schemeClr val="tx1"/>
                </a:solidFill>
                <a:effectLst/>
                <a:latin typeface="Arial" panose="020B0604020202020204" pitchFamily="34" charset="0"/>
              </a:rPr>
            </a:br>
            <a:endParaRPr kumimoji="0" lang="en-US" altLang="en-US" sz="2800" b="0" i="0" u="none" strike="noStrike" cap="none" normalizeH="0" baseline="0" dirty="0">
              <a:ln>
                <a:noFill/>
              </a:ln>
              <a:solidFill>
                <a:schemeClr val="tx1"/>
              </a:solidFill>
              <a:effectLst/>
              <a:latin typeface="Arial" panose="020B0604020202020204" pitchFamily="34" charset="0"/>
            </a:endParaRPr>
          </a:p>
          <a:p>
            <a:endParaRPr lang="en-IN" dirty="0"/>
          </a:p>
        </p:txBody>
      </p:sp>
    </p:spTree>
    <p:extLst>
      <p:ext uri="{BB962C8B-B14F-4D97-AF65-F5344CB8AC3E}">
        <p14:creationId xmlns="" xmlns:p14="http://schemas.microsoft.com/office/powerpoint/2010/main" val="3171298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28B58A-D55E-9690-16EE-634CFF33F733}"/>
              </a:ext>
            </a:extLst>
          </p:cNvPr>
          <p:cNvSpPr>
            <a:spLocks noGrp="1"/>
          </p:cNvSpPr>
          <p:nvPr>
            <p:ph type="title"/>
          </p:nvPr>
        </p:nvSpPr>
        <p:spPr/>
        <p:txBody>
          <a:bodyPr/>
          <a:lstStyle/>
          <a:p>
            <a:r>
              <a:rPr lang="en-IN" b="0" i="0" dirty="0">
                <a:solidFill>
                  <a:srgbClr val="000000"/>
                </a:solidFill>
                <a:effectLst/>
                <a:latin typeface="Arial Black" panose="020B0A04020102020204" pitchFamily="34" charset="0"/>
              </a:rPr>
              <a:t>Pigeonhole Principle</a:t>
            </a:r>
            <a:endParaRPr lang="en-IN" dirty="0"/>
          </a:p>
        </p:txBody>
      </p:sp>
      <p:sp>
        <p:nvSpPr>
          <p:cNvPr id="3" name="Content Placeholder 2">
            <a:extLst>
              <a:ext uri="{FF2B5EF4-FFF2-40B4-BE49-F238E27FC236}">
                <a16:creationId xmlns="" xmlns:a16="http://schemas.microsoft.com/office/drawing/2014/main" id="{D3DDF125-620C-6AAB-7A2D-CE594D2C409C}"/>
              </a:ext>
            </a:extLst>
          </p:cNvPr>
          <p:cNvSpPr>
            <a:spLocks noGrp="1"/>
          </p:cNvSpPr>
          <p:nvPr>
            <p:ph idx="1"/>
          </p:nvPr>
        </p:nvSpPr>
        <p:spPr/>
        <p:txBody>
          <a:bodyPr>
            <a:normAutofit fontScale="62500" lnSpcReduction="20000"/>
          </a:bodyPr>
          <a:lstStyle/>
          <a:p>
            <a:pPr algn="l"/>
            <a:r>
              <a:rPr lang="en-US" sz="3200" b="1" i="0" dirty="0">
                <a:solidFill>
                  <a:srgbClr val="000000"/>
                </a:solidFill>
                <a:effectLst/>
                <a:latin typeface="inherit"/>
              </a:rPr>
              <a:t>Pigeonhole Principle</a:t>
            </a:r>
            <a:r>
              <a:rPr lang="en-US" sz="3200" b="0" i="0" dirty="0">
                <a:solidFill>
                  <a:srgbClr val="000000"/>
                </a:solidFill>
                <a:effectLst/>
                <a:latin typeface="Verdana" panose="020B0604030504040204" pitchFamily="34" charset="0"/>
              </a:rPr>
              <a:t> </a:t>
            </a:r>
            <a:r>
              <a:rPr lang="en-US" sz="2800" b="0" i="0" dirty="0">
                <a:solidFill>
                  <a:srgbClr val="000000"/>
                </a:solidFill>
                <a:effectLst/>
                <a:latin typeface="Verdana" panose="020B0604030504040204" pitchFamily="34" charset="0"/>
              </a:rPr>
              <a:t>states that if there are fewer pigeon holes than total number of pigeons and each pigeon is put in a pigeon hole, then there must be at least one pigeon hole with more than one pigeon. If n pigeons are put into m pigeonholes where n &gt; m, there's a hole with more than one pigeon.</a:t>
            </a:r>
          </a:p>
          <a:p>
            <a:r>
              <a:rPr lang="en-US" dirty="0"/>
              <a:t/>
            </a:r>
            <a:br>
              <a:rPr lang="en-US" dirty="0"/>
            </a:br>
            <a:r>
              <a:rPr lang="en-IN" sz="2800" b="0" i="0" dirty="0">
                <a:effectLst/>
                <a:latin typeface="Stencil" panose="040409050D0802020404" pitchFamily="82" charset="0"/>
              </a:rPr>
              <a:t>Examples</a:t>
            </a:r>
          </a:p>
          <a:p>
            <a:pPr algn="just">
              <a:buFont typeface="Arial" panose="020B0604020202020204" pitchFamily="34" charset="0"/>
              <a:buChar char="•"/>
            </a:pPr>
            <a:r>
              <a:rPr lang="en-US" sz="2800" b="0" i="0" dirty="0">
                <a:solidFill>
                  <a:srgbClr val="000000"/>
                </a:solidFill>
                <a:effectLst/>
                <a:latin typeface="Verdana" panose="020B0604030504040204" pitchFamily="34" charset="0"/>
              </a:rPr>
              <a:t>Ten men are in a room and they are taking part in handshakes. If each person shakes hands at least once and no man shakes the same man’s hand more than once then two men took part in the same number of handshakes.</a:t>
            </a:r>
          </a:p>
          <a:p>
            <a:pPr algn="just">
              <a:buFont typeface="Arial" panose="020B0604020202020204" pitchFamily="34" charset="0"/>
              <a:buChar char="•"/>
            </a:pPr>
            <a:r>
              <a:rPr lang="en-US" sz="2800" b="0" i="0" dirty="0">
                <a:solidFill>
                  <a:srgbClr val="000000"/>
                </a:solidFill>
                <a:effectLst/>
                <a:latin typeface="Verdana" panose="020B0604030504040204" pitchFamily="34" charset="0"/>
              </a:rPr>
              <a:t>There must be at least two people in a class of 30 whose names start with the same alphabet.</a:t>
            </a:r>
          </a:p>
          <a:p>
            <a:endParaRPr lang="en-IN" dirty="0"/>
          </a:p>
        </p:txBody>
      </p:sp>
    </p:spTree>
    <p:extLst>
      <p:ext uri="{BB962C8B-B14F-4D97-AF65-F5344CB8AC3E}">
        <p14:creationId xmlns="" xmlns:p14="http://schemas.microsoft.com/office/powerpoint/2010/main" val="123265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9A68D8-F0AD-D4C2-E78B-967016888D2A}"/>
              </a:ext>
            </a:extLst>
          </p:cNvPr>
          <p:cNvSpPr>
            <a:spLocks noGrp="1"/>
          </p:cNvSpPr>
          <p:nvPr>
            <p:ph type="title"/>
          </p:nvPr>
        </p:nvSpPr>
        <p:spPr/>
        <p:txBody>
          <a:bodyPr>
            <a:normAutofit fontScale="90000"/>
          </a:bodyPr>
          <a:lstStyle/>
          <a:p>
            <a:r>
              <a:rPr lang="en-IN" b="1" i="0" dirty="0">
                <a:solidFill>
                  <a:srgbClr val="000000"/>
                </a:solidFill>
                <a:effectLst/>
                <a:latin typeface="var(--ff-lato)"/>
              </a:rPr>
              <a:t>The Inclusion-Exclusion principle</a:t>
            </a:r>
            <a:r>
              <a:rPr lang="en-IN" b="0" i="0" dirty="0">
                <a:solidFill>
                  <a:srgbClr val="000000"/>
                </a:solidFill>
                <a:effectLst/>
                <a:latin typeface="var(--ff-lato)"/>
              </a:rPr>
              <a:t/>
            </a:r>
            <a:br>
              <a:rPr lang="en-IN" b="0" i="0" dirty="0">
                <a:solidFill>
                  <a:srgbClr val="000000"/>
                </a:solidFill>
                <a:effectLst/>
                <a:latin typeface="var(--ff-lato)"/>
              </a:rPr>
            </a:br>
            <a:endParaRPr lang="en-IN" dirty="0"/>
          </a:p>
        </p:txBody>
      </p:sp>
      <p:sp>
        <p:nvSpPr>
          <p:cNvPr id="3" name="Content Placeholder 2">
            <a:extLst>
              <a:ext uri="{FF2B5EF4-FFF2-40B4-BE49-F238E27FC236}">
                <a16:creationId xmlns="" xmlns:a16="http://schemas.microsoft.com/office/drawing/2014/main" id="{C3332471-3A83-B84D-7346-E78E77849A13}"/>
              </a:ext>
            </a:extLst>
          </p:cNvPr>
          <p:cNvSpPr>
            <a:spLocks noGrp="1"/>
          </p:cNvSpPr>
          <p:nvPr>
            <p:ph idx="1"/>
          </p:nvPr>
        </p:nvSpPr>
        <p:spPr/>
        <p:txBody>
          <a:bodyPr>
            <a:normAutofit fontScale="92500" lnSpcReduction="20000"/>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 </a:t>
            </a:r>
            <a:r>
              <a:rPr kumimoji="0" lang="en-US" altLang="en-US" sz="2800" b="1" i="0" u="none" strike="noStrike" cap="none" normalizeH="0" baseline="0" dirty="0">
                <a:ln>
                  <a:noFill/>
                </a:ln>
                <a:solidFill>
                  <a:srgbClr val="000000"/>
                </a:solidFill>
                <a:effectLst/>
                <a:latin typeface="inherit"/>
              </a:rPr>
              <a:t>Inclusion-exclusion principle</a:t>
            </a:r>
            <a:r>
              <a:rPr kumimoji="0" lang="en-US" altLang="en-US" sz="2800" b="0" i="0" u="none" strike="noStrike" cap="none" normalizeH="0" baseline="0" dirty="0">
                <a:ln>
                  <a:noFill/>
                </a:ln>
                <a:solidFill>
                  <a:srgbClr val="000000"/>
                </a:solidFill>
                <a:effectLst/>
                <a:latin typeface="Verdana" panose="020B0604030504040204" pitchFamily="34" charset="0"/>
              </a:rPr>
              <a:t> computes the cardinal number of the union of multiple non-disjoint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sets. For two sets A and B, the principle states −</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inherit"/>
              </a:rPr>
              <a:t>|𝐴∪𝐵|=|𝐴|+|𝐵|−|𝐴∩𝐵|</a:t>
            </a:r>
            <a:endParaRPr kumimoji="0" lang="en-US" altLang="en-US" sz="20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For three sets A, B and C, the principle states −</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C</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C</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C</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C</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B</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Math-italic"/>
              </a:rPr>
              <a:t>C</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inherit"/>
              </a:rPr>
              <a:t>|𝐴∪𝐵∪𝐶|=|𝐴|+|𝐵|+|𝐶|−|𝐴∩𝐵|−|𝐴∩𝐶|−|𝐵∩𝐶|+|𝐴∩𝐵∩𝐶|</a:t>
            </a:r>
            <a:endParaRPr kumimoji="0" lang="en-US" altLang="en-US" sz="2000"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 generalized formula -</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Size1"/>
              </a:rPr>
              <a:t>⋃</a:t>
            </a:r>
            <a:r>
              <a:rPr kumimoji="0" lang="en-US" altLang="en-US" sz="2000" b="1" i="0" u="none" strike="noStrike" cap="none" normalizeH="0" baseline="0" dirty="0" err="1">
                <a:ln>
                  <a:noFill/>
                </a:ln>
                <a:solidFill>
                  <a:srgbClr val="000000"/>
                </a:solidFill>
                <a:effectLst/>
                <a:latin typeface="MathJax_Math-italic"/>
              </a:rPr>
              <a:t>ni</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000000"/>
                </a:solidFill>
                <a:effectLst/>
                <a:latin typeface="MathJax_Math-italic"/>
              </a:rPr>
              <a:t>Ai</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Size1"/>
              </a:rPr>
              <a:t>∑</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000000"/>
                </a:solidFill>
                <a:effectLst/>
                <a:latin typeface="MathJax_Math-italic"/>
              </a:rPr>
              <a:t>i</a:t>
            </a:r>
            <a:r>
              <a:rPr kumimoji="0" lang="en-US" altLang="en-US" sz="2000" b="1" i="0" u="none" strike="noStrike" cap="none" normalizeH="0" baseline="0" dirty="0">
                <a:ln>
                  <a:noFill/>
                </a:ln>
                <a:solidFill>
                  <a:srgbClr val="000000"/>
                </a:solidFill>
                <a:effectLst/>
                <a:latin typeface="MathJax_Main"/>
              </a:rPr>
              <a:t>&lt;</a:t>
            </a:r>
            <a:r>
              <a:rPr kumimoji="0" lang="en-US" altLang="en-US" sz="2000" b="1" i="0" u="none" strike="noStrike" cap="none" normalizeH="0" baseline="0" dirty="0">
                <a:ln>
                  <a:noFill/>
                </a:ln>
                <a:solidFill>
                  <a:srgbClr val="000000"/>
                </a:solidFill>
                <a:effectLst/>
                <a:latin typeface="MathJax_Math-italic"/>
              </a:rPr>
              <a:t>j</a:t>
            </a:r>
            <a:r>
              <a:rPr kumimoji="0" lang="en-US" altLang="en-US" sz="2000" b="1" i="0" u="none" strike="noStrike" cap="none" normalizeH="0" baseline="0" dirty="0">
                <a:ln>
                  <a:noFill/>
                </a:ln>
                <a:solidFill>
                  <a:srgbClr val="000000"/>
                </a:solidFill>
                <a:effectLst/>
                <a:latin typeface="MathJax_Main"/>
              </a:rPr>
              <a:t>&lt;</a:t>
            </a:r>
            <a:r>
              <a:rPr kumimoji="0" lang="en-US" altLang="en-US" sz="2000" b="1" i="0" u="none" strike="noStrike" cap="none" normalizeH="0" baseline="0" dirty="0" err="1">
                <a:ln>
                  <a:noFill/>
                </a:ln>
                <a:solidFill>
                  <a:srgbClr val="000000"/>
                </a:solidFill>
                <a:effectLst/>
                <a:latin typeface="MathJax_Math-italic"/>
              </a:rPr>
              <a:t>k</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n</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Ai</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Aj</a:t>
            </a:r>
            <a:r>
              <a:rPr kumimoji="0" lang="en-US" altLang="en-US" sz="2000" b="1" i="0" u="none" strike="noStrike" cap="none" normalizeH="0" baseline="0" dirty="0">
                <a:ln>
                  <a:noFill/>
                </a:ln>
                <a:solidFill>
                  <a:srgbClr val="000000"/>
                </a:solidFill>
                <a:effectLst/>
                <a:latin typeface="MathJax_Main"/>
              </a:rPr>
              <a:t>|+</a:t>
            </a:r>
            <a:r>
              <a:rPr kumimoji="0" lang="en-US" altLang="en-US" sz="2000" b="1" i="0" u="none" strike="noStrike" cap="none" normalizeH="0" baseline="0" dirty="0">
                <a:ln>
                  <a:noFill/>
                </a:ln>
                <a:solidFill>
                  <a:srgbClr val="000000"/>
                </a:solidFill>
                <a:effectLst/>
                <a:latin typeface="MathJax_Size1"/>
              </a:rPr>
              <a:t>∑</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000000"/>
                </a:solidFill>
                <a:effectLst/>
                <a:latin typeface="MathJax_Math-italic"/>
              </a:rPr>
              <a:t>i</a:t>
            </a:r>
            <a:r>
              <a:rPr kumimoji="0" lang="en-US" altLang="en-US" sz="2000" b="1" i="0" u="none" strike="noStrike" cap="none" normalizeH="0" baseline="0" dirty="0">
                <a:ln>
                  <a:noFill/>
                </a:ln>
                <a:solidFill>
                  <a:srgbClr val="000000"/>
                </a:solidFill>
                <a:effectLst/>
                <a:latin typeface="MathJax_Main"/>
              </a:rPr>
              <a:t>&lt;</a:t>
            </a:r>
            <a:r>
              <a:rPr kumimoji="0" lang="en-US" altLang="en-US" sz="2000" b="1" i="0" u="none" strike="noStrike" cap="none" normalizeH="0" baseline="0" dirty="0">
                <a:ln>
                  <a:noFill/>
                </a:ln>
                <a:solidFill>
                  <a:srgbClr val="000000"/>
                </a:solidFill>
                <a:effectLst/>
                <a:latin typeface="MathJax_Math-italic"/>
              </a:rPr>
              <a:t>j</a:t>
            </a:r>
            <a:r>
              <a:rPr kumimoji="0" lang="en-US" altLang="en-US" sz="2000" b="1" i="0" u="none" strike="noStrike" cap="none" normalizeH="0" baseline="0" dirty="0">
                <a:ln>
                  <a:noFill/>
                </a:ln>
                <a:solidFill>
                  <a:srgbClr val="000000"/>
                </a:solidFill>
                <a:effectLst/>
                <a:latin typeface="MathJax_Main"/>
              </a:rPr>
              <a:t>&lt;</a:t>
            </a:r>
            <a:r>
              <a:rPr kumimoji="0" lang="en-US" altLang="en-US" sz="2000" b="1" i="0" u="none" strike="noStrike" cap="none" normalizeH="0" baseline="0" dirty="0" err="1">
                <a:ln>
                  <a:noFill/>
                </a:ln>
                <a:solidFill>
                  <a:srgbClr val="000000"/>
                </a:solidFill>
                <a:effectLst/>
                <a:latin typeface="MathJax_Math-italic"/>
              </a:rPr>
              <a:t>k</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n</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Ai</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Aj</a:t>
            </a:r>
            <a:r>
              <a:rPr kumimoji="0" lang="en-US" altLang="en-US" sz="2000" b="1" i="0" u="none" strike="noStrike" cap="none" normalizeH="0" baseline="0" dirty="0" err="1">
                <a:ln>
                  <a:noFill/>
                </a:ln>
                <a:solidFill>
                  <a:srgbClr val="000000"/>
                </a:solidFill>
                <a:effectLst/>
                <a:latin typeface="MathJax_Main"/>
              </a:rPr>
              <a:t>∩</a:t>
            </a:r>
            <a:r>
              <a:rPr kumimoji="0" lang="en-US" altLang="en-US" sz="2000" b="1" i="0" u="none" strike="noStrike" cap="none" normalizeH="0" baseline="0" dirty="0" err="1">
                <a:ln>
                  <a:noFill/>
                </a:ln>
                <a:solidFill>
                  <a:srgbClr val="000000"/>
                </a:solidFill>
                <a:effectLst/>
                <a:latin typeface="MathJax_Math-italic"/>
              </a:rPr>
              <a:t>Ak</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FF0000"/>
                </a:solidFill>
                <a:effectLst/>
                <a:latin typeface="MathJax_Main"/>
              </a:rPr>
              <a:t>\n</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1∩⋯∩</a:t>
            </a:r>
            <a:r>
              <a:rPr kumimoji="0" lang="en-US" altLang="en-US" sz="2000" b="1" i="0" u="none" strike="noStrike" cap="none" normalizeH="0" baseline="0" dirty="0">
                <a:ln>
                  <a:noFill/>
                </a:ln>
                <a:solidFill>
                  <a:srgbClr val="000000"/>
                </a:solidFill>
                <a:effectLst/>
                <a:latin typeface="MathJax_Math-italic"/>
              </a:rPr>
              <a:t>A</a:t>
            </a:r>
            <a:r>
              <a:rPr kumimoji="0" lang="en-US" altLang="en-US" sz="2000" b="1" i="0" u="none" strike="noStrike" cap="none" normalizeH="0" baseline="0" dirty="0">
                <a:ln>
                  <a:noFill/>
                </a:ln>
                <a:solidFill>
                  <a:srgbClr val="000000"/>
                </a:solidFill>
                <a:effectLst/>
                <a:latin typeface="MathJax_Main"/>
              </a:rPr>
              <a:t>2|</a:t>
            </a:r>
            <a:endParaRPr kumimoji="0" lang="en-US" altLang="en-US" sz="2000" b="1" i="0" u="none" strike="noStrike" cap="none" normalizeH="0" baseline="0" dirty="0">
              <a:ln>
                <a:noFill/>
              </a:ln>
              <a:solidFill>
                <a:schemeClr val="tx1"/>
              </a:solidFill>
              <a:effectLst/>
            </a:endParaRPr>
          </a:p>
          <a:p>
            <a:endParaRPr lang="en-IN" dirty="0"/>
          </a:p>
        </p:txBody>
      </p:sp>
    </p:spTree>
    <p:extLst>
      <p:ext uri="{BB962C8B-B14F-4D97-AF65-F5344CB8AC3E}">
        <p14:creationId xmlns="" xmlns:p14="http://schemas.microsoft.com/office/powerpoint/2010/main" val="101564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991A38-AF0E-BB4E-0593-A953894E37CE}"/>
              </a:ext>
            </a:extLst>
          </p:cNvPr>
          <p:cNvSpPr>
            <a:spLocks noGrp="1"/>
          </p:cNvSpPr>
          <p:nvPr>
            <p:ph type="title"/>
          </p:nvPr>
        </p:nvSpPr>
        <p:spPr/>
        <p:txBody>
          <a:bodyPr/>
          <a:lstStyle/>
          <a:p>
            <a:r>
              <a:rPr lang="en-US" dirty="0"/>
              <a:t> </a:t>
            </a:r>
            <a:r>
              <a:rPr lang="en-US" b="1" dirty="0">
                <a:latin typeface="Arial Black" panose="020B0A04020102020204" pitchFamily="34" charset="0"/>
              </a:rPr>
              <a:t>Example</a:t>
            </a:r>
            <a:endParaRPr lang="en-IN" dirty="0"/>
          </a:p>
        </p:txBody>
      </p:sp>
      <p:sp>
        <p:nvSpPr>
          <p:cNvPr id="3" name="Content Placeholder 2">
            <a:extLst>
              <a:ext uri="{FF2B5EF4-FFF2-40B4-BE49-F238E27FC236}">
                <a16:creationId xmlns="" xmlns:a16="http://schemas.microsoft.com/office/drawing/2014/main" id="{DFFE5A8C-5CA7-087A-3966-92A0CC1BD097}"/>
              </a:ext>
            </a:extLst>
          </p:cNvPr>
          <p:cNvSpPr>
            <a:spLocks noGrp="1"/>
          </p:cNvSpPr>
          <p:nvPr>
            <p:ph idx="1"/>
          </p:nvPr>
        </p:nvSpPr>
        <p:spPr/>
        <p:txBody>
          <a:bodyPr>
            <a:normAutofit fontScale="85000" lnSpcReduction="20000"/>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000000"/>
                </a:solidFill>
                <a:effectLst/>
                <a:latin typeface="inherit"/>
              </a:rPr>
              <a:t>Problem 1</a:t>
            </a:r>
            <a:endParaRPr kumimoji="0" lang="en-US" altLang="en-US"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How many integers from 1 to 50 are multiples of 2 or 3 but not both?</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000000"/>
                </a:solidFill>
                <a:effectLst/>
                <a:latin typeface="inherit"/>
              </a:rPr>
              <a:t>Solution</a:t>
            </a:r>
            <a:endParaRPr kumimoji="0" lang="en-US" altLang="en-US"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From 1 to 100, there are </a:t>
            </a:r>
            <a:r>
              <a:rPr kumimoji="0" lang="en-US" altLang="en-US" sz="2400" b="0" i="0" u="none" strike="noStrike" cap="none" normalizeH="0" baseline="0" dirty="0">
                <a:ln>
                  <a:noFill/>
                </a:ln>
                <a:solidFill>
                  <a:srgbClr val="000000"/>
                </a:solidFill>
                <a:effectLst/>
                <a:latin typeface="MathJax_Main"/>
              </a:rPr>
              <a:t>50/2=25</a:t>
            </a:r>
            <a:r>
              <a:rPr kumimoji="0" lang="en-US" altLang="en-US" sz="1800" b="0" i="0" u="none" strike="noStrike" cap="none" normalizeH="0" baseline="0" dirty="0">
                <a:ln>
                  <a:noFill/>
                </a:ln>
                <a:solidFill>
                  <a:srgbClr val="000000"/>
                </a:solidFill>
                <a:effectLst/>
                <a:latin typeface="inherit"/>
              </a:rPr>
              <a:t>50/2=25</a:t>
            </a:r>
            <a:r>
              <a:rPr kumimoji="0" lang="en-US" altLang="en-US" sz="1050" b="0" i="0" u="none" strike="noStrike" cap="none" normalizeH="0" baseline="0" dirty="0">
                <a:ln>
                  <a:noFill/>
                </a:ln>
                <a:solidFill>
                  <a:srgbClr val="000000"/>
                </a:solidFill>
                <a:effectLst/>
                <a:latin typeface="Verdana" panose="020B0604030504040204" pitchFamily="34" charset="0"/>
              </a:rPr>
              <a:t> </a:t>
            </a:r>
            <a:r>
              <a:rPr kumimoji="0" lang="en-US" altLang="en-US" sz="2800" b="0" i="0" u="none" strike="noStrike" cap="none" normalizeH="0" baseline="0" dirty="0">
                <a:ln>
                  <a:noFill/>
                </a:ln>
                <a:solidFill>
                  <a:srgbClr val="000000"/>
                </a:solidFill>
                <a:effectLst/>
                <a:latin typeface="Verdana" panose="020B0604030504040204" pitchFamily="34" charset="0"/>
              </a:rPr>
              <a:t>numbers which are multiples of 2.</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There are </a:t>
            </a:r>
            <a:r>
              <a:rPr kumimoji="0" lang="en-US" altLang="en-US" sz="2400" b="0" i="0" u="none" strike="noStrike" cap="none" normalizeH="0" baseline="0" dirty="0">
                <a:ln>
                  <a:noFill/>
                </a:ln>
                <a:solidFill>
                  <a:srgbClr val="000000"/>
                </a:solidFill>
                <a:effectLst/>
                <a:latin typeface="MathJax_Main"/>
              </a:rPr>
              <a:t>50/3=16</a:t>
            </a:r>
            <a:r>
              <a:rPr kumimoji="0" lang="en-US" altLang="en-US" sz="1800" b="0" i="0" u="none" strike="noStrike" cap="none" normalizeH="0" baseline="0" dirty="0">
                <a:ln>
                  <a:noFill/>
                </a:ln>
                <a:solidFill>
                  <a:srgbClr val="000000"/>
                </a:solidFill>
                <a:effectLst/>
                <a:latin typeface="inherit"/>
              </a:rPr>
              <a:t>50/3=16</a:t>
            </a:r>
            <a:r>
              <a:rPr kumimoji="0" lang="en-US" altLang="en-US" sz="1050" b="0" i="0" u="none" strike="noStrike" cap="none" normalizeH="0" baseline="0" dirty="0">
                <a:ln>
                  <a:noFill/>
                </a:ln>
                <a:solidFill>
                  <a:srgbClr val="000000"/>
                </a:solidFill>
                <a:effectLst/>
                <a:latin typeface="Verdana" panose="020B0604030504040204" pitchFamily="34" charset="0"/>
              </a:rPr>
              <a:t> </a:t>
            </a:r>
            <a:r>
              <a:rPr kumimoji="0" lang="en-US" altLang="en-US" sz="2800" b="0" i="0" u="none" strike="noStrike" cap="none" normalizeH="0" baseline="0" dirty="0">
                <a:ln>
                  <a:noFill/>
                </a:ln>
                <a:solidFill>
                  <a:srgbClr val="000000"/>
                </a:solidFill>
                <a:effectLst/>
                <a:latin typeface="Verdana" panose="020B0604030504040204" pitchFamily="34" charset="0"/>
              </a:rPr>
              <a:t>numbers which are multiples of 3.</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There are </a:t>
            </a:r>
            <a:r>
              <a:rPr kumimoji="0" lang="en-US" altLang="en-US" sz="2400" b="0" i="0" u="none" strike="noStrike" cap="none" normalizeH="0" baseline="0" dirty="0">
                <a:ln>
                  <a:noFill/>
                </a:ln>
                <a:solidFill>
                  <a:srgbClr val="000000"/>
                </a:solidFill>
                <a:effectLst/>
                <a:latin typeface="MathJax_Main"/>
              </a:rPr>
              <a:t>50/6=8</a:t>
            </a:r>
            <a:r>
              <a:rPr kumimoji="0" lang="en-US" altLang="en-US" sz="1800" b="0" i="0" u="none" strike="noStrike" cap="none" normalizeH="0" baseline="0" dirty="0">
                <a:ln>
                  <a:noFill/>
                </a:ln>
                <a:solidFill>
                  <a:srgbClr val="000000"/>
                </a:solidFill>
                <a:effectLst/>
                <a:latin typeface="inherit"/>
              </a:rPr>
              <a:t>50/6=8</a:t>
            </a:r>
            <a:r>
              <a:rPr kumimoji="0" lang="en-US" altLang="en-US" sz="1050" b="0" i="0" u="none" strike="noStrike" cap="none" normalizeH="0" baseline="0" dirty="0">
                <a:ln>
                  <a:noFill/>
                </a:ln>
                <a:solidFill>
                  <a:srgbClr val="000000"/>
                </a:solidFill>
                <a:effectLst/>
                <a:latin typeface="Verdana" panose="020B0604030504040204" pitchFamily="34" charset="0"/>
              </a:rPr>
              <a:t> </a:t>
            </a:r>
            <a:r>
              <a:rPr kumimoji="0" lang="en-US" altLang="en-US" sz="2800" b="0" i="0" u="none" strike="noStrike" cap="none" normalizeH="0" baseline="0" dirty="0">
                <a:ln>
                  <a:noFill/>
                </a:ln>
                <a:solidFill>
                  <a:srgbClr val="000000"/>
                </a:solidFill>
                <a:effectLst/>
                <a:latin typeface="Verdana" panose="020B0604030504040204" pitchFamily="34" charset="0"/>
              </a:rPr>
              <a:t>numbers which are multiples of both 2 and 3.</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000000"/>
                </a:solidFill>
                <a:effectLst/>
                <a:latin typeface="Verdana" panose="020B0604030504040204" pitchFamily="34" charset="0"/>
              </a:rPr>
              <a:t>So, </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A</a:t>
            </a:r>
            <a:r>
              <a:rPr kumimoji="0" lang="en-US" altLang="en-US" sz="2400" b="0" i="0" u="none" strike="noStrike" cap="none" normalizeH="0" baseline="0" dirty="0">
                <a:ln>
                  <a:noFill/>
                </a:ln>
                <a:solidFill>
                  <a:srgbClr val="000000"/>
                </a:solidFill>
                <a:effectLst/>
                <a:latin typeface="MathJax_Main"/>
              </a:rPr>
              <a:t>|=25</a:t>
            </a:r>
            <a:r>
              <a:rPr kumimoji="0" lang="en-US" altLang="en-US" sz="1800" b="0" i="0" u="none" strike="noStrike" cap="none" normalizeH="0" baseline="0" dirty="0">
                <a:ln>
                  <a:noFill/>
                </a:ln>
                <a:solidFill>
                  <a:srgbClr val="000000"/>
                </a:solidFill>
                <a:effectLst/>
                <a:latin typeface="inherit"/>
              </a:rPr>
              <a:t>|𝐴|=25</a:t>
            </a:r>
            <a:r>
              <a:rPr kumimoji="0" lang="en-US" altLang="en-US" sz="1050" b="0" i="0" u="none" strike="noStrike" cap="none" normalizeH="0" baseline="0" dirty="0">
                <a:ln>
                  <a:noFill/>
                </a:ln>
                <a:solidFill>
                  <a:srgbClr val="000000"/>
                </a:solidFill>
                <a:effectLst/>
                <a:latin typeface="Verdana" panose="020B0604030504040204" pitchFamily="34" charset="0"/>
              </a:rPr>
              <a:t>,</a:t>
            </a:r>
            <a:r>
              <a:rPr kumimoji="0" lang="en-US" altLang="en-US" sz="2800" b="0" i="0" u="none" strike="noStrike" cap="none" normalizeH="0" baseline="0" dirty="0">
                <a:ln>
                  <a:noFill/>
                </a:ln>
                <a:solidFill>
                  <a:srgbClr val="000000"/>
                </a:solidFill>
                <a:effectLst/>
                <a:latin typeface="Verdana" panose="020B0604030504040204" pitchFamily="34" charset="0"/>
              </a:rPr>
              <a:t> </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B</a:t>
            </a:r>
            <a:r>
              <a:rPr kumimoji="0" lang="en-US" altLang="en-US" sz="2400" b="0" i="0" u="none" strike="noStrike" cap="none" normalizeH="0" baseline="0" dirty="0">
                <a:ln>
                  <a:noFill/>
                </a:ln>
                <a:solidFill>
                  <a:srgbClr val="000000"/>
                </a:solidFill>
                <a:effectLst/>
                <a:latin typeface="MathJax_Main"/>
              </a:rPr>
              <a:t>|=16</a:t>
            </a:r>
            <a:r>
              <a:rPr kumimoji="0" lang="en-US" altLang="en-US" sz="1800" b="0" i="0" u="none" strike="noStrike" cap="none" normalizeH="0" baseline="0" dirty="0">
                <a:ln>
                  <a:noFill/>
                </a:ln>
                <a:solidFill>
                  <a:srgbClr val="000000"/>
                </a:solidFill>
                <a:effectLst/>
                <a:latin typeface="inherit"/>
              </a:rPr>
              <a:t>|𝐵|=16</a:t>
            </a:r>
            <a:r>
              <a:rPr kumimoji="0" lang="en-US" altLang="en-US" sz="1050" b="0" i="0" u="none" strike="noStrike" cap="none" normalizeH="0" baseline="0" dirty="0">
                <a:ln>
                  <a:noFill/>
                </a:ln>
                <a:solidFill>
                  <a:srgbClr val="000000"/>
                </a:solidFill>
                <a:effectLst/>
                <a:latin typeface="Verdana" panose="020B0604030504040204" pitchFamily="34" charset="0"/>
              </a:rPr>
              <a:t> </a:t>
            </a:r>
            <a:r>
              <a:rPr kumimoji="0" lang="en-US" altLang="en-US" sz="2800" b="0" i="0" u="none" strike="noStrike" cap="none" normalizeH="0" baseline="0" dirty="0">
                <a:ln>
                  <a:noFill/>
                </a:ln>
                <a:solidFill>
                  <a:srgbClr val="000000"/>
                </a:solidFill>
                <a:effectLst/>
                <a:latin typeface="Verdana" panose="020B0604030504040204" pitchFamily="34" charset="0"/>
              </a:rPr>
              <a:t>and </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A</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B</a:t>
            </a:r>
            <a:r>
              <a:rPr kumimoji="0" lang="en-US" altLang="en-US" sz="2400" b="0" i="0" u="none" strike="noStrike" cap="none" normalizeH="0" baseline="0" dirty="0">
                <a:ln>
                  <a:noFill/>
                </a:ln>
                <a:solidFill>
                  <a:srgbClr val="000000"/>
                </a:solidFill>
                <a:effectLst/>
                <a:latin typeface="MathJax_Main"/>
              </a:rPr>
              <a:t>|=8</a:t>
            </a:r>
            <a:r>
              <a:rPr kumimoji="0" lang="en-US" altLang="en-US" sz="1800" b="0" i="0" u="none" strike="noStrike" cap="none" normalizeH="0" baseline="0" dirty="0">
                <a:ln>
                  <a:noFill/>
                </a:ln>
                <a:solidFill>
                  <a:srgbClr val="000000"/>
                </a:solidFill>
                <a:effectLst/>
                <a:latin typeface="inherit"/>
              </a:rPr>
              <a:t>|𝐴∩𝐵|=8</a:t>
            </a:r>
            <a:r>
              <a:rPr kumimoji="0" lang="en-US" altLang="en-US" sz="1050" b="0" i="0" u="none" strike="noStrike" cap="none" normalizeH="0" baseline="0" dirty="0">
                <a:ln>
                  <a:noFill/>
                </a:ln>
                <a:solidFill>
                  <a:srgbClr val="000000"/>
                </a:solidFill>
                <a:effectLst/>
                <a:latin typeface="Verdana" panose="020B0604030504040204" pitchFamily="34" charset="0"/>
              </a:rPr>
              <a:t>.</a:t>
            </a:r>
            <a:endParaRPr kumimoji="0" lang="en-US" altLang="en-US"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A</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B</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A</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B</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A</a:t>
            </a:r>
            <a:r>
              <a:rPr kumimoji="0" lang="en-US" altLang="en-US" sz="2400" b="0" i="0" u="none" strike="noStrike" cap="none" normalizeH="0" baseline="0" dirty="0">
                <a:ln>
                  <a:noFill/>
                </a:ln>
                <a:solidFill>
                  <a:srgbClr val="000000"/>
                </a:solidFill>
                <a:effectLst/>
                <a:latin typeface="MathJax_Main"/>
              </a:rPr>
              <a:t>∩</a:t>
            </a:r>
            <a:r>
              <a:rPr kumimoji="0" lang="en-US" altLang="en-US" sz="2400" b="0" i="0" u="none" strike="noStrike" cap="none" normalizeH="0" baseline="0" dirty="0">
                <a:ln>
                  <a:noFill/>
                </a:ln>
                <a:solidFill>
                  <a:srgbClr val="000000"/>
                </a:solidFill>
                <a:effectLst/>
                <a:latin typeface="MathJax_Math-italic"/>
              </a:rPr>
              <a:t>B</a:t>
            </a:r>
            <a:r>
              <a:rPr kumimoji="0" lang="en-US" altLang="en-US" sz="2400" b="0" i="0" u="none" strike="noStrike" cap="none" normalizeH="0" baseline="0" dirty="0">
                <a:ln>
                  <a:noFill/>
                </a:ln>
                <a:solidFill>
                  <a:srgbClr val="000000"/>
                </a:solidFill>
                <a:effectLst/>
                <a:latin typeface="MathJax_Main"/>
              </a:rPr>
              <a:t>|=25+16−8=33</a:t>
            </a:r>
            <a:endParaRPr kumimoji="0" lang="en-US" altLang="en-US" sz="1050" b="0" i="0" u="none" strike="noStrike" cap="none" normalizeH="0" baseline="0" dirty="0">
              <a:ln>
                <a:noFill/>
              </a:ln>
              <a:solidFill>
                <a:schemeClr val="tx1"/>
              </a:solidFill>
              <a:effectLst/>
            </a:endParaRPr>
          </a:p>
          <a:p>
            <a:endParaRPr lang="en-IN" dirty="0"/>
          </a:p>
        </p:txBody>
      </p:sp>
    </p:spTree>
    <p:extLst>
      <p:ext uri="{BB962C8B-B14F-4D97-AF65-F5344CB8AC3E}">
        <p14:creationId xmlns="" xmlns:p14="http://schemas.microsoft.com/office/powerpoint/2010/main" val="2988815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49</TotalTime>
  <Words>196</Words>
  <Application>Microsoft Office PowerPoint</Application>
  <PresentationFormat>Custom</PresentationFormat>
  <Paragraphs>59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Ion Boardroom</vt:lpstr>
      <vt:lpstr>                                 UNIT-II</vt:lpstr>
      <vt:lpstr>Combinations and Permutations</vt:lpstr>
      <vt:lpstr>Formulas of permutation</vt:lpstr>
      <vt:lpstr>Combinations </vt:lpstr>
      <vt:lpstr>Pigeonhole Principle</vt:lpstr>
      <vt:lpstr>The Inclusion-Exclusion principle </vt:lpstr>
      <vt:lpstr> Example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DISCREATE MATHEMATICAL         STRUCTURE</dc:title>
  <dc:creator>ganesh varanasi</dc:creator>
  <cp:lastModifiedBy>DNR42</cp:lastModifiedBy>
  <cp:revision>7</cp:revision>
  <dcterms:created xsi:type="dcterms:W3CDTF">2024-06-22T08:48:51Z</dcterms:created>
  <dcterms:modified xsi:type="dcterms:W3CDTF">2024-06-28T06:23:53Z</dcterms:modified>
</cp:coreProperties>
</file>