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sldIdLst>
    <p:sldId id="272" r:id="rId2"/>
    <p:sldId id="273" r:id="rId3"/>
    <p:sldId id="274" r:id="rId4"/>
    <p:sldId id="275" r:id="rId5"/>
    <p:sldId id="276" r:id="rId6"/>
    <p:sldId id="277" r:id="rId7"/>
    <p:sldId id="278" r:id="rId8"/>
    <p:sldId id="279" r:id="rId9"/>
    <p:sldId id="280"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995" autoAdjust="0"/>
    <p:restoredTop sz="94660"/>
  </p:normalViewPr>
  <p:slideViewPr>
    <p:cSldViewPr snapToGrid="0">
      <p:cViewPr varScale="1">
        <p:scale>
          <a:sx n="86" d="100"/>
          <a:sy n="86" d="100"/>
        </p:scale>
        <p:origin x="-696" y="-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IN"/>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1695758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6" name="Footer Placeholder 5"/>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896358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42218009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40609761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3743053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42231873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8" name="Footer Placeholder 7"/>
          <p:cNvSpPr>
            <a:spLocks noGrp="1"/>
          </p:cNvSpPr>
          <p:nvPr>
            <p:ph type="ftr" sz="quarter" idx="11"/>
          </p:nvPr>
        </p:nvSpPr>
        <p:spPr>
          <a:xfrm>
            <a:off x="561111" y="6391838"/>
            <a:ext cx="3644282" cy="304801"/>
          </a:xfrm>
        </p:spPr>
        <p:txBody>
          <a:bodyPr/>
          <a:lstStyle/>
          <a:p>
            <a:endParaRPr lang="en-IN"/>
          </a:p>
        </p:txBody>
      </p:sp>
      <p:sp>
        <p:nvSpPr>
          <p:cNvPr id="9" name="Slide Number Placeholder 8"/>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7555168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3127684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3404900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1545147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720377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3329091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961600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680188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3" name="Footer Placeholder 2"/>
          <p:cNvSpPr>
            <a:spLocks noGrp="1"/>
          </p:cNvSpPr>
          <p:nvPr>
            <p:ph type="ftr" sz="quarter" idx="11"/>
          </p:nvPr>
        </p:nvSpPr>
        <p:spPr/>
        <p:txBody>
          <a:bodyPr/>
          <a:lstStyle/>
          <a:p>
            <a:endParaRPr lang="en-IN"/>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774960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6" name="Footer Placeholder 5"/>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541907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6" name="Footer Placeholder 5"/>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575646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BF613895-C754-4A66-B05A-BB3DFE9CFE15}" type="datetimeFigureOut">
              <a:rPr lang="en-IN" smtClean="0"/>
              <a:pPr/>
              <a:t>28-06-2024</a:t>
            </a:fld>
            <a:endParaRPr lang="en-IN"/>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IN"/>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86164775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 id="2147483743"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CB7D9F9-0FB3-5FDF-B7D8-57689589E4E5}"/>
              </a:ext>
            </a:extLst>
          </p:cNvPr>
          <p:cNvSpPr>
            <a:spLocks noGrp="1"/>
          </p:cNvSpPr>
          <p:nvPr>
            <p:ph type="title"/>
          </p:nvPr>
        </p:nvSpPr>
        <p:spPr/>
        <p:txBody>
          <a:bodyPr/>
          <a:lstStyle/>
          <a:p>
            <a:r>
              <a:rPr lang="en-US" b="1" dirty="0">
                <a:latin typeface="Arial Rounded MT Bold" panose="020F0704030504030204" pitchFamily="34" charset="0"/>
              </a:rPr>
              <a:t>UNIT-III</a:t>
            </a:r>
            <a:endParaRPr lang="en-IN" dirty="0"/>
          </a:p>
        </p:txBody>
      </p:sp>
      <p:sp>
        <p:nvSpPr>
          <p:cNvPr id="3" name="Content Placeholder 2">
            <a:extLst>
              <a:ext uri="{FF2B5EF4-FFF2-40B4-BE49-F238E27FC236}">
                <a16:creationId xmlns="" xmlns:a16="http://schemas.microsoft.com/office/drawing/2014/main" id="{F43FC2F3-9772-5A40-4D8A-31669E3C9EC4}"/>
              </a:ext>
            </a:extLst>
          </p:cNvPr>
          <p:cNvSpPr>
            <a:spLocks noGrp="1"/>
          </p:cNvSpPr>
          <p:nvPr>
            <p:ph idx="1"/>
          </p:nvPr>
        </p:nvSpPr>
        <p:spPr/>
        <p:txBody>
          <a:bodyPr>
            <a:normAutofit fontScale="70000" lnSpcReduction="20000"/>
          </a:bodyPr>
          <a:lstStyle/>
          <a:p>
            <a:r>
              <a:rPr lang="en-US" sz="2800" b="1" dirty="0">
                <a:latin typeface="Arial Black" panose="020B0A04020102020204" pitchFamily="34" charset="0"/>
              </a:rPr>
              <a:t> Graphs and Trees</a:t>
            </a:r>
          </a:p>
          <a:p>
            <a:r>
              <a:rPr lang="en-US" sz="2800" b="1" dirty="0">
                <a:latin typeface="Arial Black" panose="020B0A04020102020204" pitchFamily="34" charset="0"/>
              </a:rPr>
              <a:t>Graphs: </a:t>
            </a:r>
            <a:r>
              <a:rPr lang="en-US" sz="2800" b="0" i="0" dirty="0">
                <a:solidFill>
                  <a:srgbClr val="444444"/>
                </a:solidFill>
                <a:effectLst/>
                <a:highlight>
                  <a:srgbClr val="FFFFFF"/>
                </a:highlight>
                <a:latin typeface="Poppins" panose="00000500000000000000" pitchFamily="2" charset="0"/>
              </a:rPr>
              <a:t>A graph is determined as a mathematical structure that represents a particular function by connecting a set of points. It is used to create a  pairwise relationship between </a:t>
            </a:r>
            <a:r>
              <a:rPr lang="en-US" sz="2800" b="0" i="0" dirty="0" err="1">
                <a:solidFill>
                  <a:srgbClr val="444444"/>
                </a:solidFill>
                <a:effectLst/>
                <a:highlight>
                  <a:srgbClr val="FFFFFF"/>
                </a:highlight>
                <a:latin typeface="Poppins" panose="00000500000000000000" pitchFamily="2" charset="0"/>
              </a:rPr>
              <a:t>objects.The</a:t>
            </a:r>
            <a:r>
              <a:rPr lang="en-US" sz="2800" b="0" i="0" dirty="0">
                <a:solidFill>
                  <a:srgbClr val="444444"/>
                </a:solidFill>
                <a:effectLst/>
                <a:highlight>
                  <a:srgbClr val="FFFFFF"/>
                </a:highlight>
                <a:latin typeface="Poppins" panose="00000500000000000000" pitchFamily="2" charset="0"/>
              </a:rPr>
              <a:t> graph is made up of vertices (nodes) that are connected by the edges (lines). </a:t>
            </a:r>
          </a:p>
          <a:p>
            <a:pPr algn="l"/>
            <a:r>
              <a:rPr lang="en-US" sz="2800" b="0" i="0" dirty="0">
                <a:solidFill>
                  <a:srgbClr val="444444"/>
                </a:solidFill>
                <a:effectLst/>
                <a:highlight>
                  <a:srgbClr val="FFFFFF"/>
                </a:highlight>
                <a:latin typeface="Poppins" panose="00000500000000000000" pitchFamily="2" charset="0"/>
              </a:rPr>
              <a:t>Graph Theory is the study of points and lines. In Mathematics, it is a sub-field that deals with the study of graphs. It is a pictorial representation that represents the Mathematical truth. Graph theory is the study of relationship between the vertices (nodes) and edges (lines).Formally, a graph is denoted as a pair G(V, E).Where V represents the finite set vertices and E represents the finite set </a:t>
            </a:r>
            <a:r>
              <a:rPr lang="en-US" sz="2800" b="0" i="0" dirty="0" err="1">
                <a:solidFill>
                  <a:srgbClr val="444444"/>
                </a:solidFill>
                <a:effectLst/>
                <a:highlight>
                  <a:srgbClr val="FFFFFF"/>
                </a:highlight>
                <a:latin typeface="Poppins" panose="00000500000000000000" pitchFamily="2" charset="0"/>
              </a:rPr>
              <a:t>edges.Therefore</a:t>
            </a:r>
            <a:r>
              <a:rPr lang="en-US" sz="2800" b="0" i="0" dirty="0">
                <a:solidFill>
                  <a:srgbClr val="444444"/>
                </a:solidFill>
                <a:effectLst/>
                <a:highlight>
                  <a:srgbClr val="FFFFFF"/>
                </a:highlight>
                <a:latin typeface="Poppins" panose="00000500000000000000" pitchFamily="2" charset="0"/>
              </a:rPr>
              <a:t>, we can say a graph includes non-empty set of vertices V and set of edges E.</a:t>
            </a:r>
            <a:endParaRPr lang="en-IN" dirty="0"/>
          </a:p>
        </p:txBody>
      </p:sp>
    </p:spTree>
    <p:extLst>
      <p:ext uri="{BB962C8B-B14F-4D97-AF65-F5344CB8AC3E}">
        <p14:creationId xmlns="" xmlns:p14="http://schemas.microsoft.com/office/powerpoint/2010/main" val="2692556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EEF6590-B145-86EF-AD0C-B9BF71F63D9E}"/>
              </a:ext>
            </a:extLst>
          </p:cNvPr>
          <p:cNvSpPr>
            <a:spLocks noGrp="1"/>
          </p:cNvSpPr>
          <p:nvPr>
            <p:ph type="title"/>
          </p:nvPr>
        </p:nvSpPr>
        <p:spPr/>
        <p:txBody>
          <a:bodyPr/>
          <a:lstStyle/>
          <a:p>
            <a:r>
              <a:rPr lang="en-US" dirty="0">
                <a:solidFill>
                  <a:srgbClr val="FFFF00"/>
                </a:solidFill>
              </a:rPr>
              <a:t>Types of Graphs</a:t>
            </a:r>
            <a:endParaRPr lang="en-IN" dirty="0">
              <a:solidFill>
                <a:srgbClr val="FFFF00"/>
              </a:solidFill>
            </a:endParaRPr>
          </a:p>
        </p:txBody>
      </p:sp>
      <p:sp>
        <p:nvSpPr>
          <p:cNvPr id="3" name="Content Placeholder 2">
            <a:extLst>
              <a:ext uri="{FF2B5EF4-FFF2-40B4-BE49-F238E27FC236}">
                <a16:creationId xmlns="" xmlns:a16="http://schemas.microsoft.com/office/drawing/2014/main" id="{F5A4DB94-83F6-B06E-6CBF-5376B6FFDEE2}"/>
              </a:ext>
            </a:extLst>
          </p:cNvPr>
          <p:cNvSpPr>
            <a:spLocks noGrp="1"/>
          </p:cNvSpPr>
          <p:nvPr>
            <p:ph idx="1"/>
          </p:nvPr>
        </p:nvSpPr>
        <p:spPr/>
        <p:txBody>
          <a:bodyPr/>
          <a:lstStyle/>
          <a:p>
            <a:r>
              <a:rPr lang="en-US" sz="2800" b="0" i="0" dirty="0">
                <a:solidFill>
                  <a:srgbClr val="444444"/>
                </a:solidFill>
                <a:effectLst/>
                <a:highlight>
                  <a:srgbClr val="FFFFFF"/>
                </a:highlight>
                <a:latin typeface="Poppins" panose="00000500000000000000" pitchFamily="2" charset="0"/>
              </a:rPr>
              <a:t>The graphs are basically of two types, directed and undirected. It is best understood by the figure given below. The arrow in the figure indicates the direction.</a:t>
            </a:r>
          </a:p>
          <a:p>
            <a:endParaRPr lang="en-IN" dirty="0"/>
          </a:p>
        </p:txBody>
      </p:sp>
      <p:pic>
        <p:nvPicPr>
          <p:cNvPr id="4" name="Picture 4" descr="Graph Theory">
            <a:extLst>
              <a:ext uri="{FF2B5EF4-FFF2-40B4-BE49-F238E27FC236}">
                <a16:creationId xmlns="" xmlns:a16="http://schemas.microsoft.com/office/drawing/2014/main" id="{D9A9BEBE-BEC7-906F-CE2C-099C1831237E}"/>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462337" y="3538372"/>
            <a:ext cx="5267325" cy="215265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757785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F82B3D64-3AC7-FA1E-F504-1092C15296C9}"/>
              </a:ext>
            </a:extLst>
          </p:cNvPr>
          <p:cNvSpPr>
            <a:spLocks noGrp="1"/>
          </p:cNvSpPr>
          <p:nvPr>
            <p:ph idx="1"/>
          </p:nvPr>
        </p:nvSpPr>
        <p:spPr/>
        <p:txBody>
          <a:bodyPr>
            <a:normAutofit fontScale="77500" lnSpcReduction="20000"/>
          </a:bodyPr>
          <a:lstStyle/>
          <a:p>
            <a:pPr algn="l"/>
            <a:r>
              <a:rPr lang="en-US" sz="2800" b="1" i="0" dirty="0">
                <a:solidFill>
                  <a:srgbClr val="444444"/>
                </a:solidFill>
                <a:effectLst/>
                <a:highlight>
                  <a:srgbClr val="FFFFFF"/>
                </a:highlight>
                <a:latin typeface="Arial Black" panose="020B0A04020102020204" pitchFamily="34" charset="0"/>
              </a:rPr>
              <a:t>Directed Graph</a:t>
            </a:r>
          </a:p>
          <a:p>
            <a:pPr algn="l"/>
            <a:r>
              <a:rPr lang="en-US" sz="2800" b="0" i="0" dirty="0">
                <a:solidFill>
                  <a:srgbClr val="444444"/>
                </a:solidFill>
                <a:effectLst/>
                <a:highlight>
                  <a:srgbClr val="FFFFFF"/>
                </a:highlight>
                <a:latin typeface="Poppins" panose="00000500000000000000" pitchFamily="2" charset="0"/>
              </a:rPr>
              <a:t>In graph theory, a directed graph is a graph made up of a set of vertices connected by edges, in which the edges have a direction associated with them.</a:t>
            </a:r>
          </a:p>
          <a:p>
            <a:pPr algn="l"/>
            <a:endParaRPr lang="en-US" sz="2400" dirty="0">
              <a:solidFill>
                <a:srgbClr val="444444"/>
              </a:solidFill>
              <a:highlight>
                <a:srgbClr val="FFFFFF"/>
              </a:highlight>
              <a:latin typeface="Poppins" panose="00000500000000000000" pitchFamily="2" charset="0"/>
            </a:endParaRPr>
          </a:p>
          <a:p>
            <a:pPr algn="l"/>
            <a:r>
              <a:rPr lang="en-US" sz="2800" b="1" i="0" dirty="0">
                <a:solidFill>
                  <a:srgbClr val="444444"/>
                </a:solidFill>
                <a:effectLst/>
                <a:highlight>
                  <a:srgbClr val="FFFFFF"/>
                </a:highlight>
                <a:latin typeface="Poppins" panose="00000500000000000000" pitchFamily="2" charset="0"/>
              </a:rPr>
              <a:t>Undirected Graph</a:t>
            </a:r>
          </a:p>
          <a:p>
            <a:pPr algn="l"/>
            <a:r>
              <a:rPr lang="en-US" sz="2800" b="0" i="0" dirty="0">
                <a:solidFill>
                  <a:srgbClr val="444444"/>
                </a:solidFill>
                <a:effectLst/>
                <a:highlight>
                  <a:srgbClr val="FFFFFF"/>
                </a:highlight>
                <a:latin typeface="Poppins" panose="00000500000000000000" pitchFamily="2" charset="0"/>
              </a:rPr>
              <a:t>The undirected graph is defined as a graph where the set of nodes are connected together, in which all the edges are bidirectional. Sometimes, this type of graph is known as the undirected network.</a:t>
            </a:r>
          </a:p>
          <a:p>
            <a:endParaRPr lang="en-IN" dirty="0"/>
          </a:p>
        </p:txBody>
      </p:sp>
    </p:spTree>
    <p:extLst>
      <p:ext uri="{BB962C8B-B14F-4D97-AF65-F5344CB8AC3E}">
        <p14:creationId xmlns="" xmlns:p14="http://schemas.microsoft.com/office/powerpoint/2010/main" val="850479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91BEFB10-53EA-2D15-3327-7942970D5703}"/>
              </a:ext>
            </a:extLst>
          </p:cNvPr>
          <p:cNvSpPr>
            <a:spLocks noGrp="1"/>
          </p:cNvSpPr>
          <p:nvPr>
            <p:ph idx="1"/>
          </p:nvPr>
        </p:nvSpPr>
        <p:spPr/>
        <p:txBody>
          <a:bodyPr>
            <a:normAutofit fontScale="62500" lnSpcReduction="20000"/>
          </a:bodyPr>
          <a:lstStyle/>
          <a:p>
            <a:pPr algn="l"/>
            <a:r>
              <a:rPr lang="en-US" sz="3200" b="1" i="0" dirty="0">
                <a:solidFill>
                  <a:srgbClr val="444444"/>
                </a:solidFill>
                <a:effectLst/>
                <a:highlight>
                  <a:srgbClr val="FFFFFF"/>
                </a:highlight>
                <a:latin typeface="Poppins" panose="00000500000000000000" pitchFamily="2" charset="0"/>
              </a:rPr>
              <a:t>Properties of Graph</a:t>
            </a:r>
          </a:p>
          <a:p>
            <a:pPr algn="l">
              <a:buFont typeface="Arial" panose="020B0604020202020204" pitchFamily="34" charset="0"/>
              <a:buChar char="•"/>
            </a:pPr>
            <a:r>
              <a:rPr lang="en-US" sz="2800" b="0" i="0" dirty="0">
                <a:solidFill>
                  <a:srgbClr val="444444"/>
                </a:solidFill>
                <a:effectLst/>
                <a:highlight>
                  <a:srgbClr val="FFFFFF"/>
                </a:highlight>
                <a:latin typeface="Poppins" panose="00000500000000000000" pitchFamily="2" charset="0"/>
              </a:rPr>
              <a:t>The starting point of the network is known as root.</a:t>
            </a:r>
          </a:p>
          <a:p>
            <a:pPr algn="l">
              <a:buFont typeface="Arial" panose="020B0604020202020204" pitchFamily="34" charset="0"/>
              <a:buChar char="•"/>
            </a:pPr>
            <a:r>
              <a:rPr lang="en-US" sz="2800" b="0" i="0" dirty="0">
                <a:solidFill>
                  <a:srgbClr val="444444"/>
                </a:solidFill>
                <a:effectLst/>
                <a:highlight>
                  <a:srgbClr val="FFFFFF"/>
                </a:highlight>
                <a:latin typeface="Poppins" panose="00000500000000000000" pitchFamily="2" charset="0"/>
              </a:rPr>
              <a:t>When the same types of nodes are connected to one another, then the graph is known as an assortative graph, else it is called a disassortative graph.</a:t>
            </a:r>
          </a:p>
          <a:p>
            <a:pPr algn="l">
              <a:buFont typeface="Arial" panose="020B0604020202020204" pitchFamily="34" charset="0"/>
              <a:buChar char="•"/>
            </a:pPr>
            <a:r>
              <a:rPr lang="en-US" sz="2800" b="0" i="0" dirty="0">
                <a:solidFill>
                  <a:srgbClr val="444444"/>
                </a:solidFill>
                <a:effectLst/>
                <a:highlight>
                  <a:srgbClr val="FFFFFF"/>
                </a:highlight>
                <a:latin typeface="Poppins" panose="00000500000000000000" pitchFamily="2" charset="0"/>
              </a:rPr>
              <a:t>A cycle graph is said to be a graph that has a single cycle.</a:t>
            </a:r>
          </a:p>
          <a:p>
            <a:pPr algn="l">
              <a:buFont typeface="Arial" panose="020B0604020202020204" pitchFamily="34" charset="0"/>
              <a:buChar char="•"/>
            </a:pPr>
            <a:r>
              <a:rPr lang="en-US" sz="2800" b="0" i="0" dirty="0">
                <a:solidFill>
                  <a:srgbClr val="444444"/>
                </a:solidFill>
                <a:effectLst/>
                <a:highlight>
                  <a:srgbClr val="FFFFFF"/>
                </a:highlight>
                <a:latin typeface="Poppins" panose="00000500000000000000" pitchFamily="2" charset="0"/>
              </a:rPr>
              <a:t>When all the pairs of nodes are connected by a single edge it forms a complete graph.</a:t>
            </a:r>
          </a:p>
          <a:p>
            <a:pPr algn="l">
              <a:buFont typeface="Arial" panose="020B0604020202020204" pitchFamily="34" charset="0"/>
              <a:buChar char="•"/>
            </a:pPr>
            <a:r>
              <a:rPr lang="en-US" sz="2800" b="0" i="0" dirty="0">
                <a:solidFill>
                  <a:srgbClr val="444444"/>
                </a:solidFill>
                <a:effectLst/>
                <a:highlight>
                  <a:srgbClr val="FFFFFF"/>
                </a:highlight>
                <a:latin typeface="Poppins" panose="00000500000000000000" pitchFamily="2" charset="0"/>
              </a:rPr>
              <a:t>A graph is said to be in symmetry when each pair of vertices or nodes are connected in the same direction or in the reverse direction.</a:t>
            </a:r>
          </a:p>
          <a:p>
            <a:pPr algn="l">
              <a:buFont typeface="Arial" panose="020B0604020202020204" pitchFamily="34" charset="0"/>
              <a:buChar char="•"/>
            </a:pPr>
            <a:r>
              <a:rPr lang="en-US" sz="2800" b="0" i="0" dirty="0">
                <a:solidFill>
                  <a:srgbClr val="444444"/>
                </a:solidFill>
                <a:effectLst/>
                <a:highlight>
                  <a:srgbClr val="FFFFFF"/>
                </a:highlight>
                <a:latin typeface="Poppins" panose="00000500000000000000" pitchFamily="2" charset="0"/>
              </a:rPr>
              <a:t>When a graph has a single graph, it is a path graph.</a:t>
            </a:r>
          </a:p>
          <a:p>
            <a:endParaRPr lang="en-IN" dirty="0"/>
          </a:p>
        </p:txBody>
      </p:sp>
    </p:spTree>
    <p:extLst>
      <p:ext uri="{BB962C8B-B14F-4D97-AF65-F5344CB8AC3E}">
        <p14:creationId xmlns="" xmlns:p14="http://schemas.microsoft.com/office/powerpoint/2010/main" val="27325593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4777B8CE-30D4-467D-A7DF-99F0D93B8386}"/>
              </a:ext>
            </a:extLst>
          </p:cNvPr>
          <p:cNvSpPr>
            <a:spLocks noGrp="1"/>
          </p:cNvSpPr>
          <p:nvPr>
            <p:ph idx="1"/>
          </p:nvPr>
        </p:nvSpPr>
        <p:spPr/>
        <p:txBody>
          <a:bodyPr>
            <a:normAutofit fontScale="55000" lnSpcReduction="20000"/>
          </a:bodyPr>
          <a:lstStyle/>
          <a:p>
            <a:r>
              <a:rPr lang="en-IN" sz="2800" b="1" i="0" dirty="0">
                <a:solidFill>
                  <a:srgbClr val="444444"/>
                </a:solidFill>
                <a:effectLst/>
                <a:highlight>
                  <a:srgbClr val="FFFFFF"/>
                </a:highlight>
                <a:latin typeface="Arial Black" panose="020B0A04020102020204" pitchFamily="34" charset="0"/>
              </a:rPr>
              <a:t>Trees: </a:t>
            </a:r>
            <a:r>
              <a:rPr lang="en-US" sz="2800" b="0" i="0" dirty="0">
                <a:solidFill>
                  <a:srgbClr val="444444"/>
                </a:solidFill>
                <a:effectLst/>
                <a:highlight>
                  <a:srgbClr val="FFFFFF"/>
                </a:highlight>
                <a:latin typeface="Poppins" panose="00000500000000000000" pitchFamily="2" charset="0"/>
              </a:rPr>
              <a:t>A tree in a graph is the connection between undirected networks which are having only one path between any two vertices. It was introduced by British mathematician Arthur Cayley in 1857. The graph trees have only straight lines between the nodes in any specific direction but do not have any cycles or loops. Therefore trees are the directed graph.</a:t>
            </a:r>
          </a:p>
          <a:p>
            <a:pPr algn="just"/>
            <a:r>
              <a:rPr lang="en-US" sz="3600" b="0" i="0" dirty="0">
                <a:solidFill>
                  <a:srgbClr val="333333"/>
                </a:solidFill>
                <a:effectLst/>
                <a:highlight>
                  <a:srgbClr val="FFFFFF"/>
                </a:highlight>
                <a:latin typeface="inter-regular"/>
              </a:rPr>
              <a:t>A tree or general trees is defined as a non-empty finite set of elements called vertices or nodes having the property that each node can have minimum degree 1 and maximum degree n. It can be partitioned into n+1 disjoint subsets such that the first subset contains the root of the tree and remaining n subsets includes the elements of the n subtree.</a:t>
            </a:r>
          </a:p>
          <a:p>
            <a:r>
              <a:rPr lang="en-US" sz="4000" dirty="0"/>
              <a:t/>
            </a:r>
            <a:br>
              <a:rPr lang="en-US" sz="4000" dirty="0"/>
            </a:br>
            <a:endParaRPr lang="en-IN" sz="2800" dirty="0">
              <a:latin typeface="Arial Black" panose="020B0A04020102020204" pitchFamily="34" charset="0"/>
            </a:endParaRPr>
          </a:p>
          <a:p>
            <a:endParaRPr lang="en-IN" dirty="0"/>
          </a:p>
        </p:txBody>
      </p:sp>
    </p:spTree>
    <p:extLst>
      <p:ext uri="{BB962C8B-B14F-4D97-AF65-F5344CB8AC3E}">
        <p14:creationId xmlns="" xmlns:p14="http://schemas.microsoft.com/office/powerpoint/2010/main" val="134055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98B4430-EB92-5BE4-775A-6BDC49A23AA4}"/>
              </a:ext>
            </a:extLst>
          </p:cNvPr>
          <p:cNvSpPr>
            <a:spLocks noGrp="1"/>
          </p:cNvSpPr>
          <p:nvPr>
            <p:ph idx="1"/>
          </p:nvPr>
        </p:nvSpPr>
        <p:spPr/>
        <p:txBody>
          <a:bodyPr/>
          <a:lstStyle/>
          <a:p>
            <a:r>
              <a:rPr lang="en-IN" sz="2400" b="1" i="0" dirty="0">
                <a:solidFill>
                  <a:srgbClr val="610B38"/>
                </a:solidFill>
                <a:effectLst/>
                <a:highlight>
                  <a:srgbClr val="FFFFFF"/>
                </a:highlight>
                <a:latin typeface="erdana"/>
              </a:rPr>
              <a:t>Directed Trees:</a:t>
            </a:r>
          </a:p>
          <a:p>
            <a:r>
              <a:rPr lang="en-US" sz="2800" b="0" i="0" dirty="0">
                <a:solidFill>
                  <a:srgbClr val="333333"/>
                </a:solidFill>
                <a:effectLst/>
                <a:highlight>
                  <a:srgbClr val="FFFFFF"/>
                </a:highlight>
                <a:latin typeface="inter-regular"/>
              </a:rPr>
              <a:t>A directed tree is an acyclic directed graph. It has one node with indegree 1, while all other nodes have indegree 1 as shown in fig:</a:t>
            </a:r>
          </a:p>
          <a:p>
            <a:endParaRPr lang="en-US" dirty="0">
              <a:solidFill>
                <a:srgbClr val="333333"/>
              </a:solidFill>
              <a:highlight>
                <a:srgbClr val="FFFFFF"/>
              </a:highlight>
              <a:latin typeface="inter-regular"/>
            </a:endParaRPr>
          </a:p>
          <a:p>
            <a:endParaRPr lang="en-US" sz="2800" b="0" i="0" dirty="0">
              <a:solidFill>
                <a:srgbClr val="333333"/>
              </a:solidFill>
              <a:effectLst/>
              <a:highlight>
                <a:srgbClr val="FFFFFF"/>
              </a:highlight>
              <a:latin typeface="inter-regular"/>
            </a:endParaRPr>
          </a:p>
          <a:p>
            <a:endParaRPr lang="en-IN" dirty="0"/>
          </a:p>
        </p:txBody>
      </p:sp>
      <p:pic>
        <p:nvPicPr>
          <p:cNvPr id="4" name="Picture 3">
            <a:extLst>
              <a:ext uri="{FF2B5EF4-FFF2-40B4-BE49-F238E27FC236}">
                <a16:creationId xmlns="" xmlns:a16="http://schemas.microsoft.com/office/drawing/2014/main" id="{77156272-B520-B94D-E6B7-9C508BDAB126}"/>
              </a:ext>
            </a:extLst>
          </p:cNvPr>
          <p:cNvPicPr>
            <a:picLocks noChangeAspect="1"/>
          </p:cNvPicPr>
          <p:nvPr/>
        </p:nvPicPr>
        <p:blipFill>
          <a:blip r:embed="rId2"/>
          <a:stretch>
            <a:fillRect/>
          </a:stretch>
        </p:blipFill>
        <p:spPr>
          <a:xfrm>
            <a:off x="3660457" y="3569335"/>
            <a:ext cx="3732893" cy="1853057"/>
          </a:xfrm>
          <a:prstGeom prst="rect">
            <a:avLst/>
          </a:prstGeom>
        </p:spPr>
      </p:pic>
    </p:spTree>
    <p:extLst>
      <p:ext uri="{BB962C8B-B14F-4D97-AF65-F5344CB8AC3E}">
        <p14:creationId xmlns="" xmlns:p14="http://schemas.microsoft.com/office/powerpoint/2010/main" val="31476358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02A4A2A9-62AC-685E-58DE-5C3192D47670}"/>
              </a:ext>
            </a:extLst>
          </p:cNvPr>
          <p:cNvSpPr>
            <a:spLocks noGrp="1"/>
          </p:cNvSpPr>
          <p:nvPr>
            <p:ph idx="1"/>
          </p:nvPr>
        </p:nvSpPr>
        <p:spPr>
          <a:xfrm>
            <a:off x="550606" y="2202426"/>
            <a:ext cx="10744200" cy="5370718"/>
          </a:xfrm>
        </p:spPr>
        <p:txBody>
          <a:bodyPr/>
          <a:lstStyle/>
          <a:p>
            <a:r>
              <a:rPr lang="en-IN" sz="2800" b="1" i="0" dirty="0">
                <a:solidFill>
                  <a:srgbClr val="610B38"/>
                </a:solidFill>
                <a:effectLst/>
                <a:highlight>
                  <a:srgbClr val="FFFFFF"/>
                </a:highlight>
                <a:latin typeface="erdana"/>
              </a:rPr>
              <a:t>Ordered Trees:</a:t>
            </a:r>
          </a:p>
          <a:p>
            <a:pPr algn="just"/>
            <a:r>
              <a:rPr lang="en-US" sz="2800" b="0" i="0" dirty="0">
                <a:solidFill>
                  <a:srgbClr val="333333"/>
                </a:solidFill>
                <a:effectLst/>
                <a:highlight>
                  <a:srgbClr val="FFFFFF"/>
                </a:highlight>
                <a:latin typeface="inter-regular"/>
              </a:rPr>
              <a:t>If in a tree at each level, an ordering is defined, then such a tree is called an ordered tree.</a:t>
            </a:r>
          </a:p>
          <a:p>
            <a:pPr algn="just"/>
            <a:r>
              <a:rPr lang="en-US" sz="2800" b="1" i="0" dirty="0">
                <a:solidFill>
                  <a:srgbClr val="333333"/>
                </a:solidFill>
                <a:effectLst/>
                <a:highlight>
                  <a:srgbClr val="FFFFFF"/>
                </a:highlight>
                <a:latin typeface="inter-bold"/>
              </a:rPr>
              <a:t>Example:</a:t>
            </a:r>
            <a:r>
              <a:rPr lang="en-US" sz="2800" b="0" i="0" dirty="0">
                <a:solidFill>
                  <a:srgbClr val="333333"/>
                </a:solidFill>
                <a:effectLst/>
                <a:highlight>
                  <a:srgbClr val="FFFFFF"/>
                </a:highlight>
                <a:latin typeface="inter-regular"/>
              </a:rPr>
              <a:t> The trees shown in the figures represent the same tree but have different orders.</a:t>
            </a:r>
          </a:p>
          <a:p>
            <a:pPr algn="just"/>
            <a:endParaRPr lang="en-US" sz="2800" b="0" i="0" dirty="0">
              <a:solidFill>
                <a:srgbClr val="333333"/>
              </a:solidFill>
              <a:effectLst/>
              <a:highlight>
                <a:srgbClr val="FFFFFF"/>
              </a:highlight>
              <a:latin typeface="inter-regular"/>
            </a:endParaRPr>
          </a:p>
          <a:p>
            <a:endParaRPr lang="en-IN" sz="2400" b="1" i="0" dirty="0">
              <a:solidFill>
                <a:srgbClr val="610B38"/>
              </a:solidFill>
              <a:effectLst/>
              <a:highlight>
                <a:srgbClr val="FFFFFF"/>
              </a:highlight>
              <a:latin typeface="erdana"/>
            </a:endParaRPr>
          </a:p>
          <a:p>
            <a:endParaRPr lang="en-IN" dirty="0"/>
          </a:p>
        </p:txBody>
      </p:sp>
      <p:pic>
        <p:nvPicPr>
          <p:cNvPr id="4" name="Picture 3">
            <a:extLst>
              <a:ext uri="{FF2B5EF4-FFF2-40B4-BE49-F238E27FC236}">
                <a16:creationId xmlns="" xmlns:a16="http://schemas.microsoft.com/office/drawing/2014/main" id="{D899597D-ABD6-5F63-A99F-CDA75AC5801B}"/>
              </a:ext>
            </a:extLst>
          </p:cNvPr>
          <p:cNvPicPr>
            <a:picLocks noChangeAspect="1"/>
          </p:cNvPicPr>
          <p:nvPr/>
        </p:nvPicPr>
        <p:blipFill>
          <a:blip r:embed="rId2"/>
          <a:stretch>
            <a:fillRect/>
          </a:stretch>
        </p:blipFill>
        <p:spPr>
          <a:xfrm>
            <a:off x="2334505" y="4817806"/>
            <a:ext cx="6441440" cy="1857057"/>
          </a:xfrm>
          <a:prstGeom prst="rect">
            <a:avLst/>
          </a:prstGeom>
        </p:spPr>
      </p:pic>
    </p:spTree>
    <p:extLst>
      <p:ext uri="{BB962C8B-B14F-4D97-AF65-F5344CB8AC3E}">
        <p14:creationId xmlns="" xmlns:p14="http://schemas.microsoft.com/office/powerpoint/2010/main" val="1486941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9B7C79B-761D-D092-EBA1-E4C1BA8115D8}"/>
              </a:ext>
            </a:extLst>
          </p:cNvPr>
          <p:cNvSpPr>
            <a:spLocks noGrp="1"/>
          </p:cNvSpPr>
          <p:nvPr>
            <p:ph idx="1"/>
          </p:nvPr>
        </p:nvSpPr>
        <p:spPr/>
        <p:txBody>
          <a:bodyPr>
            <a:normAutofit fontScale="92500"/>
          </a:bodyPr>
          <a:lstStyle/>
          <a:p>
            <a:pPr algn="just"/>
            <a:r>
              <a:rPr lang="en-US" sz="2400" b="0" i="0" dirty="0">
                <a:solidFill>
                  <a:srgbClr val="610B38"/>
                </a:solidFill>
                <a:effectLst/>
                <a:highlight>
                  <a:srgbClr val="FFFFFF"/>
                </a:highlight>
                <a:latin typeface="Eras Bold ITC" panose="020B0907030504020204" pitchFamily="34" charset="0"/>
              </a:rPr>
              <a:t>Properties of Trees</a:t>
            </a:r>
            <a:r>
              <a:rPr lang="en-US" b="0" i="0" dirty="0">
                <a:solidFill>
                  <a:srgbClr val="610B38"/>
                </a:solidFill>
                <a:effectLst/>
                <a:highlight>
                  <a:srgbClr val="FFFFFF"/>
                </a:highlight>
                <a:latin typeface="erdana"/>
              </a:rPr>
              <a:t>:</a:t>
            </a:r>
          </a:p>
          <a:p>
            <a:pPr algn="just">
              <a:buFont typeface="+mj-lt"/>
              <a:buAutoNum type="arabicPeriod"/>
            </a:pPr>
            <a:r>
              <a:rPr lang="en-US" sz="2800" b="0" i="0" dirty="0">
                <a:solidFill>
                  <a:srgbClr val="000000"/>
                </a:solidFill>
                <a:effectLst/>
                <a:highlight>
                  <a:srgbClr val="FFFFFF"/>
                </a:highlight>
                <a:latin typeface="inter-regular"/>
              </a:rPr>
              <a:t>There is only one path between each pair of vertices of a tree.</a:t>
            </a:r>
          </a:p>
          <a:p>
            <a:pPr algn="just">
              <a:buFont typeface="+mj-lt"/>
              <a:buAutoNum type="arabicPeriod"/>
            </a:pPr>
            <a:r>
              <a:rPr lang="en-US" sz="2800" b="0" i="0" dirty="0">
                <a:solidFill>
                  <a:srgbClr val="000000"/>
                </a:solidFill>
                <a:effectLst/>
                <a:highlight>
                  <a:srgbClr val="FFFFFF"/>
                </a:highlight>
                <a:latin typeface="inter-regular"/>
              </a:rPr>
              <a:t>If a graph G there is one and only one path between each pair of vertices G is a tree.</a:t>
            </a:r>
          </a:p>
          <a:p>
            <a:pPr algn="just">
              <a:buFont typeface="+mj-lt"/>
              <a:buAutoNum type="arabicPeriod"/>
            </a:pPr>
            <a:r>
              <a:rPr lang="en-US" sz="2800" b="0" i="0" dirty="0">
                <a:solidFill>
                  <a:srgbClr val="000000"/>
                </a:solidFill>
                <a:effectLst/>
                <a:highlight>
                  <a:srgbClr val="FFFFFF"/>
                </a:highlight>
                <a:latin typeface="inter-regular"/>
              </a:rPr>
              <a:t>A tree T with n vertices has n-1 edges.</a:t>
            </a:r>
          </a:p>
          <a:p>
            <a:pPr algn="just">
              <a:buFont typeface="+mj-lt"/>
              <a:buAutoNum type="arabicPeriod"/>
            </a:pPr>
            <a:r>
              <a:rPr lang="en-US" sz="2800" b="0" i="0" dirty="0">
                <a:solidFill>
                  <a:srgbClr val="000000"/>
                </a:solidFill>
                <a:effectLst/>
                <a:highlight>
                  <a:srgbClr val="FFFFFF"/>
                </a:highlight>
                <a:latin typeface="inter-regular"/>
              </a:rPr>
              <a:t>A graph is a tree if and only if it a minimal connected.</a:t>
            </a:r>
          </a:p>
          <a:p>
            <a:endParaRPr lang="en-IN" dirty="0"/>
          </a:p>
        </p:txBody>
      </p:sp>
    </p:spTree>
    <p:extLst>
      <p:ext uri="{BB962C8B-B14F-4D97-AF65-F5344CB8AC3E}">
        <p14:creationId xmlns="" xmlns:p14="http://schemas.microsoft.com/office/powerpoint/2010/main" val="40569731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7D3DF026-F212-F21E-D91F-94CFC2720682}"/>
              </a:ext>
            </a:extLst>
          </p:cNvPr>
          <p:cNvSpPr>
            <a:spLocks noGrp="1"/>
          </p:cNvSpPr>
          <p:nvPr>
            <p:ph idx="1"/>
          </p:nvPr>
        </p:nvSpPr>
        <p:spPr/>
        <p:txBody>
          <a:bodyPr/>
          <a:lstStyle/>
          <a:p>
            <a:pPr algn="just"/>
            <a:r>
              <a:rPr lang="en-US" sz="2800" b="1" i="0" dirty="0">
                <a:solidFill>
                  <a:srgbClr val="610B38"/>
                </a:solidFill>
                <a:effectLst/>
                <a:highlight>
                  <a:srgbClr val="FFFFFF"/>
                </a:highlight>
                <a:latin typeface="erdana"/>
              </a:rPr>
              <a:t>Rooted Trees:</a:t>
            </a:r>
          </a:p>
          <a:p>
            <a:pPr algn="just"/>
            <a:r>
              <a:rPr lang="en-US" sz="2800" b="0" i="0" dirty="0">
                <a:solidFill>
                  <a:srgbClr val="333333"/>
                </a:solidFill>
                <a:effectLst/>
                <a:highlight>
                  <a:srgbClr val="FFFFFF"/>
                </a:highlight>
                <a:latin typeface="inter-regular"/>
              </a:rPr>
              <a:t>If a directed tree has exactly one node or vertex called root whose incoming degrees is 0 and all other vertices have incoming degree one, then the tree is called rooted tree.</a:t>
            </a:r>
          </a:p>
          <a:p>
            <a:pPr algn="just"/>
            <a:endParaRPr lang="en-US" sz="2400" b="0" i="0" dirty="0">
              <a:solidFill>
                <a:srgbClr val="333333"/>
              </a:solidFill>
              <a:effectLst/>
              <a:highlight>
                <a:srgbClr val="FFFFFF"/>
              </a:highlight>
              <a:latin typeface="inter-regular"/>
            </a:endParaRPr>
          </a:p>
          <a:p>
            <a:endParaRPr lang="en-IN" dirty="0"/>
          </a:p>
        </p:txBody>
      </p:sp>
      <p:pic>
        <p:nvPicPr>
          <p:cNvPr id="4" name="Picture 3">
            <a:extLst>
              <a:ext uri="{FF2B5EF4-FFF2-40B4-BE49-F238E27FC236}">
                <a16:creationId xmlns="" xmlns:a16="http://schemas.microsoft.com/office/drawing/2014/main" id="{725F1B78-D11C-79F9-CC66-026018414196}"/>
              </a:ext>
            </a:extLst>
          </p:cNvPr>
          <p:cNvPicPr>
            <a:picLocks noChangeAspect="1"/>
          </p:cNvPicPr>
          <p:nvPr/>
        </p:nvPicPr>
        <p:blipFill>
          <a:blip r:embed="rId2"/>
          <a:stretch>
            <a:fillRect/>
          </a:stretch>
        </p:blipFill>
        <p:spPr>
          <a:xfrm>
            <a:off x="3670812" y="3696601"/>
            <a:ext cx="5022215" cy="2248388"/>
          </a:xfrm>
          <a:prstGeom prst="rect">
            <a:avLst/>
          </a:prstGeom>
        </p:spPr>
      </p:pic>
    </p:spTree>
    <p:extLst>
      <p:ext uri="{BB962C8B-B14F-4D97-AF65-F5344CB8AC3E}">
        <p14:creationId xmlns="" xmlns:p14="http://schemas.microsoft.com/office/powerpoint/2010/main" val="36549570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50</TotalTime>
  <Words>540</Words>
  <Application>Microsoft Office PowerPoint</Application>
  <PresentationFormat>Custom</PresentationFormat>
  <Paragraphs>35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Ion Boardroom</vt:lpstr>
      <vt:lpstr>UNIT-III</vt:lpstr>
      <vt:lpstr>Types of Graphs</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DISCREATE MATHEMATICAL         STRUCTURE</dc:title>
  <dc:creator>ganesh varanasi</dc:creator>
  <cp:lastModifiedBy>DNR42</cp:lastModifiedBy>
  <cp:revision>8</cp:revision>
  <dcterms:created xsi:type="dcterms:W3CDTF">2024-06-22T08:48:51Z</dcterms:created>
  <dcterms:modified xsi:type="dcterms:W3CDTF">2024-06-28T06:25:12Z</dcterms:modified>
</cp:coreProperties>
</file>