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81" r:id="rId2"/>
    <p:sldId id="282" r:id="rId3"/>
    <p:sldId id="283" r:id="rId4"/>
    <p:sldId id="284" r:id="rId5"/>
    <p:sldId id="285" r:id="rId6"/>
    <p:sldId id="286" r:id="rId7"/>
    <p:sldId id="287" r:id="rId8"/>
    <p:sldId id="288" r:id="rId9"/>
    <p:sldId id="28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5" autoAdjust="0"/>
    <p:restoredTop sz="94660"/>
  </p:normalViewPr>
  <p:slideViewPr>
    <p:cSldViewPr snapToGrid="0">
      <p:cViewPr varScale="1">
        <p:scale>
          <a:sx n="86" d="100"/>
          <a:sy n="86" d="100"/>
        </p:scale>
        <p:origin x="-69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695758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96358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1800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060976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74305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3187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55516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312768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40490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54514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2037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32909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96160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680188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7496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4190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75646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6164775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0A7D14-4C60-3F32-0AF8-2F2B414106B6}"/>
              </a:ext>
            </a:extLst>
          </p:cNvPr>
          <p:cNvSpPr>
            <a:spLocks noGrp="1"/>
          </p:cNvSpPr>
          <p:nvPr>
            <p:ph type="title"/>
          </p:nvPr>
        </p:nvSpPr>
        <p:spPr/>
        <p:txBody>
          <a:bodyPr/>
          <a:lstStyle/>
          <a:p>
            <a:r>
              <a:rPr lang="en-US" dirty="0"/>
              <a:t> </a:t>
            </a:r>
            <a:r>
              <a:rPr lang="en-IN" sz="4400" b="1" dirty="0">
                <a:effectLst/>
                <a:latin typeface="Times New Roman" panose="02020603050405020304" pitchFamily="18" charset="0"/>
                <a:ea typeface="Times New Roman" panose="02020603050405020304" pitchFamily="18" charset="0"/>
              </a:rPr>
              <a:t>UNIT IV</a:t>
            </a:r>
            <a:endParaRPr lang="en-IN" dirty="0"/>
          </a:p>
        </p:txBody>
      </p:sp>
      <p:sp>
        <p:nvSpPr>
          <p:cNvPr id="3" name="Content Placeholder 2">
            <a:extLst>
              <a:ext uri="{FF2B5EF4-FFF2-40B4-BE49-F238E27FC236}">
                <a16:creationId xmlns="" xmlns:a16="http://schemas.microsoft.com/office/drawing/2014/main" id="{C9768494-7D05-9D32-2CF7-FE7FE8F67419}"/>
              </a:ext>
            </a:extLst>
          </p:cNvPr>
          <p:cNvSpPr>
            <a:spLocks noGrp="1"/>
          </p:cNvSpPr>
          <p:nvPr>
            <p:ph idx="1"/>
          </p:nvPr>
        </p:nvSpPr>
        <p:spPr/>
        <p:txBody>
          <a:bodyPr>
            <a:normAutofit fontScale="85000" lnSpcReduction="20000"/>
          </a:bodyPr>
          <a:lstStyle/>
          <a:p>
            <a:r>
              <a:rPr lang="en-IN" sz="3200" b="1" dirty="0">
                <a:effectLst/>
                <a:latin typeface="Calibri" panose="020F0502020204030204" pitchFamily="34" charset="0"/>
                <a:ea typeface="Calibri" panose="020F0502020204030204" pitchFamily="34" charset="0"/>
                <a:cs typeface="Times New Roman" panose="02020603050405020304" pitchFamily="18" charset="0"/>
              </a:rPr>
              <a:t>Boolean Algebra and Models of Computation</a:t>
            </a:r>
          </a:p>
          <a:p>
            <a:r>
              <a:rPr lang="en-US" sz="2800" b="1" dirty="0"/>
              <a:t>Boolean Functions </a:t>
            </a:r>
          </a:p>
          <a:p>
            <a:r>
              <a:rPr lang="en-US" sz="2800" b="1" dirty="0"/>
              <a:t>Definition: </a:t>
            </a:r>
            <a:r>
              <a:rPr lang="en-US" sz="2800" dirty="0"/>
              <a:t>Boolean functions are mathematical expressions that involve Boolean variables and operators (AND, OR, NOT) and return Boolean values (TRUE or FALSE). • Variables: Represented by letters (e.g., A, B, C) and take values 0 (false) or 1 (true). • Operators: • AND (∙): A ∙ B = 1 if both A and B are 1. • OR (+): A + B = 1 if either A or B is 1. • NOT (¬ or '): ¬A or A' = 1 if A is 0.</a:t>
            </a:r>
            <a:endParaRPr lang="en-IN" sz="2800" dirty="0"/>
          </a:p>
          <a:p>
            <a:endParaRPr lang="en-IN" dirty="0"/>
          </a:p>
        </p:txBody>
      </p:sp>
    </p:spTree>
    <p:extLst>
      <p:ext uri="{BB962C8B-B14F-4D97-AF65-F5344CB8AC3E}">
        <p14:creationId xmlns="" xmlns:p14="http://schemas.microsoft.com/office/powerpoint/2010/main" val="278206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68426A5-F1C6-7D4A-6E6B-2812C92FD399}"/>
              </a:ext>
            </a:extLst>
          </p:cNvPr>
          <p:cNvSpPr>
            <a:spLocks noGrp="1"/>
          </p:cNvSpPr>
          <p:nvPr>
            <p:ph idx="1"/>
          </p:nvPr>
        </p:nvSpPr>
        <p:spPr/>
        <p:txBody>
          <a:bodyPr>
            <a:normAutofit fontScale="77500" lnSpcReduction="20000"/>
          </a:bodyPr>
          <a:lstStyle/>
          <a:p>
            <a:r>
              <a:rPr lang="en-US" sz="3200" b="1" dirty="0"/>
              <a:t>Representing Boolean Functions</a:t>
            </a:r>
          </a:p>
          <a:p>
            <a:r>
              <a:rPr lang="en-US" sz="2800" b="1" dirty="0"/>
              <a:t> </a:t>
            </a:r>
            <a:r>
              <a:rPr lang="en-US" sz="2800" dirty="0"/>
              <a:t>• </a:t>
            </a:r>
            <a:r>
              <a:rPr lang="en-US" sz="2800" b="1" dirty="0"/>
              <a:t>Truth Tables</a:t>
            </a:r>
            <a:r>
              <a:rPr lang="en-US" sz="2800" dirty="0"/>
              <a:t>: List all possible values of input variables and the corresponding output. </a:t>
            </a:r>
          </a:p>
          <a:p>
            <a:r>
              <a:rPr lang="en-US" sz="2800" dirty="0"/>
              <a:t>• </a:t>
            </a:r>
            <a:r>
              <a:rPr lang="en-US" sz="2800" b="1" dirty="0"/>
              <a:t>Algebraic Expressions: </a:t>
            </a:r>
            <a:r>
              <a:rPr lang="en-US" sz="2800" dirty="0"/>
              <a:t>Use AND, OR, and NOT operators to express the function. </a:t>
            </a:r>
          </a:p>
          <a:p>
            <a:r>
              <a:rPr lang="en-US" sz="2800" dirty="0"/>
              <a:t>• </a:t>
            </a:r>
            <a:r>
              <a:rPr lang="en-US" sz="2800" b="1" dirty="0"/>
              <a:t>Canonical Forms: </a:t>
            </a:r>
          </a:p>
          <a:p>
            <a:r>
              <a:rPr lang="en-US" sz="2800" dirty="0"/>
              <a:t>• </a:t>
            </a:r>
            <a:r>
              <a:rPr lang="en-US" sz="2800" b="1" dirty="0"/>
              <a:t>Sum of Products (SOP): </a:t>
            </a:r>
            <a:r>
              <a:rPr lang="en-US" sz="2800" dirty="0"/>
              <a:t>OR of AND terms (e.g., A∙B + ¬A∙C). </a:t>
            </a:r>
          </a:p>
          <a:p>
            <a:r>
              <a:rPr lang="en-US" sz="2800" dirty="0"/>
              <a:t>• </a:t>
            </a:r>
            <a:r>
              <a:rPr lang="en-US" sz="2800" b="1" dirty="0"/>
              <a:t>Product of Sums (POS): </a:t>
            </a:r>
            <a:r>
              <a:rPr lang="en-US" sz="2800" dirty="0"/>
              <a:t>AND of OR terms (e.g., (A+B)∙(¬A+C)).</a:t>
            </a:r>
            <a:endParaRPr lang="en-IN" sz="2800" dirty="0"/>
          </a:p>
          <a:p>
            <a:endParaRPr lang="en-IN" dirty="0"/>
          </a:p>
        </p:txBody>
      </p:sp>
    </p:spTree>
    <p:extLst>
      <p:ext uri="{BB962C8B-B14F-4D97-AF65-F5344CB8AC3E}">
        <p14:creationId xmlns="" xmlns:p14="http://schemas.microsoft.com/office/powerpoint/2010/main" val="2517175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241B958-D156-705D-0AB8-E7DFB355AE80}"/>
              </a:ext>
            </a:extLst>
          </p:cNvPr>
          <p:cNvSpPr>
            <a:spLocks noGrp="1"/>
          </p:cNvSpPr>
          <p:nvPr>
            <p:ph idx="1"/>
          </p:nvPr>
        </p:nvSpPr>
        <p:spPr/>
        <p:txBody>
          <a:bodyPr>
            <a:normAutofit fontScale="62500" lnSpcReduction="20000"/>
          </a:bodyPr>
          <a:lstStyle/>
          <a:p>
            <a:r>
              <a:rPr lang="en-US" sz="2400" b="1" dirty="0"/>
              <a:t>Logic Gates </a:t>
            </a:r>
          </a:p>
          <a:p>
            <a:r>
              <a:rPr lang="en-US" dirty="0"/>
              <a:t>• </a:t>
            </a:r>
            <a:r>
              <a:rPr lang="en-US" sz="2800" dirty="0"/>
              <a:t>AND Gate: Output is 1 if all inputs are 1. </a:t>
            </a:r>
          </a:p>
          <a:p>
            <a:r>
              <a:rPr lang="en-US" sz="2800" dirty="0"/>
              <a:t>• OR Gate: Output is 1 if at least one input is 1. </a:t>
            </a:r>
          </a:p>
          <a:p>
            <a:r>
              <a:rPr lang="en-US" sz="2800" dirty="0"/>
              <a:t>• NOT Gate: Output is the complement of the input. </a:t>
            </a:r>
          </a:p>
          <a:p>
            <a:r>
              <a:rPr lang="en-US" sz="2800" dirty="0"/>
              <a:t>• Derived Gates: </a:t>
            </a:r>
          </a:p>
          <a:p>
            <a:r>
              <a:rPr lang="en-US" sz="2800" dirty="0"/>
              <a:t>• NAND Gate: Output is the complement of the AND gate (¬(A ∙ B)). </a:t>
            </a:r>
          </a:p>
          <a:p>
            <a:r>
              <a:rPr lang="en-US" sz="2800" dirty="0"/>
              <a:t>• NOR Gate: Output is the complement of the OR gate (¬(A + B)). </a:t>
            </a:r>
          </a:p>
          <a:p>
            <a:r>
              <a:rPr lang="en-US" sz="2800" dirty="0"/>
              <a:t>• XOR Gate: Output is 1 if inputs are different (A ⊕ B). </a:t>
            </a:r>
          </a:p>
          <a:p>
            <a:r>
              <a:rPr lang="en-US" sz="2800" dirty="0"/>
              <a:t>• XNOR Gate: Output is 1 if inputs are the same (¬(A ⊕ B)).</a:t>
            </a:r>
            <a:endParaRPr lang="en-IN" sz="2800" dirty="0"/>
          </a:p>
          <a:p>
            <a:endParaRPr lang="en-IN" dirty="0"/>
          </a:p>
        </p:txBody>
      </p:sp>
    </p:spTree>
    <p:extLst>
      <p:ext uri="{BB962C8B-B14F-4D97-AF65-F5344CB8AC3E}">
        <p14:creationId xmlns="" xmlns:p14="http://schemas.microsoft.com/office/powerpoint/2010/main" val="212381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DAB4B28-83F0-6D98-FA81-C17A41F06393}"/>
              </a:ext>
            </a:extLst>
          </p:cNvPr>
          <p:cNvSpPr>
            <a:spLocks noGrp="1"/>
          </p:cNvSpPr>
          <p:nvPr>
            <p:ph idx="1"/>
          </p:nvPr>
        </p:nvSpPr>
        <p:spPr>
          <a:xfrm>
            <a:off x="838200" y="1200262"/>
            <a:ext cx="10515600" cy="5252004"/>
          </a:xfrm>
        </p:spPr>
        <p:txBody>
          <a:bodyPr/>
          <a:lstStyle/>
          <a:p>
            <a:r>
              <a:rPr lang="en-US" sz="2800" b="1" dirty="0">
                <a:solidFill>
                  <a:srgbClr val="00B0F0"/>
                </a:solidFill>
              </a:rPr>
              <a:t>Boolean Algebra Operations The basic operations of Boolean algebra are as follows: </a:t>
            </a:r>
          </a:p>
          <a:p>
            <a:r>
              <a:rPr lang="en-US" sz="2800" dirty="0">
                <a:solidFill>
                  <a:srgbClr val="00B0F0"/>
                </a:solidFill>
              </a:rPr>
              <a:t>• Conjunction or AND operation</a:t>
            </a:r>
          </a:p>
          <a:p>
            <a:r>
              <a:rPr lang="en-US" sz="2800" dirty="0">
                <a:solidFill>
                  <a:srgbClr val="00B0F0"/>
                </a:solidFill>
              </a:rPr>
              <a:t> • Disjunction or </a:t>
            </a:r>
            <a:r>
              <a:rPr lang="en-US" sz="2800" dirty="0" err="1">
                <a:solidFill>
                  <a:srgbClr val="00B0F0"/>
                </a:solidFill>
              </a:rPr>
              <a:t>OR</a:t>
            </a:r>
            <a:r>
              <a:rPr lang="en-US" sz="2800" dirty="0">
                <a:solidFill>
                  <a:srgbClr val="00B0F0"/>
                </a:solidFill>
              </a:rPr>
              <a:t> operation </a:t>
            </a:r>
          </a:p>
          <a:p>
            <a:r>
              <a:rPr lang="en-US" sz="2800" dirty="0">
                <a:solidFill>
                  <a:srgbClr val="00B0F0"/>
                </a:solidFill>
              </a:rPr>
              <a:t>• Negation or Not operation</a:t>
            </a:r>
          </a:p>
          <a:p>
            <a:endParaRPr lang="en-US" sz="2800" dirty="0"/>
          </a:p>
          <a:p>
            <a:endParaRPr lang="en-IN" dirty="0"/>
          </a:p>
        </p:txBody>
      </p:sp>
      <p:pic>
        <p:nvPicPr>
          <p:cNvPr id="4" name="Picture 3">
            <a:extLst>
              <a:ext uri="{FF2B5EF4-FFF2-40B4-BE49-F238E27FC236}">
                <a16:creationId xmlns="" xmlns:a16="http://schemas.microsoft.com/office/drawing/2014/main" id="{3CF482F6-8AFA-3323-B72B-BBCBFC93D537}"/>
              </a:ext>
            </a:extLst>
          </p:cNvPr>
          <p:cNvPicPr>
            <a:picLocks noChangeAspect="1"/>
          </p:cNvPicPr>
          <p:nvPr/>
        </p:nvPicPr>
        <p:blipFill>
          <a:blip r:embed="rId2"/>
          <a:stretch>
            <a:fillRect/>
          </a:stretch>
        </p:blipFill>
        <p:spPr>
          <a:xfrm>
            <a:off x="2385252" y="4444907"/>
            <a:ext cx="6529382" cy="1773996"/>
          </a:xfrm>
          <a:prstGeom prst="rect">
            <a:avLst/>
          </a:prstGeom>
        </p:spPr>
      </p:pic>
    </p:spTree>
    <p:extLst>
      <p:ext uri="{BB962C8B-B14F-4D97-AF65-F5344CB8AC3E}">
        <p14:creationId xmlns="" xmlns:p14="http://schemas.microsoft.com/office/powerpoint/2010/main" val="1675535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126228-D603-9237-EA7E-114C5CCF6D61}"/>
              </a:ext>
            </a:extLst>
          </p:cNvPr>
          <p:cNvSpPr>
            <a:spLocks noGrp="1"/>
          </p:cNvSpPr>
          <p:nvPr>
            <p:ph type="title"/>
          </p:nvPr>
        </p:nvSpPr>
        <p:spPr/>
        <p:txBody>
          <a:bodyPr>
            <a:normAutofit fontScale="90000"/>
          </a:bodyPr>
          <a:lstStyle/>
          <a:p>
            <a:r>
              <a:rPr lang="en-US" sz="2200" dirty="0"/>
              <a:t>Below is the table defining the symbols for all three basic operations</a:t>
            </a:r>
            <a:r>
              <a:rPr lang="en-US" sz="4400" dirty="0"/>
              <a:t>.</a:t>
            </a:r>
            <a:br>
              <a:rPr lang="en-US" sz="4400" dirty="0"/>
            </a:br>
            <a:endParaRPr lang="en-IN" dirty="0"/>
          </a:p>
        </p:txBody>
      </p:sp>
      <p:graphicFrame>
        <p:nvGraphicFramePr>
          <p:cNvPr id="4" name="Content Placeholder 3">
            <a:extLst>
              <a:ext uri="{FF2B5EF4-FFF2-40B4-BE49-F238E27FC236}">
                <a16:creationId xmlns="" xmlns:a16="http://schemas.microsoft.com/office/drawing/2014/main" id="{41D24D02-9C62-8FF8-4A5E-494485E3780F}"/>
              </a:ext>
            </a:extLst>
          </p:cNvPr>
          <p:cNvGraphicFramePr>
            <a:graphicFrameLocks noGrp="1"/>
          </p:cNvGraphicFramePr>
          <p:nvPr>
            <p:ph idx="1"/>
            <p:extLst>
              <p:ext uri="{D42A27DB-BD31-4B8C-83A1-F6EECF244321}">
                <p14:modId xmlns="" xmlns:p14="http://schemas.microsoft.com/office/powerpoint/2010/main" val="3418078198"/>
              </p:ext>
            </p:extLst>
          </p:nvPr>
        </p:nvGraphicFramePr>
        <p:xfrm>
          <a:off x="2905125" y="2074605"/>
          <a:ext cx="6381750" cy="3146324"/>
        </p:xfrm>
        <a:graphic>
          <a:graphicData uri="http://schemas.openxmlformats.org/drawingml/2006/table">
            <a:tbl>
              <a:tblPr firstRow="1" firstCol="1" bandRow="1">
                <a:tableStyleId>{5C22544A-7EE6-4342-B048-85BDC9FD1C3A}</a:tableStyleId>
              </a:tblPr>
              <a:tblGrid>
                <a:gridCol w="2127250">
                  <a:extLst>
                    <a:ext uri="{9D8B030D-6E8A-4147-A177-3AD203B41FA5}">
                      <a16:colId xmlns="" xmlns:a16="http://schemas.microsoft.com/office/drawing/2014/main" val="1656240688"/>
                    </a:ext>
                  </a:extLst>
                </a:gridCol>
                <a:gridCol w="2127250">
                  <a:extLst>
                    <a:ext uri="{9D8B030D-6E8A-4147-A177-3AD203B41FA5}">
                      <a16:colId xmlns="" xmlns:a16="http://schemas.microsoft.com/office/drawing/2014/main" val="2553415638"/>
                    </a:ext>
                  </a:extLst>
                </a:gridCol>
                <a:gridCol w="2127250">
                  <a:extLst>
                    <a:ext uri="{9D8B030D-6E8A-4147-A177-3AD203B41FA5}">
                      <a16:colId xmlns="" xmlns:a16="http://schemas.microsoft.com/office/drawing/2014/main" val="1389859998"/>
                    </a:ext>
                  </a:extLst>
                </a:gridCol>
              </a:tblGrid>
              <a:tr h="786581">
                <a:tc>
                  <a:txBody>
                    <a:bodyPr/>
                    <a:lstStyle/>
                    <a:p>
                      <a:pPr>
                        <a:lnSpc>
                          <a:spcPts val="1500"/>
                        </a:lnSpc>
                        <a:spcAft>
                          <a:spcPts val="1650"/>
                        </a:spcAft>
                      </a:pPr>
                      <a:r>
                        <a:rPr lang="en-IN" sz="1050">
                          <a:effectLst/>
                        </a:rPr>
                        <a:t>Operator</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Symbol</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Precedence</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81424902"/>
                  </a:ext>
                </a:extLst>
              </a:tr>
              <a:tr h="786581">
                <a:tc>
                  <a:txBody>
                    <a:bodyPr/>
                    <a:lstStyle/>
                    <a:p>
                      <a:pPr>
                        <a:lnSpc>
                          <a:spcPts val="1500"/>
                        </a:lnSpc>
                        <a:spcAft>
                          <a:spcPts val="1650"/>
                        </a:spcAft>
                      </a:pPr>
                      <a:r>
                        <a:rPr lang="en-IN" sz="1050">
                          <a:effectLst/>
                        </a:rPr>
                        <a:t>NOT</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 (or) ¬</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Highest</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1350073478"/>
                  </a:ext>
                </a:extLst>
              </a:tr>
              <a:tr h="786581">
                <a:tc>
                  <a:txBody>
                    <a:bodyPr/>
                    <a:lstStyle/>
                    <a:p>
                      <a:pPr>
                        <a:lnSpc>
                          <a:spcPts val="1500"/>
                        </a:lnSpc>
                        <a:spcAft>
                          <a:spcPts val="1650"/>
                        </a:spcAft>
                      </a:pPr>
                      <a:r>
                        <a:rPr lang="en-IN" sz="1050">
                          <a:effectLst/>
                        </a:rPr>
                        <a:t>AND</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 (or) ∧</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Middle</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995950925"/>
                  </a:ext>
                </a:extLst>
              </a:tr>
              <a:tr h="786581">
                <a:tc>
                  <a:txBody>
                    <a:bodyPr/>
                    <a:lstStyle/>
                    <a:p>
                      <a:pPr>
                        <a:lnSpc>
                          <a:spcPts val="1500"/>
                        </a:lnSpc>
                        <a:spcAft>
                          <a:spcPts val="1650"/>
                        </a:spcAft>
                      </a:pPr>
                      <a:r>
                        <a:rPr lang="en-IN" sz="1050">
                          <a:effectLst/>
                        </a:rPr>
                        <a:t>OR</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a:effectLst/>
                        </a:rPr>
                        <a:t>+ (or) ∨</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IN" sz="1050" dirty="0">
                          <a:effectLst/>
                        </a:rPr>
                        <a:t>Lowest</a:t>
                      </a:r>
                      <a:endParaRPr lang="en-IN"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1169893996"/>
                  </a:ext>
                </a:extLst>
              </a:tr>
            </a:tbl>
          </a:graphicData>
        </a:graphic>
      </p:graphicFrame>
    </p:spTree>
    <p:extLst>
      <p:ext uri="{BB962C8B-B14F-4D97-AF65-F5344CB8AC3E}">
        <p14:creationId xmlns="" xmlns:p14="http://schemas.microsoft.com/office/powerpoint/2010/main" val="406682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AFECD02-5DE8-06D9-C360-F1147E4BA773}"/>
              </a:ext>
            </a:extLst>
          </p:cNvPr>
          <p:cNvSpPr>
            <a:spLocks noGrp="1"/>
          </p:cNvSpPr>
          <p:nvPr>
            <p:ph idx="1"/>
          </p:nvPr>
        </p:nvSpPr>
        <p:spPr/>
        <p:txBody>
          <a:bodyPr>
            <a:normAutofit fontScale="70000" lnSpcReduction="20000"/>
          </a:bodyPr>
          <a:lstStyle/>
          <a:p>
            <a:r>
              <a:rPr lang="en-IN" sz="2800" b="1" dirty="0"/>
              <a:t>Boolean Algebra Theorems </a:t>
            </a:r>
          </a:p>
          <a:p>
            <a:r>
              <a:rPr lang="en-US" sz="2800" dirty="0"/>
              <a:t>The two important theorems which are extremely used in Boolean algebra are De Morgan’s First law and De Morgan’s second law. These two theorems are used to change the Boolean expression. This theorem basically helps to reduce the given Boolean expression in the simplified form. These two De Morgan’s laws are used to change the expression from one form to another form. Now, let us discuss these two theorems in detail.</a:t>
            </a:r>
          </a:p>
          <a:p>
            <a:r>
              <a:rPr lang="en-US" sz="2800" b="1" dirty="0"/>
              <a:t>De Morgan’s First Law: </a:t>
            </a:r>
          </a:p>
          <a:p>
            <a:r>
              <a:rPr lang="en-US" sz="2800" dirty="0"/>
              <a:t>De Morgan’s First Law states that (A.B)’ = A’+B’. The first law states that the complement of the product of the variables is equal to the sum of their individual complements of a variable</a:t>
            </a:r>
            <a:endParaRPr lang="en-IN" sz="2800" b="1" dirty="0"/>
          </a:p>
          <a:p>
            <a:endParaRPr lang="en-IN" dirty="0"/>
          </a:p>
        </p:txBody>
      </p:sp>
    </p:spTree>
    <p:extLst>
      <p:ext uri="{BB962C8B-B14F-4D97-AF65-F5344CB8AC3E}">
        <p14:creationId xmlns="" xmlns:p14="http://schemas.microsoft.com/office/powerpoint/2010/main" val="3741623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C9FB9A-BDC2-C94D-7F93-10E0F8776EE2}"/>
              </a:ext>
            </a:extLst>
          </p:cNvPr>
          <p:cNvSpPr>
            <a:spLocks noGrp="1"/>
          </p:cNvSpPr>
          <p:nvPr>
            <p:ph type="title"/>
          </p:nvPr>
        </p:nvSpPr>
        <p:spPr/>
        <p:txBody>
          <a:bodyPr>
            <a:normAutofit fontScale="90000"/>
          </a:bodyPr>
          <a:lstStyle/>
          <a:p>
            <a:r>
              <a:rPr lang="en-US" sz="2000" dirty="0"/>
              <a:t>The truth table that shows the verification of De Morgan’s First law is given as follows:</a:t>
            </a:r>
            <a:br>
              <a:rPr lang="en-US" sz="2000" dirty="0"/>
            </a:br>
            <a:endParaRPr lang="en-IN" sz="2000" dirty="0"/>
          </a:p>
        </p:txBody>
      </p:sp>
      <p:graphicFrame>
        <p:nvGraphicFramePr>
          <p:cNvPr id="5" name="Content Placeholder 4">
            <a:extLst>
              <a:ext uri="{FF2B5EF4-FFF2-40B4-BE49-F238E27FC236}">
                <a16:creationId xmlns="" xmlns:a16="http://schemas.microsoft.com/office/drawing/2014/main" id="{2D47FB93-8E6F-73B3-4529-A7D1AF830309}"/>
              </a:ext>
            </a:extLst>
          </p:cNvPr>
          <p:cNvGraphicFramePr>
            <a:graphicFrameLocks noGrp="1"/>
          </p:cNvGraphicFramePr>
          <p:nvPr>
            <p:ph idx="1"/>
            <p:extLst>
              <p:ext uri="{D42A27DB-BD31-4B8C-83A1-F6EECF244321}">
                <p14:modId xmlns="" xmlns:p14="http://schemas.microsoft.com/office/powerpoint/2010/main" val="1436163714"/>
              </p:ext>
            </p:extLst>
          </p:nvPr>
        </p:nvGraphicFramePr>
        <p:xfrm>
          <a:off x="2231923" y="1897626"/>
          <a:ext cx="7054950" cy="3198730"/>
        </p:xfrm>
        <a:graphic>
          <a:graphicData uri="http://schemas.openxmlformats.org/drawingml/2006/table">
            <a:tbl>
              <a:tblPr firstRow="1" firstCol="1" bandRow="1">
                <a:tableStyleId>{5C22544A-7EE6-4342-B048-85BDC9FD1C3A}</a:tableStyleId>
              </a:tblPr>
              <a:tblGrid>
                <a:gridCol w="1175825">
                  <a:extLst>
                    <a:ext uri="{9D8B030D-6E8A-4147-A177-3AD203B41FA5}">
                      <a16:colId xmlns="" xmlns:a16="http://schemas.microsoft.com/office/drawing/2014/main" val="892341463"/>
                    </a:ext>
                  </a:extLst>
                </a:gridCol>
                <a:gridCol w="1175825">
                  <a:extLst>
                    <a:ext uri="{9D8B030D-6E8A-4147-A177-3AD203B41FA5}">
                      <a16:colId xmlns="" xmlns:a16="http://schemas.microsoft.com/office/drawing/2014/main" val="534279342"/>
                    </a:ext>
                  </a:extLst>
                </a:gridCol>
                <a:gridCol w="1175825">
                  <a:extLst>
                    <a:ext uri="{9D8B030D-6E8A-4147-A177-3AD203B41FA5}">
                      <a16:colId xmlns="" xmlns:a16="http://schemas.microsoft.com/office/drawing/2014/main" val="2814808844"/>
                    </a:ext>
                  </a:extLst>
                </a:gridCol>
                <a:gridCol w="1175825">
                  <a:extLst>
                    <a:ext uri="{9D8B030D-6E8A-4147-A177-3AD203B41FA5}">
                      <a16:colId xmlns="" xmlns:a16="http://schemas.microsoft.com/office/drawing/2014/main" val="2112247725"/>
                    </a:ext>
                  </a:extLst>
                </a:gridCol>
                <a:gridCol w="1175825">
                  <a:extLst>
                    <a:ext uri="{9D8B030D-6E8A-4147-A177-3AD203B41FA5}">
                      <a16:colId xmlns="" xmlns:a16="http://schemas.microsoft.com/office/drawing/2014/main" val="1936860001"/>
                    </a:ext>
                  </a:extLst>
                </a:gridCol>
                <a:gridCol w="1175825">
                  <a:extLst>
                    <a:ext uri="{9D8B030D-6E8A-4147-A177-3AD203B41FA5}">
                      <a16:colId xmlns="" xmlns:a16="http://schemas.microsoft.com/office/drawing/2014/main" val="4057013083"/>
                    </a:ext>
                  </a:extLst>
                </a:gridCol>
              </a:tblGrid>
              <a:tr h="639746">
                <a:tc>
                  <a:txBody>
                    <a:bodyPr/>
                    <a:lstStyle/>
                    <a:p>
                      <a:pPr>
                        <a:lnSpc>
                          <a:spcPts val="1800"/>
                        </a:lnSpc>
                      </a:pPr>
                      <a:r>
                        <a:rPr lang="en-US" sz="1100">
                          <a:effectLst/>
                        </a:rPr>
                        <a:t>A</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B</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A’</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B’</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(A.B)’</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800"/>
                        </a:lnSpc>
                      </a:pPr>
                      <a:r>
                        <a:rPr lang="en-US" sz="1100">
                          <a:effectLst/>
                        </a:rPr>
                        <a:t>A’+B’</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2360707468"/>
                  </a:ext>
                </a:extLst>
              </a:tr>
              <a:tr h="639746">
                <a:tc>
                  <a:txBody>
                    <a:bodyPr/>
                    <a:lstStyle/>
                    <a:p>
                      <a:pPr>
                        <a:lnSpc>
                          <a:spcPts val="1800"/>
                        </a:lnSpc>
                      </a:pPr>
                      <a:r>
                        <a:rPr lang="en-US" sz="1100">
                          <a:effectLst/>
                        </a:rPr>
                        <a:t>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3337448685"/>
                  </a:ext>
                </a:extLst>
              </a:tr>
              <a:tr h="639746">
                <a:tc>
                  <a:txBody>
                    <a:bodyPr/>
                    <a:lstStyle/>
                    <a:p>
                      <a:pPr>
                        <a:lnSpc>
                          <a:spcPts val="1800"/>
                        </a:lnSpc>
                      </a:pPr>
                      <a:r>
                        <a:rPr lang="en-US" sz="1100">
                          <a:effectLst/>
                        </a:rPr>
                        <a:t>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800"/>
                        </a:lnSpc>
                      </a:pPr>
                      <a:r>
                        <a:rPr lang="en-US" sz="11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3294151781"/>
                  </a:ext>
                </a:extLst>
              </a:tr>
              <a:tr h="639746">
                <a:tc>
                  <a:txBody>
                    <a:bodyPr/>
                    <a:lstStyle/>
                    <a:p>
                      <a:pPr>
                        <a:lnSpc>
                          <a:spcPts val="1800"/>
                        </a:lnSpc>
                      </a:pPr>
                      <a:r>
                        <a:rPr lang="en-US" sz="11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800"/>
                        </a:lnSpc>
                      </a:pPr>
                      <a:r>
                        <a:rPr lang="en-US" sz="11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3573288510"/>
                  </a:ext>
                </a:extLst>
              </a:tr>
              <a:tr h="639746">
                <a:tc>
                  <a:txBody>
                    <a:bodyPr/>
                    <a:lstStyle/>
                    <a:p>
                      <a:pPr>
                        <a:lnSpc>
                          <a:spcPts val="1800"/>
                        </a:lnSpc>
                      </a:pPr>
                      <a:r>
                        <a:rPr lang="en-US" sz="11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800"/>
                        </a:lnSpc>
                      </a:pPr>
                      <a:r>
                        <a:rPr lang="en-US" sz="1100" dirty="0">
                          <a:effectLst/>
                        </a:rPr>
                        <a:t>0</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2947403530"/>
                  </a:ext>
                </a:extLst>
              </a:tr>
            </a:tbl>
          </a:graphicData>
        </a:graphic>
      </p:graphicFrame>
      <p:pic>
        <p:nvPicPr>
          <p:cNvPr id="6" name="Picture 5">
            <a:extLst>
              <a:ext uri="{FF2B5EF4-FFF2-40B4-BE49-F238E27FC236}">
                <a16:creationId xmlns="" xmlns:a16="http://schemas.microsoft.com/office/drawing/2014/main" id="{DF7B2D3C-4060-163E-36B9-ADCE1F538472}"/>
              </a:ext>
            </a:extLst>
          </p:cNvPr>
          <p:cNvPicPr>
            <a:picLocks noChangeAspect="1"/>
          </p:cNvPicPr>
          <p:nvPr/>
        </p:nvPicPr>
        <p:blipFill>
          <a:blip r:embed="rId2"/>
          <a:stretch>
            <a:fillRect/>
          </a:stretch>
        </p:blipFill>
        <p:spPr>
          <a:xfrm>
            <a:off x="872236" y="5542790"/>
            <a:ext cx="6525768" cy="765048"/>
          </a:xfrm>
          <a:prstGeom prst="rect">
            <a:avLst/>
          </a:prstGeom>
        </p:spPr>
      </p:pic>
    </p:spTree>
    <p:extLst>
      <p:ext uri="{BB962C8B-B14F-4D97-AF65-F5344CB8AC3E}">
        <p14:creationId xmlns="" xmlns:p14="http://schemas.microsoft.com/office/powerpoint/2010/main" val="2002970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B0A0904-38CC-1B6B-9837-09A620144EEA}"/>
              </a:ext>
            </a:extLst>
          </p:cNvPr>
          <p:cNvSpPr>
            <a:spLocks noGrp="1"/>
          </p:cNvSpPr>
          <p:nvPr>
            <p:ph idx="1"/>
          </p:nvPr>
        </p:nvSpPr>
        <p:spPr/>
        <p:txBody>
          <a:bodyPr/>
          <a:lstStyle/>
          <a:p>
            <a:pPr>
              <a:lnSpc>
                <a:spcPts val="1800"/>
              </a:lnSpc>
              <a:spcAft>
                <a:spcPts val="1200"/>
              </a:spcAft>
            </a:pPr>
            <a:r>
              <a:rPr lang="en-US" sz="2800" b="1" dirty="0">
                <a:solidFill>
                  <a:srgbClr val="444444"/>
                </a:solidFill>
                <a:effectLst/>
                <a:highlight>
                  <a:srgbClr val="FFFFFF"/>
                </a:highlight>
                <a:latin typeface="Poppins" panose="00000500000000000000" pitchFamily="2" charset="0"/>
                <a:ea typeface="Times New Roman" panose="02020603050405020304" pitchFamily="18" charset="0"/>
              </a:rPr>
              <a:t>De Morgan’s Second Law:</a:t>
            </a:r>
            <a:endParaRPr lang="en-IN" sz="2800" dirty="0">
              <a:effectLst/>
              <a:highlight>
                <a:srgbClr val="FFFFFF"/>
              </a:highlight>
              <a:latin typeface="Times New Roman" panose="02020603050405020304" pitchFamily="18" charset="0"/>
              <a:ea typeface="Times New Roman" panose="02020603050405020304" pitchFamily="18" charset="0"/>
            </a:endParaRPr>
          </a:p>
          <a:p>
            <a:pPr>
              <a:lnSpc>
                <a:spcPts val="1800"/>
              </a:lnSpc>
              <a:spcAft>
                <a:spcPts val="1200"/>
              </a:spcAft>
            </a:pPr>
            <a:r>
              <a:rPr lang="en-US" dirty="0">
                <a:solidFill>
                  <a:srgbClr val="444444"/>
                </a:solidFill>
                <a:effectLst/>
                <a:highlight>
                  <a:srgbClr val="FFFFFF"/>
                </a:highlight>
                <a:latin typeface="Poppins" panose="00000500000000000000" pitchFamily="2" charset="0"/>
                <a:ea typeface="Times New Roman" panose="02020603050405020304" pitchFamily="18" charset="0"/>
              </a:rPr>
              <a:t>De Morgan’s Second law states that (A+B)’ = A’. B’.</a:t>
            </a:r>
            <a:endParaRPr lang="en-IN" dirty="0">
              <a:effectLst/>
              <a:highlight>
                <a:srgbClr val="FFFFFF"/>
              </a:highlight>
              <a:latin typeface="Times New Roman" panose="02020603050405020304" pitchFamily="18" charset="0"/>
              <a:ea typeface="Times New Roman" panose="02020603050405020304" pitchFamily="18" charset="0"/>
            </a:endParaRPr>
          </a:p>
          <a:p>
            <a:pPr>
              <a:lnSpc>
                <a:spcPts val="1800"/>
              </a:lnSpc>
              <a:spcAft>
                <a:spcPts val="1200"/>
              </a:spcAft>
            </a:pPr>
            <a:r>
              <a:rPr lang="en-US" dirty="0">
                <a:solidFill>
                  <a:srgbClr val="444444"/>
                </a:solidFill>
                <a:effectLst/>
                <a:highlight>
                  <a:srgbClr val="FFFFFF"/>
                </a:highlight>
                <a:latin typeface="Poppins" panose="00000500000000000000" pitchFamily="2" charset="0"/>
                <a:ea typeface="Times New Roman" panose="02020603050405020304" pitchFamily="18" charset="0"/>
              </a:rPr>
              <a:t>The second law states that the complement of the sum of variables is equal to the product of </a:t>
            </a:r>
          </a:p>
          <a:p>
            <a:pPr>
              <a:lnSpc>
                <a:spcPts val="1800"/>
              </a:lnSpc>
              <a:spcAft>
                <a:spcPts val="1200"/>
              </a:spcAft>
            </a:pPr>
            <a:r>
              <a:rPr lang="en-US" dirty="0">
                <a:solidFill>
                  <a:srgbClr val="444444"/>
                </a:solidFill>
                <a:effectLst/>
                <a:highlight>
                  <a:srgbClr val="FFFFFF"/>
                </a:highlight>
                <a:latin typeface="Poppins" panose="00000500000000000000" pitchFamily="2" charset="0"/>
                <a:ea typeface="Times New Roman" panose="02020603050405020304" pitchFamily="18" charset="0"/>
              </a:rPr>
              <a:t>their individual complements of a variable</a:t>
            </a:r>
            <a:endParaRPr lang="en-IN" dirty="0"/>
          </a:p>
        </p:txBody>
      </p:sp>
    </p:spTree>
    <p:extLst>
      <p:ext uri="{BB962C8B-B14F-4D97-AF65-F5344CB8AC3E}">
        <p14:creationId xmlns="" xmlns:p14="http://schemas.microsoft.com/office/powerpoint/2010/main" val="1531275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1C967B-6CEF-00F0-BE36-4853A01AB0E3}"/>
              </a:ext>
            </a:extLst>
          </p:cNvPr>
          <p:cNvSpPr>
            <a:spLocks noGrp="1"/>
          </p:cNvSpPr>
          <p:nvPr>
            <p:ph type="title"/>
          </p:nvPr>
        </p:nvSpPr>
        <p:spPr/>
        <p:txBody>
          <a:bodyPr>
            <a:normAutofit/>
          </a:bodyPr>
          <a:lstStyle/>
          <a:p>
            <a:r>
              <a:rPr lang="en-US" sz="2000" dirty="0">
                <a:solidFill>
                  <a:schemeClr val="accent5">
                    <a:lumMod val="75000"/>
                  </a:schemeClr>
                </a:solidFill>
                <a:effectLst/>
                <a:highlight>
                  <a:srgbClr val="FFFFFF"/>
                </a:highlight>
                <a:latin typeface="Poppins" panose="00000500000000000000" pitchFamily="2" charset="0"/>
                <a:ea typeface="Times New Roman" panose="02020603050405020304" pitchFamily="18" charset="0"/>
              </a:rPr>
              <a:t>The following truth table shows the proof for De Morgan’s second law</a:t>
            </a:r>
            <a:endParaRPr lang="en-IN" sz="2000" dirty="0">
              <a:solidFill>
                <a:schemeClr val="accent5">
                  <a:lumMod val="75000"/>
                </a:schemeClr>
              </a:solidFill>
            </a:endParaRPr>
          </a:p>
        </p:txBody>
      </p:sp>
      <p:graphicFrame>
        <p:nvGraphicFramePr>
          <p:cNvPr id="4" name="Content Placeholder 3">
            <a:extLst>
              <a:ext uri="{FF2B5EF4-FFF2-40B4-BE49-F238E27FC236}">
                <a16:creationId xmlns="" xmlns:a16="http://schemas.microsoft.com/office/drawing/2014/main" id="{ECE53AFF-A002-FA6D-6F3C-571A7616A4A7}"/>
              </a:ext>
            </a:extLst>
          </p:cNvPr>
          <p:cNvGraphicFramePr>
            <a:graphicFrameLocks noGrp="1"/>
          </p:cNvGraphicFramePr>
          <p:nvPr>
            <p:ph idx="1"/>
            <p:extLst>
              <p:ext uri="{D42A27DB-BD31-4B8C-83A1-F6EECF244321}">
                <p14:modId xmlns="" xmlns:p14="http://schemas.microsoft.com/office/powerpoint/2010/main" val="2747050220"/>
              </p:ext>
            </p:extLst>
          </p:nvPr>
        </p:nvGraphicFramePr>
        <p:xfrm>
          <a:off x="2290916" y="2379406"/>
          <a:ext cx="6995958" cy="2644715"/>
        </p:xfrm>
        <a:graphic>
          <a:graphicData uri="http://schemas.openxmlformats.org/drawingml/2006/table">
            <a:tbl>
              <a:tblPr firstRow="1" firstCol="1" bandRow="1">
                <a:tableStyleId>{5C22544A-7EE6-4342-B048-85BDC9FD1C3A}</a:tableStyleId>
              </a:tblPr>
              <a:tblGrid>
                <a:gridCol w="1165993">
                  <a:extLst>
                    <a:ext uri="{9D8B030D-6E8A-4147-A177-3AD203B41FA5}">
                      <a16:colId xmlns="" xmlns:a16="http://schemas.microsoft.com/office/drawing/2014/main" val="3361493670"/>
                    </a:ext>
                  </a:extLst>
                </a:gridCol>
                <a:gridCol w="1165993">
                  <a:extLst>
                    <a:ext uri="{9D8B030D-6E8A-4147-A177-3AD203B41FA5}">
                      <a16:colId xmlns="" xmlns:a16="http://schemas.microsoft.com/office/drawing/2014/main" val="1870169300"/>
                    </a:ext>
                  </a:extLst>
                </a:gridCol>
                <a:gridCol w="1165993">
                  <a:extLst>
                    <a:ext uri="{9D8B030D-6E8A-4147-A177-3AD203B41FA5}">
                      <a16:colId xmlns="" xmlns:a16="http://schemas.microsoft.com/office/drawing/2014/main" val="2561152181"/>
                    </a:ext>
                  </a:extLst>
                </a:gridCol>
                <a:gridCol w="1165993">
                  <a:extLst>
                    <a:ext uri="{9D8B030D-6E8A-4147-A177-3AD203B41FA5}">
                      <a16:colId xmlns="" xmlns:a16="http://schemas.microsoft.com/office/drawing/2014/main" val="3856290151"/>
                    </a:ext>
                  </a:extLst>
                </a:gridCol>
                <a:gridCol w="1165993">
                  <a:extLst>
                    <a:ext uri="{9D8B030D-6E8A-4147-A177-3AD203B41FA5}">
                      <a16:colId xmlns="" xmlns:a16="http://schemas.microsoft.com/office/drawing/2014/main" val="1859967479"/>
                    </a:ext>
                  </a:extLst>
                </a:gridCol>
                <a:gridCol w="1165993">
                  <a:extLst>
                    <a:ext uri="{9D8B030D-6E8A-4147-A177-3AD203B41FA5}">
                      <a16:colId xmlns="" xmlns:a16="http://schemas.microsoft.com/office/drawing/2014/main" val="1985748622"/>
                    </a:ext>
                  </a:extLst>
                </a:gridCol>
              </a:tblGrid>
              <a:tr h="528943">
                <a:tc>
                  <a:txBody>
                    <a:bodyPr/>
                    <a:lstStyle/>
                    <a:p>
                      <a:pPr>
                        <a:lnSpc>
                          <a:spcPts val="1500"/>
                        </a:lnSpc>
                        <a:spcAft>
                          <a:spcPts val="1650"/>
                        </a:spcAft>
                      </a:pPr>
                      <a:r>
                        <a:rPr lang="en-US" sz="1050">
                          <a:effectLst/>
                        </a:rPr>
                        <a:t>A</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B</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dirty="0">
                          <a:effectLst/>
                        </a:rPr>
                        <a:t>A’</a:t>
                      </a:r>
                      <a:endParaRPr lang="en-IN"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dirty="0">
                          <a:effectLst/>
                        </a:rPr>
                        <a:t>B’</a:t>
                      </a:r>
                      <a:endParaRPr lang="en-IN"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(A+B)’</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A’. B’</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2501417801"/>
                  </a:ext>
                </a:extLst>
              </a:tr>
              <a:tr h="528943">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441338856"/>
                  </a:ext>
                </a:extLst>
              </a:tr>
              <a:tr h="528943">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2615201823"/>
                  </a:ext>
                </a:extLst>
              </a:tr>
              <a:tr h="528943">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870477680"/>
                  </a:ext>
                </a:extLst>
              </a:tr>
              <a:tr h="528943">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1</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a:effectLst/>
                        </a:rPr>
                        <a:t>0</a:t>
                      </a:r>
                      <a:endParaRPr lang="en-IN"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tc>
                  <a:txBody>
                    <a:bodyPr/>
                    <a:lstStyle/>
                    <a:p>
                      <a:pPr>
                        <a:lnSpc>
                          <a:spcPts val="1500"/>
                        </a:lnSpc>
                        <a:spcAft>
                          <a:spcPts val="1650"/>
                        </a:spcAft>
                      </a:pPr>
                      <a:r>
                        <a:rPr lang="en-US" sz="1050" dirty="0">
                          <a:effectLst/>
                        </a:rPr>
                        <a:t>0</a:t>
                      </a:r>
                      <a:endParaRPr lang="en-IN"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114300" marB="114300" anchor="ctr"/>
                </a:tc>
                <a:extLst>
                  <a:ext uri="{0D108BD9-81ED-4DB2-BD59-A6C34878D82A}">
                    <a16:rowId xmlns="" xmlns:a16="http://schemas.microsoft.com/office/drawing/2014/main" val="787312876"/>
                  </a:ext>
                </a:extLst>
              </a:tr>
            </a:tbl>
          </a:graphicData>
        </a:graphic>
      </p:graphicFrame>
      <p:pic>
        <p:nvPicPr>
          <p:cNvPr id="8" name="Picture 7">
            <a:extLst>
              <a:ext uri="{FF2B5EF4-FFF2-40B4-BE49-F238E27FC236}">
                <a16:creationId xmlns="" xmlns:a16="http://schemas.microsoft.com/office/drawing/2014/main" id="{961FCE63-D5B5-0372-84F1-FAAEDDE69715}"/>
              </a:ext>
            </a:extLst>
          </p:cNvPr>
          <p:cNvPicPr>
            <a:picLocks noChangeAspect="1"/>
          </p:cNvPicPr>
          <p:nvPr/>
        </p:nvPicPr>
        <p:blipFill>
          <a:blip r:embed="rId2"/>
          <a:stretch>
            <a:fillRect/>
          </a:stretch>
        </p:blipFill>
        <p:spPr>
          <a:xfrm>
            <a:off x="838200" y="5283417"/>
            <a:ext cx="5566130" cy="1030313"/>
          </a:xfrm>
          <a:prstGeom prst="rect">
            <a:avLst/>
          </a:prstGeom>
        </p:spPr>
      </p:pic>
    </p:spTree>
    <p:extLst>
      <p:ext uri="{BB962C8B-B14F-4D97-AF65-F5344CB8AC3E}">
        <p14:creationId xmlns="" xmlns:p14="http://schemas.microsoft.com/office/powerpoint/2010/main" val="39436193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51</TotalTime>
  <Words>652</Words>
  <Application>Microsoft Office PowerPoint</Application>
  <PresentationFormat>Custom</PresentationFormat>
  <Paragraphs>106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Ion Boardroom</vt:lpstr>
      <vt:lpstr> UNIT IV</vt:lpstr>
      <vt:lpstr>Slide 2</vt:lpstr>
      <vt:lpstr>Slide 3</vt:lpstr>
      <vt:lpstr>Slide 4</vt:lpstr>
      <vt:lpstr>Below is the table defining the symbols for all three basic operations. </vt:lpstr>
      <vt:lpstr>Slide 6</vt:lpstr>
      <vt:lpstr>The truth table that shows the verification of De Morgan’s First law is given as follows: </vt:lpstr>
      <vt:lpstr>Slide 8</vt:lpstr>
      <vt:lpstr>The following truth table shows the proof for De Morgan’s second law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DISCREATE MATHEMATICAL         STRUCTURE</dc:title>
  <dc:creator>ganesh varanasi</dc:creator>
  <cp:lastModifiedBy>DNR42</cp:lastModifiedBy>
  <cp:revision>9</cp:revision>
  <dcterms:created xsi:type="dcterms:W3CDTF">2024-06-22T08:48:51Z</dcterms:created>
  <dcterms:modified xsi:type="dcterms:W3CDTF">2024-06-28T06:26:08Z</dcterms:modified>
</cp:coreProperties>
</file>