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8E13B06-93F2-4B66-B4CF-3EFACF169EF9}" type="datetimeFigureOut">
              <a:rPr lang="en-IN" smtClean="0"/>
              <a:t>22-06-2024</a:t>
            </a:fld>
            <a:endParaRPr lang="en-IN"/>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IN"/>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96E7083-B082-40FF-BE61-112EC8A2B790}" type="slidenum">
              <a:rPr lang="en-IN" smtClean="0"/>
              <a:t>‹#›</a:t>
            </a:fld>
            <a:endParaRPr lang="en-IN"/>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9447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E13B06-93F2-4B66-B4CF-3EFACF169EF9}" type="datetimeFigureOut">
              <a:rPr lang="en-IN" smtClean="0"/>
              <a:t>22-06-2024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89578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E13B06-93F2-4B66-B4CF-3EFACF169EF9}" type="datetimeFigureOut">
              <a:rPr lang="en-IN" smtClean="0"/>
              <a:t>22-06-2024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3440066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E13B06-93F2-4B66-B4CF-3EFACF169EF9}" type="datetimeFigureOut">
              <a:rPr lang="en-IN" smtClean="0"/>
              <a:t>22-06-2024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6E7083-B082-40FF-BE61-112EC8A2B790}" type="slidenum">
              <a:rPr lang="en-IN" smtClean="0"/>
              <a:t>‹#›</a:t>
            </a:fld>
            <a:endParaRPr lang="en-IN"/>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549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E13B06-93F2-4B66-B4CF-3EFACF169EF9}" type="datetimeFigureOut">
              <a:rPr lang="en-IN" smtClean="0"/>
              <a:t>22-06-2024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158869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8E13B06-93F2-4B66-B4CF-3EFACF169EF9}" type="datetimeFigureOut">
              <a:rPr lang="en-IN" smtClean="0"/>
              <a:t>22-06-2024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1258247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8E13B06-93F2-4B66-B4CF-3EFACF169EF9}" type="datetimeFigureOut">
              <a:rPr lang="en-IN" smtClean="0"/>
              <a:t>22-06-2024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260571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13B06-93F2-4B66-B4CF-3EFACF169EF9}" type="datetimeFigureOut">
              <a:rPr lang="en-IN" smtClean="0"/>
              <a:t>22-06-2024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291531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13B06-93F2-4B66-B4CF-3EFACF169EF9}" type="datetimeFigureOut">
              <a:rPr lang="en-IN" smtClean="0"/>
              <a:t>22-06-2024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744141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EAFA-7A5C-AAC1-E47D-D56868C0D63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4B2BFB5-EC0F-660F-F8CA-62EB343C88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38EB5B-A2E2-9690-BEC4-76A327000E49}"/>
              </a:ext>
            </a:extLst>
          </p:cNvPr>
          <p:cNvSpPr>
            <a:spLocks noGrp="1"/>
          </p:cNvSpPr>
          <p:nvPr>
            <p:ph type="dt" sz="half" idx="10"/>
          </p:nvPr>
        </p:nvSpPr>
        <p:spPr/>
        <p:txBody>
          <a:bodyPr/>
          <a:lstStyle/>
          <a:p>
            <a:fld id="{18E13B06-93F2-4B66-B4CF-3EFACF169EF9}" type="datetimeFigureOut">
              <a:rPr lang="en-IN" smtClean="0"/>
              <a:t>22-06-2024</a:t>
            </a:fld>
            <a:endParaRPr lang="en-IN"/>
          </a:p>
        </p:txBody>
      </p:sp>
      <p:sp>
        <p:nvSpPr>
          <p:cNvPr id="5" name="Footer Placeholder 4">
            <a:extLst>
              <a:ext uri="{FF2B5EF4-FFF2-40B4-BE49-F238E27FC236}">
                <a16:creationId xmlns:a16="http://schemas.microsoft.com/office/drawing/2014/main" id="{F92951E4-7ADB-C3EE-04EA-E2060E95E26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AC30DF2-FA11-321A-AFB4-67A6AFB4C171}"/>
              </a:ext>
            </a:extLst>
          </p:cNvPr>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292644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13B06-93F2-4B66-B4CF-3EFACF169EF9}" type="datetimeFigureOut">
              <a:rPr lang="en-IN" smtClean="0"/>
              <a:t>22-06-2024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303403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13B06-93F2-4B66-B4CF-3EFACF169EF9}" type="datetimeFigureOut">
              <a:rPr lang="en-IN" smtClean="0"/>
              <a:t>22-06-2024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235920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E13B06-93F2-4B66-B4CF-3EFACF169EF9}" type="datetimeFigureOut">
              <a:rPr lang="en-IN" smtClean="0"/>
              <a:t>22-06-2024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168228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E13B06-93F2-4B66-B4CF-3EFACF169EF9}" type="datetimeFigureOut">
              <a:rPr lang="en-IN" smtClean="0"/>
              <a:t>22-06-2024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23930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E13B06-93F2-4B66-B4CF-3EFACF169EF9}" type="datetimeFigureOut">
              <a:rPr lang="en-IN" smtClean="0"/>
              <a:t>22-06-2024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213879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13B06-93F2-4B66-B4CF-3EFACF169EF9}" type="datetimeFigureOut">
              <a:rPr lang="en-IN" smtClean="0"/>
              <a:t>22-06-2024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91683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E13B06-93F2-4B66-B4CF-3EFACF169EF9}" type="datetimeFigureOut">
              <a:rPr lang="en-IN" smtClean="0"/>
              <a:t>22-06-2024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138427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E13B06-93F2-4B66-B4CF-3EFACF169EF9}" type="datetimeFigureOut">
              <a:rPr lang="en-IN" smtClean="0"/>
              <a:t>22-06-2024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6E7083-B082-40FF-BE61-112EC8A2B790}" type="slidenum">
              <a:rPr lang="en-IN" smtClean="0"/>
              <a:t>‹#›</a:t>
            </a:fld>
            <a:endParaRPr lang="en-IN"/>
          </a:p>
        </p:txBody>
      </p:sp>
    </p:spTree>
    <p:extLst>
      <p:ext uri="{BB962C8B-B14F-4D97-AF65-F5344CB8AC3E}">
        <p14:creationId xmlns:p14="http://schemas.microsoft.com/office/powerpoint/2010/main" val="272516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8E13B06-93F2-4B66-B4CF-3EFACF169EF9}" type="datetimeFigureOut">
              <a:rPr lang="en-IN" smtClean="0"/>
              <a:t>22-06-2024</a:t>
            </a:fld>
            <a:endParaRPr lang="en-IN"/>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96E7083-B082-40FF-BE61-112EC8A2B790}" type="slidenum">
              <a:rPr lang="en-IN" smtClean="0"/>
              <a:t>‹#›</a:t>
            </a:fld>
            <a:endParaRPr lang="en-IN"/>
          </a:p>
        </p:txBody>
      </p:sp>
    </p:spTree>
    <p:extLst>
      <p:ext uri="{BB962C8B-B14F-4D97-AF65-F5344CB8AC3E}">
        <p14:creationId xmlns:p14="http://schemas.microsoft.com/office/powerpoint/2010/main" val="3708692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6840-0F23-8005-3A93-58D976749E33}"/>
              </a:ext>
            </a:extLst>
          </p:cNvPr>
          <p:cNvSpPr>
            <a:spLocks noGrp="1"/>
          </p:cNvSpPr>
          <p:nvPr>
            <p:ph type="title"/>
          </p:nvPr>
        </p:nvSpPr>
        <p:spPr/>
        <p:txBody>
          <a:bodyPr/>
          <a:lstStyle/>
          <a:p>
            <a:r>
              <a:rPr lang="en-IN" dirty="0"/>
              <a:t>Mechanics , waves &amp; oscillations</a:t>
            </a:r>
          </a:p>
        </p:txBody>
      </p:sp>
      <p:sp>
        <p:nvSpPr>
          <p:cNvPr id="3" name="Content Placeholder 2">
            <a:extLst>
              <a:ext uri="{FF2B5EF4-FFF2-40B4-BE49-F238E27FC236}">
                <a16:creationId xmlns:a16="http://schemas.microsoft.com/office/drawing/2014/main" id="{F3F7EF1F-E06C-4BA6-EF90-28D11773418A}"/>
              </a:ext>
            </a:extLst>
          </p:cNvPr>
          <p:cNvSpPr>
            <a:spLocks noGrp="1"/>
          </p:cNvSpPr>
          <p:nvPr>
            <p:ph idx="1"/>
          </p:nvPr>
        </p:nvSpPr>
        <p:spPr>
          <a:xfrm>
            <a:off x="685800" y="1773405"/>
            <a:ext cx="10559716" cy="3536532"/>
          </a:xfrm>
        </p:spPr>
        <p:txBody>
          <a:bodyPr/>
          <a:lstStyle/>
          <a:p>
            <a:pPr marL="0" indent="0" algn="ctr">
              <a:buNone/>
            </a:pPr>
            <a:r>
              <a:rPr lang="en-IN" dirty="0"/>
              <a:t>SEMESTER I PAPER – 1</a:t>
            </a:r>
          </a:p>
          <a:p>
            <a:pPr marL="0" indent="0" algn="ctr">
              <a:buNone/>
            </a:pPr>
            <a:r>
              <a:rPr lang="en-IN" dirty="0"/>
              <a:t>PRESENTED BY:</a:t>
            </a:r>
          </a:p>
          <a:p>
            <a:pPr marL="0" indent="0" algn="ctr">
              <a:buNone/>
            </a:pPr>
            <a:r>
              <a:rPr lang="en-IN" dirty="0"/>
              <a:t>G. RANGA RAO                                                                         </a:t>
            </a:r>
          </a:p>
          <a:p>
            <a:pPr algn="ctr"/>
            <a:r>
              <a:rPr lang="en-IN" dirty="0"/>
              <a:t>         Lecturer in Physics </a:t>
            </a:r>
          </a:p>
          <a:p>
            <a:pPr algn="ctr"/>
            <a:r>
              <a:rPr lang="en-IN" dirty="0"/>
              <a:t>                                   D.N.R College (A), Bhimavaram.</a:t>
            </a:r>
          </a:p>
          <a:p>
            <a:pPr algn="ctr"/>
            <a:endParaRPr lang="en-IN" dirty="0"/>
          </a:p>
        </p:txBody>
      </p:sp>
      <p:pic>
        <p:nvPicPr>
          <p:cNvPr id="5" name="Picture 4">
            <a:extLst>
              <a:ext uri="{FF2B5EF4-FFF2-40B4-BE49-F238E27FC236}">
                <a16:creationId xmlns:a16="http://schemas.microsoft.com/office/drawing/2014/main" id="{8A2E6EC5-6FA8-395E-ECAD-D7746D669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267635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86348F6-480D-112D-A714-5B2603E82581}"/>
                  </a:ext>
                </a:extLst>
              </p:cNvPr>
              <p:cNvSpPr>
                <a:spLocks noGrp="1"/>
              </p:cNvSpPr>
              <p:nvPr>
                <p:ph sz="quarter" idx="13"/>
              </p:nvPr>
            </p:nvSpPr>
            <p:spPr>
              <a:xfrm>
                <a:off x="685800" y="208548"/>
                <a:ext cx="10394707" cy="5967664"/>
              </a:xfrm>
            </p:spPr>
            <p:txBody>
              <a:bodyPr>
                <a:normAutofit/>
              </a:bodyPr>
              <a:lstStyle/>
              <a:p>
                <a:pPr>
                  <a:lnSpc>
                    <a:spcPct val="116000"/>
                  </a:lnSpc>
                  <a:spcAft>
                    <a:spcPts val="800"/>
                  </a:spcAft>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5) on account of repulsive force, it will be stopped at a distance 'b' from the nucleus n and made to retrace its path. in such a case, = 180°.</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6) electrostatic potential at a distance 'b' from the nucleus =</a:t>
                </a:r>
                <a:r>
                  <a:rPr lang="en-IN" sz="1800" b="1" cap="none" dirty="0">
                    <a:effectLst/>
                    <a:latin typeface="Times New Roman" panose="02020603050405020304" pitchFamily="18" charset="0"/>
                    <a:ea typeface="Times New Roman" panose="02020603050405020304" pitchFamily="18" charset="0"/>
                    <a:cs typeface="Gautami" panose="020B0502040204020203" pitchFamily="34" charset="0"/>
                  </a:rPr>
                  <a:t> </a:t>
                </a:r>
                <a14:m>
                  <m:oMath xmlns:m="http://schemas.openxmlformats.org/officeDocument/2006/math">
                    <m:f>
                      <m:fPr>
                        <m:ctrlP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𝒁𝒆</m:t>
                        </m:r>
                      </m:num>
                      <m:den>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𝟒</m:t>
                        </m:r>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𝝅</m:t>
                        </m:r>
                        <m:sSub>
                          <m:sSubPr>
                            <m:ctrlP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𝝐</m:t>
                            </m:r>
                          </m:e>
                          <m:sub>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𝒃</m:t>
                        </m:r>
                      </m:den>
                    </m:f>
                  </m:oMath>
                </a14:m>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so, p.e of the </a:t>
                </a:r>
                <a14:m>
                  <m:oMath xmlns:m="http://schemas.openxmlformats.org/officeDocument/2006/math">
                    <m:r>
                      <a:rPr lang="en-IN" sz="1800" i="1" cap="none">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-particle at distance b = </a:t>
                </a:r>
                <a14:m>
                  <m:oMath xmlns:m="http://schemas.openxmlformats.org/officeDocument/2006/math">
                    <m:f>
                      <m:fPr>
                        <m:ctrlP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𝒁𝒆</m:t>
                        </m:r>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m:t>
                        </m:r>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𝟐</m:t>
                        </m:r>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𝒆</m:t>
                        </m:r>
                      </m:num>
                      <m:den>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𝟒</m:t>
                        </m:r>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𝝅</m:t>
                        </m:r>
                        <m:sSub>
                          <m:sSubPr>
                            <m:ctrlP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𝝐</m:t>
                            </m:r>
                          </m:e>
                          <m:sub>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𝒃</m:t>
                        </m:r>
                      </m:den>
                    </m:f>
                  </m:oMath>
                </a14:m>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7) since the a-particle is momentarily stopped at a distance b from the nucleus, all its k.e must be completely converted into p.e.</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algn="ctr">
                  <a:lnSpc>
                    <a:spcPct val="116000"/>
                  </a:lnSpc>
                  <a:spcAft>
                    <a:spcPts val="800"/>
                  </a:spcAft>
                  <a:tabLst>
                    <a:tab pos="2672080" algn="l"/>
                  </a:tabLst>
                </a:pPr>
                <a14:m>
                  <m:oMath xmlns:m="http://schemas.openxmlformats.org/officeDocument/2006/math">
                    <m:f>
                      <m:fPr>
                        <m:ctrlP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𝟐</m:t>
                        </m:r>
                        <m:r>
                          <a:rPr lang="en-IN" sz="1800" b="1" cap="none">
                            <a:effectLst/>
                            <a:latin typeface="Cambria Math" panose="02040503050406030204" pitchFamily="18" charset="0"/>
                            <a:ea typeface="Times New Roman" panose="02020603050405020304" pitchFamily="18" charset="0"/>
                            <a:cs typeface="Times New Roman" panose="02020603050405020304" pitchFamily="18" charset="0"/>
                          </a:rPr>
                          <m:t> </m:t>
                        </m:r>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𝐙𝐞</m:t>
                        </m:r>
                        <m:r>
                          <a:rPr lang="en-IN" sz="1800" b="1" i="1" cap="none" baseline="30000">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𝟒</m:t>
                        </m:r>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𝛑</m:t>
                        </m:r>
                        <m:r>
                          <a:rPr lang="en-IN" sz="1800" b="1" cap="none">
                            <a:effectLst/>
                            <a:latin typeface="Cambria Math" panose="02040503050406030204" pitchFamily="18" charset="0"/>
                            <a:ea typeface="Times New Roman" panose="02020603050405020304" pitchFamily="18" charset="0"/>
                            <a:cs typeface="Times New Roman" panose="02020603050405020304" pitchFamily="18" charset="0"/>
                          </a:rPr>
                          <m:t> є</m:t>
                        </m:r>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𝐛</m:t>
                        </m:r>
                        <m:r>
                          <a:rPr lang="en-IN" sz="1800" b="1" cap="none">
                            <a:effectLst/>
                            <a:latin typeface="Cambria Math" panose="02040503050406030204" pitchFamily="18" charset="0"/>
                            <a:ea typeface="Times New Roman" panose="02020603050405020304" pitchFamily="18" charset="0"/>
                            <a:cs typeface="Times New Roman" panose="02020603050405020304" pitchFamily="18" charset="0"/>
                          </a:rPr>
                          <m:t> </m:t>
                        </m:r>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a:t>
                </a:r>
                <a:r>
                  <a:rPr lang="en-IN" sz="1800" b="1" cap="none" dirty="0">
                    <a:effectLst/>
                    <a:latin typeface="Times New Roman" panose="02020603050405020304" pitchFamily="18" charset="0"/>
                    <a:ea typeface="Times New Roman" panose="02020603050405020304" pitchFamily="18" charset="0"/>
                    <a:cs typeface="Gautami" panose="020B0502040204020203" pitchFamily="34" charset="0"/>
                  </a:rPr>
                  <a:t> </a:t>
                </a:r>
                <a14:m>
                  <m:oMath xmlns:m="http://schemas.openxmlformats.org/officeDocument/2006/math">
                    <m:f>
                      <m:fPr>
                        <m:ctrlP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𝟏</m:t>
                        </m:r>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 </m:t>
                        </m:r>
                      </m:num>
                      <m:den>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IN" sz="1800" b="1" i="1" cap="none">
                        <a:effectLst/>
                        <a:latin typeface="Cambria Math" panose="02040503050406030204" pitchFamily="18" charset="0"/>
                        <a:ea typeface="Times New Roman" panose="02020603050405020304" pitchFamily="18" charset="0"/>
                        <a:cs typeface="Times New Roman" panose="02020603050405020304" pitchFamily="18" charset="0"/>
                      </a:rPr>
                      <m:t>𝒎𝒗</m:t>
                    </m:r>
                    <m:r>
                      <a:rPr lang="en-IN" sz="1800" b="1" i="1" cap="none" baseline="30000">
                        <a:effectLst/>
                        <a:latin typeface="Cambria Math" panose="02040503050406030204" pitchFamily="18" charset="0"/>
                        <a:ea typeface="Times New Roman" panose="02020603050405020304" pitchFamily="18" charset="0"/>
                        <a:cs typeface="Times New Roman" panose="02020603050405020304" pitchFamily="18" charset="0"/>
                      </a:rPr>
                      <m:t>𝟐</m:t>
                    </m:r>
                  </m:oMath>
                </a14:m>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8) but in general, the a-particle cannot be directed exactly towards the nucleus, we must consider the case when p# 0. in such a case a-particle will be deflected through an angle which is less than 180° and will travel along the hyperbolic path acb.</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9) let v be the velocity of the a-particle at the vertex c of the hyperbola. then applying the law of conservation of energy and law of conservation of angular momentum at a and c.</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endParaRPr lang="en-IN" dirty="0"/>
              </a:p>
            </p:txBody>
          </p:sp>
        </mc:Choice>
        <mc:Fallback xmlns="">
          <p:sp>
            <p:nvSpPr>
              <p:cNvPr id="5" name="Content Placeholder 4">
                <a:extLst>
                  <a:ext uri="{FF2B5EF4-FFF2-40B4-BE49-F238E27FC236}">
                    <a16:creationId xmlns:a16="http://schemas.microsoft.com/office/drawing/2014/main" id="{186348F6-480D-112D-A714-5B2603E82581}"/>
                  </a:ext>
                </a:extLst>
              </p:cNvPr>
              <p:cNvSpPr>
                <a:spLocks noGrp="1" noRot="1" noChangeAspect="1" noMove="1" noResize="1" noEditPoints="1" noAdjustHandles="1" noChangeArrowheads="1" noChangeShapeType="1" noTextEdit="1"/>
              </p:cNvSpPr>
              <p:nvPr>
                <p:ph sz="quarter" idx="13"/>
              </p:nvPr>
            </p:nvSpPr>
            <p:spPr>
              <a:xfrm>
                <a:off x="685800" y="208548"/>
                <a:ext cx="10394707" cy="5967664"/>
              </a:xfrm>
              <a:blipFill>
                <a:blip r:embed="rId2"/>
                <a:stretch>
                  <a:fillRect l="-1114" t="-5618" r="-880"/>
                </a:stretch>
              </a:blipFill>
            </p:spPr>
            <p:txBody>
              <a:bodyPr/>
              <a:lstStyle/>
              <a:p>
                <a:r>
                  <a:rPr lang="en-IN">
                    <a:noFill/>
                  </a:rPr>
                  <a:t> </a:t>
                </a:r>
              </a:p>
            </p:txBody>
          </p:sp>
        </mc:Fallback>
      </mc:AlternateContent>
    </p:spTree>
    <p:extLst>
      <p:ext uri="{BB962C8B-B14F-4D97-AF65-F5344CB8AC3E}">
        <p14:creationId xmlns:p14="http://schemas.microsoft.com/office/powerpoint/2010/main" val="153031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752E-8736-0D81-D9E8-0A5008357C78}"/>
              </a:ext>
            </a:extLst>
          </p:cNvPr>
          <p:cNvSpPr>
            <a:spLocks noGrp="1"/>
          </p:cNvSpPr>
          <p:nvPr>
            <p:ph type="title"/>
          </p:nvPr>
        </p:nvSpPr>
        <p:spPr>
          <a:xfrm>
            <a:off x="730625" y="398929"/>
            <a:ext cx="10396882" cy="1151965"/>
          </a:xfrm>
        </p:spPr>
        <p:txBody>
          <a:bodyPr>
            <a:normAutofit fontScale="90000"/>
          </a:bodyPr>
          <a:lstStyle/>
          <a:p>
            <a:r>
              <a:rPr lang="en-IN" sz="4400" b="1" dirty="0">
                <a:effectLst/>
                <a:latin typeface="Times New Roman" panose="02020603050405020304" pitchFamily="18" charset="0"/>
                <a:ea typeface="Times New Roman" panose="02020603050405020304" pitchFamily="18" charset="0"/>
                <a:cs typeface="Gautami" panose="020B0502040204020203" pitchFamily="34" charset="0"/>
              </a:rPr>
              <a:t>I. MECHANICS OF PARTICLES</a:t>
            </a:r>
            <a:br>
              <a:rPr lang="en-IN" sz="4400" dirty="0">
                <a:effectLst/>
                <a:latin typeface="Calibri" panose="020F0502020204030204" pitchFamily="34" charset="0"/>
                <a:ea typeface="Times New Roman" panose="02020603050405020304" pitchFamily="18" charset="0"/>
                <a:cs typeface="Gautami" panose="020B0502040204020203" pitchFamily="34" charset="0"/>
              </a:rPr>
            </a:br>
            <a:endParaRPr lang="en-IN" dirty="0"/>
          </a:p>
        </p:txBody>
      </p:sp>
      <p:sp>
        <p:nvSpPr>
          <p:cNvPr id="3" name="Content Placeholder 2">
            <a:extLst>
              <a:ext uri="{FF2B5EF4-FFF2-40B4-BE49-F238E27FC236}">
                <a16:creationId xmlns:a16="http://schemas.microsoft.com/office/drawing/2014/main" id="{88F9A5FD-D6F2-BC0B-D99F-7E3005021FF3}"/>
              </a:ext>
            </a:extLst>
          </p:cNvPr>
          <p:cNvSpPr>
            <a:spLocks noGrp="1"/>
          </p:cNvSpPr>
          <p:nvPr>
            <p:ph idx="1"/>
          </p:nvPr>
        </p:nvSpPr>
        <p:spPr>
          <a:xfrm>
            <a:off x="838200" y="1253331"/>
            <a:ext cx="10515600" cy="4502010"/>
          </a:xfrm>
        </p:spPr>
        <p:txBody>
          <a:bodyPr>
            <a:normAutofit fontScale="85000" lnSpcReduction="20000"/>
          </a:bodyPr>
          <a:lstStyle/>
          <a:p>
            <a:pPr marL="0" indent="0">
              <a:lnSpc>
                <a:spcPct val="116000"/>
              </a:lnSpc>
              <a:spcAft>
                <a:spcPts val="800"/>
              </a:spcAft>
              <a:buNone/>
              <a:tabLst>
                <a:tab pos="2672080" algn="l"/>
              </a:tabLst>
            </a:pPr>
            <a:r>
              <a:rPr lang="en-IN" sz="1800" b="1" dirty="0">
                <a:effectLst/>
                <a:latin typeface="Times New Roman" panose="02020603050405020304" pitchFamily="18" charset="0"/>
                <a:ea typeface="Times New Roman" panose="02020603050405020304" pitchFamily="18" charset="0"/>
                <a:cs typeface="Gautami" panose="020B0502040204020203" pitchFamily="34" charset="0"/>
              </a:rPr>
              <a:t>(1) Review of Newton’s laws of motion</a:t>
            </a:r>
            <a:endParaRPr lang="en-IN" sz="1800"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dirty="0">
                <a:effectLst/>
                <a:latin typeface="Times New Roman" panose="02020603050405020304" pitchFamily="18" charset="0"/>
                <a:ea typeface="Times New Roman" panose="02020603050405020304" pitchFamily="18" charset="0"/>
                <a:cs typeface="Gautami" panose="020B0502040204020203" pitchFamily="34" charset="0"/>
              </a:rPr>
              <a:t>Newton proposed three laws of motion. </a:t>
            </a:r>
            <a:endParaRPr lang="en-IN" sz="1800"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buFont typeface="Symbol" panose="05050102010706020507" pitchFamily="18" charset="2"/>
              <a:buChar char=""/>
              <a:tabLst>
                <a:tab pos="2672080" algn="l"/>
              </a:tabLst>
            </a:pPr>
            <a:r>
              <a:rPr lang="en-IN" sz="1800" b="1" dirty="0">
                <a:effectLst/>
                <a:latin typeface="Times New Roman" panose="02020603050405020304" pitchFamily="18" charset="0"/>
                <a:ea typeface="Times New Roman" panose="02020603050405020304" pitchFamily="18" charset="0"/>
                <a:cs typeface="Gautami" panose="020B0502040204020203" pitchFamily="34" charset="0"/>
              </a:rPr>
              <a:t>First law:</a:t>
            </a:r>
            <a:r>
              <a:rPr lang="en-IN" sz="1800" dirty="0">
                <a:effectLst/>
                <a:latin typeface="Times New Roman" panose="02020603050405020304" pitchFamily="18" charset="0"/>
                <a:ea typeface="Times New Roman" panose="02020603050405020304" pitchFamily="18" charset="0"/>
                <a:cs typeface="Gautami" panose="020B0502040204020203" pitchFamily="34" charset="0"/>
              </a:rPr>
              <a:t> Every body continuous in its state of rest or of uniform motion in a straight line unless it is compelled by same external force to change that state. </a:t>
            </a:r>
            <a:endParaRPr lang="en-IN" sz="1800"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buFont typeface="Symbol" panose="05050102010706020507" pitchFamily="18" charset="2"/>
              <a:buChar char=""/>
              <a:tabLst>
                <a:tab pos="2672080" algn="l"/>
              </a:tabLst>
            </a:pPr>
            <a:r>
              <a:rPr lang="en-IN" sz="1800" b="1" dirty="0">
                <a:effectLst/>
                <a:latin typeface="Times New Roman" panose="02020603050405020304" pitchFamily="18" charset="0"/>
                <a:ea typeface="Times New Roman" panose="02020603050405020304" pitchFamily="18" charset="0"/>
                <a:cs typeface="Gautami" panose="020B0502040204020203" pitchFamily="34" charset="0"/>
              </a:rPr>
              <a:t>Second law:</a:t>
            </a:r>
            <a:r>
              <a:rPr lang="en-IN" sz="1800" dirty="0">
                <a:effectLst/>
                <a:latin typeface="Times New Roman" panose="02020603050405020304" pitchFamily="18" charset="0"/>
                <a:ea typeface="Times New Roman" panose="02020603050405020304" pitchFamily="18" charset="0"/>
                <a:cs typeface="Gautami" panose="020B0502040204020203" pitchFamily="34" charset="0"/>
              </a:rPr>
              <a:t> The rate of change of linear momentum of a body is directly proportional to the applied force and the change takes place in the direction of applied force. </a:t>
            </a:r>
            <a:endParaRPr lang="en-IN" sz="1800"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spcAft>
                <a:spcPts val="800"/>
              </a:spcAft>
              <a:buFont typeface="Symbol" panose="05050102010706020507" pitchFamily="18" charset="2"/>
              <a:buChar char=""/>
              <a:tabLst>
                <a:tab pos="2672080" algn="l"/>
              </a:tabLst>
            </a:pPr>
            <a:r>
              <a:rPr lang="en-IN" sz="1800" b="1" dirty="0">
                <a:effectLst/>
                <a:latin typeface="Times New Roman" panose="02020603050405020304" pitchFamily="18" charset="0"/>
                <a:ea typeface="Times New Roman" panose="02020603050405020304" pitchFamily="18" charset="0"/>
                <a:cs typeface="Gautami" panose="020B0502040204020203" pitchFamily="34" charset="0"/>
              </a:rPr>
              <a:t>Third law:</a:t>
            </a:r>
            <a:r>
              <a:rPr lang="en-IN" sz="1800" dirty="0">
                <a:effectLst/>
                <a:latin typeface="Times New Roman" panose="02020603050405020304" pitchFamily="18" charset="0"/>
                <a:ea typeface="Times New Roman" panose="02020603050405020304" pitchFamily="18" charset="0"/>
                <a:cs typeface="Gautami" panose="020B0502040204020203" pitchFamily="34" charset="0"/>
              </a:rPr>
              <a:t> To every action, there is always an equal and opposite reaction. </a:t>
            </a:r>
            <a:endParaRPr lang="en-IN" sz="1800"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b="1" dirty="0">
                <a:effectLst/>
                <a:latin typeface="Times New Roman" panose="02020603050405020304" pitchFamily="18" charset="0"/>
                <a:ea typeface="Times New Roman" panose="02020603050405020304" pitchFamily="18" charset="0"/>
                <a:cs typeface="Gautami" panose="020B0502040204020203" pitchFamily="34" charset="0"/>
              </a:rPr>
              <a:t>Limitations: </a:t>
            </a:r>
            <a:endParaRPr lang="en-IN" sz="1800" b="1"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dirty="0">
                <a:effectLst/>
                <a:latin typeface="Times New Roman" panose="02020603050405020304" pitchFamily="18" charset="0"/>
                <a:ea typeface="Times New Roman" panose="02020603050405020304" pitchFamily="18" charset="0"/>
                <a:cs typeface="Gautami" panose="020B0502040204020203" pitchFamily="34" charset="0"/>
              </a:rPr>
              <a:t>1) The second law (F = ma) is not applicable when the mass 'm' is variable. E.g. In Rocket motion.</a:t>
            </a:r>
            <a:endParaRPr lang="en-IN" sz="1800"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dirty="0">
                <a:effectLst/>
                <a:latin typeface="Times New Roman" panose="02020603050405020304" pitchFamily="18" charset="0"/>
                <a:ea typeface="Times New Roman" panose="02020603050405020304" pitchFamily="18" charset="0"/>
                <a:cs typeface="Gautami" panose="020B0502040204020203" pitchFamily="34" charset="0"/>
              </a:rPr>
              <a:t>2) When the particles move with relativity velocities, second law is not applicable. </a:t>
            </a:r>
            <a:endParaRPr lang="en-IN" sz="1800"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dirty="0">
                <a:effectLst/>
                <a:latin typeface="Times New Roman" panose="02020603050405020304" pitchFamily="18" charset="0"/>
                <a:ea typeface="Times New Roman" panose="02020603050405020304" pitchFamily="18" charset="0"/>
                <a:cs typeface="Gautami" panose="020B0502040204020203" pitchFamily="34" charset="0"/>
              </a:rPr>
              <a:t>3) The third law is not applicable for particles of atomic size. Because the action and reaction cannot be measured simultaneously when the particles are of atomic size.</a:t>
            </a:r>
            <a:endParaRPr lang="en-IN" sz="1800" dirty="0">
              <a:effectLst/>
              <a:latin typeface="Calibri" panose="020F0502020204030204" pitchFamily="34" charset="0"/>
              <a:ea typeface="Times New Roman" panose="02020603050405020304" pitchFamily="18" charset="0"/>
              <a:cs typeface="Gautami" panose="020B0502040204020203" pitchFamily="34" charset="0"/>
            </a:endParaRPr>
          </a:p>
          <a:p>
            <a:endParaRPr lang="en-IN" dirty="0"/>
          </a:p>
        </p:txBody>
      </p:sp>
    </p:spTree>
    <p:extLst>
      <p:ext uri="{BB962C8B-B14F-4D97-AF65-F5344CB8AC3E}">
        <p14:creationId xmlns:p14="http://schemas.microsoft.com/office/powerpoint/2010/main" val="413951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752E-8736-0D81-D9E8-0A5008357C78}"/>
              </a:ext>
            </a:extLst>
          </p:cNvPr>
          <p:cNvSpPr>
            <a:spLocks noGrp="1"/>
          </p:cNvSpPr>
          <p:nvPr>
            <p:ph type="title"/>
          </p:nvPr>
        </p:nvSpPr>
        <p:spPr>
          <a:xfrm>
            <a:off x="750794" y="558567"/>
            <a:ext cx="10833846" cy="694764"/>
          </a:xfrm>
        </p:spPr>
        <p:txBody>
          <a:bodyPr>
            <a:normAutofit fontScale="90000"/>
          </a:bodyPr>
          <a:lstStyle/>
          <a:p>
            <a:r>
              <a:rPr lang="en-US" sz="4400" b="1" dirty="0">
                <a:effectLst/>
                <a:latin typeface="Times New Roman" panose="02020603050405020304" pitchFamily="18" charset="0"/>
                <a:ea typeface="Times New Roman" panose="02020603050405020304" pitchFamily="18" charset="0"/>
                <a:cs typeface="Gautami" panose="020B0502040204020203" pitchFamily="34" charset="0"/>
              </a:rPr>
              <a:t>(2) Motion of variable mass system</a:t>
            </a:r>
            <a:br>
              <a:rPr lang="en-IN" sz="4400" dirty="0">
                <a:effectLst/>
                <a:latin typeface="Calibri" panose="020F0502020204030204" pitchFamily="34" charset="0"/>
                <a:ea typeface="Times New Roman" panose="02020603050405020304" pitchFamily="18" charset="0"/>
                <a:cs typeface="Gautami" panose="020B0502040204020203" pitchFamily="34" charset="0"/>
              </a:rPr>
            </a:b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F9A5FD-D6F2-BC0B-D99F-7E3005021FF3}"/>
                  </a:ext>
                </a:extLst>
              </p:cNvPr>
              <p:cNvSpPr>
                <a:spLocks noGrp="1"/>
              </p:cNvSpPr>
              <p:nvPr>
                <p:ph idx="1"/>
              </p:nvPr>
            </p:nvSpPr>
            <p:spPr>
              <a:xfrm>
                <a:off x="336176" y="1253331"/>
                <a:ext cx="6808695" cy="4017916"/>
              </a:xfrm>
            </p:spPr>
            <p:txBody>
              <a:bodyPr>
                <a:normAutofit/>
              </a:bodyPr>
              <a:lstStyle/>
              <a:p>
                <a:pPr>
                  <a:lnSpc>
                    <a:spcPct val="116000"/>
                  </a:lnSpc>
                  <a:spcAft>
                    <a:spcPts val="800"/>
                  </a:spcAft>
                  <a:tabLst>
                    <a:tab pos="2672080" algn="l"/>
                  </a:tabLst>
                </a:pPr>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system of variable mass (motion of a rocket) </a:t>
                </a:r>
                <a:endParaRPr lang="en-IN" sz="12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1) rocket is a mass varying system. at an instant let </a:t>
                </a:r>
                <a14:m>
                  <m:oMath xmlns:m="http://schemas.openxmlformats.org/officeDocument/2006/math">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𝑀</m:t>
                    </m:r>
                  </m:oMath>
                </a14:m>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 be the mass of the rocket and </a:t>
                </a:r>
                <a14:m>
                  <m:oMath xmlns:m="http://schemas.openxmlformats.org/officeDocument/2006/math">
                    <m:acc>
                      <m:accPr>
                        <m:chr m:val="⃗"/>
                        <m:ctrlP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 its velocity relative to the earth. </a:t>
                </a:r>
                <a:endParaRPr lang="en-IN" sz="12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2) in a small interval of time </a:t>
                </a:r>
                <a14:m>
                  <m:oMath xmlns:m="http://schemas.openxmlformats.org/officeDocument/2006/math">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𝛥</m:t>
                    </m:r>
                  </m:oMath>
                </a14:m>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t, let </a:t>
                </a:r>
                <a14:m>
                  <m:oMath xmlns:m="http://schemas.openxmlformats.org/officeDocument/2006/math">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𝛥</m:t>
                    </m:r>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m be the mass of the gases burnt which eject out of the rocket with a velocity, say </a:t>
                </a:r>
                <a14:m>
                  <m:oMath xmlns:m="http://schemas.openxmlformats.org/officeDocument/2006/math">
                    <m:acc>
                      <m:accPr>
                        <m:chr m:val="⃗"/>
                        <m:ctrlP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𝑢</m:t>
                        </m:r>
                      </m:e>
                    </m:acc>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relative to the earth and </a:t>
                </a:r>
                <a14:m>
                  <m:oMath xmlns:m="http://schemas.openxmlformats.org/officeDocument/2006/math">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𝛥</m:t>
                    </m:r>
                  </m:oMath>
                </a14:m>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 </a:t>
                </a:r>
                <a14:m>
                  <m:oMath xmlns:m="http://schemas.openxmlformats.org/officeDocument/2006/math">
                    <m:acc>
                      <m:accPr>
                        <m:chr m:val="⃗"/>
                        <m:ctrlP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 be the increase in the velocity of the rocket. </a:t>
                </a:r>
                <a:endParaRPr lang="en-IN" sz="12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3) in this small time interval, total initial momentum of the system, </a:t>
                </a:r>
                <a14:m>
                  <m:oMath xmlns:m="http://schemas.openxmlformats.org/officeDocument/2006/math">
                    <m:acc>
                      <m:accPr>
                        <m:chr m:val="⃗"/>
                        <m:ctrlP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1</m:t>
                            </m:r>
                          </m:sub>
                        </m:sSub>
                      </m:e>
                    </m:acc>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m:t>
                    </m:r>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𝑀</m:t>
                    </m:r>
                    <m:acc>
                      <m:accPr>
                        <m:chr m:val="⃗"/>
                        <m:ctrlP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𝑣</m:t>
                        </m:r>
                      </m:e>
                    </m:acc>
                  </m:oMath>
                </a14:m>
                <a:endParaRPr lang="en-IN" sz="12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total final momentum of the system, </a:t>
                </a:r>
                <a14:m>
                  <m:oMath xmlns:m="http://schemas.openxmlformats.org/officeDocument/2006/math">
                    <m:acc>
                      <m:accPr>
                        <m:chr m:val="⃗"/>
                        <m:ctrlP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𝑃</m:t>
                        </m:r>
                      </m:e>
                    </m:acc>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𝑚</m:t>
                        </m:r>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m:t>
                        </m:r>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𝛥</m:t>
                        </m:r>
                        <m:r>
                          <a:rPr lang="en-IN" sz="1200" i="1" cap="none">
                            <a:effectLst/>
                            <a:latin typeface="Cambria Math" panose="02040503050406030204" pitchFamily="18" charset="0"/>
                            <a:ea typeface="Times New Roman" panose="02020603050405020304" pitchFamily="18" charset="0"/>
                            <a:cs typeface="Times New Roman" panose="02020603050405020304" pitchFamily="18" charset="0"/>
                          </a:rPr>
                          <m:t>𝑀</m:t>
                        </m:r>
                      </m:e>
                    </m:d>
                  </m:oMath>
                </a14:m>
                <a:endParaRPr lang="en-IN" sz="12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200" cap="none" dirty="0">
                    <a:effectLst/>
                    <a:latin typeface="Times New Roman" panose="02020603050405020304" pitchFamily="18" charset="0"/>
                    <a:ea typeface="Times New Roman" panose="02020603050405020304" pitchFamily="18" charset="0"/>
                    <a:cs typeface="Gautami" panose="020B0502040204020203" pitchFamily="34" charset="0"/>
                  </a:rPr>
                  <a:t>4) considering both parts of masses am and m - am are forming from the same system. we can write external force m on rocket is, p2-p r</a:t>
                </a:r>
                <a:endParaRPr lang="en-IN" sz="1200" cap="none" dirty="0">
                  <a:effectLst/>
                  <a:latin typeface="Calibri" panose="020F0502020204030204" pitchFamily="34" charset="0"/>
                  <a:ea typeface="Times New Roman" panose="02020603050405020304" pitchFamily="18" charset="0"/>
                  <a:cs typeface="Gautami" panose="020B0502040204020203" pitchFamily="34" charset="0"/>
                </a:endParaRPr>
              </a:p>
              <a:p>
                <a:endParaRPr lang="en-IN" dirty="0"/>
              </a:p>
            </p:txBody>
          </p:sp>
        </mc:Choice>
        <mc:Fallback xmlns="">
          <p:sp>
            <p:nvSpPr>
              <p:cNvPr id="3" name="Content Placeholder 2">
                <a:extLst>
                  <a:ext uri="{FF2B5EF4-FFF2-40B4-BE49-F238E27FC236}">
                    <a16:creationId xmlns:a16="http://schemas.microsoft.com/office/drawing/2014/main" id="{88F9A5FD-D6F2-BC0B-D99F-7E3005021FF3}"/>
                  </a:ext>
                </a:extLst>
              </p:cNvPr>
              <p:cNvSpPr>
                <a:spLocks noGrp="1" noRot="1" noChangeAspect="1" noMove="1" noResize="1" noEditPoints="1" noAdjustHandles="1" noChangeArrowheads="1" noChangeShapeType="1" noTextEdit="1"/>
              </p:cNvSpPr>
              <p:nvPr>
                <p:ph idx="1"/>
              </p:nvPr>
            </p:nvSpPr>
            <p:spPr>
              <a:xfrm>
                <a:off x="336176" y="1253331"/>
                <a:ext cx="6808695" cy="4017916"/>
              </a:xfrm>
              <a:blipFill>
                <a:blip r:embed="rId2"/>
                <a:stretch>
                  <a:fillRect l="-627"/>
                </a:stretch>
              </a:blipFill>
            </p:spPr>
            <p:txBody>
              <a:bodyPr/>
              <a:lstStyle/>
              <a:p>
                <a:r>
                  <a:rPr lang="en-IN">
                    <a:noFill/>
                  </a:rPr>
                  <a:t> </a:t>
                </a:r>
              </a:p>
            </p:txBody>
          </p:sp>
        </mc:Fallback>
      </mc:AlternateContent>
      <p:pic>
        <p:nvPicPr>
          <p:cNvPr id="9" name="Picture 8">
            <a:extLst>
              <a:ext uri="{FF2B5EF4-FFF2-40B4-BE49-F238E27FC236}">
                <a16:creationId xmlns:a16="http://schemas.microsoft.com/office/drawing/2014/main" id="{D5F3E4D6-33D0-0023-FDF4-468A2C268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3153" y="980328"/>
            <a:ext cx="4439769" cy="4290919"/>
          </a:xfrm>
          <a:prstGeom prst="rect">
            <a:avLst/>
          </a:prstGeom>
        </p:spPr>
      </p:pic>
    </p:spTree>
    <p:extLst>
      <p:ext uri="{BB962C8B-B14F-4D97-AF65-F5344CB8AC3E}">
        <p14:creationId xmlns:p14="http://schemas.microsoft.com/office/powerpoint/2010/main" val="402917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D395-DFD2-D156-4F44-C16085FEB81A}"/>
              </a:ext>
            </a:extLst>
          </p:cNvPr>
          <p:cNvSpPr>
            <a:spLocks noGrp="1"/>
          </p:cNvSpPr>
          <p:nvPr>
            <p:ph type="title"/>
          </p:nvPr>
        </p:nvSpPr>
        <p:spPr/>
        <p:txBody>
          <a:bodyPr>
            <a:normAutofit/>
          </a:bodyPr>
          <a:lstStyle/>
          <a:p>
            <a:r>
              <a:rPr lang="en-US" sz="4000" dirty="0"/>
              <a:t>(3) Motion of a Rocket</a:t>
            </a:r>
            <a:endParaRPr lang="en-IN" sz="4000" dirty="0"/>
          </a:p>
        </p:txBody>
      </p:sp>
      <p:sp>
        <p:nvSpPr>
          <p:cNvPr id="3" name="Content Placeholder 2">
            <a:extLst>
              <a:ext uri="{FF2B5EF4-FFF2-40B4-BE49-F238E27FC236}">
                <a16:creationId xmlns:a16="http://schemas.microsoft.com/office/drawing/2014/main" id="{BDB7A430-1C80-0D55-9758-C9C24C0524F1}"/>
              </a:ext>
            </a:extLst>
          </p:cNvPr>
          <p:cNvSpPr>
            <a:spLocks noGrp="1"/>
          </p:cNvSpPr>
          <p:nvPr>
            <p:ph sz="quarter" idx="13"/>
          </p:nvPr>
        </p:nvSpPr>
        <p:spPr/>
        <p:txBody>
          <a:bodyPr>
            <a:normAutofit/>
          </a:bodyPr>
          <a:lstStyle/>
          <a:p>
            <a:pPr marL="342900" lvl="0" indent="-342900">
              <a:lnSpc>
                <a:spcPct val="116000"/>
              </a:lnSpc>
              <a:buFont typeface="Symbol" panose="05050102010706020507" pitchFamily="18" charset="2"/>
              <a:buChar char=""/>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The rocket motion is based on the principle of conservation of linear momentum </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buFont typeface="Symbol" panose="05050102010706020507" pitchFamily="18" charset="2"/>
              <a:buChar char=""/>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it consists of a fuel chamber in which the fuel may be in the form of liquid (or) solid is stored.</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buFont typeface="Symbol" panose="05050102010706020507" pitchFamily="18" charset="2"/>
              <a:buChar char=""/>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liquid hydrogen (or) liquid paraffin with solid oxidiser forms the liquid fuel and gun powder mixed with solid oxidiser form the solid fuel. </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buFont typeface="Symbol" panose="05050102010706020507" pitchFamily="18" charset="2"/>
              <a:buChar char=""/>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when the fuel is burnt, the combustion gases are allowed to escape through a narrow nozzle. due to high pressure inside the combustion chamber, the gases escape from it with high exhaust velocities, importing large momentum to the rocket.</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spcAft>
                <a:spcPts val="800"/>
              </a:spcAft>
              <a:buFont typeface="Symbol" panose="05050102010706020507" pitchFamily="18" charset="2"/>
              <a:buChar char=""/>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therefore, it moves in a direction opposite to the direction of escape of the gases.</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endParaRPr lang="en-IN" dirty="0"/>
          </a:p>
        </p:txBody>
      </p:sp>
    </p:spTree>
    <p:extLst>
      <p:ext uri="{BB962C8B-B14F-4D97-AF65-F5344CB8AC3E}">
        <p14:creationId xmlns:p14="http://schemas.microsoft.com/office/powerpoint/2010/main" val="205887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427C-5848-6CE6-91A9-D749DD54EAC7}"/>
              </a:ext>
            </a:extLst>
          </p:cNvPr>
          <p:cNvSpPr>
            <a:spLocks noGrp="1"/>
          </p:cNvSpPr>
          <p:nvPr>
            <p:ph type="title"/>
          </p:nvPr>
        </p:nvSpPr>
        <p:spPr>
          <a:xfrm>
            <a:off x="685800" y="12032"/>
            <a:ext cx="10396882" cy="1151965"/>
          </a:xfrm>
        </p:spPr>
        <p:txBody>
          <a:bodyPr/>
          <a:lstStyle/>
          <a:p>
            <a:r>
              <a:rPr lang="en-IN" dirty="0"/>
              <a:t>(4) Multistage Rocket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245C81-5ACE-BE42-0DD9-524410FF9E50}"/>
                  </a:ext>
                </a:extLst>
              </p:cNvPr>
              <p:cNvSpPr>
                <a:spLocks noGrp="1"/>
              </p:cNvSpPr>
              <p:nvPr>
                <p:ph sz="quarter" idx="13"/>
              </p:nvPr>
            </p:nvSpPr>
            <p:spPr>
              <a:xfrm>
                <a:off x="685800" y="1267326"/>
                <a:ext cx="10394707" cy="4475748"/>
              </a:xfrm>
            </p:spPr>
            <p:txBody>
              <a:bodyPr>
                <a:normAutofit fontScale="92500" lnSpcReduction="20000"/>
              </a:bodyPr>
              <a:lstStyle/>
              <a:p>
                <a:pPr marL="342900" lvl="0" indent="-342900">
                  <a:lnSpc>
                    <a:spcPct val="116000"/>
                  </a:lnSpc>
                  <a:buFont typeface="Symbol" panose="05050102010706020507" pitchFamily="18" charset="2"/>
                  <a:buChar char=""/>
                  <a:tabLst>
                    <a:tab pos="2672080" algn="l"/>
                  </a:tabLst>
                </a:pPr>
                <a:r>
                  <a:rPr lang="en-IN" sz="2100" cap="none" dirty="0">
                    <a:effectLst/>
                    <a:latin typeface="Times New Roman" panose="02020603050405020304" pitchFamily="18" charset="0"/>
                    <a:ea typeface="Times New Roman" panose="02020603050405020304" pitchFamily="18" charset="0"/>
                    <a:cs typeface="Gautami" panose="020B0502040204020203" pitchFamily="34" charset="0"/>
                  </a:rPr>
                  <a:t>the escape velocity on earth </a:t>
                </a:r>
                <a14:m>
                  <m:oMath xmlns:m="http://schemas.openxmlformats.org/officeDocument/2006/math">
                    <m:sSub>
                      <m:sSubPr>
                        <m:ctrlPr>
                          <a:rPr lang="en-IN" sz="2100" i="1" cap="none">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100" i="1" cap="none">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IN" sz="2100" i="1" cap="none">
                            <a:effectLst/>
                            <a:latin typeface="Cambria Math" panose="02040503050406030204" pitchFamily="18" charset="0"/>
                            <a:ea typeface="Times New Roman" panose="02020603050405020304" pitchFamily="18" charset="0"/>
                            <a:cs typeface="Times New Roman" panose="02020603050405020304" pitchFamily="18" charset="0"/>
                          </a:rPr>
                          <m:t>𝑒</m:t>
                        </m:r>
                      </m:sub>
                    </m:sSub>
                  </m:oMath>
                </a14:m>
                <a:r>
                  <a:rPr lang="en-IN" sz="2100" cap="none" dirty="0">
                    <a:effectLst/>
                    <a:latin typeface="Times New Roman" panose="02020603050405020304" pitchFamily="18" charset="0"/>
                    <a:ea typeface="Times New Roman" panose="02020603050405020304" pitchFamily="18" charset="0"/>
                    <a:cs typeface="Gautami" panose="020B0502040204020203" pitchFamily="34" charset="0"/>
                  </a:rPr>
                  <a:t> is 11.2 km/s and the orbital velocity </a:t>
                </a:r>
                <a14:m>
                  <m:oMath xmlns:m="http://schemas.openxmlformats.org/officeDocument/2006/math">
                    <m:sSub>
                      <m:sSubPr>
                        <m:ctrlPr>
                          <a:rPr lang="en-IN" sz="2100" i="1" cap="none">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100" i="1" cap="none">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IN" sz="2100" i="1" cap="none">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IN" sz="2100" cap="none" dirty="0">
                    <a:effectLst/>
                    <a:latin typeface="Times New Roman" panose="02020603050405020304" pitchFamily="18" charset="0"/>
                    <a:ea typeface="Times New Roman" panose="02020603050405020304" pitchFamily="18" charset="0"/>
                    <a:cs typeface="Gautami" panose="020B0502040204020203" pitchFamily="34" charset="0"/>
                  </a:rPr>
                  <a:t> is 8 km/s. </a:t>
                </a:r>
                <a:endParaRPr lang="en-IN" sz="2100" cap="none"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buFont typeface="Symbol" panose="05050102010706020507" pitchFamily="18" charset="2"/>
                  <a:buChar char=""/>
                  <a:tabLst>
                    <a:tab pos="2672080" algn="l"/>
                  </a:tabLst>
                </a:pPr>
                <a:r>
                  <a:rPr lang="en-IN" sz="2100" cap="none" dirty="0">
                    <a:effectLst/>
                    <a:latin typeface="Times New Roman" panose="02020603050405020304" pitchFamily="18" charset="0"/>
                    <a:ea typeface="Times New Roman" panose="02020603050405020304" pitchFamily="18" charset="0"/>
                    <a:cs typeface="Gautami" panose="020B0502040204020203" pitchFamily="34" charset="0"/>
                  </a:rPr>
                  <a:t>to attain the speeds of this order a single stage rocket is not sufficient. to increase the speed of the rocket the expelled gases coming out in the form a </a:t>
                </a:r>
                <a:r>
                  <a:rPr lang="en-IN" sz="2100" cap="none" dirty="0" err="1">
                    <a:effectLst/>
                    <a:latin typeface="Times New Roman" panose="02020603050405020304" pitchFamily="18" charset="0"/>
                    <a:ea typeface="Times New Roman" panose="02020603050405020304" pitchFamily="18" charset="0"/>
                    <a:cs typeface="Gautami" panose="020B0502040204020203" pitchFamily="34" charset="0"/>
                  </a:rPr>
                  <a:t>a</a:t>
                </a:r>
                <a:r>
                  <a:rPr lang="en-IN" sz="2100" cap="none" dirty="0">
                    <a:effectLst/>
                    <a:latin typeface="Times New Roman" panose="02020603050405020304" pitchFamily="18" charset="0"/>
                    <a:ea typeface="Times New Roman" panose="02020603050405020304" pitchFamily="18" charset="0"/>
                    <a:cs typeface="Gautami" panose="020B0502040204020203" pitchFamily="34" charset="0"/>
                  </a:rPr>
                  <a:t> jet must have maximum velocity and the mass of the final stage rocket must be very much less than its mass the beginning. </a:t>
                </a:r>
                <a:endParaRPr lang="en-IN" sz="2100" cap="none"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buFont typeface="Symbol" panose="05050102010706020507" pitchFamily="18" charset="2"/>
                  <a:buChar char=""/>
                  <a:tabLst>
                    <a:tab pos="2672080" algn="l"/>
                  </a:tabLst>
                </a:pPr>
                <a:r>
                  <a:rPr lang="en-IN" sz="2100" cap="none" dirty="0">
                    <a:effectLst/>
                    <a:latin typeface="Times New Roman" panose="02020603050405020304" pitchFamily="18" charset="0"/>
                    <a:ea typeface="Times New Roman" panose="02020603050405020304" pitchFamily="18" charset="0"/>
                    <a:cs typeface="Gautami" panose="020B0502040204020203" pitchFamily="34" charset="0"/>
                  </a:rPr>
                  <a:t>the maximum attainable velocity of jet of gases in practice is around 2 km/s. </a:t>
                </a:r>
                <a:endParaRPr lang="en-IN" sz="2100" cap="none"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buFont typeface="Symbol" panose="05050102010706020507" pitchFamily="18" charset="2"/>
                  <a:buChar char=""/>
                  <a:tabLst>
                    <a:tab pos="2672080" algn="l"/>
                  </a:tabLst>
                </a:pPr>
                <a:r>
                  <a:rPr lang="en-IN" sz="2100" cap="none" dirty="0">
                    <a:effectLst/>
                    <a:latin typeface="Times New Roman" panose="02020603050405020304" pitchFamily="18" charset="0"/>
                    <a:ea typeface="Times New Roman" panose="02020603050405020304" pitchFamily="18" charset="0"/>
                    <a:cs typeface="Gautami" panose="020B0502040204020203" pitchFamily="34" charset="0"/>
                  </a:rPr>
                  <a:t>to increase the velocity even further multistage rockets are used. </a:t>
                </a:r>
                <a:endParaRPr lang="en-IN" sz="2100" cap="none"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buFont typeface="Symbol" panose="05050102010706020507" pitchFamily="18" charset="2"/>
                  <a:buChar char=""/>
                  <a:tabLst>
                    <a:tab pos="2672080" algn="l"/>
                  </a:tabLst>
                </a:pPr>
                <a:r>
                  <a:rPr lang="en-IN" sz="2100" cap="none" dirty="0">
                    <a:effectLst/>
                    <a:latin typeface="Times New Roman" panose="02020603050405020304" pitchFamily="18" charset="0"/>
                    <a:ea typeface="Times New Roman" panose="02020603050405020304" pitchFamily="18" charset="0"/>
                    <a:cs typeface="Gautami" panose="020B0502040204020203" pitchFamily="34" charset="0"/>
                  </a:rPr>
                  <a:t>in first stage when the fuel is completely burnt it detaches from rocket and drops off. the velocity acquired at the end of the first stage becomes the initial velocity of the second stage. </a:t>
                </a:r>
                <a:endParaRPr lang="en-IN" sz="2100" cap="none"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buFont typeface="Symbol" panose="05050102010706020507" pitchFamily="18" charset="2"/>
                  <a:buChar char=""/>
                  <a:tabLst>
                    <a:tab pos="2672080" algn="l"/>
                  </a:tabLst>
                </a:pPr>
                <a:r>
                  <a:rPr lang="en-IN" sz="2100" cap="none" dirty="0">
                    <a:effectLst/>
                    <a:latin typeface="Times New Roman" panose="02020603050405020304" pitchFamily="18" charset="0"/>
                    <a:ea typeface="Times New Roman" panose="02020603050405020304" pitchFamily="18" charset="0"/>
                    <a:cs typeface="Gautami" panose="020B0502040204020203" pitchFamily="34" charset="0"/>
                  </a:rPr>
                  <a:t>the second stage is then ignited and starts functioning. the rocket gains acceleration and again when the fuel gets exhausted it also gets detached from rocket. </a:t>
                </a:r>
                <a:endParaRPr lang="en-IN" sz="2100" cap="none" dirty="0">
                  <a:effectLst/>
                  <a:latin typeface="Calibri" panose="020F0502020204030204" pitchFamily="34" charset="0"/>
                  <a:ea typeface="Times New Roman" panose="02020603050405020304" pitchFamily="18" charset="0"/>
                  <a:cs typeface="Gautami" panose="020B0502040204020203" pitchFamily="34" charset="0"/>
                </a:endParaRPr>
              </a:p>
              <a:p>
                <a:pPr marL="342900" lvl="0" indent="-342900">
                  <a:lnSpc>
                    <a:spcPct val="116000"/>
                  </a:lnSpc>
                  <a:spcAft>
                    <a:spcPts val="800"/>
                  </a:spcAft>
                  <a:buFont typeface="Symbol" panose="05050102010706020507" pitchFamily="18" charset="2"/>
                  <a:buChar char=""/>
                  <a:tabLst>
                    <a:tab pos="2672080" algn="l"/>
                  </a:tabLst>
                </a:pPr>
                <a:r>
                  <a:rPr lang="en-IN" sz="2100" cap="none" dirty="0">
                    <a:effectLst/>
                    <a:latin typeface="Times New Roman" panose="02020603050405020304" pitchFamily="18" charset="0"/>
                    <a:ea typeface="Times New Roman" panose="02020603050405020304" pitchFamily="18" charset="0"/>
                    <a:cs typeface="Gautami" panose="020B0502040204020203" pitchFamily="34" charset="0"/>
                  </a:rPr>
                  <a:t>finally in the last stage the rocket gets the required velocity and only pay load remains which is used to conduct experiments.</a:t>
                </a:r>
                <a:endParaRPr lang="en-IN" sz="2100" cap="none" dirty="0">
                  <a:effectLst/>
                  <a:latin typeface="Calibri" panose="020F0502020204030204" pitchFamily="34" charset="0"/>
                  <a:ea typeface="Times New Roman" panose="02020603050405020304" pitchFamily="18" charset="0"/>
                  <a:cs typeface="Gautami" panose="020B0502040204020203" pitchFamily="34" charset="0"/>
                </a:endParaRPr>
              </a:p>
              <a:p>
                <a:endParaRPr lang="en-IN" dirty="0"/>
              </a:p>
            </p:txBody>
          </p:sp>
        </mc:Choice>
        <mc:Fallback xmlns="">
          <p:sp>
            <p:nvSpPr>
              <p:cNvPr id="3" name="Content Placeholder 2">
                <a:extLst>
                  <a:ext uri="{FF2B5EF4-FFF2-40B4-BE49-F238E27FC236}">
                    <a16:creationId xmlns:a16="http://schemas.microsoft.com/office/drawing/2014/main" id="{5B245C81-5ACE-BE42-0DD9-524410FF9E50}"/>
                  </a:ext>
                </a:extLst>
              </p:cNvPr>
              <p:cNvSpPr>
                <a:spLocks noGrp="1" noRot="1" noChangeAspect="1" noMove="1" noResize="1" noEditPoints="1" noAdjustHandles="1" noChangeArrowheads="1" noChangeShapeType="1" noTextEdit="1"/>
              </p:cNvSpPr>
              <p:nvPr>
                <p:ph sz="quarter" idx="13"/>
              </p:nvPr>
            </p:nvSpPr>
            <p:spPr>
              <a:xfrm>
                <a:off x="685800" y="1267326"/>
                <a:ext cx="10394707" cy="4475748"/>
              </a:xfrm>
              <a:blipFill>
                <a:blip r:embed="rId2"/>
                <a:stretch>
                  <a:fillRect l="-1408" t="-8038" r="-528"/>
                </a:stretch>
              </a:blipFill>
            </p:spPr>
            <p:txBody>
              <a:bodyPr/>
              <a:lstStyle/>
              <a:p>
                <a:r>
                  <a:rPr lang="en-IN">
                    <a:noFill/>
                  </a:rPr>
                  <a:t> </a:t>
                </a:r>
              </a:p>
            </p:txBody>
          </p:sp>
        </mc:Fallback>
      </mc:AlternateContent>
    </p:spTree>
    <p:extLst>
      <p:ext uri="{BB962C8B-B14F-4D97-AF65-F5344CB8AC3E}">
        <p14:creationId xmlns:p14="http://schemas.microsoft.com/office/powerpoint/2010/main" val="259205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8AF3-C0A4-1ADD-48B8-E72B7941A520}"/>
              </a:ext>
            </a:extLst>
          </p:cNvPr>
          <p:cNvSpPr>
            <a:spLocks noGrp="1"/>
          </p:cNvSpPr>
          <p:nvPr>
            <p:ph type="title"/>
          </p:nvPr>
        </p:nvSpPr>
        <p:spPr>
          <a:xfrm>
            <a:off x="262689" y="300789"/>
            <a:ext cx="7191523" cy="1126958"/>
          </a:xfrm>
        </p:spPr>
        <p:txBody>
          <a:bodyPr/>
          <a:lstStyle/>
          <a:p>
            <a:r>
              <a:rPr lang="en-US" dirty="0"/>
              <a:t>(5) Concept of Impact Parameter &amp; Scattering and Cross – Section</a:t>
            </a:r>
            <a:endParaRPr lang="en-IN"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07E080F-A073-25A8-2DF1-7000246DF71F}"/>
                  </a:ext>
                </a:extLst>
              </p:cNvPr>
              <p:cNvSpPr>
                <a:spLocks noGrp="1"/>
              </p:cNvSpPr>
              <p:nvPr>
                <p:ph type="body" sz="half" idx="2"/>
              </p:nvPr>
            </p:nvSpPr>
            <p:spPr>
              <a:xfrm>
                <a:off x="318989" y="1427747"/>
                <a:ext cx="10493390" cy="3194443"/>
              </a:xfrm>
            </p:spPr>
            <p:txBody>
              <a:bodyPr>
                <a:normAutofit fontScale="25000" lnSpcReduction="20000"/>
              </a:bodyPr>
              <a:lstStyle/>
              <a:p>
                <a:pPr algn="l">
                  <a:lnSpc>
                    <a:spcPct val="116000"/>
                  </a:lnSpc>
                  <a:spcAft>
                    <a:spcPts val="800"/>
                  </a:spcAft>
                  <a:tabLst>
                    <a:tab pos="2672080" algn="l"/>
                  </a:tabLst>
                </a:pPr>
                <a:r>
                  <a:rPr lang="en-IN" sz="6400" cap="none" dirty="0">
                    <a:effectLst/>
                    <a:latin typeface="Times New Roman" panose="02020603050405020304" pitchFamily="18" charset="0"/>
                    <a:ea typeface="Times New Roman" panose="02020603050405020304" pitchFamily="18" charset="0"/>
                    <a:cs typeface="Gautami" panose="020B0502040204020203" pitchFamily="34" charset="0"/>
                  </a:rPr>
                  <a:t>Impact parameter is defined as the closet</a:t>
                </a:r>
                <a:r>
                  <a:rPr lang="en-IN" sz="6400" b="1" cap="none" dirty="0">
                    <a:effectLst/>
                    <a:latin typeface="Times New Roman" panose="02020603050405020304" pitchFamily="18" charset="0"/>
                    <a:ea typeface="Times New Roman" panose="02020603050405020304" pitchFamily="18" charset="0"/>
                    <a:cs typeface="Gautami" panose="020B0502040204020203" pitchFamily="34" charset="0"/>
                  </a:rPr>
                  <a:t> </a:t>
                </a:r>
                <a:r>
                  <a:rPr lang="en-IN" sz="6400" cap="none" dirty="0">
                    <a:effectLst/>
                    <a:latin typeface="Times New Roman" panose="02020603050405020304" pitchFamily="18" charset="0"/>
                    <a:ea typeface="Times New Roman" panose="02020603050405020304" pitchFamily="18" charset="0"/>
                    <a:cs typeface="Gautami" panose="020B0502040204020203" pitchFamily="34" charset="0"/>
                  </a:rPr>
                  <a:t>distance between nucleus and positively charged </a:t>
                </a:r>
              </a:p>
              <a:p>
                <a:pPr algn="l">
                  <a:lnSpc>
                    <a:spcPct val="116000"/>
                  </a:lnSpc>
                  <a:spcAft>
                    <a:spcPts val="800"/>
                  </a:spcAft>
                  <a:tabLst>
                    <a:tab pos="2672080" algn="l"/>
                  </a:tabLst>
                </a:pPr>
                <a:r>
                  <a:rPr lang="en-IN" sz="6400" cap="none" dirty="0">
                    <a:effectLst/>
                    <a:latin typeface="Times New Roman" panose="02020603050405020304" pitchFamily="18" charset="0"/>
                    <a:ea typeface="Times New Roman" panose="02020603050405020304" pitchFamily="18" charset="0"/>
                    <a:cs typeface="Gautami" panose="020B0502040204020203" pitchFamily="34" charset="0"/>
                  </a:rPr>
                  <a:t>particle projected towards it.</a:t>
                </a:r>
                <a:endParaRPr lang="en-IN" sz="6400" cap="none" dirty="0">
                  <a:effectLst/>
                  <a:latin typeface="Calibri" panose="020F0502020204030204" pitchFamily="34" charset="0"/>
                  <a:ea typeface="Times New Roman" panose="02020603050405020304" pitchFamily="18" charset="0"/>
                  <a:cs typeface="Gautami" panose="020B0502040204020203" pitchFamily="34" charset="0"/>
                </a:endParaRPr>
              </a:p>
              <a:p>
                <a:pPr marR="3315335" algn="l">
                  <a:lnSpc>
                    <a:spcPct val="116000"/>
                  </a:lnSpc>
                  <a:spcAft>
                    <a:spcPts val="800"/>
                  </a:spcAft>
                  <a:tabLst>
                    <a:tab pos="2672080" algn="l"/>
                  </a:tabLst>
                </a:pPr>
                <a:r>
                  <a:rPr lang="en-IN" sz="6400" cap="none" dirty="0" err="1">
                    <a:effectLst/>
                    <a:latin typeface="Times New Roman" panose="02020603050405020304" pitchFamily="18" charset="0"/>
                    <a:ea typeface="Times New Roman" panose="02020603050405020304" pitchFamily="18" charset="0"/>
                    <a:cs typeface="Gautami" panose="020B0502040204020203" pitchFamily="34" charset="0"/>
                  </a:rPr>
                  <a:t>i</a:t>
                </a:r>
                <a:r>
                  <a:rPr lang="en-IN" sz="6400" cap="none" dirty="0">
                    <a:effectLst/>
                    <a:latin typeface="Times New Roman" panose="02020603050405020304" pitchFamily="18" charset="0"/>
                    <a:ea typeface="Times New Roman" panose="02020603050405020304" pitchFamily="18" charset="0"/>
                    <a:cs typeface="Gautami" panose="020B0502040204020203" pitchFamily="34" charset="0"/>
                  </a:rPr>
                  <a:t>) let </a:t>
                </a:r>
                <a14:m>
                  <m:oMath xmlns:m="http://schemas.openxmlformats.org/officeDocument/2006/math">
                    <m:r>
                      <a:rPr lang="en-IN" sz="6400" i="1" cap="none">
                        <a:effectLst/>
                        <a:latin typeface="Cambria Math" panose="02040503050406030204" pitchFamily="18" charset="0"/>
                        <a:ea typeface="Times New Roman" panose="02020603050405020304" pitchFamily="18" charset="0"/>
                        <a:cs typeface="Times New Roman" panose="02020603050405020304" pitchFamily="18" charset="0"/>
                      </a:rPr>
                      <m:t>𝑥𝑦</m:t>
                    </m:r>
                  </m:oMath>
                </a14:m>
                <a:r>
                  <a:rPr lang="en-IN" sz="6400" cap="none" dirty="0">
                    <a:effectLst/>
                    <a:latin typeface="Times New Roman" panose="02020603050405020304" pitchFamily="18" charset="0"/>
                    <a:ea typeface="Times New Roman" panose="02020603050405020304" pitchFamily="18" charset="0"/>
                    <a:cs typeface="Gautami" panose="020B0502040204020203" pitchFamily="34" charset="0"/>
                  </a:rPr>
                  <a:t> be the initial direction of motion of a charged alpha particle projected towards the targeted nucleus </a:t>
                </a:r>
                <a14:m>
                  <m:oMath xmlns:m="http://schemas.openxmlformats.org/officeDocument/2006/math">
                    <m:r>
                      <a:rPr lang="en-IN" sz="6400" i="1" cap="none">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en-IN" sz="6400" cap="none" dirty="0">
                    <a:effectLst/>
                    <a:latin typeface="Times New Roman" panose="02020603050405020304" pitchFamily="18" charset="0"/>
                    <a:ea typeface="Times New Roman" panose="02020603050405020304" pitchFamily="18" charset="0"/>
                    <a:cs typeface="Gautami" panose="020B0502040204020203" pitchFamily="34" charset="0"/>
                  </a:rPr>
                  <a:t>.</a:t>
                </a:r>
                <a:endParaRPr lang="en-IN" sz="6400" cap="none" dirty="0">
                  <a:effectLst/>
                  <a:latin typeface="Calibri" panose="020F0502020204030204" pitchFamily="34" charset="0"/>
                  <a:ea typeface="Times New Roman" panose="02020603050405020304" pitchFamily="18" charset="0"/>
                  <a:cs typeface="Gautami" panose="020B0502040204020203" pitchFamily="34" charset="0"/>
                </a:endParaRPr>
              </a:p>
              <a:p>
                <a:pPr marR="3315335" algn="l">
                  <a:lnSpc>
                    <a:spcPct val="116000"/>
                  </a:lnSpc>
                  <a:spcAft>
                    <a:spcPts val="800"/>
                  </a:spcAft>
                  <a:tabLst>
                    <a:tab pos="2672080" algn="l"/>
                  </a:tabLst>
                </a:pPr>
                <a:r>
                  <a:rPr lang="en-IN" sz="6400" cap="none" dirty="0">
                    <a:effectLst/>
                    <a:latin typeface="Times New Roman" panose="02020603050405020304" pitchFamily="18" charset="0"/>
                    <a:ea typeface="Times New Roman" panose="02020603050405020304" pitchFamily="18" charset="0"/>
                    <a:cs typeface="Gautami" panose="020B0502040204020203" pitchFamily="34" charset="0"/>
                  </a:rPr>
                  <a:t>ii) let kl be the line drawn parallel to </a:t>
                </a:r>
                <a14:m>
                  <m:oMath xmlns:m="http://schemas.openxmlformats.org/officeDocument/2006/math">
                    <m:r>
                      <a:rPr lang="en-IN" sz="6400" i="1" cap="none">
                        <a:effectLst/>
                        <a:latin typeface="Cambria Math" panose="02040503050406030204" pitchFamily="18" charset="0"/>
                        <a:ea typeface="Times New Roman" panose="02020603050405020304" pitchFamily="18" charset="0"/>
                        <a:cs typeface="Times New Roman" panose="02020603050405020304" pitchFamily="18" charset="0"/>
                      </a:rPr>
                      <m:t>𝑥𝑦</m:t>
                    </m:r>
                  </m:oMath>
                </a14:m>
                <a:r>
                  <a:rPr lang="en-IN" sz="6400" cap="none" dirty="0">
                    <a:effectLst/>
                    <a:latin typeface="Times New Roman" panose="02020603050405020304" pitchFamily="18" charset="0"/>
                    <a:ea typeface="Times New Roman" panose="02020603050405020304" pitchFamily="18" charset="0"/>
                    <a:cs typeface="Gautami" panose="020B0502040204020203" pitchFamily="34" charset="0"/>
                  </a:rPr>
                  <a:t> and passing through n.</a:t>
                </a:r>
                <a:endParaRPr lang="en-IN" sz="6400" cap="none" dirty="0">
                  <a:effectLst/>
                  <a:latin typeface="Calibri" panose="020F0502020204030204" pitchFamily="34" charset="0"/>
                  <a:ea typeface="Times New Roman" panose="02020603050405020304" pitchFamily="18" charset="0"/>
                  <a:cs typeface="Gautami" panose="020B0502040204020203" pitchFamily="34" charset="0"/>
                </a:endParaRPr>
              </a:p>
              <a:p>
                <a:pPr marR="3315335" algn="l">
                  <a:lnSpc>
                    <a:spcPct val="116000"/>
                  </a:lnSpc>
                  <a:spcAft>
                    <a:spcPts val="800"/>
                  </a:spcAft>
                  <a:tabLst>
                    <a:tab pos="2672080" algn="l"/>
                  </a:tabLst>
                </a:pPr>
                <a:r>
                  <a:rPr lang="en-IN" sz="6400" cap="none" dirty="0">
                    <a:effectLst/>
                    <a:latin typeface="Times New Roman" panose="02020603050405020304" pitchFamily="18" charset="0"/>
                    <a:ea typeface="Times New Roman" panose="02020603050405020304" pitchFamily="18" charset="0"/>
                    <a:cs typeface="Gautami" panose="020B0502040204020203" pitchFamily="34" charset="0"/>
                  </a:rPr>
                  <a:t>iii)the perpendicular distance p between the initial direction of the charged particle and the line parallel to this and passing through the target nucleus is called impact parameter p of the collision.</a:t>
                </a:r>
                <a:endParaRPr lang="en-IN" sz="6400" cap="none" dirty="0">
                  <a:effectLst/>
                  <a:latin typeface="Calibri" panose="020F0502020204030204" pitchFamily="34" charset="0"/>
                  <a:ea typeface="Times New Roman" panose="02020603050405020304" pitchFamily="18" charset="0"/>
                  <a:cs typeface="Gautami" panose="020B0502040204020203" pitchFamily="34" charset="0"/>
                </a:endParaRPr>
              </a:p>
              <a:p>
                <a:pPr marR="3315335" algn="l">
                  <a:lnSpc>
                    <a:spcPct val="116000"/>
                  </a:lnSpc>
                  <a:spcAft>
                    <a:spcPts val="800"/>
                  </a:spcAft>
                  <a:tabLst>
                    <a:tab pos="2672080" algn="l"/>
                  </a:tabLst>
                </a:pPr>
                <a:r>
                  <a:rPr lang="en-IN" sz="6400" cap="none" dirty="0">
                    <a:effectLst/>
                    <a:latin typeface="Times New Roman" panose="02020603050405020304" pitchFamily="18" charset="0"/>
                    <a:ea typeface="Times New Roman" panose="02020603050405020304" pitchFamily="18" charset="0"/>
                    <a:cs typeface="Gautami" panose="020B0502040204020203" pitchFamily="34" charset="0"/>
                  </a:rPr>
                  <a:t>iv) if p=0 the collision becomes head on.</a:t>
                </a:r>
                <a:endParaRPr lang="en-IN" sz="6400" cap="none" dirty="0">
                  <a:effectLst/>
                  <a:latin typeface="Calibri" panose="020F0502020204030204" pitchFamily="34" charset="0"/>
                  <a:ea typeface="Times New Roman" panose="02020603050405020304" pitchFamily="18" charset="0"/>
                  <a:cs typeface="Gautami" panose="020B0502040204020203" pitchFamily="34" charset="0"/>
                </a:endParaRPr>
              </a:p>
              <a:p>
                <a:endParaRPr lang="en-IN" dirty="0"/>
              </a:p>
            </p:txBody>
          </p:sp>
        </mc:Choice>
        <mc:Fallback xmlns="">
          <p:sp>
            <p:nvSpPr>
              <p:cNvPr id="4" name="Text Placeholder 3">
                <a:extLst>
                  <a:ext uri="{FF2B5EF4-FFF2-40B4-BE49-F238E27FC236}">
                    <a16:creationId xmlns:a16="http://schemas.microsoft.com/office/drawing/2014/main" id="{807E080F-A073-25A8-2DF1-7000246DF71F}"/>
                  </a:ext>
                </a:extLst>
              </p:cNvPr>
              <p:cNvSpPr>
                <a:spLocks noGrp="1" noRot="1" noChangeAspect="1" noMove="1" noResize="1" noEditPoints="1" noAdjustHandles="1" noChangeArrowheads="1" noChangeShapeType="1" noTextEdit="1"/>
              </p:cNvSpPr>
              <p:nvPr>
                <p:ph type="body" sz="half" idx="2"/>
              </p:nvPr>
            </p:nvSpPr>
            <p:spPr>
              <a:xfrm>
                <a:off x="318989" y="1427747"/>
                <a:ext cx="10493390" cy="3194443"/>
              </a:xfrm>
              <a:blipFill>
                <a:blip r:embed="rId2"/>
                <a:stretch>
                  <a:fillRect l="-290" t="-763" b="-6870"/>
                </a:stretch>
              </a:blipFill>
            </p:spPr>
            <p:txBody>
              <a:bodyPr/>
              <a:lstStyle/>
              <a:p>
                <a:r>
                  <a:rPr lang="en-IN">
                    <a:noFill/>
                  </a:rPr>
                  <a:t> </a:t>
                </a:r>
              </a:p>
            </p:txBody>
          </p:sp>
        </mc:Fallback>
      </mc:AlternateContent>
      <p:pic>
        <p:nvPicPr>
          <p:cNvPr id="8" name="Picture 7">
            <a:extLst>
              <a:ext uri="{FF2B5EF4-FFF2-40B4-BE49-F238E27FC236}">
                <a16:creationId xmlns:a16="http://schemas.microsoft.com/office/drawing/2014/main" id="{E4AD2593-7A73-AA46-357C-C4B05A255477}"/>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593854" y="300789"/>
            <a:ext cx="3598146" cy="5071533"/>
          </a:xfrm>
          <a:prstGeom prst="rect">
            <a:avLst/>
          </a:prstGeom>
          <a:noFill/>
          <a:ln>
            <a:noFill/>
          </a:ln>
        </p:spPr>
      </p:pic>
    </p:spTree>
    <p:extLst>
      <p:ext uri="{BB962C8B-B14F-4D97-AF65-F5344CB8AC3E}">
        <p14:creationId xmlns:p14="http://schemas.microsoft.com/office/powerpoint/2010/main" val="266312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D4C63-6BE9-9401-F3A9-4AB1A175AD0C}"/>
              </a:ext>
            </a:extLst>
          </p:cNvPr>
          <p:cNvSpPr>
            <a:spLocks noGrp="1"/>
          </p:cNvSpPr>
          <p:nvPr>
            <p:ph type="title"/>
          </p:nvPr>
        </p:nvSpPr>
        <p:spPr>
          <a:xfrm>
            <a:off x="429127" y="124327"/>
            <a:ext cx="10396882" cy="1151965"/>
          </a:xfrm>
        </p:spPr>
        <p:txBody>
          <a:bodyPr/>
          <a:lstStyle/>
          <a:p>
            <a:r>
              <a:rPr lang="en-IN" dirty="0"/>
              <a:t>2) Scattering cross section </a:t>
            </a:r>
          </a:p>
        </p:txBody>
      </p:sp>
      <p:pic>
        <p:nvPicPr>
          <p:cNvPr id="4" name="Content Placeholder 3">
            <a:extLst>
              <a:ext uri="{FF2B5EF4-FFF2-40B4-BE49-F238E27FC236}">
                <a16:creationId xmlns:a16="http://schemas.microsoft.com/office/drawing/2014/main" id="{77DA81A4-34EA-84B4-3ED4-79F4880B414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525595" y="1708711"/>
            <a:ext cx="4980604" cy="3311525"/>
          </a:xfrm>
          <a:prstGeom prst="rect">
            <a:avLst/>
          </a:prstGeom>
          <a:noFill/>
          <a:ln>
            <a:noFill/>
          </a:ln>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72A933-5A1E-1290-0869-8E1052A52A47}"/>
                  </a:ext>
                </a:extLst>
              </p:cNvPr>
              <p:cNvSpPr txBox="1"/>
              <p:nvPr/>
            </p:nvSpPr>
            <p:spPr>
              <a:xfrm>
                <a:off x="822158" y="1502632"/>
                <a:ext cx="8835190" cy="2516651"/>
              </a:xfrm>
              <a:prstGeom prst="rect">
                <a:avLst/>
              </a:prstGeom>
              <a:noFill/>
            </p:spPr>
            <p:txBody>
              <a:bodyPr wrap="square">
                <a:spAutoFit/>
              </a:bodyPr>
              <a:lstStyle/>
              <a:p>
                <a:pPr marR="3315335">
                  <a:lnSpc>
                    <a:spcPct val="116000"/>
                  </a:lnSpc>
                  <a:spcAft>
                    <a:spcPts val="800"/>
                  </a:spcAft>
                  <a:tabLst>
                    <a:tab pos="2672080" algn="l"/>
                  </a:tabLst>
                </a:pPr>
                <a:r>
                  <a:rPr lang="en-IN" sz="1600" dirty="0">
                    <a:effectLst/>
                    <a:latin typeface="Times New Roman" panose="02020603050405020304" pitchFamily="18" charset="0"/>
                    <a:ea typeface="Times New Roman" panose="02020603050405020304" pitchFamily="18" charset="0"/>
                    <a:cs typeface="Gautami" panose="020B0502040204020203" pitchFamily="34" charset="0"/>
                  </a:rPr>
                  <a:t>It is defined as the ratio of number of particles in the solid angle (</a:t>
                </a:r>
                <a14:m>
                  <m:oMath xmlns:m="http://schemas.openxmlformats.org/officeDocument/2006/math">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𝑑𝑤</m:t>
                    </m:r>
                  </m:oMath>
                </a14:m>
                <a:r>
                  <a:rPr lang="en-IN" sz="1600" dirty="0">
                    <a:effectLst/>
                    <a:latin typeface="Times New Roman" panose="02020603050405020304" pitchFamily="18" charset="0"/>
                    <a:ea typeface="Times New Roman" panose="02020603050405020304" pitchFamily="18" charset="0"/>
                    <a:cs typeface="Gautami" panose="020B0502040204020203" pitchFamily="34" charset="0"/>
                  </a:rPr>
                  <a:t>) per unit time to the incident intensity</a:t>
                </a:r>
                <a:endParaRPr lang="en-IN" sz="1600" dirty="0">
                  <a:effectLst/>
                  <a:latin typeface="Calibri" panose="020F0502020204030204" pitchFamily="34" charset="0"/>
                  <a:ea typeface="Times New Roman" panose="02020603050405020304" pitchFamily="18" charset="0"/>
                  <a:cs typeface="Gautami" panose="020B0502040204020203" pitchFamily="34" charset="0"/>
                </a:endParaRPr>
              </a:p>
              <a:p>
                <a:pPr marR="3315335">
                  <a:lnSpc>
                    <a:spcPct val="116000"/>
                  </a:lnSpc>
                  <a:spcAft>
                    <a:spcPts val="800"/>
                  </a:spcAft>
                  <a:tabLst>
                    <a:tab pos="2672080" algn="l"/>
                  </a:tabLst>
                </a:pPr>
                <a:r>
                  <a:rPr lang="en-IN" sz="1600" dirty="0" err="1">
                    <a:effectLst/>
                    <a:latin typeface="Times New Roman" panose="02020603050405020304" pitchFamily="18" charset="0"/>
                    <a:ea typeface="Times New Roman" panose="02020603050405020304" pitchFamily="18" charset="0"/>
                    <a:cs typeface="Gautami" panose="020B0502040204020203" pitchFamily="34" charset="0"/>
                  </a:rPr>
                  <a:t>i</a:t>
                </a:r>
                <a:r>
                  <a:rPr lang="en-IN" sz="1600" dirty="0">
                    <a:effectLst/>
                    <a:latin typeface="Times New Roman" panose="02020603050405020304" pitchFamily="18" charset="0"/>
                    <a:ea typeface="Times New Roman" panose="02020603050405020304" pitchFamily="18" charset="0"/>
                    <a:cs typeface="Gautami" panose="020B0502040204020203" pitchFamily="34" charset="0"/>
                  </a:rPr>
                  <a:t>) when</a:t>
                </a:r>
                <a14:m>
                  <m:oMath xmlns:m="http://schemas.openxmlformats.org/officeDocument/2006/math">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en-IN" sz="1600" dirty="0">
                    <a:effectLst/>
                    <a:latin typeface="Times New Roman" panose="02020603050405020304" pitchFamily="18" charset="0"/>
                    <a:ea typeface="Times New Roman" panose="02020603050405020304" pitchFamily="18" charset="0"/>
                    <a:cs typeface="Gautami" panose="020B0502040204020203" pitchFamily="34" charset="0"/>
                  </a:rPr>
                  <a:t> particles are projected into a thin metal foil, they are scattered in different directions </a:t>
                </a:r>
                <a:endParaRPr lang="en-IN" sz="1600" dirty="0">
                  <a:effectLst/>
                  <a:latin typeface="Calibri" panose="020F0502020204030204" pitchFamily="34" charset="0"/>
                  <a:ea typeface="Times New Roman" panose="02020603050405020304" pitchFamily="18" charset="0"/>
                  <a:cs typeface="Gautami" panose="020B0502040204020203" pitchFamily="34" charset="0"/>
                </a:endParaRPr>
              </a:p>
              <a:p>
                <a:pPr marR="3315335">
                  <a:lnSpc>
                    <a:spcPct val="116000"/>
                  </a:lnSpc>
                  <a:spcAft>
                    <a:spcPts val="800"/>
                  </a:spcAft>
                  <a:tabLst>
                    <a:tab pos="2672080" algn="l"/>
                  </a:tabLst>
                </a:pPr>
                <a:r>
                  <a:rPr lang="en-IN" sz="1600" dirty="0">
                    <a:effectLst/>
                    <a:latin typeface="Times New Roman" panose="02020603050405020304" pitchFamily="18" charset="0"/>
                    <a:ea typeface="Times New Roman" panose="02020603050405020304" pitchFamily="18" charset="0"/>
                    <a:cs typeface="Gautami" panose="020B0502040204020203" pitchFamily="34" charset="0"/>
                  </a:rPr>
                  <a:t>ii) Let N be the incident intensity. </a:t>
                </a:r>
                <a:r>
                  <a:rPr lang="en-IN" sz="1600" dirty="0" err="1">
                    <a:effectLst/>
                    <a:latin typeface="Times New Roman" panose="02020603050405020304" pitchFamily="18" charset="0"/>
                    <a:ea typeface="Times New Roman" panose="02020603050405020304" pitchFamily="18" charset="0"/>
                    <a:cs typeface="Gautami" panose="020B0502040204020203" pitchFamily="34" charset="0"/>
                  </a:rPr>
                  <a:t>dN</a:t>
                </a:r>
                <a:r>
                  <a:rPr lang="en-IN" sz="1600" dirty="0">
                    <a:effectLst/>
                    <a:latin typeface="Times New Roman" panose="02020603050405020304" pitchFamily="18" charset="0"/>
                    <a:ea typeface="Times New Roman" panose="02020603050405020304" pitchFamily="18" charset="0"/>
                    <a:cs typeface="Gautami" panose="020B0502040204020203" pitchFamily="34" charset="0"/>
                  </a:rPr>
                  <a:t> be the number of particles scattered per unit into solid angle </a:t>
                </a:r>
                <a14:m>
                  <m:oMath xmlns:m="http://schemas.openxmlformats.org/officeDocument/2006/math">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𝑑𝑤</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IN" sz="1600" dirty="0">
                  <a:effectLst/>
                  <a:latin typeface="Calibri" panose="020F0502020204030204" pitchFamily="34" charset="0"/>
                  <a:ea typeface="Times New Roman" panose="02020603050405020304" pitchFamily="18" charset="0"/>
                  <a:cs typeface="Gautami" panose="020B0502040204020203" pitchFamily="34" charset="0"/>
                </a:endParaRPr>
              </a:p>
              <a:p>
                <a:r>
                  <a:rPr lang="en-IN" sz="1600" dirty="0">
                    <a:effectLst/>
                    <a:latin typeface="Times New Roman" panose="02020603050405020304" pitchFamily="18" charset="0"/>
                    <a:ea typeface="Times New Roman" panose="02020603050405020304" pitchFamily="18" charset="0"/>
                  </a:rPr>
                  <a:t>iii) the ratio </a:t>
                </a:r>
                <a14:m>
                  <m:oMath xmlns:m="http://schemas.openxmlformats.org/officeDocument/2006/math">
                    <m:f>
                      <m:fPr>
                        <m:ctrlPr>
                          <a:rPr lang="en-IN" b="1" i="1">
                            <a:effectLst/>
                            <a:latin typeface="Cambria Math" panose="02040503050406030204" pitchFamily="18" charset="0"/>
                            <a:cs typeface="Times New Roman" panose="02020603050405020304" pitchFamily="18" charset="0"/>
                          </a:rPr>
                        </m:ctrlPr>
                      </m:fPr>
                      <m:num>
                        <m:r>
                          <a:rPr lang="en-IN" b="1" i="1">
                            <a:effectLst/>
                            <a:latin typeface="Cambria Math" panose="02040503050406030204" pitchFamily="18" charset="0"/>
                            <a:ea typeface="Times New Roman" panose="02020603050405020304" pitchFamily="18" charset="0"/>
                            <a:cs typeface="Times New Roman" panose="02020603050405020304" pitchFamily="18" charset="0"/>
                          </a:rPr>
                          <m:t>ⅆ</m:t>
                        </m:r>
                        <m:r>
                          <a:rPr lang="en-IN" b="1" i="1">
                            <a:effectLst/>
                            <a:latin typeface="Cambria Math" panose="02040503050406030204" pitchFamily="18" charset="0"/>
                            <a:ea typeface="Times New Roman" panose="02020603050405020304" pitchFamily="18" charset="0"/>
                            <a:cs typeface="Times New Roman" panose="02020603050405020304" pitchFamily="18" charset="0"/>
                          </a:rPr>
                          <m:t>𝑵</m:t>
                        </m:r>
                      </m:num>
                      <m:den>
                        <m:r>
                          <a:rPr lang="en-IN" b="1" i="1">
                            <a:effectLst/>
                            <a:latin typeface="Cambria Math" panose="02040503050406030204" pitchFamily="18" charset="0"/>
                            <a:ea typeface="Times New Roman" panose="02020603050405020304" pitchFamily="18" charset="0"/>
                            <a:cs typeface="Times New Roman" panose="02020603050405020304" pitchFamily="18" charset="0"/>
                          </a:rPr>
                          <m:t>𝑵</m:t>
                        </m:r>
                      </m:den>
                    </m:f>
                  </m:oMath>
                </a14:m>
                <a:r>
                  <a:rPr lang="en-IN" sz="1600" dirty="0">
                    <a:effectLst/>
                    <a:latin typeface="Times New Roman" panose="02020603050405020304" pitchFamily="18" charset="0"/>
                    <a:ea typeface="Times New Roman" panose="02020603050405020304" pitchFamily="18" charset="0"/>
                  </a:rPr>
                  <a:t> is called scattering cross section</a:t>
                </a:r>
                <a:endParaRPr lang="en-IN" sz="2400" dirty="0"/>
              </a:p>
            </p:txBody>
          </p:sp>
        </mc:Choice>
        <mc:Fallback xmlns="">
          <p:sp>
            <p:nvSpPr>
              <p:cNvPr id="10" name="TextBox 9">
                <a:extLst>
                  <a:ext uri="{FF2B5EF4-FFF2-40B4-BE49-F238E27FC236}">
                    <a16:creationId xmlns:a16="http://schemas.microsoft.com/office/drawing/2014/main" id="{DD72A933-5A1E-1290-0869-8E1052A52A47}"/>
                  </a:ext>
                </a:extLst>
              </p:cNvPr>
              <p:cNvSpPr txBox="1">
                <a:spLocks noRot="1" noChangeAspect="1" noMove="1" noResize="1" noEditPoints="1" noAdjustHandles="1" noChangeArrowheads="1" noChangeShapeType="1" noTextEdit="1"/>
              </p:cNvSpPr>
              <p:nvPr/>
            </p:nvSpPr>
            <p:spPr>
              <a:xfrm>
                <a:off x="822158" y="1502632"/>
                <a:ext cx="8835190" cy="2516651"/>
              </a:xfrm>
              <a:prstGeom prst="rect">
                <a:avLst/>
              </a:prstGeom>
              <a:blipFill>
                <a:blip r:embed="rId3"/>
                <a:stretch>
                  <a:fillRect l="-414"/>
                </a:stretch>
              </a:blipFill>
            </p:spPr>
            <p:txBody>
              <a:bodyPr/>
              <a:lstStyle/>
              <a:p>
                <a:r>
                  <a:rPr lang="en-IN">
                    <a:noFill/>
                  </a:rPr>
                  <a:t> </a:t>
                </a:r>
              </a:p>
            </p:txBody>
          </p:sp>
        </mc:Fallback>
      </mc:AlternateContent>
    </p:spTree>
    <p:extLst>
      <p:ext uri="{BB962C8B-B14F-4D97-AF65-F5344CB8AC3E}">
        <p14:creationId xmlns:p14="http://schemas.microsoft.com/office/powerpoint/2010/main" val="36907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BA9D-6900-9D1B-918C-750017160C95}"/>
              </a:ext>
            </a:extLst>
          </p:cNvPr>
          <p:cNvSpPr>
            <a:spLocks noGrp="1"/>
          </p:cNvSpPr>
          <p:nvPr>
            <p:ph type="title"/>
          </p:nvPr>
        </p:nvSpPr>
        <p:spPr>
          <a:xfrm>
            <a:off x="551448" y="172453"/>
            <a:ext cx="11089104" cy="1151965"/>
          </a:xfrm>
        </p:spPr>
        <p:txBody>
          <a:bodyPr>
            <a:normAutofit fontScale="90000"/>
          </a:bodyPr>
          <a:lstStyle/>
          <a:p>
            <a:r>
              <a:rPr lang="en-IN" dirty="0"/>
              <a:t>(6) Rutherford Scattering – Derivation</a:t>
            </a:r>
          </a:p>
        </p:txBody>
      </p:sp>
      <p:pic>
        <p:nvPicPr>
          <p:cNvPr id="4" name="Content Placeholder 3">
            <a:extLst>
              <a:ext uri="{FF2B5EF4-FFF2-40B4-BE49-F238E27FC236}">
                <a16:creationId xmlns:a16="http://schemas.microsoft.com/office/drawing/2014/main" id="{4ED1A5A4-FEF2-EDC9-447C-24E8B273A86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09633" y="1352492"/>
            <a:ext cx="7315200" cy="3095625"/>
          </a:xfrm>
          <a:prstGeom prst="rect">
            <a:avLst/>
          </a:prstGeom>
          <a:noFill/>
          <a:ln>
            <a:noFill/>
          </a:ln>
        </p:spPr>
      </p:pic>
    </p:spTree>
    <p:extLst>
      <p:ext uri="{BB962C8B-B14F-4D97-AF65-F5344CB8AC3E}">
        <p14:creationId xmlns:p14="http://schemas.microsoft.com/office/powerpoint/2010/main" val="42747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BA9D-6900-9D1B-918C-750017160C95}"/>
              </a:ext>
            </a:extLst>
          </p:cNvPr>
          <p:cNvSpPr>
            <a:spLocks noGrp="1"/>
          </p:cNvSpPr>
          <p:nvPr>
            <p:ph type="title"/>
          </p:nvPr>
        </p:nvSpPr>
        <p:spPr>
          <a:xfrm>
            <a:off x="551448" y="172453"/>
            <a:ext cx="11089104" cy="1151965"/>
          </a:xfrm>
        </p:spPr>
        <p:txBody>
          <a:bodyPr>
            <a:normAutofit fontScale="90000"/>
          </a:bodyPr>
          <a:lstStyle/>
          <a:p>
            <a:r>
              <a:rPr lang="en-IN" dirty="0"/>
              <a:t>(6) Rutherford Scattering – Derivation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86348F6-480D-112D-A714-5B2603E82581}"/>
                  </a:ext>
                </a:extLst>
              </p:cNvPr>
              <p:cNvSpPr>
                <a:spLocks noGrp="1"/>
              </p:cNvSpPr>
              <p:nvPr>
                <p:ph sz="quarter" idx="13"/>
              </p:nvPr>
            </p:nvSpPr>
            <p:spPr>
              <a:xfrm>
                <a:off x="685800" y="1122948"/>
                <a:ext cx="10394707" cy="5053263"/>
              </a:xfrm>
            </p:spPr>
            <p:txBody>
              <a:bodyPr>
                <a:normAutofit fontScale="92500" lnSpcReduction="10000"/>
              </a:bodyPr>
              <a:lstStyle/>
              <a:p>
                <a:pPr>
                  <a:lnSpc>
                    <a:spcPct val="116000"/>
                  </a:lnSpc>
                  <a:spcAft>
                    <a:spcPts val="800"/>
                  </a:spcAft>
                  <a:tabLst>
                    <a:tab pos="2672080" algn="l"/>
                  </a:tabLst>
                </a:pPr>
                <a:r>
                  <a:rPr lang="en-IN" sz="1800" b="1" dirty="0">
                    <a:effectLst/>
                    <a:latin typeface="Times New Roman" panose="02020603050405020304" pitchFamily="18" charset="0"/>
                    <a:ea typeface="Times New Roman" panose="02020603050405020304" pitchFamily="18" charset="0"/>
                    <a:cs typeface="Gautami" panose="020B0502040204020203" pitchFamily="34" charset="0"/>
                  </a:rPr>
                  <a:t>Rutherford scattering cross section:</a:t>
                </a:r>
                <a:endParaRPr lang="en-IN" sz="1800" dirty="0">
                  <a:effectLst/>
                  <a:latin typeface="Calibri" panose="020F0502020204030204" pitchFamily="34" charset="0"/>
                  <a:ea typeface="Times New Roman" panose="02020603050405020304" pitchFamily="18" charset="0"/>
                  <a:cs typeface="Gautami" panose="020B0502040204020203" pitchFamily="34" charset="0"/>
                </a:endParaRPr>
              </a:p>
              <a:p>
                <a:pPr marL="0" indent="0">
                  <a:lnSpc>
                    <a:spcPct val="116000"/>
                  </a:lnSpc>
                  <a:spcAft>
                    <a:spcPts val="800"/>
                  </a:spcAft>
                  <a:buNone/>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1) let an a-particle moving along ao, approach the stationary nucleus at n. since both are positively charged, there is a force of repulsion between them and this force increases as they approach each other.</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marL="0" indent="0">
                  <a:lnSpc>
                    <a:spcPct val="116000"/>
                  </a:lnSpc>
                  <a:spcAft>
                    <a:spcPts val="800"/>
                  </a:spcAft>
                  <a:buNone/>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2) applying the theory of central orbits, it can be shown, that a particle describes a hyperbola acb, whose one focus is at n and whose asymptotes ao and bo give initial and final directions of motion of the a-particle.</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marL="0" indent="0">
                  <a:lnSpc>
                    <a:spcPct val="116000"/>
                  </a:lnSpc>
                  <a:spcAft>
                    <a:spcPts val="800"/>
                  </a:spcAft>
                  <a:buNone/>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3) let m = mass of the a-particle,</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marL="0" indent="0">
                  <a:lnSpc>
                    <a:spcPct val="116000"/>
                  </a:lnSpc>
                  <a:spcAft>
                    <a:spcPts val="800"/>
                  </a:spcAft>
                  <a:buNone/>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2e = charge on the a-particle</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marL="0" indent="0">
                  <a:lnSpc>
                    <a:spcPct val="116000"/>
                  </a:lnSpc>
                  <a:spcAft>
                    <a:spcPts val="800"/>
                  </a:spcAft>
                  <a:buNone/>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ze = charge on the nucleus, where z is the atomic number</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marL="0" indent="0">
                  <a:lnSpc>
                    <a:spcPct val="116000"/>
                  </a:lnSpc>
                  <a:spcAft>
                    <a:spcPts val="800"/>
                  </a:spcAft>
                  <a:buNone/>
                  <a:tabLst>
                    <a:tab pos="2672080" algn="l"/>
                  </a:tabLst>
                </a:pPr>
                <a14:m>
                  <m:oMath xmlns:m="http://schemas.openxmlformats.org/officeDocument/2006/math">
                    <m:r>
                      <a:rPr lang="en-IN" sz="1800" i="1" cap="none">
                        <a:effectLst/>
                        <a:latin typeface="Cambria Math" panose="02040503050406030204" pitchFamily="18" charset="0"/>
                        <a:ea typeface="Times New Roman" panose="02020603050405020304" pitchFamily="18" charset="0"/>
                        <a:cs typeface="Times New Roman" panose="02020603050405020304" pitchFamily="18" charset="0"/>
                      </a:rPr>
                      <m:t>𝜙</m:t>
                    </m:r>
                  </m:oMath>
                </a14:m>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 angle of scattering,</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p = impact of parameter</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pPr>
                  <a:lnSpc>
                    <a:spcPct val="116000"/>
                  </a:lnSpc>
                  <a:spcAft>
                    <a:spcPts val="800"/>
                  </a:spcAft>
                  <a:tabLst>
                    <a:tab pos="2672080" algn="l"/>
                  </a:tabLst>
                </a:pPr>
                <a:r>
                  <a:rPr lang="en-IN" sz="1800" cap="none" dirty="0">
                    <a:effectLst/>
                    <a:latin typeface="Times New Roman" panose="02020603050405020304" pitchFamily="18" charset="0"/>
                    <a:ea typeface="Times New Roman" panose="02020603050405020304" pitchFamily="18" charset="0"/>
                    <a:cs typeface="Gautami" panose="020B0502040204020203" pitchFamily="34" charset="0"/>
                  </a:rPr>
                  <a:t>vo = initial velocity of the a - particle.</a:t>
                </a:r>
                <a:endParaRPr lang="en-IN" sz="1800" cap="none" dirty="0">
                  <a:effectLst/>
                  <a:latin typeface="Calibri" panose="020F0502020204030204" pitchFamily="34" charset="0"/>
                  <a:ea typeface="Times New Roman" panose="02020603050405020304" pitchFamily="18" charset="0"/>
                  <a:cs typeface="Gautami" panose="020B0502040204020203" pitchFamily="34" charset="0"/>
                </a:endParaRPr>
              </a:p>
              <a:p>
                <a:endParaRPr lang="en-IN" dirty="0"/>
              </a:p>
            </p:txBody>
          </p:sp>
        </mc:Choice>
        <mc:Fallback xmlns="">
          <p:sp>
            <p:nvSpPr>
              <p:cNvPr id="5" name="Content Placeholder 4">
                <a:extLst>
                  <a:ext uri="{FF2B5EF4-FFF2-40B4-BE49-F238E27FC236}">
                    <a16:creationId xmlns:a16="http://schemas.microsoft.com/office/drawing/2014/main" id="{186348F6-480D-112D-A714-5B2603E82581}"/>
                  </a:ext>
                </a:extLst>
              </p:cNvPr>
              <p:cNvSpPr>
                <a:spLocks noGrp="1" noRot="1" noChangeAspect="1" noMove="1" noResize="1" noEditPoints="1" noAdjustHandles="1" noChangeArrowheads="1" noChangeShapeType="1" noTextEdit="1"/>
              </p:cNvSpPr>
              <p:nvPr>
                <p:ph sz="quarter" idx="13"/>
              </p:nvPr>
            </p:nvSpPr>
            <p:spPr>
              <a:xfrm>
                <a:off x="685800" y="1122948"/>
                <a:ext cx="10394707" cy="5053263"/>
              </a:xfrm>
              <a:blipFill>
                <a:blip r:embed="rId2"/>
                <a:stretch>
                  <a:fillRect l="-1056" t="-7238"/>
                </a:stretch>
              </a:blipFill>
            </p:spPr>
            <p:txBody>
              <a:bodyPr/>
              <a:lstStyle/>
              <a:p>
                <a:r>
                  <a:rPr lang="en-IN">
                    <a:noFill/>
                  </a:rPr>
                  <a:t> </a:t>
                </a:r>
              </a:p>
            </p:txBody>
          </p:sp>
        </mc:Fallback>
      </mc:AlternateContent>
    </p:spTree>
    <p:extLst>
      <p:ext uri="{BB962C8B-B14F-4D97-AF65-F5344CB8AC3E}">
        <p14:creationId xmlns:p14="http://schemas.microsoft.com/office/powerpoint/2010/main" val="33716566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Retrospect</Template>
  <TotalTime>594</TotalTime>
  <Words>1240</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Cambria Math</vt:lpstr>
      <vt:lpstr>Impact</vt:lpstr>
      <vt:lpstr>Symbol</vt:lpstr>
      <vt:lpstr>Times New Roman</vt:lpstr>
      <vt:lpstr>Main Event</vt:lpstr>
      <vt:lpstr>Mechanics , waves &amp; oscillations</vt:lpstr>
      <vt:lpstr>I. MECHANICS OF PARTICLES </vt:lpstr>
      <vt:lpstr>(2) Motion of variable mass system </vt:lpstr>
      <vt:lpstr>(3) Motion of a Rocket</vt:lpstr>
      <vt:lpstr>(4) Multistage Rocket</vt:lpstr>
      <vt:lpstr>(5) Concept of Impact Parameter &amp; Scattering and Cross – Section</vt:lpstr>
      <vt:lpstr>2) Scattering cross section </vt:lpstr>
      <vt:lpstr>(6) Rutherford Scattering – Derivation</vt:lpstr>
      <vt:lpstr>(6) Rutherford Scattering – Derivation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BHARAT RAJU</dc:creator>
  <cp:lastModifiedBy>BHARAT RAJU</cp:lastModifiedBy>
  <cp:revision>3</cp:revision>
  <dcterms:created xsi:type="dcterms:W3CDTF">2024-06-21T16:42:10Z</dcterms:created>
  <dcterms:modified xsi:type="dcterms:W3CDTF">2024-06-22T04:02:24Z</dcterms:modified>
</cp:coreProperties>
</file>