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685135-AB02-4E8E-AD22-5F73F0F7596A}" type="datetimeFigureOut">
              <a:rPr lang="en-IN" smtClean="0"/>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897ED5-B239-46B7-B980-034B8DDF48EF}"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6880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685135-AB02-4E8E-AD22-5F73F0F7596A}" type="datetimeFigureOut">
              <a:rPr lang="en-IN" smtClean="0"/>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897ED5-B239-46B7-B980-034B8DDF48EF}" type="slidenum">
              <a:rPr lang="en-IN" smtClean="0"/>
              <a:t>‹#›</a:t>
            </a:fld>
            <a:endParaRPr lang="en-IN"/>
          </a:p>
        </p:txBody>
      </p:sp>
    </p:spTree>
    <p:extLst>
      <p:ext uri="{BB962C8B-B14F-4D97-AF65-F5344CB8AC3E}">
        <p14:creationId xmlns:p14="http://schemas.microsoft.com/office/powerpoint/2010/main" val="749499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685135-AB02-4E8E-AD22-5F73F0F7596A}" type="datetimeFigureOut">
              <a:rPr lang="en-IN" smtClean="0"/>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897ED5-B239-46B7-B980-034B8DDF48EF}" type="slidenum">
              <a:rPr lang="en-IN" smtClean="0"/>
              <a:t>‹#›</a:t>
            </a:fld>
            <a:endParaRPr lang="en-IN"/>
          </a:p>
        </p:txBody>
      </p:sp>
    </p:spTree>
    <p:extLst>
      <p:ext uri="{BB962C8B-B14F-4D97-AF65-F5344CB8AC3E}">
        <p14:creationId xmlns:p14="http://schemas.microsoft.com/office/powerpoint/2010/main" val="3617062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685135-AB02-4E8E-AD22-5F73F0F7596A}" type="datetimeFigureOut">
              <a:rPr lang="en-IN" smtClean="0"/>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897ED5-B239-46B7-B980-034B8DDF48EF}" type="slidenum">
              <a:rPr lang="en-IN" smtClean="0"/>
              <a:t>‹#›</a:t>
            </a:fld>
            <a:endParaRPr lang="en-IN"/>
          </a:p>
        </p:txBody>
      </p:sp>
    </p:spTree>
    <p:extLst>
      <p:ext uri="{BB962C8B-B14F-4D97-AF65-F5344CB8AC3E}">
        <p14:creationId xmlns:p14="http://schemas.microsoft.com/office/powerpoint/2010/main" val="1290097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685135-AB02-4E8E-AD22-5F73F0F7596A}" type="datetimeFigureOut">
              <a:rPr lang="en-IN" smtClean="0"/>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897ED5-B239-46B7-B980-034B8DDF48EF}"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2051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685135-AB02-4E8E-AD22-5F73F0F7596A}" type="datetimeFigureOut">
              <a:rPr lang="en-IN" smtClean="0"/>
              <a:t>22-06-2024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3897ED5-B239-46B7-B980-034B8DDF48EF}" type="slidenum">
              <a:rPr lang="en-IN" smtClean="0"/>
              <a:t>‹#›</a:t>
            </a:fld>
            <a:endParaRPr lang="en-IN"/>
          </a:p>
        </p:txBody>
      </p:sp>
    </p:spTree>
    <p:extLst>
      <p:ext uri="{BB962C8B-B14F-4D97-AF65-F5344CB8AC3E}">
        <p14:creationId xmlns:p14="http://schemas.microsoft.com/office/powerpoint/2010/main" val="1254227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685135-AB02-4E8E-AD22-5F73F0F7596A}" type="datetimeFigureOut">
              <a:rPr lang="en-IN" smtClean="0"/>
              <a:t>22-06-2024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3897ED5-B239-46B7-B980-034B8DDF48EF}" type="slidenum">
              <a:rPr lang="en-IN" smtClean="0"/>
              <a:t>‹#›</a:t>
            </a:fld>
            <a:endParaRPr lang="en-IN"/>
          </a:p>
        </p:txBody>
      </p:sp>
    </p:spTree>
    <p:extLst>
      <p:ext uri="{BB962C8B-B14F-4D97-AF65-F5344CB8AC3E}">
        <p14:creationId xmlns:p14="http://schemas.microsoft.com/office/powerpoint/2010/main" val="4025910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685135-AB02-4E8E-AD22-5F73F0F7596A}" type="datetimeFigureOut">
              <a:rPr lang="en-IN" smtClean="0"/>
              <a:t>22-06-2024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3897ED5-B239-46B7-B980-034B8DDF48EF}" type="slidenum">
              <a:rPr lang="en-IN" smtClean="0"/>
              <a:t>‹#›</a:t>
            </a:fld>
            <a:endParaRPr lang="en-IN"/>
          </a:p>
        </p:txBody>
      </p:sp>
    </p:spTree>
    <p:extLst>
      <p:ext uri="{BB962C8B-B14F-4D97-AF65-F5344CB8AC3E}">
        <p14:creationId xmlns:p14="http://schemas.microsoft.com/office/powerpoint/2010/main" val="3280921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E685135-AB02-4E8E-AD22-5F73F0F7596A}" type="datetimeFigureOut">
              <a:rPr lang="en-IN" smtClean="0"/>
              <a:t>22-06-2024</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53897ED5-B239-46B7-B980-034B8DDF48EF}" type="slidenum">
              <a:rPr lang="en-IN" smtClean="0"/>
              <a:t>‹#›</a:t>
            </a:fld>
            <a:endParaRPr lang="en-IN"/>
          </a:p>
        </p:txBody>
      </p:sp>
    </p:spTree>
    <p:extLst>
      <p:ext uri="{BB962C8B-B14F-4D97-AF65-F5344CB8AC3E}">
        <p14:creationId xmlns:p14="http://schemas.microsoft.com/office/powerpoint/2010/main" val="125486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E685135-AB02-4E8E-AD22-5F73F0F7596A}" type="datetimeFigureOut">
              <a:rPr lang="en-IN" smtClean="0"/>
              <a:t>22-06-2024</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897ED5-B239-46B7-B980-034B8DDF48EF}" type="slidenum">
              <a:rPr lang="en-IN" smtClean="0"/>
              <a:t>‹#›</a:t>
            </a:fld>
            <a:endParaRPr lang="en-IN"/>
          </a:p>
        </p:txBody>
      </p:sp>
    </p:spTree>
    <p:extLst>
      <p:ext uri="{BB962C8B-B14F-4D97-AF65-F5344CB8AC3E}">
        <p14:creationId xmlns:p14="http://schemas.microsoft.com/office/powerpoint/2010/main" val="3062501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685135-AB02-4E8E-AD22-5F73F0F7596A}" type="datetimeFigureOut">
              <a:rPr lang="en-IN" smtClean="0"/>
              <a:t>22-06-2024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3897ED5-B239-46B7-B980-034B8DDF48EF}" type="slidenum">
              <a:rPr lang="en-IN" smtClean="0"/>
              <a:t>‹#›</a:t>
            </a:fld>
            <a:endParaRPr lang="en-IN"/>
          </a:p>
        </p:txBody>
      </p:sp>
    </p:spTree>
    <p:extLst>
      <p:ext uri="{BB962C8B-B14F-4D97-AF65-F5344CB8AC3E}">
        <p14:creationId xmlns:p14="http://schemas.microsoft.com/office/powerpoint/2010/main" val="3936732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E685135-AB02-4E8E-AD22-5F73F0F7596A}" type="datetimeFigureOut">
              <a:rPr lang="en-IN" smtClean="0"/>
              <a:t>22-06-2024</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897ED5-B239-46B7-B980-034B8DDF48EF}"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80200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8F327-73ED-28F5-C4C1-C4D13B30F869}"/>
              </a:ext>
            </a:extLst>
          </p:cNvPr>
          <p:cNvSpPr>
            <a:spLocks noGrp="1"/>
          </p:cNvSpPr>
          <p:nvPr>
            <p:ph type="ctrTitle"/>
          </p:nvPr>
        </p:nvSpPr>
        <p:spPr/>
        <p:txBody>
          <a:bodyPr/>
          <a:lstStyle/>
          <a:p>
            <a:endParaRPr lang="en-IN" dirty="0"/>
          </a:p>
        </p:txBody>
      </p:sp>
      <p:sp>
        <p:nvSpPr>
          <p:cNvPr id="3" name="Subtitle 2">
            <a:extLst>
              <a:ext uri="{FF2B5EF4-FFF2-40B4-BE49-F238E27FC236}">
                <a16:creationId xmlns:a16="http://schemas.microsoft.com/office/drawing/2014/main" id="{575B8BA7-13A3-6CFF-72CF-DC6106E47797}"/>
              </a:ext>
            </a:extLst>
          </p:cNvPr>
          <p:cNvSpPr>
            <a:spLocks noGrp="1"/>
          </p:cNvSpPr>
          <p:nvPr>
            <p:ph type="subTitle" idx="1"/>
          </p:nvPr>
        </p:nvSpPr>
        <p:spPr/>
        <p:txBody>
          <a:bodyPr/>
          <a:lstStyle/>
          <a:p>
            <a:endParaRPr lang="en-IN"/>
          </a:p>
        </p:txBody>
      </p:sp>
      <p:pic>
        <p:nvPicPr>
          <p:cNvPr id="4" name="Picture 3">
            <a:extLst>
              <a:ext uri="{FF2B5EF4-FFF2-40B4-BE49-F238E27FC236}">
                <a16:creationId xmlns:a16="http://schemas.microsoft.com/office/drawing/2014/main" id="{8A2E6EC5-6FA8-395E-ECAD-D7746D6692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31" y="-1"/>
            <a:ext cx="12015537" cy="6858001"/>
          </a:xfrm>
          <a:prstGeom prst="rect">
            <a:avLst/>
          </a:prstGeom>
        </p:spPr>
      </p:pic>
    </p:spTree>
    <p:extLst>
      <p:ext uri="{BB962C8B-B14F-4D97-AF65-F5344CB8AC3E}">
        <p14:creationId xmlns:p14="http://schemas.microsoft.com/office/powerpoint/2010/main" val="3186695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6374F-A33C-B529-8DB0-D1262C479151}"/>
              </a:ext>
            </a:extLst>
          </p:cNvPr>
          <p:cNvSpPr>
            <a:spLocks noGrp="1"/>
          </p:cNvSpPr>
          <p:nvPr>
            <p:ph type="title"/>
          </p:nvPr>
        </p:nvSpPr>
        <p:spPr>
          <a:xfrm>
            <a:off x="1097280" y="286603"/>
            <a:ext cx="10058400" cy="797479"/>
          </a:xfrm>
        </p:spPr>
        <p:txBody>
          <a:bodyPr/>
          <a:lstStyle/>
          <a:p>
            <a:r>
              <a:rPr lang="en-US" dirty="0">
                <a:solidFill>
                  <a:srgbClr val="FF0000"/>
                </a:solidFill>
              </a:rPr>
              <a:t>MOTION IN A CENTRAL FORCE FIELD</a:t>
            </a:r>
            <a:endParaRPr lang="en-IN" dirty="0">
              <a:solidFill>
                <a:srgbClr val="FF0000"/>
              </a:solidFill>
            </a:endParaRPr>
          </a:p>
        </p:txBody>
      </p:sp>
      <p:pic>
        <p:nvPicPr>
          <p:cNvPr id="4" name="Content Placeholder 3">
            <a:extLst>
              <a:ext uri="{FF2B5EF4-FFF2-40B4-BE49-F238E27FC236}">
                <a16:creationId xmlns:a16="http://schemas.microsoft.com/office/drawing/2014/main" id="{19D63A83-6908-F940-4FAB-73886F23AE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713499" y="1084083"/>
            <a:ext cx="3322303" cy="4883084"/>
          </a:xfrm>
          <a:prstGeom prst="rect">
            <a:avLst/>
          </a:prstGeom>
        </p:spPr>
      </p:pic>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69EB0F48-AC7B-15A6-A9D2-04C4D547AA62}"/>
                  </a:ext>
                </a:extLst>
              </p:cNvPr>
              <p:cNvSpPr/>
              <p:nvPr/>
            </p:nvSpPr>
            <p:spPr>
              <a:xfrm>
                <a:off x="565609" y="989814"/>
                <a:ext cx="8050490" cy="497735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nSpc>
                    <a:spcPct val="116000"/>
                  </a:lnSpc>
                  <a:spcAft>
                    <a:spcPts val="800"/>
                  </a:spcAft>
                </a:pPr>
                <a:r>
                  <a:rPr lang="en-IN" sz="1400" b="1" dirty="0">
                    <a:effectLst/>
                    <a:latin typeface="Times New Roman" panose="02020603050405020304" pitchFamily="18" charset="0"/>
                    <a:ea typeface="Times New Roman" panose="02020603050405020304" pitchFamily="18" charset="0"/>
                    <a:cs typeface="Gautami" panose="020B0502040204020203" pitchFamily="34" charset="0"/>
                  </a:rPr>
                  <a:t>(1) Central force Definition &amp; Examples</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a:p>
                <a:pPr marR="2235200">
                  <a:lnSpc>
                    <a:spcPct val="116000"/>
                  </a:lnSpc>
                  <a:spcAft>
                    <a:spcPts val="800"/>
                  </a:spcAft>
                </a:pPr>
                <a:r>
                  <a:rPr lang="en-IN" sz="1400" dirty="0">
                    <a:effectLst/>
                    <a:latin typeface="Times New Roman" panose="02020603050405020304" pitchFamily="18" charset="0"/>
                    <a:ea typeface="Times New Roman" panose="02020603050405020304" pitchFamily="18" charset="0"/>
                    <a:cs typeface="Gautami" panose="020B0502040204020203" pitchFamily="34" charset="0"/>
                  </a:rPr>
                  <a:t>1) A force which always acts towards or away from a fixed point on a particle or a body is called "central force". </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a:p>
                <a:pPr marR="2235200">
                  <a:lnSpc>
                    <a:spcPct val="116000"/>
                  </a:lnSpc>
                  <a:spcAft>
                    <a:spcPts val="800"/>
                  </a:spcAft>
                </a:pPr>
                <a:r>
                  <a:rPr lang="en-IN" sz="1400" dirty="0">
                    <a:effectLst/>
                    <a:latin typeface="Times New Roman" panose="02020603050405020304" pitchFamily="18" charset="0"/>
                    <a:ea typeface="Times New Roman" panose="02020603050405020304" pitchFamily="18" charset="0"/>
                    <a:cs typeface="Gautami" panose="020B0502040204020203" pitchFamily="34" charset="0"/>
                  </a:rPr>
                  <a:t>2) The magnitude of such a force depends only on the distance from the fixed point. </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a:p>
                <a:pPr marR="2235200">
                  <a:lnSpc>
                    <a:spcPct val="116000"/>
                  </a:lnSpc>
                  <a:spcAft>
                    <a:spcPts val="800"/>
                  </a:spcAft>
                </a:pPr>
                <a:r>
                  <a:rPr lang="en-IN" sz="1400" dirty="0">
                    <a:effectLst/>
                    <a:latin typeface="Times New Roman" panose="02020603050405020304" pitchFamily="18" charset="0"/>
                    <a:ea typeface="Times New Roman" panose="02020603050405020304" pitchFamily="18" charset="0"/>
                    <a:cs typeface="Gautami" panose="020B0502040204020203" pitchFamily="34" charset="0"/>
                  </a:rPr>
                  <a:t>Explanation: </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a:p>
                <a:pPr marR="2235200">
                  <a:lnSpc>
                    <a:spcPct val="116000"/>
                  </a:lnSpc>
                  <a:spcAft>
                    <a:spcPts val="800"/>
                  </a:spcAft>
                </a:pPr>
                <a:r>
                  <a:rPr lang="en-IN" sz="1400" dirty="0">
                    <a:effectLst/>
                    <a:latin typeface="Times New Roman" panose="02020603050405020304" pitchFamily="18" charset="0"/>
                    <a:ea typeface="Times New Roman" panose="02020603050405020304" pitchFamily="18" charset="0"/>
                    <a:cs typeface="Gautami" panose="020B0502040204020203" pitchFamily="34" charset="0"/>
                  </a:rPr>
                  <a:t>1) Let 'O' be the origin of co-ordinate system. </a:t>
                </a:r>
                <a14:m>
                  <m:oMath xmlns:m="http://schemas.openxmlformats.org/officeDocument/2006/math">
                    <m:r>
                      <a:rPr lang="en-IN" sz="1400" i="1">
                        <a:effectLst/>
                        <a:latin typeface="Cambria Math" panose="02040503050406030204" pitchFamily="18" charset="0"/>
                        <a:ea typeface="Times New Roman" panose="02020603050405020304" pitchFamily="18" charset="0"/>
                        <a:cs typeface="Times New Roman" panose="02020603050405020304" pitchFamily="18" charset="0"/>
                      </a:rPr>
                      <m:t>𝑃</m:t>
                    </m:r>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 is a particle described by polar co-ordinates </a:t>
                </a:r>
                <a14:m>
                  <m:oMath xmlns:m="http://schemas.openxmlformats.org/officeDocument/2006/math">
                    <m:r>
                      <a:rPr lang="en-IN" sz="1400" i="1">
                        <a:effectLst/>
                        <a:latin typeface="Cambria Math" panose="02040503050406030204" pitchFamily="18" charset="0"/>
                        <a:ea typeface="Times New Roman" panose="02020603050405020304" pitchFamily="18" charset="0"/>
                        <a:cs typeface="Times New Roman" panose="02020603050405020304" pitchFamily="18" charset="0"/>
                      </a:rPr>
                      <m:t>𝑟</m:t>
                    </m:r>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 and </a:t>
                </a:r>
                <a14:m>
                  <m:oMath xmlns:m="http://schemas.openxmlformats.org/officeDocument/2006/math">
                    <m:r>
                      <a:rPr lang="en-IN" sz="1400" i="1">
                        <a:effectLst/>
                        <a:latin typeface="Cambria Math" panose="02040503050406030204" pitchFamily="18" charset="0"/>
                        <a:ea typeface="Times New Roman" panose="02020603050405020304" pitchFamily="18" charset="0"/>
                        <a:cs typeface="Times New Roman" panose="02020603050405020304" pitchFamily="18" charset="0"/>
                      </a:rPr>
                      <m:t>𝜃</m:t>
                    </m:r>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400" dirty="0">
                    <a:effectLst/>
                    <a:latin typeface="Times New Roman" panose="02020603050405020304" pitchFamily="18" charset="0"/>
                    <a:ea typeface="Times New Roman" panose="02020603050405020304" pitchFamily="18" charset="0"/>
                    <a:cs typeface="Gautami" panose="020B0502040204020203" pitchFamily="34" charset="0"/>
                  </a:rPr>
                  <a:t>2) A force </a:t>
                </a:r>
                <a14:m>
                  <m:oMath xmlns:m="http://schemas.openxmlformats.org/officeDocument/2006/math">
                    <m:acc>
                      <m:accPr>
                        <m:chr m:val="⃗"/>
                        <m:ctrlPr>
                          <a:rPr lang="en-IN" sz="1400"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IN" sz="1400" i="1">
                            <a:effectLst/>
                            <a:latin typeface="Cambria Math" panose="02040503050406030204" pitchFamily="18" charset="0"/>
                            <a:ea typeface="Times New Roman" panose="02020603050405020304" pitchFamily="18" charset="0"/>
                            <a:cs typeface="Times New Roman" panose="02020603050405020304" pitchFamily="18" charset="0"/>
                          </a:rPr>
                          <m:t>𝐹</m:t>
                        </m:r>
                      </m:e>
                    </m:acc>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 acts on particle </a:t>
                </a:r>
                <a14:m>
                  <m:oMath xmlns:m="http://schemas.openxmlformats.org/officeDocument/2006/math">
                    <m:r>
                      <a:rPr lang="en-IN" sz="1400" i="1">
                        <a:effectLst/>
                        <a:latin typeface="Cambria Math" panose="02040503050406030204" pitchFamily="18" charset="0"/>
                        <a:ea typeface="Times New Roman" panose="02020603050405020304" pitchFamily="18" charset="0"/>
                        <a:cs typeface="Times New Roman" panose="02020603050405020304" pitchFamily="18" charset="0"/>
                      </a:rPr>
                      <m:t>𝑃</m:t>
                    </m:r>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 The central force be represented by </a:t>
                </a:r>
                <a14:m>
                  <m:oMath xmlns:m="http://schemas.openxmlformats.org/officeDocument/2006/math">
                    <m:acc>
                      <m:accPr>
                        <m:chr m:val="⃗"/>
                        <m:ctrlP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𝑭</m:t>
                        </m:r>
                      </m:e>
                    </m:acc>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𝒇</m:t>
                    </m:r>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𝒓</m:t>
                    </m:r>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m:t>
                    </m:r>
                    <m:acc>
                      <m:accPr>
                        <m:chr m:val="̂"/>
                        <m:ctrlP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𝒓</m:t>
                        </m:r>
                      </m:e>
                    </m:acc>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 Where </a:t>
                </a:r>
                <a14:m>
                  <m:oMath xmlns:m="http://schemas.openxmlformats.org/officeDocument/2006/math">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𝒇</m:t>
                    </m:r>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𝒓</m:t>
                    </m:r>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 is the magnitude of the force which is a function of </a:t>
                </a:r>
                <a14:m>
                  <m:oMath xmlns:m="http://schemas.openxmlformats.org/officeDocument/2006/math">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𝒓</m:t>
                    </m:r>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 </a:t>
                </a:r>
                <a14:m>
                  <m:oMath xmlns:m="http://schemas.openxmlformats.org/officeDocument/2006/math">
                    <m:acc>
                      <m:accPr>
                        <m:chr m:val="̂"/>
                        <m:ctrlP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𝒓</m:t>
                        </m:r>
                      </m:e>
                    </m:acc>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 </m:t>
                    </m:r>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is a unit vector along </a:t>
                </a:r>
                <a14:m>
                  <m:oMath xmlns:m="http://schemas.openxmlformats.org/officeDocument/2006/math">
                    <m:acc>
                      <m:accPr>
                        <m:chr m:val="⃗"/>
                        <m:ctrlP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IN" sz="1400" b="1" i="1">
                            <a:effectLst/>
                            <a:latin typeface="Cambria Math" panose="02040503050406030204" pitchFamily="18" charset="0"/>
                            <a:ea typeface="Times New Roman" panose="02020603050405020304" pitchFamily="18" charset="0"/>
                            <a:cs typeface="Times New Roman" panose="02020603050405020304" pitchFamily="18" charset="0"/>
                          </a:rPr>
                          <m:t>𝒓</m:t>
                        </m:r>
                      </m:e>
                    </m:acc>
                  </m:oMath>
                </a14:m>
                <a:r>
                  <a:rPr lang="en-IN" sz="1400" dirty="0">
                    <a:effectLst/>
                    <a:latin typeface="Times New Roman" panose="02020603050405020304" pitchFamily="18" charset="0"/>
                    <a:ea typeface="Times New Roman" panose="02020603050405020304" pitchFamily="18" charset="0"/>
                    <a:cs typeface="Gautami" panose="020B0502040204020203" pitchFamily="34" charset="0"/>
                  </a:rPr>
                  <a:t> of the particle with reference to the fixed point. </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400" dirty="0">
                    <a:effectLst/>
                    <a:latin typeface="Times New Roman" panose="02020603050405020304" pitchFamily="18" charset="0"/>
                    <a:ea typeface="Times New Roman" panose="02020603050405020304" pitchFamily="18" charset="0"/>
                    <a:cs typeface="Gautami" panose="020B0502040204020203" pitchFamily="34" charset="0"/>
                  </a:rPr>
                  <a:t>Examples: </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400" dirty="0" err="1">
                    <a:effectLst/>
                    <a:latin typeface="Times New Roman" panose="02020603050405020304" pitchFamily="18" charset="0"/>
                    <a:ea typeface="Times New Roman" panose="02020603050405020304" pitchFamily="18" charset="0"/>
                    <a:cs typeface="Gautami" panose="020B0502040204020203" pitchFamily="34" charset="0"/>
                  </a:rPr>
                  <a:t>i</a:t>
                </a:r>
                <a:r>
                  <a:rPr lang="en-IN" sz="1400" dirty="0">
                    <a:effectLst/>
                    <a:latin typeface="Times New Roman" panose="02020603050405020304" pitchFamily="18" charset="0"/>
                    <a:ea typeface="Times New Roman" panose="02020603050405020304" pitchFamily="18" charset="0"/>
                    <a:cs typeface="Gautami" panose="020B0502040204020203" pitchFamily="34" charset="0"/>
                  </a:rPr>
                  <a:t>) The earth moves around the sun under a central force which is always directed towards the sun. </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400" dirty="0">
                    <a:effectLst/>
                    <a:latin typeface="Times New Roman" panose="02020603050405020304" pitchFamily="18" charset="0"/>
                    <a:ea typeface="Times New Roman" panose="02020603050405020304" pitchFamily="18" charset="0"/>
                    <a:cs typeface="Gautami" panose="020B0502040204020203" pitchFamily="34" charset="0"/>
                  </a:rPr>
                  <a:t>ii) Electrostatic force of attraction or repulsion between two-point charges is a central force. </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400" dirty="0">
                    <a:effectLst/>
                    <a:latin typeface="Times New Roman" panose="02020603050405020304" pitchFamily="18" charset="0"/>
                    <a:ea typeface="Times New Roman" panose="02020603050405020304" pitchFamily="18" charset="0"/>
                    <a:cs typeface="Gautami" panose="020B0502040204020203" pitchFamily="34" charset="0"/>
                  </a:rPr>
                  <a:t>iii) Elastic force acting on a mass attached to one end of a spring is a central force.</a:t>
                </a:r>
                <a:endParaRPr lang="en-IN" sz="1400" dirty="0">
                  <a:effectLst/>
                  <a:latin typeface="Calibri" panose="020F0502020204030204" pitchFamily="34" charset="0"/>
                  <a:ea typeface="Times New Roman" panose="02020603050405020304" pitchFamily="18" charset="0"/>
                  <a:cs typeface="Gautami" panose="020B0502040204020203" pitchFamily="34" charset="0"/>
                </a:endParaRPr>
              </a:p>
            </p:txBody>
          </p:sp>
        </mc:Choice>
        <mc:Fallback>
          <p:sp>
            <p:nvSpPr>
              <p:cNvPr id="5" name="Rectangle 4">
                <a:extLst>
                  <a:ext uri="{FF2B5EF4-FFF2-40B4-BE49-F238E27FC236}">
                    <a16:creationId xmlns:a16="http://schemas.microsoft.com/office/drawing/2014/main" id="{69EB0F48-AC7B-15A6-A9D2-04C4D547AA62}"/>
                  </a:ext>
                </a:extLst>
              </p:cNvPr>
              <p:cNvSpPr>
                <a:spLocks noRot="1" noChangeAspect="1" noMove="1" noResize="1" noEditPoints="1" noAdjustHandles="1" noChangeArrowheads="1" noChangeShapeType="1" noTextEdit="1"/>
              </p:cNvSpPr>
              <p:nvPr/>
            </p:nvSpPr>
            <p:spPr>
              <a:xfrm>
                <a:off x="565609" y="989814"/>
                <a:ext cx="8050490" cy="4977352"/>
              </a:xfrm>
              <a:prstGeom prst="rect">
                <a:avLst/>
              </a:prstGeom>
              <a:blipFill>
                <a:blip r:embed="rId3"/>
                <a:stretch>
                  <a:fillRect l="-151"/>
                </a:stretch>
              </a:blipFill>
              <a:ln>
                <a:solidFill>
                  <a:schemeClr val="bg1"/>
                </a:solidFill>
              </a:ln>
            </p:spPr>
            <p:txBody>
              <a:bodyPr/>
              <a:lstStyle/>
              <a:p>
                <a:r>
                  <a:rPr lang="en-IN">
                    <a:noFill/>
                  </a:rPr>
                  <a:t> </a:t>
                </a:r>
              </a:p>
            </p:txBody>
          </p:sp>
        </mc:Fallback>
      </mc:AlternateContent>
    </p:spTree>
    <p:extLst>
      <p:ext uri="{BB962C8B-B14F-4D97-AF65-F5344CB8AC3E}">
        <p14:creationId xmlns:p14="http://schemas.microsoft.com/office/powerpoint/2010/main" val="281807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6374F-A33C-B529-8DB0-D1262C479151}"/>
              </a:ext>
            </a:extLst>
          </p:cNvPr>
          <p:cNvSpPr>
            <a:spLocks noGrp="1"/>
          </p:cNvSpPr>
          <p:nvPr>
            <p:ph type="title"/>
          </p:nvPr>
        </p:nvSpPr>
        <p:spPr>
          <a:xfrm>
            <a:off x="1097280" y="286603"/>
            <a:ext cx="10058400" cy="797479"/>
          </a:xfrm>
        </p:spPr>
        <p:txBody>
          <a:bodyPr>
            <a:normAutofit fontScale="90000"/>
          </a:bodyPr>
          <a:lstStyle/>
          <a:p>
            <a:r>
              <a:rPr lang="en-US" dirty="0">
                <a:solidFill>
                  <a:srgbClr val="FF0000"/>
                </a:solidFill>
                <a:latin typeface="Times New Roman" panose="02020603050405020304" pitchFamily="18" charset="0"/>
                <a:cs typeface="Times New Roman" panose="02020603050405020304" pitchFamily="18" charset="0"/>
              </a:rPr>
              <a:t>MOTION IN A CENTRAL FORCE FIELD</a:t>
            </a:r>
            <a:endParaRPr lang="en-IN" dirty="0">
              <a:solidFill>
                <a:srgbClr val="FF0000"/>
              </a:solidFill>
              <a:latin typeface="Times New Roman" panose="02020603050405020304" pitchFamily="18" charset="0"/>
              <a:cs typeface="Times New Roman" panose="02020603050405020304" pitchFamily="18" charset="0"/>
            </a:endParaRPr>
          </a:p>
        </p:txBody>
      </p:sp>
      <p:pic>
        <p:nvPicPr>
          <p:cNvPr id="4" name="Content Placeholder 3">
            <a:extLst>
              <a:ext uri="{FF2B5EF4-FFF2-40B4-BE49-F238E27FC236}">
                <a16:creationId xmlns:a16="http://schemas.microsoft.com/office/drawing/2014/main" id="{19D63A83-6908-F940-4FAB-73886F23AE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634952" y="1668544"/>
            <a:ext cx="3322303" cy="4083199"/>
          </a:xfrm>
          <a:prstGeom prst="rect">
            <a:avLst/>
          </a:prstGeom>
        </p:spPr>
      </p:pic>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69EB0F48-AC7B-15A6-A9D2-04C4D547AA62}"/>
                  </a:ext>
                </a:extLst>
              </p:cNvPr>
              <p:cNvSpPr/>
              <p:nvPr/>
            </p:nvSpPr>
            <p:spPr>
              <a:xfrm>
                <a:off x="584462" y="1668544"/>
                <a:ext cx="8050490" cy="401581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nSpc>
                    <a:spcPct val="116000"/>
                  </a:lnSpc>
                  <a:spcAft>
                    <a:spcPts val="800"/>
                  </a:spcAft>
                </a:pPr>
                <a:r>
                  <a:rPr lang="en-IN" sz="2400" b="1" dirty="0">
                    <a:effectLst/>
                    <a:latin typeface="Times New Roman" panose="02020603050405020304" pitchFamily="18" charset="0"/>
                    <a:ea typeface="Times New Roman" panose="02020603050405020304" pitchFamily="18" charset="0"/>
                    <a:cs typeface="Gautami" panose="020B0502040204020203" pitchFamily="34" charset="0"/>
                  </a:rPr>
                  <a:t>(2) Characteristics of Centra Forces</a:t>
                </a:r>
                <a:endParaRPr lang="en-IN" dirty="0">
                  <a:effectLst/>
                  <a:latin typeface="Calibri" panose="020F0502020204030204" pitchFamily="34" charset="0"/>
                  <a:ea typeface="Times New Roman" panose="02020603050405020304" pitchFamily="18" charset="0"/>
                  <a:cs typeface="Gautami" panose="020B0502040204020203" pitchFamily="34" charset="0"/>
                </a:endParaRPr>
              </a:p>
              <a:p>
                <a:pPr marL="342900" lvl="0" indent="-342900">
                  <a:lnSpc>
                    <a:spcPct val="116000"/>
                  </a:lnSpc>
                  <a:buFont typeface="Symbol" panose="05050102010706020507" pitchFamily="18" charset="2"/>
                  <a:buChar char=""/>
                </a:pPr>
                <a:r>
                  <a:rPr lang="en-IN" dirty="0">
                    <a:effectLst/>
                    <a:latin typeface="Times New Roman" panose="02020603050405020304" pitchFamily="18" charset="0"/>
                    <a:ea typeface="Times New Roman" panose="02020603050405020304" pitchFamily="18" charset="0"/>
                    <a:cs typeface="Gautami" panose="020B0502040204020203" pitchFamily="34" charset="0"/>
                  </a:rPr>
                  <a:t>The work done by a central force in a closed path is zero. </a:t>
                </a:r>
                <a:endParaRPr lang="en-IN" dirty="0">
                  <a:effectLst/>
                  <a:latin typeface="Calibri" panose="020F0502020204030204" pitchFamily="34" charset="0"/>
                  <a:ea typeface="Times New Roman" panose="02020603050405020304" pitchFamily="18" charset="0"/>
                  <a:cs typeface="Gautami" panose="020B0502040204020203" pitchFamily="34" charset="0"/>
                </a:endParaRPr>
              </a:p>
              <a:p>
                <a:pPr marL="342900" lvl="0" indent="-342900">
                  <a:lnSpc>
                    <a:spcPct val="116000"/>
                  </a:lnSpc>
                  <a:buFont typeface="Symbol" panose="05050102010706020507" pitchFamily="18" charset="2"/>
                  <a:buChar char=""/>
                </a:pPr>
                <a:r>
                  <a:rPr lang="en-IN" dirty="0">
                    <a:effectLst/>
                    <a:latin typeface="Times New Roman" panose="02020603050405020304" pitchFamily="18" charset="0"/>
                    <a:ea typeface="Times New Roman" panose="02020603050405020304" pitchFamily="18" charset="0"/>
                    <a:cs typeface="Gautami" panose="020B0502040204020203" pitchFamily="34" charset="0"/>
                  </a:rPr>
                  <a:t>The work done by a central force in closed path depends only on the positions of body.</a:t>
                </a:r>
                <a:r>
                  <a:rPr lang="en-IN" sz="2800" dirty="0">
                    <a:effectLst/>
                    <a:latin typeface="Times New Roman" panose="02020603050405020304" pitchFamily="18" charset="0"/>
                    <a:ea typeface="Times New Roman" panose="02020603050405020304" pitchFamily="18" charset="0"/>
                    <a:cs typeface="Gautami" panose="020B0502040204020203" pitchFamily="34" charset="0"/>
                  </a:rPr>
                  <a:t> </a:t>
                </a:r>
                <a:endParaRPr lang="en-IN" sz="2800" dirty="0">
                  <a:effectLst/>
                  <a:latin typeface="Calibri" panose="020F0502020204030204" pitchFamily="34" charset="0"/>
                  <a:ea typeface="Times New Roman" panose="02020603050405020304" pitchFamily="18" charset="0"/>
                  <a:cs typeface="Gautami" panose="020B0502040204020203" pitchFamily="34" charset="0"/>
                </a:endParaRPr>
              </a:p>
              <a:p>
                <a:pPr marL="342900" lvl="0" indent="-342900">
                  <a:lnSpc>
                    <a:spcPct val="116000"/>
                  </a:lnSpc>
                  <a:buFont typeface="Symbol" panose="05050102010706020507" pitchFamily="18" charset="2"/>
                  <a:buChar char=""/>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The amount of work done by the force is same for all paths when the force is conservative.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marL="342900" lvl="0" indent="-342900">
                  <a:lnSpc>
                    <a:spcPct val="116000"/>
                  </a:lnSpc>
                  <a:buFont typeface="Symbol" panose="05050102010706020507" pitchFamily="18" charset="2"/>
                  <a:buChar char=""/>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The work done by a central force is independent of the path followed by it.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marL="342900" lvl="0" indent="-342900">
                  <a:lnSpc>
                    <a:spcPct val="116000"/>
                  </a:lnSpc>
                  <a:spcAft>
                    <a:spcPts val="800"/>
                  </a:spcAft>
                  <a:buFont typeface="Symbol" panose="05050102010706020507" pitchFamily="18" charset="2"/>
                  <a:buChar char=""/>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Conservative force is a function of position vector of the particle. i.e., </a:t>
                </a:r>
                <a14:m>
                  <m:oMath xmlns:m="http://schemas.openxmlformats.org/officeDocument/2006/math">
                    <m:acc>
                      <m:accPr>
                        <m:chr m:val="⃗"/>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𝑭</m:t>
                        </m:r>
                      </m:e>
                    </m:acc>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𝒇</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𝒓</m:t>
                    </m:r>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m:t>
                    </m:r>
                    <m:acc>
                      <m:accPr>
                        <m:chr m:val="̂"/>
                        <m:ctrlP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IN" sz="1800" b="1" i="1">
                            <a:effectLst/>
                            <a:latin typeface="Cambria Math" panose="02040503050406030204" pitchFamily="18" charset="0"/>
                            <a:ea typeface="Times New Roman" panose="02020603050405020304" pitchFamily="18" charset="0"/>
                            <a:cs typeface="Times New Roman" panose="02020603050405020304" pitchFamily="18" charset="0"/>
                          </a:rPr>
                          <m:t>𝒓</m:t>
                        </m:r>
                      </m:e>
                    </m:acc>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p:txBody>
          </p:sp>
        </mc:Choice>
        <mc:Fallback>
          <p:sp>
            <p:nvSpPr>
              <p:cNvPr id="5" name="Rectangle 4">
                <a:extLst>
                  <a:ext uri="{FF2B5EF4-FFF2-40B4-BE49-F238E27FC236}">
                    <a16:creationId xmlns:a16="http://schemas.microsoft.com/office/drawing/2014/main" id="{69EB0F48-AC7B-15A6-A9D2-04C4D547AA62}"/>
                  </a:ext>
                </a:extLst>
              </p:cNvPr>
              <p:cNvSpPr>
                <a:spLocks noRot="1" noChangeAspect="1" noMove="1" noResize="1" noEditPoints="1" noAdjustHandles="1" noChangeArrowheads="1" noChangeShapeType="1" noTextEdit="1"/>
              </p:cNvSpPr>
              <p:nvPr/>
            </p:nvSpPr>
            <p:spPr>
              <a:xfrm>
                <a:off x="584462" y="1668544"/>
                <a:ext cx="8050490" cy="4015818"/>
              </a:xfrm>
              <a:prstGeom prst="rect">
                <a:avLst/>
              </a:prstGeom>
              <a:blipFill>
                <a:blip r:embed="rId3"/>
                <a:stretch>
                  <a:fillRect l="-1134" r="-2268"/>
                </a:stretch>
              </a:blipFill>
              <a:ln>
                <a:solidFill>
                  <a:schemeClr val="bg1"/>
                </a:solidFill>
              </a:ln>
            </p:spPr>
            <p:txBody>
              <a:bodyPr/>
              <a:lstStyle/>
              <a:p>
                <a:r>
                  <a:rPr lang="en-IN">
                    <a:noFill/>
                  </a:rPr>
                  <a:t> </a:t>
                </a:r>
              </a:p>
            </p:txBody>
          </p:sp>
        </mc:Fallback>
      </mc:AlternateContent>
    </p:spTree>
    <p:extLst>
      <p:ext uri="{BB962C8B-B14F-4D97-AF65-F5344CB8AC3E}">
        <p14:creationId xmlns:p14="http://schemas.microsoft.com/office/powerpoint/2010/main" val="3504430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15550-3E7D-F6ED-9C27-FFFE22356E4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(3) Conservative nature of central forces</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1E57D3E-87CD-CE89-9A30-D451B9461A7F}"/>
              </a:ext>
            </a:extLst>
          </p:cNvPr>
          <p:cNvSpPr>
            <a:spLocks noGrp="1"/>
          </p:cNvSpPr>
          <p:nvPr>
            <p:ph idx="1"/>
          </p:nvPr>
        </p:nvSpPr>
        <p:spPr>
          <a:xfrm>
            <a:off x="1097280" y="1845734"/>
            <a:ext cx="8320097" cy="4023360"/>
          </a:xfrm>
        </p:spPr>
        <p:txBody>
          <a:bodyPr>
            <a:normAutofit fontScale="92500" lnSpcReduction="10000"/>
          </a:bodyPr>
          <a:lstStyle/>
          <a:p>
            <a:endParaRPr lang="en-US" dirty="0"/>
          </a:p>
          <a:p>
            <a:r>
              <a:rPr lang="en-US" dirty="0"/>
              <a:t>1) A force is said to be conservative if the work done by it in moving a particle from one point to another in closed path is zero.</a:t>
            </a:r>
          </a:p>
          <a:p>
            <a:r>
              <a:rPr lang="en-US" dirty="0"/>
              <a:t>2) F is conservative if work done by it in displacing a body from P to Q depends only on the positions of P and Q and not on the path followed by the body.</a:t>
            </a:r>
          </a:p>
          <a:p>
            <a:r>
              <a:rPr lang="en-US" dirty="0"/>
              <a:t>3) The amount of work done by the force will be the same for all paths when the force is conservative. </a:t>
            </a:r>
          </a:p>
          <a:p>
            <a:r>
              <a:rPr lang="en-US" dirty="0"/>
              <a:t>4) The work done by a conservative force along a closed path is zero. </a:t>
            </a:r>
          </a:p>
          <a:p>
            <a:r>
              <a:rPr lang="en-US" dirty="0"/>
              <a:t>5) Let  F ⃗ be a force which is a function of position vector r ⃗ of the particle only.</a:t>
            </a:r>
          </a:p>
          <a:p>
            <a:r>
              <a:rPr lang="en-US" dirty="0"/>
              <a:t>6) When the particle is displaced from the position vector r ⃗ to r ⃗  + dr. Then. </a:t>
            </a:r>
          </a:p>
          <a:p>
            <a:r>
              <a:rPr lang="en-US" dirty="0"/>
              <a:t>ds = dr </a:t>
            </a:r>
          </a:p>
          <a:p>
            <a:endParaRPr lang="en-IN" dirty="0"/>
          </a:p>
        </p:txBody>
      </p:sp>
      <p:pic>
        <p:nvPicPr>
          <p:cNvPr id="4" name="Picture 3">
            <a:extLst>
              <a:ext uri="{FF2B5EF4-FFF2-40B4-BE49-F238E27FC236}">
                <a16:creationId xmlns:a16="http://schemas.microsoft.com/office/drawing/2014/main" id="{EBF247FD-140F-6BEE-8098-844F796DF98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6178" y="1845734"/>
            <a:ext cx="2552700" cy="4123762"/>
          </a:xfrm>
          <a:prstGeom prst="rect">
            <a:avLst/>
          </a:prstGeom>
          <a:noFill/>
          <a:ln>
            <a:noFill/>
          </a:ln>
        </p:spPr>
      </p:pic>
    </p:spTree>
    <p:extLst>
      <p:ext uri="{BB962C8B-B14F-4D97-AF65-F5344CB8AC3E}">
        <p14:creationId xmlns:p14="http://schemas.microsoft.com/office/powerpoint/2010/main" val="3541470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08EA022-6419-2835-81EB-64CD5A7679EB}"/>
                  </a:ext>
                </a:extLst>
              </p:cNvPr>
              <p:cNvSpPr>
                <a:spLocks noGrp="1"/>
              </p:cNvSpPr>
              <p:nvPr>
                <p:ph idx="1"/>
              </p:nvPr>
            </p:nvSpPr>
            <p:spPr>
              <a:xfrm>
                <a:off x="1116134" y="1190134"/>
                <a:ext cx="9677557" cy="4477732"/>
              </a:xfrm>
            </p:spPr>
            <p:txBody>
              <a:bodyPr/>
              <a:lstStyle/>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7) Work done on the particle in the displacement is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𝑑𝑤</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𝐹</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𝑑𝑠</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𝐹</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𝑑𝑟</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𝐹</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𝑑𝑟</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(1)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8) The total work done in displacing the particle from P to Q along path-</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𝐼</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𝐹</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𝑑𝑟</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𝑊</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say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9) When the particle moves from Q to P, work done along Path-II = W way P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10) Therefore, the total work done along the closed path P→ Q→ P is </a:t>
                </a:r>
                <a14:m>
                  <m:oMath xmlns:m="http://schemas.openxmlformats.org/officeDocument/2006/math">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𝑊</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𝑊</m:t>
                    </m:r>
                    <m:r>
                      <a:rPr lang="en-IN" sz="1800" i="1">
                        <a:effectLst/>
                        <a:latin typeface="Cambria Math" panose="02040503050406030204" pitchFamily="18" charset="0"/>
                        <a:ea typeface="Times New Roman" panose="02020603050405020304" pitchFamily="18" charset="0"/>
                        <a:cs typeface="Times New Roman" panose="02020603050405020304" pitchFamily="18" charset="0"/>
                      </a:rPr>
                      <m:t>)=0</m:t>
                    </m:r>
                  </m:oMath>
                </a14:m>
                <a:r>
                  <a:rPr lang="en-IN" sz="1800" dirty="0">
                    <a:effectLst/>
                    <a:latin typeface="Times New Roman" panose="02020603050405020304" pitchFamily="18" charset="0"/>
                    <a:ea typeface="Times New Roman" panose="02020603050405020304" pitchFamily="18" charset="0"/>
                    <a:cs typeface="Gautami" panose="020B0502040204020203" pitchFamily="34" charset="0"/>
                  </a:rPr>
                  <a:t> Thus the work done by a conservation force along a closed path is zero.</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endParaRPr lang="en-IN" dirty="0"/>
              </a:p>
            </p:txBody>
          </p:sp>
        </mc:Choice>
        <mc:Fallback>
          <p:sp>
            <p:nvSpPr>
              <p:cNvPr id="3" name="Content Placeholder 2">
                <a:extLst>
                  <a:ext uri="{FF2B5EF4-FFF2-40B4-BE49-F238E27FC236}">
                    <a16:creationId xmlns:a16="http://schemas.microsoft.com/office/drawing/2014/main" id="{708EA022-6419-2835-81EB-64CD5A7679EB}"/>
                  </a:ext>
                </a:extLst>
              </p:cNvPr>
              <p:cNvSpPr>
                <a:spLocks noGrp="1" noRot="1" noChangeAspect="1" noMove="1" noResize="1" noEditPoints="1" noAdjustHandles="1" noChangeArrowheads="1" noChangeShapeType="1" noTextEdit="1"/>
              </p:cNvSpPr>
              <p:nvPr>
                <p:ph idx="1"/>
              </p:nvPr>
            </p:nvSpPr>
            <p:spPr>
              <a:xfrm>
                <a:off x="1116134" y="1190134"/>
                <a:ext cx="9677557" cy="4477732"/>
              </a:xfrm>
              <a:blipFill>
                <a:blip r:embed="rId2"/>
                <a:stretch>
                  <a:fillRect l="-504" t="-272"/>
                </a:stretch>
              </a:blipFill>
            </p:spPr>
            <p:txBody>
              <a:bodyPr/>
              <a:lstStyle/>
              <a:p>
                <a:r>
                  <a:rPr lang="en-IN">
                    <a:noFill/>
                  </a:rPr>
                  <a:t> </a:t>
                </a:r>
              </a:p>
            </p:txBody>
          </p:sp>
        </mc:Fallback>
      </mc:AlternateContent>
    </p:spTree>
    <p:extLst>
      <p:ext uri="{BB962C8B-B14F-4D97-AF65-F5344CB8AC3E}">
        <p14:creationId xmlns:p14="http://schemas.microsoft.com/office/powerpoint/2010/main" val="2619561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9460E-4F30-267F-15E9-21703AAE15B9}"/>
              </a:ext>
            </a:extLst>
          </p:cNvPr>
          <p:cNvSpPr>
            <a:spLocks noGrp="1"/>
          </p:cNvSpPr>
          <p:nvPr>
            <p:ph type="title"/>
          </p:nvPr>
        </p:nvSpPr>
        <p:spPr>
          <a:xfrm>
            <a:off x="1097280" y="348791"/>
            <a:ext cx="10058400" cy="926655"/>
          </a:xfrm>
        </p:spPr>
        <p:txBody>
          <a:bodyPr/>
          <a:lstStyle/>
          <a:p>
            <a:pPr algn="ctr"/>
            <a:r>
              <a:rPr lang="en-IN" dirty="0">
                <a:solidFill>
                  <a:srgbClr val="FF0000"/>
                </a:solidFill>
              </a:rPr>
              <a:t>GPS</a:t>
            </a:r>
          </a:p>
        </p:txBody>
      </p:sp>
      <p:sp>
        <p:nvSpPr>
          <p:cNvPr id="3" name="Content Placeholder 2">
            <a:extLst>
              <a:ext uri="{FF2B5EF4-FFF2-40B4-BE49-F238E27FC236}">
                <a16:creationId xmlns:a16="http://schemas.microsoft.com/office/drawing/2014/main" id="{6FDEFC9A-7434-0A84-F5A1-3EAAADBCCC72}"/>
              </a:ext>
            </a:extLst>
          </p:cNvPr>
          <p:cNvSpPr>
            <a:spLocks noGrp="1"/>
          </p:cNvSpPr>
          <p:nvPr>
            <p:ph idx="1"/>
          </p:nvPr>
        </p:nvSpPr>
        <p:spPr>
          <a:xfrm>
            <a:off x="1097280" y="1696825"/>
            <a:ext cx="10058400" cy="4172269"/>
          </a:xfrm>
        </p:spPr>
        <p:txBody>
          <a:bodyPr>
            <a:normAutofit/>
          </a:bodyPr>
          <a:lstStyle/>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Global Positioning System (GPS):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1) It is a system, designed to help navigate on the earth, in the air, and on water.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2) It is made up of satellites, ground stations and receivers.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3) The GPS receiver needs 4 satellites, to work out your position in 3-Dimensions.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4) The GPS is owned and operated by the US department of defence but it is available for general use around the world.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1800" dirty="0">
                <a:effectLst/>
                <a:latin typeface="Times New Roman" panose="02020603050405020304" pitchFamily="18" charset="0"/>
                <a:ea typeface="Times New Roman" panose="02020603050405020304" pitchFamily="18" charset="0"/>
                <a:cs typeface="Gautami" panose="020B0502040204020203" pitchFamily="34" charset="0"/>
              </a:rPr>
              <a:t>5) 21 GPS satellites and 3 spare satellites are in orbit at 10,600 miles above the earth. Four satellites will be above the horizon. </a:t>
            </a:r>
            <a:endParaRPr lang="en-IN" sz="1800" dirty="0">
              <a:effectLst/>
              <a:latin typeface="Calibri" panose="020F0502020204030204" pitchFamily="34" charset="0"/>
              <a:ea typeface="Times New Roman" panose="02020603050405020304" pitchFamily="18" charset="0"/>
              <a:cs typeface="Gautami" panose="020B0502040204020203" pitchFamily="34" charset="0"/>
            </a:endParaRPr>
          </a:p>
          <a:p>
            <a:endParaRPr lang="en-IN" dirty="0"/>
          </a:p>
        </p:txBody>
      </p:sp>
    </p:spTree>
    <p:extLst>
      <p:ext uri="{BB962C8B-B14F-4D97-AF65-F5344CB8AC3E}">
        <p14:creationId xmlns:p14="http://schemas.microsoft.com/office/powerpoint/2010/main" val="917171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9460E-4F30-267F-15E9-21703AAE15B9}"/>
              </a:ext>
            </a:extLst>
          </p:cNvPr>
          <p:cNvSpPr>
            <a:spLocks noGrp="1"/>
          </p:cNvSpPr>
          <p:nvPr>
            <p:ph type="title"/>
          </p:nvPr>
        </p:nvSpPr>
        <p:spPr>
          <a:xfrm>
            <a:off x="1097280" y="348791"/>
            <a:ext cx="10058400" cy="926655"/>
          </a:xfrm>
        </p:spPr>
        <p:txBody>
          <a:bodyPr/>
          <a:lstStyle/>
          <a:p>
            <a:pPr algn="ctr"/>
            <a:r>
              <a:rPr lang="en-IN" dirty="0">
                <a:solidFill>
                  <a:srgbClr val="FF0000"/>
                </a:solidFill>
              </a:rPr>
              <a:t>GPS</a:t>
            </a:r>
          </a:p>
        </p:txBody>
      </p:sp>
      <p:sp>
        <p:nvSpPr>
          <p:cNvPr id="3" name="Content Placeholder 2">
            <a:extLst>
              <a:ext uri="{FF2B5EF4-FFF2-40B4-BE49-F238E27FC236}">
                <a16:creationId xmlns:a16="http://schemas.microsoft.com/office/drawing/2014/main" id="{6FDEFC9A-7434-0A84-F5A1-3EAAADBCCC72}"/>
              </a:ext>
            </a:extLst>
          </p:cNvPr>
          <p:cNvSpPr>
            <a:spLocks noGrp="1"/>
          </p:cNvSpPr>
          <p:nvPr>
            <p:ph idx="1"/>
          </p:nvPr>
        </p:nvSpPr>
        <p:spPr>
          <a:xfrm>
            <a:off x="1097280" y="1696825"/>
            <a:ext cx="10058400" cy="4172269"/>
          </a:xfrm>
        </p:spPr>
        <p:txBody>
          <a:bodyPr>
            <a:normAutofit fontScale="62500" lnSpcReduction="20000"/>
          </a:bodyPr>
          <a:lstStyle/>
          <a:p>
            <a:pPr>
              <a:lnSpc>
                <a:spcPct val="116000"/>
              </a:lnSpc>
              <a:spcAft>
                <a:spcPts val="800"/>
              </a:spcAft>
            </a:pPr>
            <a:r>
              <a:rPr lang="en-IN" sz="2900" dirty="0">
                <a:effectLst/>
                <a:latin typeface="Times New Roman" panose="02020603050405020304" pitchFamily="18" charset="0"/>
                <a:ea typeface="Times New Roman" panose="02020603050405020304" pitchFamily="18" charset="0"/>
                <a:cs typeface="Gautami" panose="020B0502040204020203" pitchFamily="34" charset="0"/>
              </a:rPr>
              <a:t>Global Positioning System (GPS): </a:t>
            </a:r>
            <a:endParaRPr lang="en-IN" sz="1600" dirty="0">
              <a:effectLst/>
              <a:latin typeface="Times New Roman" panose="02020603050405020304" pitchFamily="18" charset="0"/>
              <a:ea typeface="Times New Roman" panose="02020603050405020304" pitchFamily="18" charset="0"/>
              <a:cs typeface="Gautami" panose="020B0502040204020203" pitchFamily="34" charset="0"/>
            </a:endParaRPr>
          </a:p>
          <a:p>
            <a:pPr>
              <a:lnSpc>
                <a:spcPct val="116000"/>
              </a:lnSpc>
              <a:spcAft>
                <a:spcPts val="800"/>
              </a:spcAft>
            </a:pPr>
            <a:r>
              <a:rPr lang="en-IN" sz="2300" dirty="0">
                <a:effectLst/>
                <a:latin typeface="Times New Roman" panose="02020603050405020304" pitchFamily="18" charset="0"/>
                <a:ea typeface="Times New Roman" panose="02020603050405020304" pitchFamily="18" charset="0"/>
                <a:cs typeface="Gautami" panose="020B0502040204020203" pitchFamily="34" charset="0"/>
              </a:rPr>
              <a:t>6) </a:t>
            </a:r>
            <a:r>
              <a:rPr lang="en-IN" sz="2600" dirty="0">
                <a:effectLst/>
                <a:latin typeface="Times New Roman" panose="02020603050405020304" pitchFamily="18" charset="0"/>
                <a:ea typeface="Times New Roman" panose="02020603050405020304" pitchFamily="18" charset="0"/>
                <a:cs typeface="Gautami" panose="020B0502040204020203" pitchFamily="34" charset="0"/>
              </a:rPr>
              <a:t>Each</a:t>
            </a:r>
            <a:r>
              <a:rPr lang="en-IN" sz="2300" dirty="0">
                <a:effectLst/>
                <a:latin typeface="Times New Roman" panose="02020603050405020304" pitchFamily="18" charset="0"/>
                <a:ea typeface="Times New Roman" panose="02020603050405020304" pitchFamily="18" charset="0"/>
                <a:cs typeface="Gautami" panose="020B0502040204020203" pitchFamily="34" charset="0"/>
              </a:rPr>
              <a:t> satellite contains a computer, an atomic clock, and a radio with an understanding of its own orbit and the clock, it continuously broadcasts is changing position and time. </a:t>
            </a:r>
            <a:endParaRPr lang="en-IN" sz="23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2300" dirty="0">
                <a:effectLst/>
                <a:latin typeface="Times New Roman" panose="02020603050405020304" pitchFamily="18" charset="0"/>
                <a:ea typeface="Times New Roman" panose="02020603050405020304" pitchFamily="18" charset="0"/>
                <a:cs typeface="Gautami" panose="020B0502040204020203" pitchFamily="34" charset="0"/>
              </a:rPr>
              <a:t>7) GPS receiver contains a computer that "triangulates" its own position by getting bearings from three of the four satellites, the result is provided in the form of a geographic position longitude and latitude, for most receives within 100 meters. </a:t>
            </a:r>
            <a:endParaRPr lang="en-IN" sz="23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2300" dirty="0">
                <a:effectLst/>
                <a:latin typeface="Times New Roman" panose="02020603050405020304" pitchFamily="18" charset="0"/>
                <a:ea typeface="Times New Roman" panose="02020603050405020304" pitchFamily="18" charset="0"/>
                <a:cs typeface="Gautami" panose="020B0502040204020203" pitchFamily="34" charset="0"/>
              </a:rPr>
              <a:t>8) The GPS is being used in science to provide data that has never been available before in the quantity and degree of accuracy that the GPS makes possible. </a:t>
            </a:r>
            <a:endParaRPr lang="en-IN" sz="23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2300" dirty="0">
                <a:effectLst/>
                <a:latin typeface="Times New Roman" panose="02020603050405020304" pitchFamily="18" charset="0"/>
                <a:ea typeface="Times New Roman" panose="02020603050405020304" pitchFamily="18" charset="0"/>
                <a:cs typeface="Gautami" panose="020B0502040204020203" pitchFamily="34" charset="0"/>
              </a:rPr>
              <a:t>9) The scientists are using the GPS to measure the movement of the arctic ice sheets, the earth's tectonic plates and volcanic activity. </a:t>
            </a:r>
            <a:endParaRPr lang="en-IN" sz="23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2300" dirty="0">
                <a:effectLst/>
                <a:latin typeface="Times New Roman" panose="02020603050405020304" pitchFamily="18" charset="0"/>
                <a:ea typeface="Times New Roman" panose="02020603050405020304" pitchFamily="18" charset="0"/>
                <a:cs typeface="Gautami" panose="020B0502040204020203" pitchFamily="34" charset="0"/>
              </a:rPr>
              <a:t>10) A GPS receiver shows where it is. It may also show how fast it is moving, which direction it is going, how high it is, and may be how fast it is going up or down. Many GPS receivers have information about places. The majority are in smart phones.</a:t>
            </a:r>
            <a:endParaRPr lang="en-IN" sz="2300" dirty="0">
              <a:effectLst/>
              <a:latin typeface="Calibri" panose="020F0502020204030204" pitchFamily="34" charset="0"/>
              <a:ea typeface="Times New Roman" panose="02020603050405020304" pitchFamily="18" charset="0"/>
              <a:cs typeface="Gautami" panose="020B0502040204020203" pitchFamily="34" charset="0"/>
            </a:endParaRPr>
          </a:p>
          <a:p>
            <a:pPr>
              <a:lnSpc>
                <a:spcPct val="116000"/>
              </a:lnSpc>
              <a:spcAft>
                <a:spcPts val="800"/>
              </a:spcAft>
            </a:pPr>
            <a:r>
              <a:rPr lang="en-IN" sz="2300" b="1" dirty="0">
                <a:effectLst/>
                <a:latin typeface="Times New Roman" panose="02020603050405020304" pitchFamily="18" charset="0"/>
                <a:ea typeface="Times New Roman" panose="02020603050405020304" pitchFamily="18" charset="0"/>
                <a:cs typeface="Gautami" panose="020B0502040204020203" pitchFamily="34" charset="0"/>
              </a:rPr>
              <a:t> </a:t>
            </a:r>
            <a:endParaRPr lang="en-IN" sz="2300" dirty="0">
              <a:effectLst/>
              <a:latin typeface="Calibri" panose="020F0502020204030204" pitchFamily="34" charset="0"/>
              <a:ea typeface="Times New Roman" panose="02020603050405020304" pitchFamily="18" charset="0"/>
              <a:cs typeface="Gautami" panose="020B0502040204020203" pitchFamily="34" charset="0"/>
            </a:endParaRPr>
          </a:p>
          <a:p>
            <a:endParaRPr lang="en-IN" sz="1600" dirty="0"/>
          </a:p>
        </p:txBody>
      </p:sp>
    </p:spTree>
    <p:extLst>
      <p:ext uri="{BB962C8B-B14F-4D97-AF65-F5344CB8AC3E}">
        <p14:creationId xmlns:p14="http://schemas.microsoft.com/office/powerpoint/2010/main" val="31816541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19</TotalTime>
  <Words>891</Words>
  <Application>Microsoft Office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Calibri</vt:lpstr>
      <vt:lpstr>Calibri Light</vt:lpstr>
      <vt:lpstr>Cambria Math</vt:lpstr>
      <vt:lpstr>Symbol</vt:lpstr>
      <vt:lpstr>Times New Roman</vt:lpstr>
      <vt:lpstr>Retrospect</vt:lpstr>
      <vt:lpstr>PowerPoint Presentation</vt:lpstr>
      <vt:lpstr>MOTION IN A CENTRAL FORCE FIELD</vt:lpstr>
      <vt:lpstr>MOTION IN A CENTRAL FORCE FIELD</vt:lpstr>
      <vt:lpstr>(3) Conservative nature of central forces</vt:lpstr>
      <vt:lpstr>PowerPoint Presentation</vt:lpstr>
      <vt:lpstr>GPS</vt:lpstr>
      <vt:lpstr>GPS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BHARAT RAJU</dc:creator>
  <cp:lastModifiedBy>BHARAT RAJU</cp:lastModifiedBy>
  <cp:revision>2</cp:revision>
  <dcterms:created xsi:type="dcterms:W3CDTF">2024-06-22T04:15:27Z</dcterms:created>
  <dcterms:modified xsi:type="dcterms:W3CDTF">2024-06-22T04:34:33Z</dcterms:modified>
</cp:coreProperties>
</file>