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A2DCA-FB2B-7D2F-DA7E-5032E99AE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BDAD13-F372-3F76-F57F-8BAFD7C46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6D10B-CAFD-F3E4-C9E5-195E6BFD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D43-8ED8-4466-BF1E-41A37F97A6E9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5355D-4CD7-76BC-BADE-9BF2AD9B4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30D48-0449-2AD5-D35C-EC448B5C6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1723-F641-42CE-B585-F8EFE5EF0B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1877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EF745-C265-C7CE-9FC9-0AE6BC6AD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D1A35-CE93-C710-8A0A-C2058F822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62732-0BAE-8F87-0959-7F8D8C3F2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D43-8ED8-4466-BF1E-41A37F97A6E9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9C3CD-CB9B-28C8-6FC2-2C06EFC24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9B830-E9E0-F363-7863-34A840480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1723-F641-42CE-B585-F8EFE5EF0B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730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592198-F4DB-8EDD-4AC2-6A91087522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10AA87-348D-AA76-DDBA-76E58891A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98B80-EAA7-35C7-F754-17854AEE0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D43-8ED8-4466-BF1E-41A37F97A6E9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5BB67-88F6-2872-EBE1-5D41EF52A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16622-E677-131E-FCAB-CBB9526B8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1723-F641-42CE-B585-F8EFE5EF0B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278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D7E8E-EF24-0035-7002-C66F2988F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71B8F-7957-6D05-6DAF-D2716DC70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FA058-A7D6-0798-0A95-B21B462C5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D43-8ED8-4466-BF1E-41A37F97A6E9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D091E-0778-DBE5-F9BB-C620A73BC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D01C3-1BA3-1B99-3BA8-780C9B8DB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1723-F641-42CE-B585-F8EFE5EF0B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894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23BA9-7AB6-803D-131B-155FE067A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FD10D-9035-1D59-773D-89E039C56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A9E84-86A2-2B74-D9DE-7B75500A9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D43-8ED8-4466-BF1E-41A37F97A6E9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0E42D-F267-E947-F41D-54723D096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9DEFF-9099-BABD-544E-246896ADD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1723-F641-42CE-B585-F8EFE5EF0B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7678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2519D-4557-C659-30F6-2650E2474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67382-4BBB-E291-A597-326969059B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DFA530-C8A7-4E0B-E98B-CA09F8886C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CAE31D-6201-6C8A-00AF-78741460E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D43-8ED8-4466-BF1E-41A37F97A6E9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88D04-EFE3-751C-83C7-CD664BD4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BC6932-CCB1-63E0-0A91-30EFD20ED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1723-F641-42CE-B585-F8EFE5EF0B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5417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EBFC7-2410-3D01-4C55-31FA44EE4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8758F-CA49-E55D-0F15-004019258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C2E5B-9140-1FD6-9F46-38DF76EE3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5B80A5-EE8D-9155-8BB0-692323471F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6C9939-CD59-4462-095E-9DDBE615BD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4374CF-4AB4-14D2-E916-5471CD493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D43-8ED8-4466-BF1E-41A37F97A6E9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9C25A5-3D6F-7431-D1F2-341E0ABB9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560682-3302-46B0-6701-A047CDEDA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1723-F641-42CE-B585-F8EFE5EF0B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424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08F54-8520-CB64-737E-5971FB4B9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6AE103-F8E1-496E-0875-1549716BA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D43-8ED8-4466-BF1E-41A37F97A6E9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DA923C-98BD-C225-C40B-5B15B5C93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3A698E-5BF7-7039-C650-78DC0DD4F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1723-F641-42CE-B585-F8EFE5EF0B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260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DE5A54-EEFA-5665-0258-7BCCCBF7F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D43-8ED8-4466-BF1E-41A37F97A6E9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7A5443-C114-D4E6-9654-CD5D90949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7EE0AA-2F54-3CA2-5714-8BE9617E4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1723-F641-42CE-B585-F8EFE5EF0B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555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D7AA1-AF04-7272-0D78-6781427E6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CCF9F-E76E-E1F1-71AA-FE884111C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3378E8-7EBB-8FE6-2270-99316D75B4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97D352-B934-D308-0EBB-7FCDDD60E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D43-8ED8-4466-BF1E-41A37F97A6E9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7AACC-DB99-61A9-426D-B88D7E901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0AFF7-491F-AFED-5C19-8104DF744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1723-F641-42CE-B585-F8EFE5EF0B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1842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9247E-D736-512E-3F8C-07054C688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1CB758-3669-C894-6AB0-7704924D47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EC89D6-EE62-B1B4-23AC-2DA7F8D5F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CD08A-D2E6-5E83-F48C-6A46E49A7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D43-8ED8-4466-BF1E-41A37F97A6E9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5F1A08-71B3-C430-9994-CE6D6A766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DF4F6E-309A-459F-DBC1-283C3B536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1723-F641-42CE-B585-F8EFE5EF0B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164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3A6D9E-7E42-5621-57C2-7F90DE2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B731A-220B-D4F8-271C-BBB001899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978BC-D8B5-F18F-9CB4-F3D36D868B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7BD43-8ED8-4466-BF1E-41A37F97A6E9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4A4AB-ECDE-7EEC-5CA1-22F43FDAFA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0E33D-468C-8D62-8F49-F8A41FD63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A1723-F641-42CE-B585-F8EFE5EF0B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294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35402-9A7C-7317-E0C5-64F9BB556E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FADF9E-5F5F-C54E-B559-A199B6CCD3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7878C7-C5E8-5598-63D2-98A084494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" y="-1"/>
            <a:ext cx="12015537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478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A3491-74D5-0FAA-03DA-333C5238A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733" y="2335327"/>
            <a:ext cx="7438534" cy="1765333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RELATIVISTIC MECHANICS</a:t>
            </a:r>
          </a:p>
        </p:txBody>
      </p:sp>
    </p:spTree>
    <p:extLst>
      <p:ext uri="{BB962C8B-B14F-4D97-AF65-F5344CB8AC3E}">
        <p14:creationId xmlns:p14="http://schemas.microsoft.com/office/powerpoint/2010/main" val="949913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BF659-DFE8-2F56-8D7D-5B3010224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328" y="374569"/>
            <a:ext cx="6081074" cy="1325563"/>
          </a:xfrm>
        </p:spPr>
        <p:txBody>
          <a:bodyPr/>
          <a:lstStyle/>
          <a:p>
            <a:r>
              <a:rPr lang="en-I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GALILEAN TRANSFORMATIONS</a:t>
            </a:r>
            <a:endParaRPr lang="en-IN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92EB7B-B4C5-702B-7AB2-22524CEB70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944" y="1700132"/>
                <a:ext cx="8230386" cy="4351338"/>
              </a:xfrm>
            </p:spPr>
            <p:txBody>
              <a:bodyPr>
                <a:normAutofit fontScale="70000" lnSpcReduction="20000"/>
              </a:bodyPr>
              <a:lstStyle/>
              <a:p>
                <a:pPr marR="2414905"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1) Consider the two frames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. Let the velocity of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relative to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be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𝑉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. </a:t>
                </a:r>
                <a:endParaRPr lang="en-IN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 marR="2414905"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2) Consider an event happening at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at any time.</a:t>
                </a:r>
                <a:endParaRPr lang="en-IN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 marR="2414905"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3) Let the coordinates of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with respect to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be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and with respect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p>
                        <m: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be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′, 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′, 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′, 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′.</m:t>
                    </m:r>
                  </m:oMath>
                </a14:m>
                <a:endParaRPr lang="en-IN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 marR="2414905"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4) Let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𝑋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be parallel to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. Let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' and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𝑍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be parallel to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𝑌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𝑍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respectively.</a:t>
                </a:r>
                <a:endParaRPr lang="en-IN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 marR="2414905"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5) Let us also count the time from the instant at which the origin is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𝑂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</m:e>
                      <m:sup>
                        <m: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coincide.</a:t>
                </a:r>
                <a:endParaRPr lang="en-IN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 marR="2414905"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6) From fig, we have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= 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 + 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𝑣𝑡</m:t>
                    </m:r>
                  </m:oMath>
                </a14:m>
                <a:endParaRPr lang="en-IN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 marL="0" marR="2414905" indent="0">
                  <a:lnSpc>
                    <a:spcPct val="116000"/>
                  </a:lnSpc>
                  <a:spcAft>
                    <a:spcPts val="800"/>
                  </a:spcAft>
                  <a:buNone/>
                </a:pPr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</a:t>
                </a:r>
                <a:r>
                  <a:rPr lang="en-US" sz="1800" dirty="0">
                    <a:solidFill>
                      <a:srgbClr val="040C28"/>
                    </a:solidFill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∴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𝑣𝑡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→ (1)</a:t>
                </a:r>
                <a:endParaRPr lang="en-IN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  <a:tabLst>
                    <a:tab pos="6391275" algn="l"/>
                  </a:tabLst>
                </a:pPr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7) As there is no relative motion along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axis. We have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(2)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d>
                      <m:d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I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→(4)</m:t>
                    </m:r>
                  </m:oMath>
                </a14:m>
                <a:endParaRPr lang="en-IN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 marR="2414905"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8) Equations (1), (2), (3) and (4) are called Galilean transformations.</a:t>
                </a:r>
                <a:endParaRPr lang="en-IN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92EB7B-B4C5-702B-7AB2-22524CEB70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944" y="1700132"/>
                <a:ext cx="8230386" cy="4351338"/>
              </a:xfrm>
              <a:blipFill>
                <a:blip r:embed="rId2"/>
                <a:stretch>
                  <a:fillRect t="-42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9CCB5D3D-28CF-3739-1EDD-963D2386E0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8833" y="1959119"/>
            <a:ext cx="4266025" cy="38333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5063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4BD25-1396-4A2A-1576-0245D6E3B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539" y="318546"/>
            <a:ext cx="8418922" cy="1325563"/>
          </a:xfrm>
        </p:spPr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MICHELSON – MORLEY EXPERIMENT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50ACDA-3E65-72D0-6943-703DA632BC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5079" y="1071480"/>
                <a:ext cx="9182492" cy="4509187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6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Experiment:</a:t>
                </a:r>
                <a:endParaRPr lang="en-IN" sz="6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 marR="3045460"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6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1) The apparatus consists of a monochromatic source of light </a:t>
                </a:r>
                <a14:m>
                  <m:oMath xmlns:m="http://schemas.openxmlformats.org/officeDocument/2006/math">
                    <m:r>
                      <a:rPr lang="en-IN" sz="6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r>
                  <a:rPr lang="en-IN" sz="6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.</a:t>
                </a:r>
                <a:endParaRPr lang="en-IN" sz="6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 marR="3045460"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6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2) Parallel rays from it are incident on a parallel sided plane glass plate </a:t>
                </a:r>
                <a14:m>
                  <m:oMath xmlns:m="http://schemas.openxmlformats.org/officeDocument/2006/math">
                    <m:r>
                      <a:rPr lang="en-IN" sz="6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IN" sz="6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IN" sz="6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 marR="3045460"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6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3) They are partly reflected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6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6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en-IN" sz="6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IN" sz="6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, and partly transmitted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6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6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en-IN" sz="6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sz="6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.</a:t>
                </a:r>
                <a:endParaRPr lang="en-IN" sz="6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 marR="3045460"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6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4) The reflected and transmitted parts of the beam are reflected by the plane mirrors</a:t>
                </a:r>
                <a14:m>
                  <m:oMath xmlns:m="http://schemas.openxmlformats.org/officeDocument/2006/math">
                    <m:r>
                      <a:rPr lang="en-IN" sz="6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IN" sz="6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6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en-IN" sz="6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IN" sz="6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6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6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en-IN" sz="6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sz="6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and send back to </a:t>
                </a:r>
                <a14:m>
                  <m:oMath xmlns:m="http://schemas.openxmlformats.org/officeDocument/2006/math">
                    <m:r>
                      <a:rPr lang="en-IN" sz="6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</m:oMath>
                </a14:m>
                <a:r>
                  <a:rPr lang="en-IN" sz="6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where they produce an interference pattern which is observed through a telescope </a:t>
                </a:r>
                <a14:m>
                  <m:oMath xmlns:m="http://schemas.openxmlformats.org/officeDocument/2006/math">
                    <m:r>
                      <a:rPr lang="en-IN" sz="6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𝑇</m:t>
                    </m:r>
                  </m:oMath>
                </a14:m>
                <a:r>
                  <a:rPr lang="en-IN" sz="6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.</a:t>
                </a:r>
                <a:endParaRPr lang="en-IN" sz="6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6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5) The paths of the two beams are made exactly equal by introducing another identical glass plate Q parallel to </a:t>
                </a:r>
                <a14:m>
                  <m:oMath xmlns:m="http://schemas.openxmlformats.org/officeDocument/2006/math">
                    <m:r>
                      <a:rPr lang="en-IN" sz="6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</m:oMath>
                </a14:m>
                <a:r>
                  <a:rPr lang="en-IN" sz="6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.</a:t>
                </a:r>
                <a:endParaRPr lang="en-IN" sz="6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 marR="3045460"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6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6) Let d = length of optical path of each beam.</a:t>
                </a:r>
                <a:endParaRPr lang="en-IN" sz="6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 marR="3045460">
                  <a:lnSpc>
                    <a:spcPct val="11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IN" sz="6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en-IN" sz="6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= velocity of light in stationary ether.</a:t>
                </a:r>
                <a:endParaRPr lang="en-IN" sz="6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IN" sz="6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IN" sz="6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IN" sz="6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= orbital velocity of ether which is also the velocity of the apparatus.</a:t>
                </a:r>
                <a:endParaRPr lang="en-IN" sz="6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50ACDA-3E65-72D0-6943-703DA632BC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5079" y="1071480"/>
                <a:ext cx="9182492" cy="4509187"/>
              </a:xfrm>
              <a:blipFill>
                <a:blip r:embed="rId2"/>
                <a:stretch>
                  <a:fillRect l="-266" t="-677" b="-1190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05C2B97-F77F-705A-34B1-AE90E07921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3039" y="1825625"/>
            <a:ext cx="3899125" cy="41698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1519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4BD25-1396-4A2A-1576-0245D6E3B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539" y="318546"/>
            <a:ext cx="8418922" cy="1325563"/>
          </a:xfrm>
        </p:spPr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MICHELSON – MORLEY EXPERIMENT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50ACDA-3E65-72D0-6943-703DA632BC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5079" y="1071480"/>
                <a:ext cx="9182492" cy="4509187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7) Velocity of light from 𝑃 to 𝑀_2 relative to the apparatus is 𝑐−𝑣 and on return from  𝑀_(2 ) 𝑡𝑜 𝑃, it is 𝑐 + 𝑣.</a:t>
                </a: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8) If 𝑡_1, is the time taken by light to travel from 𝑃 to 𝑀_2, and 𝑀_2 to P, then</a:t>
                </a: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N" sz="20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den>
                    </m:f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den>
                    </m:f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𝑑𝑐</m:t>
                        </m:r>
                      </m:num>
                      <m:den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(1−</m:t>
                        </m:r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den>
                    </m:f>
                    <m:d>
                      <m:d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IN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IN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IN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IN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den>
                    </m:f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(1+</m:t>
                    </m:r>
                    <m:f>
                      <m:f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IN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Using binomial expansion since </a:t>
                </a:r>
                <a14:m>
                  <m:oMath xmlns:m="http://schemas.openxmlformats.org/officeDocument/2006/math"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&lt;&lt; 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9) The light in going from </a:t>
                </a:r>
                <a14:m>
                  <m:oMath xmlns:m="http://schemas.openxmlformats.org/officeDocument/2006/math"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</m:oMath>
                </a14:m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back, the actual path of light is shown by lines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𝑃𝑀</m:t>
                        </m:r>
                      </m:e>
                      <m:sub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</m:sSubSup>
                  </m:oMath>
                </a14:m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</m:sSubSup>
                    <m:sSup>
                      <m:sSup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because of the motion of the apparatus through ether.</a:t>
                </a: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10) From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</m:e>
                      <m: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𝑙𝑒</m:t>
                        </m:r>
                      </m:sup>
                    </m:sSup>
                  </m:oMath>
                </a14:m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sSub>
                      <m:sSub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sSubSup>
                      <m:sSubSup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</m:sSubSup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sSup>
                      <m:sSup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⇒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(</m:t>
                    </m:r>
                    <m:sSup>
                      <m:sSup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− </m:t>
                    </m:r>
                    <m:sSup>
                      <m:sSup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IN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50ACDA-3E65-72D0-6943-703DA632BC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5079" y="1071480"/>
                <a:ext cx="9182492" cy="4509187"/>
              </a:xfrm>
              <a:blipFill>
                <a:blip r:embed="rId2"/>
                <a:stretch>
                  <a:fillRect l="-598" t="-406" r="-73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05C2B97-F77F-705A-34B1-AE90E07921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954" y="1446196"/>
            <a:ext cx="3899125" cy="41698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5393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4BD25-1396-4A2A-1576-0245D6E3B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539" y="318546"/>
            <a:ext cx="8418922" cy="1325563"/>
          </a:xfrm>
        </p:spPr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MICHELSON – MORLEY EXPERIMENT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50ACDA-3E65-72D0-6943-703DA632BC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5079" y="1071480"/>
                <a:ext cx="9182492" cy="4509187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13). Optical path difference of the two rays</a:t>
                </a:r>
                <a14:m>
                  <m:oMath xmlns:m="http://schemas.openxmlformats.org/officeDocument/2006/math"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IN" sz="14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[ </a:t>
                </a:r>
                <a14:m>
                  <m:oMath xmlns:m="http://schemas.openxmlformats.org/officeDocument/2006/math">
                    <m:r>
                      <a:rPr lang="en-US" sz="1400">
                        <a:solidFill>
                          <a:srgbClr val="202124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∵</m:t>
                    </m:r>
                  </m:oMath>
                </a14:m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optical path difference = Velocity &gt; </a:t>
                </a:r>
                <a14:m>
                  <m:oMath xmlns:m="http://schemas.openxmlformats.org/officeDocument/2006/math"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] </a:t>
                </a: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14) If λ is the wavelength of light used, path difference in terms of wavelength </a:t>
                </a:r>
                <a14:m>
                  <m:oMath xmlns:m="http://schemas.openxmlformats.org/officeDocument/2006/math"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sSup>
                      <m:sSup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p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/</m:t>
                    </m:r>
                    <m:sSup>
                      <m:sSup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p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IN" sz="1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λ</m:t>
                    </m:r>
                  </m:oMath>
                </a14:m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15) The apparatus was suddenly rotated through 90° the positions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inter changed. Now the path </a:t>
                </a:r>
                <a14:m>
                  <m:oMath xmlns:m="http://schemas.openxmlformats.org/officeDocument/2006/math"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sSub>
                      <m:sSub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sSub>
                      <m:sSub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are interchanged. Now the path difference is in opposite directions.</a:t>
                </a: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i.e., the path difference is </a:t>
                </a:r>
                <a14:m>
                  <m:oMath xmlns:m="http://schemas.openxmlformats.org/officeDocument/2006/math"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sSup>
                      <m:sSup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p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/</m:t>
                    </m:r>
                    <m:sSup>
                      <m:sSup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p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IN" sz="1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λ</m:t>
                    </m:r>
                  </m:oMath>
                </a14:m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wavelength</a:t>
                </a: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16) The resultant path difference = (</a:t>
                </a:r>
                <a14:m>
                  <m:oMath xmlns:m="http://schemas.openxmlformats.org/officeDocument/2006/math"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IN" sz="1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λ</m:t>
                        </m:r>
                      </m:den>
                    </m:f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−(</m:t>
                    </m:r>
                    <m:f>
                      <m:f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IN" sz="1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λ</m:t>
                        </m:r>
                      </m:den>
                    </m:f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)=</m:t>
                    </m:r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sSup>
                      <m:sSup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p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/</m:t>
                    </m:r>
                    <m:sSup>
                      <m:sSup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p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IN" sz="1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λ</m:t>
                    </m:r>
                    <m:r>
                      <a:rPr lang="en-IN" sz="1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wavelength.</a:t>
                </a: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17) Thus, the number of fringes shifted due to rotation of the apparatus </a:t>
                </a:r>
                <a14:m>
                  <m:oMath xmlns:m="http://schemas.openxmlformats.org/officeDocument/2006/math"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sSup>
                      <m:sSup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p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/</m:t>
                    </m:r>
                    <m:sSup>
                      <m:sSup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p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𝜆</m:t>
                    </m:r>
                  </m:oMath>
                </a14:m>
                <a:endParaRPr lang="en-IN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endParaRPr lang="en-IN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50ACDA-3E65-72D0-6943-703DA632BC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5079" y="1071480"/>
                <a:ext cx="9182492" cy="4509187"/>
              </a:xfrm>
              <a:blipFill>
                <a:blip r:embed="rId2"/>
                <a:stretch>
                  <a:fillRect l="-133" r="-26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05C2B97-F77F-705A-34B1-AE90E07921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08" y="2369632"/>
            <a:ext cx="3899125" cy="41698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7612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4BD25-1396-4A2A-1576-0245D6E3B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648" y="120154"/>
            <a:ext cx="8418922" cy="1325563"/>
          </a:xfrm>
        </p:spPr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MICHELSON – MORLEY EXPERIMENT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50ACDA-3E65-72D0-6943-703DA632BC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5079" y="1071480"/>
                <a:ext cx="9182492" cy="4509187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18) In the apparatus used </a:t>
                </a:r>
                <a14:m>
                  <m:oMath xmlns:m="http://schemas.openxmlformats.org/officeDocument/2006/math"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</m:oMath>
                </a14:m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10m, </a:t>
                </a:r>
                <a14:m>
                  <m:oMath xmlns:m="http://schemas.openxmlformats.org/officeDocument/2006/math"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</m:t>
                    </m:r>
                  </m:oMath>
                </a14:m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3 x </a:t>
                </a:r>
                <a14:m>
                  <m:oMath xmlns:m="http://schemas.openxmlformats.org/officeDocument/2006/math"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10 </m:t>
                    </m:r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𝑠𝑒𝑐</m:t>
                    </m:r>
                  </m:oMath>
                </a14:m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𝜆</m:t>
                    </m:r>
                  </m:oMath>
                </a14:m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5000 Å, c = 3 x </a:t>
                </a:r>
                <a14:m>
                  <m:oMath xmlns:m="http://schemas.openxmlformats.org/officeDocument/2006/math"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</m:t>
                    </m:r>
                    <m:sSup>
                      <m:sSup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  <m:sup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∴</m:t>
                    </m:r>
                  </m:oMath>
                </a14:m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2×10×(3×</m:t>
                        </m:r>
                        <m:sSup>
                          <m:sSupPr>
                            <m:ctrlP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</m:sSup>
                        <m:sSup>
                          <m:sSupPr>
                            <m:ctrlP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(3×</m:t>
                        </m:r>
                        <m:sSup>
                          <m:sSupPr>
                            <m:ctrlP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8</m:t>
                            </m:r>
                          </m:sup>
                        </m:sSup>
                        <m:sSup>
                          <m:sSupPr>
                            <m:ctrlP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×5×</m:t>
                        </m:r>
                        <m:sSup>
                          <m:sSupPr>
                            <m:ctrlP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−7</m:t>
                            </m:r>
                          </m:sup>
                        </m:sSup>
                      </m:den>
                    </m:f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2×9×</m:t>
                        </m:r>
                        <m:sSup>
                          <m:sSupPr>
                            <m:ctrlP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sup>
                        </m:sSup>
                      </m:num>
                      <m:den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9×6×</m:t>
                        </m:r>
                        <m:sSup>
                          <m:sSupPr>
                            <m:ctrlP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I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sup>
                        </m:sSup>
                      </m:den>
                    </m:f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I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I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=0.4 </m:t>
                    </m:r>
                  </m:oMath>
                </a14:m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fringe</a:t>
                </a: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Which is almost 0-4 of a fringe width.</a:t>
                </a: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19) Thus, a shift of less than half (0.4 fringe) a fringe was only expected. </a:t>
                </a: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Michel- son and Morley could observe a shift of about 0.01 of fringe.</a:t>
                </a: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But they could not defect any shift in different seasons on the earth surface. So, it was a null or negative result.</a:t>
                </a: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20) This negative or null result suggests that it is impossible to measure the speed of the earth relative to the ether. These observations led Einstein to propose theory of relativity.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50ACDA-3E65-72D0-6943-703DA632BC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5079" y="1071480"/>
                <a:ext cx="9182492" cy="4509187"/>
              </a:xfrm>
              <a:blipFill>
                <a:blip r:embed="rId2"/>
                <a:stretch>
                  <a:fillRect l="-13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05C2B97-F77F-705A-34B1-AE90E07921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08" y="1071480"/>
            <a:ext cx="3899125" cy="41698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4286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817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RELATIVISTIC MECHANICS</vt:lpstr>
      <vt:lpstr>GALILEAN TRANSFORMATIONS</vt:lpstr>
      <vt:lpstr>MICHELSON – MORLEY EXPERIMENT</vt:lpstr>
      <vt:lpstr>MICHELSON – MORLEY EXPERIMENT</vt:lpstr>
      <vt:lpstr>MICHELSON – MORLEY EXPERIMENT</vt:lpstr>
      <vt:lpstr>MICHELSON – MORLEY EXPERIMENT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BHARAT RAJU</dc:creator>
  <cp:lastModifiedBy>BHARAT RAJU</cp:lastModifiedBy>
  <cp:revision>1</cp:revision>
  <dcterms:created xsi:type="dcterms:W3CDTF">2024-06-22T04:35:01Z</dcterms:created>
  <dcterms:modified xsi:type="dcterms:W3CDTF">2024-06-22T04:47:42Z</dcterms:modified>
</cp:coreProperties>
</file>