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C16E3D-3D8B-4762-BCE8-240746CE2219}" type="datetimeFigureOut">
              <a:rPr lang="en-IN" smtClean="0"/>
              <a:t>22-06-2024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27E807-B700-41E7-8BFF-994817999E7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10407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27E807-B700-41E7-8BFF-994817999E7B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589718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27E807-B700-41E7-8BFF-994817999E7B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3904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27E807-B700-41E7-8BFF-994817999E7B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84260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321BB-4819-B503-778D-50BF731F48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27460E-5B14-2D4F-0A65-09268A8722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8FB0F6-9BF5-A2FF-C395-EB3DD88B7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C423C-A708-41BF-97B2-BFA3AF2E8B52}" type="datetimeFigureOut">
              <a:rPr lang="en-IN" smtClean="0"/>
              <a:t>22-06-2024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EFC2C-9A51-9A43-206F-12803B016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80B626-9365-65CB-00E8-603E81C41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2859B-A58D-4746-B293-8B879C02CD1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7713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8B4AD-31CF-3B24-22C0-09330DB17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778B65-65D7-C5E3-F640-EF8AF06565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DC0F76-D686-5F14-87B1-884FA79DC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C423C-A708-41BF-97B2-BFA3AF2E8B52}" type="datetimeFigureOut">
              <a:rPr lang="en-IN" smtClean="0"/>
              <a:t>22-06-2024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19B15-D7E4-9EB5-ED23-DD33ECCA4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F20D83-F3CB-D069-4CF4-7DCB8F29F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2859B-A58D-4746-B293-8B879C02CD1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38077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6A3D9C-521C-1DF8-C8A4-0F7BE121B2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F53CF4-7320-174A-2F42-C068E06EF2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7D3F0B-C333-30E5-691F-CFA9FDF7B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C423C-A708-41BF-97B2-BFA3AF2E8B52}" type="datetimeFigureOut">
              <a:rPr lang="en-IN" smtClean="0"/>
              <a:t>22-06-2024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206627-0CA9-EEDD-72C4-2BDB784A3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09A7D4-5D0C-401B-D1C5-B8C6B3436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2859B-A58D-4746-B293-8B879C02CD1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23466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D89A3-A39E-0C3D-1157-B98DEE23A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90CC4C-05B3-E3CD-D88F-754289B048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C953FE-0625-7B9F-4611-485948208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C423C-A708-41BF-97B2-BFA3AF2E8B52}" type="datetimeFigureOut">
              <a:rPr lang="en-IN" smtClean="0"/>
              <a:t>22-06-2024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074F02-D9A9-B8FA-0A72-3A765421A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1485F4-1AA0-606B-F131-999137DF4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2859B-A58D-4746-B293-8B879C02CD1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16962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D3D49-39C6-0030-9C69-AFAD45387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B8866A-FE27-AB54-1A85-6D919CF21F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E66D15-865B-870D-E129-50BF08241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C423C-A708-41BF-97B2-BFA3AF2E8B52}" type="datetimeFigureOut">
              <a:rPr lang="en-IN" smtClean="0"/>
              <a:t>22-06-2024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222541-AB03-DA32-5DEF-F6FC2A355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A7DE03-463F-6B70-B1FB-40854FE1F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2859B-A58D-4746-B293-8B879C02CD1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5910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52D83-2E3A-7A4D-846E-CFBABADE4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FF8025-9BBE-2901-4320-0C32B690D5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0B363F-FEF2-8F0B-D13B-469F839463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AB9CD0-8681-AAB5-20F3-5F03954C9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C423C-A708-41BF-97B2-BFA3AF2E8B52}" type="datetimeFigureOut">
              <a:rPr lang="en-IN" smtClean="0"/>
              <a:t>22-06-2024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F750F4-3124-EA0D-B95A-9CC1AE391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45B2BB-8459-B6CB-ACC0-B81CFDF78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2859B-A58D-4746-B293-8B879C02CD1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12396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3F463-6AE6-303C-C967-25856A1FC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251BDF-0119-2839-4987-F5B0A556AE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98AC28-C983-13C3-E68F-559A227149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24816A-816F-7835-6908-ED84FDAE6C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BC5E79-F40C-6DFF-53BD-6549967DF4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FF01DC-92B0-0234-90ED-B73D804BE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C423C-A708-41BF-97B2-BFA3AF2E8B52}" type="datetimeFigureOut">
              <a:rPr lang="en-IN" smtClean="0"/>
              <a:t>22-06-2024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45C91C-7427-3C94-D710-E9F2D66EB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5AB9E6-7775-694D-6874-D219E024B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2859B-A58D-4746-B293-8B879C02CD1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77577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048AD-D8AC-54FE-08D2-BE0E8E8E9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08AA30-1179-AD8F-6C24-BC7D4E975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C423C-A708-41BF-97B2-BFA3AF2E8B52}" type="datetimeFigureOut">
              <a:rPr lang="en-IN" smtClean="0"/>
              <a:t>22-06-2024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A93C48-19A3-2592-4DB6-88F1BD410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09A184-2B7C-BECF-CC68-90F4A28C6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2859B-A58D-4746-B293-8B879C02CD1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38404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6A1951-9AE7-EFFC-7E1F-9BE3752BA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C423C-A708-41BF-97B2-BFA3AF2E8B52}" type="datetimeFigureOut">
              <a:rPr lang="en-IN" smtClean="0"/>
              <a:t>22-06-2024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6196F9-7FE4-1C4A-C5B2-CCDD40C98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93CC4-9951-4B45-B250-23B529628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2859B-A58D-4746-B293-8B879C02CD1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93173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F2099-219B-098B-574C-D3276B95B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A6620F-C1DE-1C8B-52D9-8B0199BB19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E0FDC4-D873-865A-ABB4-3D6CD65FDA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509A24-C025-8A94-E060-54E8122EC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C423C-A708-41BF-97B2-BFA3AF2E8B52}" type="datetimeFigureOut">
              <a:rPr lang="en-IN" smtClean="0"/>
              <a:t>22-06-2024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1A759D-D0C4-1000-91E9-73BF41CB1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D83503-6B89-9044-291B-10697B7B3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2859B-A58D-4746-B293-8B879C02CD1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13310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2866F-692F-060B-E98E-920A7501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D1EB04-EC14-8E3B-53DD-772C74E797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590489-D95A-39E6-F0F4-7EC976D41F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AA857D-80CD-CF82-9181-171E1A696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C423C-A708-41BF-97B2-BFA3AF2E8B52}" type="datetimeFigureOut">
              <a:rPr lang="en-IN" smtClean="0"/>
              <a:t>22-06-2024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C7D20B-72E6-7987-FF7E-F69AC9DB2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5FE356-4E48-924B-DEBD-5309E1B36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2859B-A58D-4746-B293-8B879C02CD1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19743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777DFBA-782A-3D74-CBCB-9D8E069BD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F04B4D-3B64-8D59-8AE5-AD9CFF24B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545EFF-CC98-C376-FCD1-3A58CC5201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BC423C-A708-41BF-97B2-BFA3AF2E8B52}" type="datetimeFigureOut">
              <a:rPr lang="en-IN" smtClean="0"/>
              <a:t>22-06-2024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596BCC-A2C6-66CE-3AA5-74216951C9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D9BB2B-4AEE-3F5D-130B-5365D94C75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2859B-A58D-4746-B293-8B879C02CD1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25380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E8520-573F-F3AF-C2B8-F35EDE1480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0E9B8C-1CE2-93C0-EB04-6C75E10261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A2E6EC5-6FA8-395E-ECAD-D7746D6692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1999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522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366BF-AF52-78B6-4F88-503B0D593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VIBRATING STRINGS</a:t>
            </a:r>
            <a:endParaRPr lang="en-IN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B55AA0-5B3C-9856-4FDB-3BAC564E3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157648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C4A4F-C0E8-0584-1758-FC4B9C93D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1) Transverse Wave </a:t>
            </a:r>
            <a:r>
              <a:rPr lang="en-I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P</a:t>
            </a:r>
            <a:r>
              <a:rPr lang="en-IN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ropagation along a Stretched </a:t>
            </a:r>
            <a:r>
              <a:rPr lang="en-I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S</a:t>
            </a:r>
            <a:r>
              <a:rPr lang="en-IN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tring</a:t>
            </a:r>
            <a:br>
              <a:rPr lang="en-IN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Gautami" panose="020B0502040204020203" pitchFamily="34" charset="0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062D37-22D7-B587-FEE9-3C7B8DB96F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6000"/>
              </a:lnSpc>
              <a:spcAft>
                <a:spcPts val="800"/>
              </a:spcAft>
            </a:pPr>
            <a: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Transverse waves: Waves produced when the particles of the medium are vibrating perpendicular to the direction of propagation of waves are called transverse waves.  </a:t>
            </a:r>
            <a:endParaRPr lang="en-IN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Gautami" panose="020B0502040204020203" pitchFamily="34" charset="0"/>
            </a:endParaRPr>
          </a:p>
          <a:p>
            <a:pPr>
              <a:lnSpc>
                <a:spcPct val="116000"/>
              </a:lnSpc>
              <a:spcAft>
                <a:spcPts val="800"/>
              </a:spcAft>
            </a:pPr>
            <a: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Velocity of transverse waves in strings </a:t>
            </a:r>
            <a:endParaRPr lang="en-IN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Gautami" panose="020B0502040204020203" pitchFamily="34" charset="0"/>
            </a:endParaRPr>
          </a:p>
          <a:p>
            <a:pPr>
              <a:lnSpc>
                <a:spcPct val="116000"/>
              </a:lnSpc>
              <a:spcAft>
                <a:spcPts val="800"/>
              </a:spcAft>
            </a:pPr>
            <a: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1) A string AB stretched under tension T is plucked at the middle point and released.  T MS  </a:t>
            </a:r>
            <a:endParaRPr lang="en-IN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Gautami" panose="020B0502040204020203" pitchFamily="34" charset="0"/>
            </a:endParaRPr>
          </a:p>
          <a:p>
            <a:pPr>
              <a:lnSpc>
                <a:spcPct val="116000"/>
              </a:lnSpc>
              <a:spcAft>
                <a:spcPts val="800"/>
              </a:spcAft>
            </a:pPr>
            <a: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2) When it begins to vibrate, the component of the tension at right angles to the string tends PA e to bring the string back to its original position.  0-80 RMA &amp;  </a:t>
            </a:r>
            <a:endParaRPr lang="en-IN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Gautami" panose="020B0502040204020203" pitchFamily="34" charset="0"/>
            </a:endParaRPr>
          </a:p>
          <a:p>
            <a:pPr>
              <a:lnSpc>
                <a:spcPct val="116000"/>
              </a:lnSpc>
              <a:spcAft>
                <a:spcPts val="800"/>
              </a:spcAft>
            </a:pPr>
            <a: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3) PO is a small portion of the string  </a:t>
            </a:r>
            <a:endParaRPr lang="en-IN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Gautami" panose="020B0502040204020203" pitchFamily="34" charset="0"/>
            </a:endParaRPr>
          </a:p>
          <a:p>
            <a:pPr>
              <a:lnSpc>
                <a:spcPct val="116000"/>
              </a:lnSpc>
              <a:spcAft>
                <a:spcPts val="800"/>
              </a:spcAft>
            </a:pPr>
            <a: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4) The tension at P acts along the tangent PR while that at acts along the tangent QS.  </a:t>
            </a:r>
            <a:endParaRPr lang="en-IN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Gautami" panose="020B0502040204020203" pitchFamily="34" charset="0"/>
            </a:endParaRPr>
          </a:p>
          <a:p>
            <a:pPr>
              <a:lnSpc>
                <a:spcPct val="116000"/>
              </a:lnSpc>
              <a:spcAft>
                <a:spcPts val="800"/>
              </a:spcAft>
            </a:pPr>
            <a: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5) The tangents PR and QS are inclined to the x-axis at an angle 0 and 0- 80 respectively.  </a:t>
            </a:r>
            <a:endParaRPr lang="en-IN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Gautami" panose="020B0502040204020203" pitchFamily="34" charset="0"/>
            </a:endParaRPr>
          </a:p>
          <a:p>
            <a:pPr>
              <a:lnSpc>
                <a:spcPct val="116000"/>
              </a:lnSpc>
              <a:spcAft>
                <a:spcPts val="800"/>
              </a:spcAft>
            </a:pPr>
            <a: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6) The angle 60 is very small as the amplitude of the string is very small.   </a:t>
            </a:r>
            <a:endParaRPr lang="en-IN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Gautami" panose="020B0502040204020203" pitchFamily="34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46314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C4A4F-C0E8-0584-1758-FC4B9C93D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1) Transverse Wave </a:t>
            </a:r>
            <a:r>
              <a:rPr lang="en-I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P</a:t>
            </a:r>
            <a:r>
              <a:rPr lang="en-IN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ropagation along a Stretched </a:t>
            </a:r>
            <a:r>
              <a:rPr lang="en-I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S</a:t>
            </a:r>
            <a:r>
              <a:rPr lang="en-IN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tring</a:t>
            </a:r>
            <a:br>
              <a:rPr lang="en-IN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Gautami" panose="020B0502040204020203" pitchFamily="34" charset="0"/>
              </a:rPr>
            </a:b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5062D37-22D7-B587-FEE9-3C7B8DB96F0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911225"/>
                <a:ext cx="10515600" cy="4351338"/>
              </a:xfrm>
            </p:spPr>
            <p:txBody>
              <a:bodyPr>
                <a:noAutofit/>
              </a:bodyPr>
              <a:lstStyle/>
              <a:p>
                <a:pPr>
                  <a:lnSpc>
                    <a:spcPct val="116000"/>
                  </a:lnSpc>
                  <a:spcAft>
                    <a:spcPts val="800"/>
                  </a:spcAft>
                </a:pPr>
                <a:r>
                  <a:rPr lang="en-IN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7) Component of tension T acting at P in the horizontal direction is T cos 0 and in vertical direction it is T sin </a:t>
                </a:r>
                <a:endParaRPr lang="en-IN" sz="20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Gautami" panose="020B0502040204020203" pitchFamily="34" charset="0"/>
                </a:endParaRPr>
              </a:p>
              <a:p>
                <a:pPr>
                  <a:lnSpc>
                    <a:spcPct val="116000"/>
                  </a:lnSpc>
                  <a:spcAft>
                    <a:spcPts val="800"/>
                  </a:spcAft>
                </a:pPr>
                <a:r>
                  <a:rPr lang="en-IN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8) Component of tension T acting at Q in the horizontal direction T cos (0- 80) and in vertical direction it is T sin (0-80)  </a:t>
                </a:r>
                <a:endParaRPr lang="en-IN" sz="20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Gautami" panose="020B0502040204020203" pitchFamily="34" charset="0"/>
                </a:endParaRPr>
              </a:p>
              <a:p>
                <a:pPr>
                  <a:lnSpc>
                    <a:spcPct val="116000"/>
                  </a:lnSpc>
                  <a:spcAft>
                    <a:spcPts val="800"/>
                  </a:spcAft>
                </a:pPr>
                <a:r>
                  <a:rPr lang="en-IN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9) T cos 0 and </a:t>
                </a:r>
                <a:r>
                  <a:rPr lang="en-IN" sz="20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Tcos</a:t>
                </a:r>
                <a:r>
                  <a:rPr lang="en-IN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 (0-80) are nearly equal. Since 80 is very small they cancel each other as they act in opposite directions  </a:t>
                </a:r>
                <a:endParaRPr lang="en-IN" sz="20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Gautami" panose="020B0502040204020203" pitchFamily="34" charset="0"/>
                </a:endParaRPr>
              </a:p>
              <a:p>
                <a:pPr>
                  <a:lnSpc>
                    <a:spcPct val="116000"/>
                  </a:lnSpc>
                  <a:spcAft>
                    <a:spcPts val="800"/>
                  </a:spcAft>
                </a:pPr>
                <a:r>
                  <a:rPr lang="en-IN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10) Resultant force in vertically downward direction = </a:t>
                </a:r>
                <a14:m>
                  <m:oMath xmlns:m="http://schemas.openxmlformats.org/officeDocument/2006/math"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𝑇𝑠𝑖𝑛</m:t>
                    </m:r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0 − </m:t>
                    </m:r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𝑇</m:t>
                    </m:r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𝑠𝑖𝑛</m:t>
                    </m:r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(0− </m:t>
                    </m:r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𝛿</m:t>
                    </m:r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0)</m:t>
                    </m:r>
                  </m:oMath>
                </a14:m>
                <a:r>
                  <a:rPr lang="en-IN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  </a:t>
                </a:r>
                <a:endParaRPr lang="en-IN" sz="20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Gautami" panose="020B0502040204020203" pitchFamily="34" charset="0"/>
                </a:endParaRPr>
              </a:p>
              <a:p>
                <a:pPr>
                  <a:lnSpc>
                    <a:spcPct val="116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𝐹</m:t>
                    </m:r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𝑇</m:t>
                    </m:r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{</m:t>
                    </m:r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𝑠𝑖𝑛</m:t>
                    </m:r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𝜃</m:t>
                    </m:r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func>
                      <m:funcPr>
                        <m:ctrlP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IN" sz="20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𝜃</m:t>
                            </m:r>
                            <m: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𝛿𝜃</m:t>
                            </m:r>
                          </m:e>
                        </m:d>
                      </m:e>
                    </m:func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}</m:t>
                    </m:r>
                  </m:oMath>
                </a14:m>
                <a:endParaRPr lang="en-IN" sz="20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Gautami" panose="020B0502040204020203" pitchFamily="34" charset="0"/>
                </a:endParaRPr>
              </a:p>
              <a:p>
                <a:pPr>
                  <a:lnSpc>
                    <a:spcPct val="116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𝑇</m:t>
                    </m:r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{</m:t>
                    </m:r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𝑠𝑖𝑛</m:t>
                    </m:r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𝜃</m:t>
                    </m:r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𝑠𝑖𝑛</m:t>
                    </m:r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𝜃</m:t>
                    </m:r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𝑐𝑜𝑠</m:t>
                    </m:r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𝛿𝜃</m:t>
                    </m:r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func>
                      <m:funcPr>
                        <m:ctrlP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IN" sz="20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cos</m:t>
                        </m:r>
                      </m:fName>
                      <m:e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𝑠𝑖𝑛</m:t>
                        </m:r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𝛿𝜃</m:t>
                        </m:r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}=</m:t>
                        </m:r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𝐶𝑜𝑠</m:t>
                        </m:r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𝜃𝛿𝜃</m:t>
                        </m:r>
                      </m:e>
                    </m:func>
                  </m:oMath>
                </a14:m>
                <a:endParaRPr lang="en-IN" sz="20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Gautami" panose="020B0502040204020203" pitchFamily="34" charset="0"/>
                </a:endParaRPr>
              </a:p>
              <a:p>
                <a:pPr>
                  <a:lnSpc>
                    <a:spcPct val="116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[</m:t>
                    </m:r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𝑠𝑖𝑛</m:t>
                    </m:r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𝛿𝜃</m:t>
                    </m:r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𝛿𝜃</m:t>
                    </m:r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𝑎𝑛𝑑</m:t>
                    </m:r>
                    <m:func>
                      <m:funcPr>
                        <m:ctrlP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IN" sz="20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cos</m:t>
                        </m:r>
                      </m:fName>
                      <m:e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𝛿𝜃</m:t>
                        </m:r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=1</m:t>
                        </m:r>
                      </m:e>
                    </m:func>
                  </m:oMath>
                </a14:m>
                <a:endParaRPr lang="en-IN" sz="20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Gautami" panose="020B0502040204020203" pitchFamily="34" charset="0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5062D37-22D7-B587-FEE9-3C7B8DB96F0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911225"/>
                <a:ext cx="10515600" cy="4351338"/>
              </a:xfrm>
              <a:blipFill>
                <a:blip r:embed="rId3"/>
                <a:stretch>
                  <a:fillRect l="-522" t="-140" r="-812" b="-16527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2053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C4A4F-C0E8-0584-1758-FC4B9C93D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1) Transverse Wave </a:t>
            </a:r>
            <a:r>
              <a:rPr lang="en-I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P</a:t>
            </a:r>
            <a:r>
              <a:rPr lang="en-IN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ropagation along a Stretched </a:t>
            </a:r>
            <a:r>
              <a:rPr lang="en-I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S</a:t>
            </a:r>
            <a:r>
              <a:rPr lang="en-IN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tring</a:t>
            </a:r>
            <a:br>
              <a:rPr lang="en-IN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Gautami" panose="020B0502040204020203" pitchFamily="34" charset="0"/>
              </a:rPr>
            </a:b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5062D37-22D7-B587-FEE9-3C7B8DB96F0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911225"/>
                <a:ext cx="10515600" cy="4351338"/>
              </a:xfrm>
            </p:spPr>
            <p:txBody>
              <a:bodyPr>
                <a:noAutofit/>
              </a:bodyPr>
              <a:lstStyle/>
              <a:p>
                <a:pPr>
                  <a:lnSpc>
                    <a:spcPct val="116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en-IN" sz="20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𝐹</m:t>
                    </m:r>
                    <m:r>
                      <a:rPr lang="en-IN" sz="20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IN" sz="20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𝑇𝑑</m:t>
                    </m:r>
                    <m:r>
                      <a:rPr lang="en-IN" sz="20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IN" sz="20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𝑠𝑖𝑛</m:t>
                    </m:r>
                    <m:r>
                      <a:rPr lang="en-IN" sz="20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𝜃</m:t>
                    </m:r>
                    <m:r>
                      <a:rPr lang="en-IN" sz="20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  <m:r>
                      <a:rPr lang="en-IN" sz="20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𝐹</m:t>
                    </m:r>
                    <m:r>
                      <a:rPr lang="en-IN" sz="20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IN" sz="20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𝑇</m:t>
                    </m:r>
                    <m:f>
                      <m:fPr>
                        <m:ctrlP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</m:num>
                      <m:den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𝑑𝑥</m:t>
                        </m:r>
                      </m:den>
                    </m:f>
                    <m:d>
                      <m:dPr>
                        <m:ctrlP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𝑑𝑦</m:t>
                            </m:r>
                          </m:num>
                          <m:den>
                            <m: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𝑑𝑥</m:t>
                            </m:r>
                          </m:den>
                        </m:f>
                      </m:e>
                    </m:d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𝛿</m:t>
                    </m:r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𝑇</m:t>
                    </m:r>
                    <m:f>
                      <m:fPr>
                        <m:ctrlP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num>
                      <m:den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IN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𝛿</m:t>
                    </m:r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→(1)</m:t>
                    </m:r>
                  </m:oMath>
                </a14:m>
                <a:endParaRPr lang="en-IN" sz="20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Gautami" panose="020B0502040204020203" pitchFamily="34" charset="0"/>
                </a:endParaRPr>
              </a:p>
              <a:p>
                <a:pPr>
                  <a:lnSpc>
                    <a:spcPct val="116000"/>
                  </a:lnSpc>
                  <a:spcAft>
                    <a:spcPts val="800"/>
                  </a:spcAft>
                </a:pPr>
                <a:r>
                  <a:rPr lang="en-IN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11) If m is the mass per unit length of the wire, the force on the element PQ of the wire = </a:t>
                </a:r>
                <a14:m>
                  <m:oMath xmlns:m="http://schemas.openxmlformats.org/officeDocument/2006/math"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𝑚</m:t>
                    </m:r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𝛿</m:t>
                    </m:r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num>
                      <m:den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IN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(2) dt  </a:t>
                </a:r>
                <a:endParaRPr lang="en-IN" sz="20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Gautami" panose="020B0502040204020203" pitchFamily="34" charset="0"/>
                </a:endParaRPr>
              </a:p>
              <a:p>
                <a:pPr>
                  <a:lnSpc>
                    <a:spcPct val="116000"/>
                  </a:lnSpc>
                  <a:spcAft>
                    <a:spcPts val="800"/>
                  </a:spcAft>
                </a:pPr>
                <a:r>
                  <a:rPr lang="en-IN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12) From (1) and (2) we get </a:t>
                </a:r>
                <a14:m>
                  <m:oMath xmlns:m="http://schemas.openxmlformats.org/officeDocument/2006/math"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𝑚</m:t>
                    </m:r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𝛿</m:t>
                    </m:r>
                    <m:f>
                      <m:fPr>
                        <m:ctrlP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num>
                      <m:den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𝑇</m:t>
                    </m:r>
                    <m:f>
                      <m:fPr>
                        <m:ctrlP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num>
                      <m:den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IN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 .</a:t>
                </a:r>
                <a14:m>
                  <m:oMath xmlns:m="http://schemas.openxmlformats.org/officeDocument/2006/math"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𝛿</m:t>
                    </m:r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endParaRPr lang="en-IN" sz="20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Gautami" panose="020B0502040204020203" pitchFamily="34" charset="0"/>
                </a:endParaRPr>
              </a:p>
              <a:p>
                <a:pPr>
                  <a:lnSpc>
                    <a:spcPct val="116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num>
                      <m:den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num>
                      <m:den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den>
                    </m:f>
                    <m:f>
                      <m:fPr>
                        <m:ctrlP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num>
                      <m:den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IN" sz="20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Gautami" panose="020B0502040204020203" pitchFamily="34" charset="0"/>
                </a:endParaRPr>
              </a:p>
              <a:p>
                <a:pPr>
                  <a:lnSpc>
                    <a:spcPct val="116000"/>
                  </a:lnSpc>
                  <a:spcAft>
                    <a:spcPts val="800"/>
                  </a:spcAft>
                </a:pPr>
                <a:r>
                  <a:rPr lang="en-IN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13) Comparing this with the differential equation of wave motion </a:t>
                </a:r>
                <a:endParaRPr lang="en-IN" sz="20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Gautami" panose="020B0502040204020203" pitchFamily="34" charset="0"/>
                </a:endParaRPr>
              </a:p>
              <a:p>
                <a:pPr>
                  <a:lnSpc>
                    <a:spcPct val="116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num>
                      <m:den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𝑉</m:t>
                        </m:r>
                      </m:e>
                      <m:sup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f>
                      <m:fPr>
                        <m:ctrlP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num>
                      <m:den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IN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IN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  we get ,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𝑉</m:t>
                        </m:r>
                      </m:e>
                      <m:sup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IN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num>
                      <m:den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den>
                    </m:f>
                  </m:oMath>
                </a14:m>
                <a:r>
                  <a:rPr lang="en-IN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  velocity  V=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/</m:t>
                        </m:r>
                        <m:r>
                          <a:rPr lang="en-IN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e>
                    </m:rad>
                    <m:r>
                      <a:rPr lang="en-IN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→4</m:t>
                    </m:r>
                  </m:oMath>
                </a14:m>
                <a:endParaRPr lang="en-IN" sz="20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Gautami" panose="020B0502040204020203" pitchFamily="34" charset="0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5062D37-22D7-B587-FEE9-3C7B8DB96F0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911225"/>
                <a:ext cx="10515600" cy="4351338"/>
              </a:xfrm>
              <a:blipFill>
                <a:blip r:embed="rId3"/>
                <a:stretch>
                  <a:fillRect l="-522" b="-8683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2215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C4A4F-C0E8-0584-1758-FC4B9C93D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1) Transverse Wave </a:t>
            </a:r>
            <a:r>
              <a:rPr lang="en-I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P</a:t>
            </a:r>
            <a:r>
              <a:rPr lang="en-IN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ropagation along a Stretched </a:t>
            </a:r>
            <a:r>
              <a:rPr lang="en-I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S</a:t>
            </a:r>
            <a:r>
              <a:rPr lang="en-IN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tring</a:t>
            </a:r>
            <a:br>
              <a:rPr lang="en-IN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Gautami" panose="020B0502040204020203" pitchFamily="34" charset="0"/>
              </a:rPr>
            </a:b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5062D37-22D7-B587-FEE9-3C7B8DB96F0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911225"/>
                <a:ext cx="10515600" cy="4351338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IN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Laws of Transverse Vibrations:  </a:t>
                </a:r>
                <a:endParaRPr lang="en-IN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I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 law: At a constant tension and constant linear density the frequency of the fundamental note emitted by a string is inversely proportional to its length i.e., </a:t>
                </a:r>
                <a14:m>
                  <m:oMath xmlns:m="http://schemas.openxmlformats.org/officeDocument/2006/math">
                    <m:r>
                      <a:rPr lang="en-IN" sz="1600" i="1"/>
                      <m:t>𝑣</m:t>
                    </m:r>
                    <m:r>
                      <a:rPr lang="en-IN" sz="1600" i="1"/>
                      <m:t> </m:t>
                    </m:r>
                    <m:r>
                      <a:rPr lang="en-IN" sz="1600" i="1"/>
                      <m:t>𝑜</m:t>
                    </m:r>
                    <m:r>
                      <a:rPr lang="en-IN" sz="1600" i="1"/>
                      <m:t> 1/</m:t>
                    </m:r>
                    <m:r>
                      <a:rPr lang="en-IN" sz="1600" i="1"/>
                      <m:t>𝑙</m:t>
                    </m:r>
                    <m:r>
                      <a:rPr lang="en-IN" sz="1600" i="1"/>
                      <m:t> </m:t>
                    </m:r>
                    <m:r>
                      <a:rPr lang="en-IN" sz="1600" i="1"/>
                      <m:t>𝑤h𝑒𝑛</m:t>
                    </m:r>
                    <m:r>
                      <a:rPr lang="en-IN" sz="1600" i="1"/>
                      <m:t> </m:t>
                    </m:r>
                    <m:r>
                      <a:rPr lang="en-IN" sz="1600" i="1"/>
                      <m:t>𝑇</m:t>
                    </m:r>
                    <m:r>
                      <a:rPr lang="en-IN" sz="1600" i="1"/>
                      <m:t> </m:t>
                    </m:r>
                    <m:r>
                      <a:rPr lang="en-IN" sz="1600" i="1"/>
                      <m:t>𝑎𝑛𝑑</m:t>
                    </m:r>
                    <m:r>
                      <a:rPr lang="en-IN" sz="1600" i="1"/>
                      <m:t> </m:t>
                    </m:r>
                    <m:r>
                      <a:rPr lang="en-IN" sz="1600" i="1"/>
                      <m:t>𝑚</m:t>
                    </m:r>
                    <m:r>
                      <a:rPr lang="en-IN" sz="1600" i="1"/>
                      <m:t>′ </m:t>
                    </m:r>
                  </m:oMath>
                </a14:m>
                <a:r>
                  <a:rPr lang="en-I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are constants.  </a:t>
                </a:r>
              </a:p>
              <a:p>
                <a:r>
                  <a:rPr lang="en-I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II law: When the length and linear density are constant the fundamental note emitted is directly proportional to the square root of Tension</a:t>
                </a:r>
                <a14:m>
                  <m:oMath xmlns:m="http://schemas.openxmlformats.org/officeDocument/2006/math">
                    <m:r>
                      <a:rPr lang="en-IN" sz="1600" i="1"/>
                      <m:t> </m:t>
                    </m:r>
                    <m:r>
                      <a:rPr lang="en-IN" sz="1600" i="1"/>
                      <m:t>𝑣</m:t>
                    </m:r>
                    <m:r>
                      <a:rPr lang="en-IN" sz="1600" i="1"/>
                      <m:t> </m:t>
                    </m:r>
                    <m:r>
                      <a:rPr lang="en-IN" sz="1600" i="1"/>
                      <m:t>𝑜</m:t>
                    </m:r>
                    <m:r>
                      <a:rPr lang="en-IN" sz="1600" i="1"/>
                      <m:t> </m:t>
                    </m:r>
                    <m:r>
                      <a:rPr lang="en-IN" sz="1600" i="1"/>
                      <m:t>𝑉𝑇</m:t>
                    </m:r>
                  </m:oMath>
                </a14:m>
                <a:r>
                  <a:rPr lang="en-I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when I and m are constants.  </a:t>
                </a:r>
              </a:p>
              <a:p>
                <a:r>
                  <a:rPr lang="en-I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III law: When the length and tension are constant the fundamental note emitted is inversely proportional to the square root of mass per unit length, </a:t>
                </a:r>
                <a14:m>
                  <m:oMath xmlns:m="http://schemas.openxmlformats.org/officeDocument/2006/math">
                    <m:r>
                      <a:rPr lang="en-IN" sz="1600" i="1"/>
                      <m:t>𝑢</m:t>
                    </m:r>
                    <m:r>
                      <a:rPr lang="en-IN" sz="1600" i="1"/>
                      <m:t>, </m:t>
                    </m:r>
                    <m:r>
                      <a:rPr lang="en-IN" sz="1600" i="1"/>
                      <m:t>𝑣</m:t>
                    </m:r>
                    <m:r>
                      <a:rPr lang="en-IN" sz="1600" i="1"/>
                      <m:t> </m:t>
                    </m:r>
                    <m:r>
                      <a:rPr lang="en-IN" sz="1600" i="1"/>
                      <m:t>𝑜</m:t>
                    </m:r>
                    <m:r>
                      <a:rPr lang="en-IN" sz="1600" i="1"/>
                      <m:t> 1/</m:t>
                    </m:r>
                    <m:r>
                      <a:rPr lang="en-IN" sz="1600" i="1"/>
                      <m:t>𝑁𝑚</m:t>
                    </m:r>
                  </m:oMath>
                </a14:m>
                <a:r>
                  <a:rPr lang="en-I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when land T are constant.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5062D37-22D7-B587-FEE9-3C7B8DB96F0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911225"/>
                <a:ext cx="10515600" cy="4351338"/>
              </a:xfrm>
              <a:blipFill>
                <a:blip r:embed="rId3"/>
                <a:stretch>
                  <a:fillRect l="-1217" t="-238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2843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58A1A-5BC7-E322-FDA7-2A73A40F4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2) General solution of Wave </a:t>
            </a:r>
            <a:r>
              <a:rPr lang="en-I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IN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quation</a:t>
            </a:r>
            <a:endParaRPr lang="en-IN" sz="28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EB75D12-3612-6940-D479-964451FA259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49664" y="1253331"/>
                <a:ext cx="10515600" cy="4351338"/>
              </a:xfrm>
            </p:spPr>
            <p:txBody>
              <a:bodyPr>
                <a:normAutofit fontScale="25000" lnSpcReduction="20000"/>
              </a:bodyPr>
              <a:lstStyle/>
              <a:p>
                <a:pPr>
                  <a:lnSpc>
                    <a:spcPct val="116000"/>
                  </a:lnSpc>
                  <a:spcAft>
                    <a:spcPts val="800"/>
                  </a:spcAft>
                </a:pPr>
                <a:r>
                  <a:rPr lang="en-IN" sz="5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1) Let any arbitrary function of either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𝑉𝑡</m:t>
                        </m:r>
                      </m:e>
                    </m:d>
                  </m:oMath>
                </a14:m>
                <a:r>
                  <a:rPr lang="en-IN" sz="5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 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𝑉𝑡</m:t>
                        </m:r>
                      </m:e>
                    </m:d>
                  </m:oMath>
                </a14:m>
                <a:r>
                  <a:rPr lang="en-IN" sz="5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 be the solution for the equation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IN" sz="5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IN" sz="56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IN" sz="56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𝑑</m:t>
                                </m:r>
                              </m:e>
                              <m:sup>
                                <m:r>
                                  <a:rPr lang="en-IN" sz="56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IN" sz="5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num>
                          <m:den>
                            <m:r>
                              <a:rPr lang="en-IN" sz="5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𝑑</m:t>
                            </m:r>
                            <m:sSup>
                              <m:sSupPr>
                                <m:ctrlPr>
                                  <a:rPr lang="en-IN" sz="56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IN" sz="56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n-IN" sz="56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IN" sz="5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IN" sz="5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𝑉</m:t>
                            </m:r>
                          </m:e>
                          <m:sup>
                            <m:r>
                              <a:rPr lang="en-IN" sz="5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f>
                          <m:fPr>
                            <m:ctrlPr>
                              <a:rPr lang="en-IN" sz="5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IN" sz="56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IN" sz="56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𝑑</m:t>
                                </m:r>
                              </m:e>
                              <m:sup>
                                <m:r>
                                  <a:rPr lang="en-IN" sz="56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IN" sz="5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num>
                          <m:den>
                            <m:r>
                              <a:rPr lang="en-IN" sz="5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𝑑</m:t>
                            </m:r>
                            <m:sSup>
                              <m:sSupPr>
                                <m:ctrlPr>
                                  <a:rPr lang="en-IN" sz="56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IN" sz="56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IN" sz="56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endParaRPr lang="en-IN" sz="56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Gautami" panose="020B0502040204020203" pitchFamily="34" charset="0"/>
                </a:endParaRPr>
              </a:p>
              <a:p>
                <a:pPr>
                  <a:lnSpc>
                    <a:spcPct val="116000"/>
                  </a:lnSpc>
                  <a:spcAft>
                    <a:spcPts val="800"/>
                  </a:spcAft>
                </a:pPr>
                <a:r>
                  <a:rPr lang="en-IN" sz="5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2) then the most general solution will be </a:t>
                </a:r>
                <a14:m>
                  <m:oMath xmlns:m="http://schemas.openxmlformats.org/officeDocument/2006/math"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𝑌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±</m:t>
                        </m:r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𝑉𝑡</m:t>
                        </m:r>
                      </m:e>
                    </m:d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→(1)</m:t>
                    </m:r>
                  </m:oMath>
                </a14:m>
                <a:endParaRPr lang="en-IN" sz="56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Gautami" panose="020B0502040204020203" pitchFamily="34" charset="0"/>
                </a:endParaRPr>
              </a:p>
              <a:p>
                <a:pPr>
                  <a:lnSpc>
                    <a:spcPct val="116000"/>
                  </a:lnSpc>
                  <a:spcAft>
                    <a:spcPts val="800"/>
                  </a:spcAft>
                </a:pPr>
                <a:r>
                  <a:rPr lang="en-IN" sz="5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3) Differentiating </a:t>
                </a:r>
                <a:r>
                  <a:rPr lang="en-IN" sz="56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eq</a:t>
                </a:r>
                <a:r>
                  <a:rPr lang="en-IN" sz="5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 (1) w.r.t to </a:t>
                </a:r>
                <a14:m>
                  <m:oMath xmlns:m="http://schemas.openxmlformats.org/officeDocument/2006/math"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endParaRPr lang="en-IN" sz="56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Gautami" panose="020B0502040204020203" pitchFamily="34" charset="0"/>
                </a:endParaRPr>
              </a:p>
              <a:p>
                <a:pPr>
                  <a:lnSpc>
                    <a:spcPct val="116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𝑑𝑥</m:t>
                        </m:r>
                      </m:den>
                    </m:f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p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±</m:t>
                        </m:r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𝑉𝑡</m:t>
                        </m:r>
                      </m:e>
                    </m:d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𝑎𝑛𝑑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IN" sz="5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IN" sz="5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IN" sz="5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num>
                      <m:den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n-IN" sz="5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IN" sz="5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IN" sz="5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p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′′</m:t>
                        </m:r>
                      </m:sup>
                    </m:sSup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(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±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𝑉𝑡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)→(2)</m:t>
                    </m:r>
                  </m:oMath>
                </a14:m>
                <a:endParaRPr lang="en-IN" sz="56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Gautami" panose="020B0502040204020203" pitchFamily="34" charset="0"/>
                </a:endParaRPr>
              </a:p>
              <a:p>
                <a:pPr>
                  <a:lnSpc>
                    <a:spcPct val="116000"/>
                  </a:lnSpc>
                  <a:spcAft>
                    <a:spcPts val="800"/>
                  </a:spcAft>
                </a:pPr>
                <a:r>
                  <a:rPr lang="en-IN" sz="5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4) Differentiating </a:t>
                </a:r>
                <a:r>
                  <a:rPr lang="en-IN" sz="56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eq</a:t>
                </a:r>
                <a:r>
                  <a:rPr lang="en-IN" sz="5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 (1) w.r.t to </a:t>
                </a:r>
                <a14:m>
                  <m:oMath xmlns:m="http://schemas.openxmlformats.org/officeDocument/2006/math"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′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′</m:t>
                    </m:r>
                  </m:oMath>
                </a14:m>
                <a:endParaRPr lang="en-IN" sz="56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Gautami" panose="020B0502040204020203" pitchFamily="34" charset="0"/>
                </a:endParaRPr>
              </a:p>
              <a:p>
                <a:pPr>
                  <a:lnSpc>
                    <a:spcPct val="116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𝑑𝑥</m:t>
                        </m:r>
                      </m:den>
                    </m:f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𝑉𝑓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′(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±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𝑉𝑡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en-IN" sz="56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Gautami" panose="020B0502040204020203" pitchFamily="34" charset="0"/>
                </a:endParaRPr>
              </a:p>
              <a:p>
                <a:pPr>
                  <a:lnSpc>
                    <a:spcPct val="116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IN" sz="5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IN" sz="5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IN" sz="5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num>
                      <m:den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n-IN" sz="5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IN" sz="5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IN" sz="5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𝑉</m:t>
                        </m:r>
                      </m:e>
                      <m:sup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p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′′</m:t>
                        </m:r>
                      </m:sup>
                    </m:sSup>
                    <m:d>
                      <m:dPr>
                        <m:ctrlP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±</m:t>
                        </m:r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𝑉𝑡</m:t>
                        </m:r>
                      </m:e>
                    </m:d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→(3)</m:t>
                    </m:r>
                  </m:oMath>
                </a14:m>
                <a:endParaRPr lang="en-IN" sz="56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Gautami" panose="020B0502040204020203" pitchFamily="34" charset="0"/>
                </a:endParaRPr>
              </a:p>
              <a:p>
                <a:pPr>
                  <a:lnSpc>
                    <a:spcPct val="116000"/>
                  </a:lnSpc>
                  <a:spcAft>
                    <a:spcPts val="800"/>
                  </a:spcAft>
                </a:pPr>
                <a:r>
                  <a:rPr lang="en-IN" sz="5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5) from </a:t>
                </a:r>
                <a:r>
                  <a:rPr lang="en-IN" sz="56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eq</a:t>
                </a:r>
                <a:r>
                  <a:rPr lang="en-IN" sz="5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 (2) and </a:t>
                </a:r>
                <a:r>
                  <a:rPr lang="en-IN" sz="56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eq</a:t>
                </a:r>
                <a:r>
                  <a:rPr lang="en-IN" sz="5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 (3)</a:t>
                </a:r>
                <a:endParaRPr lang="en-IN" sz="56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Gautami" panose="020B0502040204020203" pitchFamily="34" charset="0"/>
                </a:endParaRPr>
              </a:p>
              <a:p>
                <a:pPr>
                  <a:lnSpc>
                    <a:spcPct val="116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IN" sz="5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IN" sz="5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IN" sz="5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num>
                      <m:den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n-IN" sz="5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IN" sz="5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IN" sz="5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𝑉</m:t>
                        </m:r>
                      </m:e>
                      <m:sup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f>
                      <m:fPr>
                        <m:ctrlP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IN" sz="5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IN" sz="5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IN" sz="5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num>
                      <m:den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n-IN" sz="5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IN" sz="5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IN" sz="5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→(4)</m:t>
                    </m:r>
                  </m:oMath>
                </a14:m>
                <a:endParaRPr lang="en-IN" sz="56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Gautami" panose="020B0502040204020203" pitchFamily="34" charset="0"/>
                </a:endParaRPr>
              </a:p>
              <a:p>
                <a:pPr>
                  <a:lnSpc>
                    <a:spcPct val="116000"/>
                  </a:lnSpc>
                  <a:spcAft>
                    <a:spcPts val="800"/>
                  </a:spcAft>
                </a:pPr>
                <a:r>
                  <a:rPr lang="en-IN" sz="5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Eq. (4) represents differential form of wave equation.</a:t>
                </a:r>
                <a:endParaRPr lang="en-IN" sz="56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Gautami" panose="020B0502040204020203" pitchFamily="34" charset="0"/>
                </a:endParaRPr>
              </a:p>
              <a:p>
                <a:endParaRPr lang="en-IN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EB75D12-3612-6940-D479-964451FA259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49664" y="1253331"/>
                <a:ext cx="10515600" cy="4351338"/>
              </a:xfrm>
              <a:blipFill>
                <a:blip r:embed="rId2"/>
                <a:stretch>
                  <a:fillRect l="-116" b="-1669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5742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8657A-B916-88B3-7A87-978B28E42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3) Modes of vibration of stretched string damped of both the ends</a:t>
            </a:r>
            <a:endParaRPr lang="en-IN" sz="28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67404FB-0AD6-0092-E697-D63D7061FEE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74250" y="1391992"/>
                <a:ext cx="10515600" cy="4351338"/>
              </a:xfrm>
            </p:spPr>
            <p:txBody>
              <a:bodyPr>
                <a:normAutofit fontScale="25000" lnSpcReduction="20000"/>
              </a:bodyPr>
              <a:lstStyle/>
              <a:p>
                <a:pPr>
                  <a:lnSpc>
                    <a:spcPct val="116000"/>
                  </a:lnSpc>
                  <a:spcAft>
                    <a:spcPts val="800"/>
                  </a:spcAft>
                </a:pPr>
                <a:r>
                  <a:rPr lang="en-IN" sz="5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A.  Consider the most general simple harmonic solution of the wave equation in case of a uniform string of length / having mass per unit length m and stretched by a tension T.  </a:t>
                </a:r>
                <a:endParaRPr lang="en-IN" sz="56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Gautami" panose="020B0502040204020203" pitchFamily="34" charset="0"/>
                </a:endParaRPr>
              </a:p>
              <a:p>
                <a:pPr>
                  <a:lnSpc>
                    <a:spcPct val="116000"/>
                  </a:lnSpc>
                  <a:spcAft>
                    <a:spcPts val="800"/>
                  </a:spcAft>
                </a:pPr>
                <a:r>
                  <a:rPr lang="en-IN" sz="5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2) The general solution of the wave equation is given by  </a:t>
                </a:r>
                <a14:m>
                  <m:oMath xmlns:m="http://schemas.openxmlformats.org/officeDocument/2006/math"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𝑌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𝑠𝑖𝑛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𝑜𝑡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𝑘𝑥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 +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𝑠𝑖𝑛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(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𝑜𝑡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−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𝑘𝑥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 +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𝑐𝑜𝑠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(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𝑜𝑡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−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𝑘𝑥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 −+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𝑐𝑜𝑠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(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−+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𝑘𝑥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 −&gt; (1)</m:t>
                    </m:r>
                  </m:oMath>
                </a14:m>
                <a:r>
                  <a:rPr lang="en-IN" sz="5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  where</a:t>
                </a:r>
                <a14:m>
                  <m:oMath xmlns:m="http://schemas.openxmlformats.org/officeDocument/2006/math"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,′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2, 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𝑎𝑛𝑑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r>
                  <a:rPr lang="en-IN" sz="5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 are </a:t>
                </a:r>
                <a:r>
                  <a:rPr lang="en-IN" sz="56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arbitary</a:t>
                </a:r>
                <a:r>
                  <a:rPr lang="en-IN" sz="5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 constants  </a:t>
                </a:r>
                <a:endParaRPr lang="en-IN" sz="56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Gautami" panose="020B0502040204020203" pitchFamily="34" charset="0"/>
                </a:endParaRPr>
              </a:p>
              <a:p>
                <a:pPr>
                  <a:lnSpc>
                    <a:spcPct val="116000"/>
                  </a:lnSpc>
                  <a:spcAft>
                    <a:spcPts val="800"/>
                  </a:spcAft>
                </a:pPr>
                <a:r>
                  <a:rPr lang="en-IN" sz="5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3) As the string is rigidly supported at the two ends, we have following boundary conditions.  </a:t>
                </a:r>
                <a14:m>
                  <m:oMath xmlns:m="http://schemas.openxmlformats.org/officeDocument/2006/math"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𝑌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 0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𝑎𝑡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 0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𝑎𝑡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𝑎𝑙𝑙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𝑡𝑖𝑚𝑒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−&gt; (2)</m:t>
                    </m:r>
                  </m:oMath>
                </a14:m>
                <a:r>
                  <a:rPr lang="en-IN" sz="5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𝑌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𝑎𝑡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𝑙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𝑎𝑡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𝑎𝑙𝑙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𝑡𝑖𝑚𝑒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−&gt;(3)</m:t>
                    </m:r>
                  </m:oMath>
                </a14:m>
                <a:r>
                  <a:rPr lang="en-IN" sz="5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    </a:t>
                </a:r>
                <a:endParaRPr lang="en-IN" sz="56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Gautami" panose="020B0502040204020203" pitchFamily="34" charset="0"/>
                </a:endParaRPr>
              </a:p>
              <a:p>
                <a:pPr>
                  <a:lnSpc>
                    <a:spcPct val="116000"/>
                  </a:lnSpc>
                  <a:spcAft>
                    <a:spcPts val="800"/>
                  </a:spcAft>
                </a:pPr>
                <a:r>
                  <a:rPr lang="en-IN" sz="5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4) Applying boundary condition (2) in </a:t>
                </a:r>
                <a:r>
                  <a:rPr lang="en-IN" sz="56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eq</a:t>
                </a:r>
                <a:r>
                  <a:rPr lang="en-IN" sz="5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 (1)  </a:t>
                </a:r>
                <a14:m>
                  <m:oMath xmlns:m="http://schemas.openxmlformats.org/officeDocument/2006/math"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𝑂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= </m:t>
                    </m:r>
                    <m:sSub>
                      <m:sSubPr>
                        <m:ctrlP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𝑠𝑖𝑛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𝜔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+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func>
                      <m:funcPr>
                        <m:ctrlP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IN" sz="56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sin</m:t>
                        </m:r>
                      </m:fName>
                      <m:e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𝜔</m:t>
                        </m:r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func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b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func>
                      <m:funcPr>
                        <m:ctrlP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IN" sz="56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cos</m:t>
                        </m:r>
                      </m:fName>
                      <m:e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𝜔</m:t>
                        </m:r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func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+</m:t>
                    </m:r>
                    <m:sSub>
                      <m:sSubPr>
                        <m:ctrlP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b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𝑐𝑜𝑠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𝜔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endParaRPr lang="en-IN" sz="56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Gautami" panose="020B0502040204020203" pitchFamily="34" charset="0"/>
                </a:endParaRPr>
              </a:p>
              <a:p>
                <a:pPr>
                  <a:lnSpc>
                    <a:spcPct val="116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𝑜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=(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func>
                      <m:funcPr>
                        <m:ctrlP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IN" sz="56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sin</m:t>
                        </m:r>
                      </m:fName>
                      <m:e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𝜔</m:t>
                        </m:r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en-IN" sz="5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IN" sz="5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  <m:r>
                              <a:rPr lang="en-IN" sz="5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lang="en-IN" sz="5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e>
                        </m:d>
                      </m:e>
                    </m:func>
                    <m:func>
                      <m:funcPr>
                        <m:ctrlP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IN" sz="56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cos</m:t>
                        </m:r>
                      </m:fName>
                      <m:e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𝜔</m:t>
                        </m:r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func>
                  </m:oMath>
                </a14:m>
                <a:endParaRPr lang="en-IN" sz="56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Gautami" panose="020B0502040204020203" pitchFamily="34" charset="0"/>
                </a:endParaRPr>
              </a:p>
              <a:p>
                <a:pPr>
                  <a:lnSpc>
                    <a:spcPct val="116000"/>
                  </a:lnSpc>
                  <a:spcAft>
                    <a:spcPts val="800"/>
                  </a:spcAft>
                </a:pPr>
                <a:r>
                  <a:rPr lang="en-IN" sz="5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5) At sin</a:t>
                </a:r>
                <a14:m>
                  <m:oMath xmlns:m="http://schemas.openxmlformats.org/officeDocument/2006/math"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𝜔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≠ 0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𝑎𝑛𝑑</m:t>
                    </m:r>
                    <m:func>
                      <m:funcPr>
                        <m:ctrlP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IN" sz="56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cos</m:t>
                        </m:r>
                      </m:fName>
                      <m:e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𝜔</m:t>
                        </m:r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func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≠0  </m:t>
                    </m:r>
                  </m:oMath>
                </a14:m>
                <a:endParaRPr lang="en-IN" sz="56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Gautami" panose="020B0502040204020203" pitchFamily="34" charset="0"/>
                </a:endParaRPr>
              </a:p>
              <a:p>
                <a:pPr>
                  <a:lnSpc>
                    <a:spcPct val="116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𝐻𝑒𝑛𝑐𝑒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sSub>
                      <m:sSubPr>
                        <m:ctrlP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𝑎𝑛𝑑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sSub>
                      <m:sSubPr>
                        <m:ctrlP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b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b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 0 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𝑇h𝑢𝑠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sSub>
                      <m:sSubPr>
                        <m:ctrlP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</m:t>
                    </m:r>
                    <m:sSub>
                      <m:sSubPr>
                        <m:ctrlP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𝑎𝑛𝑑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sSub>
                      <m:sSubPr>
                        <m:ctrlP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b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</m:t>
                    </m:r>
                    <m:sSub>
                      <m:sSubPr>
                        <m:ctrlP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b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IN" sz="5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 </a:t>
                </a:r>
                <a:endParaRPr lang="en-IN" sz="56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Gautami" panose="020B0502040204020203" pitchFamily="34" charset="0"/>
                </a:endParaRPr>
              </a:p>
              <a:p>
                <a:pPr>
                  <a:lnSpc>
                    <a:spcPct val="116000"/>
                  </a:lnSpc>
                  <a:spcAft>
                    <a:spcPts val="800"/>
                  </a:spcAft>
                </a:pPr>
                <a:r>
                  <a:rPr lang="en-IN" sz="5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6)Now </a:t>
                </a:r>
                <a:r>
                  <a:rPr lang="en-IN" sz="56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eq</a:t>
                </a:r>
                <a:r>
                  <a:rPr lang="en-IN" sz="5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Gautami" panose="020B0502040204020203" pitchFamily="34" charset="0"/>
                  </a:rPr>
                  <a:t> (1) becomes  </a:t>
                </a:r>
                <a14:m>
                  <m:oMath xmlns:m="http://schemas.openxmlformats.org/officeDocument/2006/math"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𝑌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d>
                      <m:dPr>
                        <m:begChr m:val="["/>
                        <m:endChr m:val="]"/>
                        <m:ctrlP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IN" sz="5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IN" sz="56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sin</m:t>
                            </m:r>
                          </m:fName>
                          <m:e>
                            <m:d>
                              <m:dPr>
                                <m:ctrlPr>
                                  <a:rPr lang="en-IN" sz="56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IN" sz="56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𝜔</m:t>
                                </m:r>
                                <m:r>
                                  <a:rPr lang="en-IN" sz="56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𝑡</m:t>
                                </m:r>
                                <m:r>
                                  <a:rPr lang="en-IN" sz="56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a:rPr lang="en-IN" sz="56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𝑘𝑥</m:t>
                                </m:r>
                              </m:e>
                            </m:d>
                          </m:e>
                        </m:func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–</m:t>
                        </m:r>
                        <m:func>
                          <m:funcPr>
                            <m:ctrlPr>
                              <a:rPr lang="en-IN" sz="5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IN" sz="56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sin</m:t>
                            </m:r>
                          </m:fName>
                          <m:e>
                            <m:d>
                              <m:dPr>
                                <m:ctrlPr>
                                  <a:rPr lang="en-IN" sz="56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IN" sz="56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𝜔</m:t>
                                </m:r>
                                <m:r>
                                  <a:rPr lang="en-IN" sz="56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𝑡</m:t>
                                </m:r>
                                <m:r>
                                  <a:rPr lang="en-IN" sz="56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−+ </m:t>
                                </m:r>
                                <m:r>
                                  <a:rPr lang="en-IN" sz="56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𝑘𝑥</m:t>
                                </m:r>
                              </m:e>
                            </m:d>
                          </m:e>
                        </m:func>
                      </m:e>
                    </m:d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d>
                      <m:dPr>
                        <m:endChr m:val="]"/>
                        <m:ctrlP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IN" sz="5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IN" sz="56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en-IN" sz="56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IN" sz="56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𝜔</m:t>
                                </m:r>
                                <m:r>
                                  <a:rPr lang="en-IN" sz="56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𝑡</m:t>
                                </m:r>
                                <m:r>
                                  <a:rPr lang="en-IN" sz="56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a:rPr lang="en-IN" sz="56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𝑘𝑥</m:t>
                                </m:r>
                              </m:e>
                            </m:d>
                          </m:e>
                        </m:func>
                        <m:r>
                          <a:rPr lang="en-IN" sz="5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–</m:t>
                        </m:r>
                        <m:func>
                          <m:funcPr>
                            <m:ctrlPr>
                              <a:rPr lang="en-IN" sz="5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IN" sz="56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en-IN" sz="56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IN" sz="56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𝑡</m:t>
                                </m:r>
                                <m:r>
                                  <a:rPr lang="en-IN" sz="56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 −+ </m:t>
                                </m:r>
                                <m:r>
                                  <a:rPr lang="en-IN" sz="56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𝑘𝑥</m:t>
                                </m:r>
                              </m:e>
                            </m:d>
                          </m:e>
                        </m:func>
                      </m:e>
                    </m:d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IN" sz="56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Gautami" panose="020B0502040204020203" pitchFamily="34" charset="0"/>
                </a:endParaRPr>
              </a:p>
              <a:p>
                <a:pPr>
                  <a:lnSpc>
                    <a:spcPct val="116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𝑎𝑙𝑡𝑠𝑖𝑛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𝑜𝑡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𝑐𝑜𝑠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𝑘𝑥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𝑐𝑜𝑠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𝑜𝑡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𝑠𝑖𝑛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𝑘𝑥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 − (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𝑠𝑖𝑛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𝑜𝑡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𝑐𝑜𝑠𝑘𝑥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+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𝑐𝑜𝑠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𝑜𝑡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𝑠𝑖𝑛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𝑘𝑥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 + 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,[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𝑓𝑐𝑜𝑠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𝑜𝑡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𝑐𝑜𝑠𝑘𝑥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+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𝑠𝑖𝑛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𝑜𝑡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𝑠𝑖𝑛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𝑘𝑥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 −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𝑓𝑐𝑜𝑠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𝑤𝑡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𝑐𝑜𝑠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𝑘𝑥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𝑠𝑖𝑛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𝑜𝑡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𝑠𝑖𝑛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𝑘𝑥𝑦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2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𝑐𝑜𝑠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𝑠𝑖𝑛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𝑘𝑥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+ 2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𝑠𝑖𝑛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𝜔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𝑠𝑖𝑛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𝑘𝑥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− 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𝑌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=(2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𝑐𝑜𝑠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𝜔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+ 2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𝑠𝑖𝑛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𝜔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𝑠𝑖𝑛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𝑘𝑥</m:t>
                    </m:r>
                    <m:r>
                      <a:rPr lang="en-IN" sz="5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−&gt; (4)  </m:t>
                    </m:r>
                  </m:oMath>
                </a14:m>
                <a:endParaRPr lang="en-IN" sz="56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Gautami" panose="020B0502040204020203" pitchFamily="34" charset="0"/>
                </a:endParaRPr>
              </a:p>
              <a:p>
                <a:endParaRPr lang="en-IN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67404FB-0AD6-0092-E697-D63D7061FEE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74250" y="1391992"/>
                <a:ext cx="10515600" cy="4351338"/>
              </a:xfrm>
              <a:blipFill>
                <a:blip r:embed="rId2"/>
                <a:stretch>
                  <a:fillRect l="-58" t="-280" b="-8403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3990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1029</Words>
  <Application>Microsoft Office PowerPoint</Application>
  <PresentationFormat>Widescreen</PresentationFormat>
  <Paragraphs>55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  <vt:lpstr>VIBRATING STRINGS</vt:lpstr>
      <vt:lpstr>1) Transverse Wave Propagation along a Stretched String </vt:lpstr>
      <vt:lpstr>1) Transverse Wave Propagation along a Stretched String </vt:lpstr>
      <vt:lpstr>1) Transverse Wave Propagation along a Stretched String </vt:lpstr>
      <vt:lpstr>1) Transverse Wave Propagation along a Stretched String </vt:lpstr>
      <vt:lpstr>2) General solution of Wave Equation</vt:lpstr>
      <vt:lpstr>3) Modes of vibration of stretched string damped of both the ends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BHARAT RAJU</dc:creator>
  <cp:lastModifiedBy>BHARAT RAJU</cp:lastModifiedBy>
  <cp:revision>1</cp:revision>
  <dcterms:created xsi:type="dcterms:W3CDTF">2024-06-22T05:21:20Z</dcterms:created>
  <dcterms:modified xsi:type="dcterms:W3CDTF">2024-06-22T05:39:18Z</dcterms:modified>
</cp:coreProperties>
</file>