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421-3000-5B21-7C4A-D57E95B314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EA24A89-A45D-6BD4-C579-4E8A8A8641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5EC764A-A104-7CFB-29F8-D8FD562C7367}"/>
              </a:ext>
            </a:extLst>
          </p:cNvPr>
          <p:cNvSpPr>
            <a:spLocks noGrp="1"/>
          </p:cNvSpPr>
          <p:nvPr>
            <p:ph type="dt" sz="half" idx="10"/>
          </p:nvPr>
        </p:nvSpPr>
        <p:spPr/>
        <p:txBody>
          <a:bodyPr/>
          <a:lstStyle/>
          <a:p>
            <a:fld id="{64218A75-3DA0-4259-92FE-6124CD947FCB}" type="datetimeFigureOut">
              <a:rPr lang="en-IN" smtClean="0"/>
              <a:t>22-06-2024</a:t>
            </a:fld>
            <a:endParaRPr lang="en-IN"/>
          </a:p>
        </p:txBody>
      </p:sp>
      <p:sp>
        <p:nvSpPr>
          <p:cNvPr id="5" name="Footer Placeholder 4">
            <a:extLst>
              <a:ext uri="{FF2B5EF4-FFF2-40B4-BE49-F238E27FC236}">
                <a16:creationId xmlns:a16="http://schemas.microsoft.com/office/drawing/2014/main" id="{3670B714-AFD1-1A69-6048-6C16CABEB1E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BF47FF3-A144-DF45-B54C-0C531EFBFA4E}"/>
              </a:ext>
            </a:extLst>
          </p:cNvPr>
          <p:cNvSpPr>
            <a:spLocks noGrp="1"/>
          </p:cNvSpPr>
          <p:nvPr>
            <p:ph type="sldNum" sz="quarter" idx="12"/>
          </p:nvPr>
        </p:nvSpPr>
        <p:spPr/>
        <p:txBody>
          <a:bodyPr/>
          <a:lstStyle/>
          <a:p>
            <a:fld id="{17226469-8E4D-40CF-B261-4C36A2797B73}" type="slidenum">
              <a:rPr lang="en-IN" smtClean="0"/>
              <a:t>‹#›</a:t>
            </a:fld>
            <a:endParaRPr lang="en-IN"/>
          </a:p>
        </p:txBody>
      </p:sp>
    </p:spTree>
    <p:extLst>
      <p:ext uri="{BB962C8B-B14F-4D97-AF65-F5344CB8AC3E}">
        <p14:creationId xmlns:p14="http://schemas.microsoft.com/office/powerpoint/2010/main" val="4110755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1DCA5-5404-9EBB-8421-AB851291E86A}"/>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903B577-CB6C-B178-0049-C95D68F66D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DEED7CB-40B1-CAB3-BE0F-ADF27C925AA9}"/>
              </a:ext>
            </a:extLst>
          </p:cNvPr>
          <p:cNvSpPr>
            <a:spLocks noGrp="1"/>
          </p:cNvSpPr>
          <p:nvPr>
            <p:ph type="dt" sz="half" idx="10"/>
          </p:nvPr>
        </p:nvSpPr>
        <p:spPr/>
        <p:txBody>
          <a:bodyPr/>
          <a:lstStyle/>
          <a:p>
            <a:fld id="{64218A75-3DA0-4259-92FE-6124CD947FCB}" type="datetimeFigureOut">
              <a:rPr lang="en-IN" smtClean="0"/>
              <a:t>22-06-2024</a:t>
            </a:fld>
            <a:endParaRPr lang="en-IN"/>
          </a:p>
        </p:txBody>
      </p:sp>
      <p:sp>
        <p:nvSpPr>
          <p:cNvPr id="5" name="Footer Placeholder 4">
            <a:extLst>
              <a:ext uri="{FF2B5EF4-FFF2-40B4-BE49-F238E27FC236}">
                <a16:creationId xmlns:a16="http://schemas.microsoft.com/office/drawing/2014/main" id="{02D7EC52-5BB2-65A2-F1E5-414CDA93C49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C11933F-88D6-1300-EBBB-3D40DD6D9CC1}"/>
              </a:ext>
            </a:extLst>
          </p:cNvPr>
          <p:cNvSpPr>
            <a:spLocks noGrp="1"/>
          </p:cNvSpPr>
          <p:nvPr>
            <p:ph type="sldNum" sz="quarter" idx="12"/>
          </p:nvPr>
        </p:nvSpPr>
        <p:spPr/>
        <p:txBody>
          <a:bodyPr/>
          <a:lstStyle/>
          <a:p>
            <a:fld id="{17226469-8E4D-40CF-B261-4C36A2797B73}" type="slidenum">
              <a:rPr lang="en-IN" smtClean="0"/>
              <a:t>‹#›</a:t>
            </a:fld>
            <a:endParaRPr lang="en-IN"/>
          </a:p>
        </p:txBody>
      </p:sp>
    </p:spTree>
    <p:extLst>
      <p:ext uri="{BB962C8B-B14F-4D97-AF65-F5344CB8AC3E}">
        <p14:creationId xmlns:p14="http://schemas.microsoft.com/office/powerpoint/2010/main" val="1467915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389DF5-7228-DDE2-60BD-C1530B7BDB4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CB61181-BDFE-4116-8039-0D6FA84F6C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469286D-5114-7400-CB8A-39A2432DA887}"/>
              </a:ext>
            </a:extLst>
          </p:cNvPr>
          <p:cNvSpPr>
            <a:spLocks noGrp="1"/>
          </p:cNvSpPr>
          <p:nvPr>
            <p:ph type="dt" sz="half" idx="10"/>
          </p:nvPr>
        </p:nvSpPr>
        <p:spPr/>
        <p:txBody>
          <a:bodyPr/>
          <a:lstStyle/>
          <a:p>
            <a:fld id="{64218A75-3DA0-4259-92FE-6124CD947FCB}" type="datetimeFigureOut">
              <a:rPr lang="en-IN" smtClean="0"/>
              <a:t>22-06-2024</a:t>
            </a:fld>
            <a:endParaRPr lang="en-IN"/>
          </a:p>
        </p:txBody>
      </p:sp>
      <p:sp>
        <p:nvSpPr>
          <p:cNvPr id="5" name="Footer Placeholder 4">
            <a:extLst>
              <a:ext uri="{FF2B5EF4-FFF2-40B4-BE49-F238E27FC236}">
                <a16:creationId xmlns:a16="http://schemas.microsoft.com/office/drawing/2014/main" id="{5F0DA2B7-732B-F4F5-C63C-A1879DAE07B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03306A7-1661-B2EB-59AA-9B903635F7F0}"/>
              </a:ext>
            </a:extLst>
          </p:cNvPr>
          <p:cNvSpPr>
            <a:spLocks noGrp="1"/>
          </p:cNvSpPr>
          <p:nvPr>
            <p:ph type="sldNum" sz="quarter" idx="12"/>
          </p:nvPr>
        </p:nvSpPr>
        <p:spPr/>
        <p:txBody>
          <a:bodyPr/>
          <a:lstStyle/>
          <a:p>
            <a:fld id="{17226469-8E4D-40CF-B261-4C36A2797B73}" type="slidenum">
              <a:rPr lang="en-IN" smtClean="0"/>
              <a:t>‹#›</a:t>
            </a:fld>
            <a:endParaRPr lang="en-IN"/>
          </a:p>
        </p:txBody>
      </p:sp>
    </p:spTree>
    <p:extLst>
      <p:ext uri="{BB962C8B-B14F-4D97-AF65-F5344CB8AC3E}">
        <p14:creationId xmlns:p14="http://schemas.microsoft.com/office/powerpoint/2010/main" val="955743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EDCE4-EB27-8F8B-E589-D4F9ABDCA8B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3010806-2C2D-34FC-A2CF-A9C421DA7D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17D93C1-E6A5-BAF7-4A51-C947CABC1CFA}"/>
              </a:ext>
            </a:extLst>
          </p:cNvPr>
          <p:cNvSpPr>
            <a:spLocks noGrp="1"/>
          </p:cNvSpPr>
          <p:nvPr>
            <p:ph type="dt" sz="half" idx="10"/>
          </p:nvPr>
        </p:nvSpPr>
        <p:spPr/>
        <p:txBody>
          <a:bodyPr/>
          <a:lstStyle/>
          <a:p>
            <a:fld id="{64218A75-3DA0-4259-92FE-6124CD947FCB}" type="datetimeFigureOut">
              <a:rPr lang="en-IN" smtClean="0"/>
              <a:t>22-06-2024</a:t>
            </a:fld>
            <a:endParaRPr lang="en-IN"/>
          </a:p>
        </p:txBody>
      </p:sp>
      <p:sp>
        <p:nvSpPr>
          <p:cNvPr id="5" name="Footer Placeholder 4">
            <a:extLst>
              <a:ext uri="{FF2B5EF4-FFF2-40B4-BE49-F238E27FC236}">
                <a16:creationId xmlns:a16="http://schemas.microsoft.com/office/drawing/2014/main" id="{E337D668-E70E-FFEE-8771-03D6AE6A4F4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0C77787-80C7-13B6-6ADE-2EDDE3221F01}"/>
              </a:ext>
            </a:extLst>
          </p:cNvPr>
          <p:cNvSpPr>
            <a:spLocks noGrp="1"/>
          </p:cNvSpPr>
          <p:nvPr>
            <p:ph type="sldNum" sz="quarter" idx="12"/>
          </p:nvPr>
        </p:nvSpPr>
        <p:spPr/>
        <p:txBody>
          <a:bodyPr/>
          <a:lstStyle/>
          <a:p>
            <a:fld id="{17226469-8E4D-40CF-B261-4C36A2797B73}" type="slidenum">
              <a:rPr lang="en-IN" smtClean="0"/>
              <a:t>‹#›</a:t>
            </a:fld>
            <a:endParaRPr lang="en-IN"/>
          </a:p>
        </p:txBody>
      </p:sp>
    </p:spTree>
    <p:extLst>
      <p:ext uri="{BB962C8B-B14F-4D97-AF65-F5344CB8AC3E}">
        <p14:creationId xmlns:p14="http://schemas.microsoft.com/office/powerpoint/2010/main" val="4276084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32A39-A6D0-342F-C408-3F1316B99E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F964DAB-AA46-CE28-E05A-484CDB02A6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1AD32D-3BBE-1A0D-41D4-7908FC5F83D9}"/>
              </a:ext>
            </a:extLst>
          </p:cNvPr>
          <p:cNvSpPr>
            <a:spLocks noGrp="1"/>
          </p:cNvSpPr>
          <p:nvPr>
            <p:ph type="dt" sz="half" idx="10"/>
          </p:nvPr>
        </p:nvSpPr>
        <p:spPr/>
        <p:txBody>
          <a:bodyPr/>
          <a:lstStyle/>
          <a:p>
            <a:fld id="{64218A75-3DA0-4259-92FE-6124CD947FCB}" type="datetimeFigureOut">
              <a:rPr lang="en-IN" smtClean="0"/>
              <a:t>22-06-2024</a:t>
            </a:fld>
            <a:endParaRPr lang="en-IN"/>
          </a:p>
        </p:txBody>
      </p:sp>
      <p:sp>
        <p:nvSpPr>
          <p:cNvPr id="5" name="Footer Placeholder 4">
            <a:extLst>
              <a:ext uri="{FF2B5EF4-FFF2-40B4-BE49-F238E27FC236}">
                <a16:creationId xmlns:a16="http://schemas.microsoft.com/office/drawing/2014/main" id="{744A56E4-16AA-476E-1255-6B242DB0889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A5A27CF-EF8E-9004-BAF4-98C680A40FC2}"/>
              </a:ext>
            </a:extLst>
          </p:cNvPr>
          <p:cNvSpPr>
            <a:spLocks noGrp="1"/>
          </p:cNvSpPr>
          <p:nvPr>
            <p:ph type="sldNum" sz="quarter" idx="12"/>
          </p:nvPr>
        </p:nvSpPr>
        <p:spPr/>
        <p:txBody>
          <a:bodyPr/>
          <a:lstStyle/>
          <a:p>
            <a:fld id="{17226469-8E4D-40CF-B261-4C36A2797B73}" type="slidenum">
              <a:rPr lang="en-IN" smtClean="0"/>
              <a:t>‹#›</a:t>
            </a:fld>
            <a:endParaRPr lang="en-IN"/>
          </a:p>
        </p:txBody>
      </p:sp>
    </p:spTree>
    <p:extLst>
      <p:ext uri="{BB962C8B-B14F-4D97-AF65-F5344CB8AC3E}">
        <p14:creationId xmlns:p14="http://schemas.microsoft.com/office/powerpoint/2010/main" val="1835118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36F26-7064-FE0B-9D7B-80310691D97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20C2981-FB1F-5C14-3860-105B474EDA7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AC7ADF6-0576-A849-C177-ECE815A923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ABCF1D9-27F4-B32A-AC83-A540DEE92235}"/>
              </a:ext>
            </a:extLst>
          </p:cNvPr>
          <p:cNvSpPr>
            <a:spLocks noGrp="1"/>
          </p:cNvSpPr>
          <p:nvPr>
            <p:ph type="dt" sz="half" idx="10"/>
          </p:nvPr>
        </p:nvSpPr>
        <p:spPr/>
        <p:txBody>
          <a:bodyPr/>
          <a:lstStyle/>
          <a:p>
            <a:fld id="{64218A75-3DA0-4259-92FE-6124CD947FCB}" type="datetimeFigureOut">
              <a:rPr lang="en-IN" smtClean="0"/>
              <a:t>22-06-2024</a:t>
            </a:fld>
            <a:endParaRPr lang="en-IN"/>
          </a:p>
        </p:txBody>
      </p:sp>
      <p:sp>
        <p:nvSpPr>
          <p:cNvPr id="6" name="Footer Placeholder 5">
            <a:extLst>
              <a:ext uri="{FF2B5EF4-FFF2-40B4-BE49-F238E27FC236}">
                <a16:creationId xmlns:a16="http://schemas.microsoft.com/office/drawing/2014/main" id="{3D14F315-C237-4ED3-2750-20174C520AD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8731D73-1321-D4AA-C146-B38E6F3F7888}"/>
              </a:ext>
            </a:extLst>
          </p:cNvPr>
          <p:cNvSpPr>
            <a:spLocks noGrp="1"/>
          </p:cNvSpPr>
          <p:nvPr>
            <p:ph type="sldNum" sz="quarter" idx="12"/>
          </p:nvPr>
        </p:nvSpPr>
        <p:spPr/>
        <p:txBody>
          <a:bodyPr/>
          <a:lstStyle/>
          <a:p>
            <a:fld id="{17226469-8E4D-40CF-B261-4C36A2797B73}" type="slidenum">
              <a:rPr lang="en-IN" smtClean="0"/>
              <a:t>‹#›</a:t>
            </a:fld>
            <a:endParaRPr lang="en-IN"/>
          </a:p>
        </p:txBody>
      </p:sp>
    </p:spTree>
    <p:extLst>
      <p:ext uri="{BB962C8B-B14F-4D97-AF65-F5344CB8AC3E}">
        <p14:creationId xmlns:p14="http://schemas.microsoft.com/office/powerpoint/2010/main" val="2260103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C709D-E259-A988-B97B-0B985968F15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3336B31-1A52-C438-1F83-EDFC10A5FF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A4780B-EECB-F27F-EE43-EAF7FB00CCD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0D3DC4A-4613-3581-B89A-80D01E48C6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FF114B-0278-E2AF-DCD1-3B47188A8F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F46F166-59B2-43D6-CDAF-3DC87E77B067}"/>
              </a:ext>
            </a:extLst>
          </p:cNvPr>
          <p:cNvSpPr>
            <a:spLocks noGrp="1"/>
          </p:cNvSpPr>
          <p:nvPr>
            <p:ph type="dt" sz="half" idx="10"/>
          </p:nvPr>
        </p:nvSpPr>
        <p:spPr/>
        <p:txBody>
          <a:bodyPr/>
          <a:lstStyle/>
          <a:p>
            <a:fld id="{64218A75-3DA0-4259-92FE-6124CD947FCB}" type="datetimeFigureOut">
              <a:rPr lang="en-IN" smtClean="0"/>
              <a:t>22-06-2024</a:t>
            </a:fld>
            <a:endParaRPr lang="en-IN"/>
          </a:p>
        </p:txBody>
      </p:sp>
      <p:sp>
        <p:nvSpPr>
          <p:cNvPr id="8" name="Footer Placeholder 7">
            <a:extLst>
              <a:ext uri="{FF2B5EF4-FFF2-40B4-BE49-F238E27FC236}">
                <a16:creationId xmlns:a16="http://schemas.microsoft.com/office/drawing/2014/main" id="{2E2A397F-648D-4DA0-7122-04173776C79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4F4CB153-1B68-345A-CD45-627E638C2A86}"/>
              </a:ext>
            </a:extLst>
          </p:cNvPr>
          <p:cNvSpPr>
            <a:spLocks noGrp="1"/>
          </p:cNvSpPr>
          <p:nvPr>
            <p:ph type="sldNum" sz="quarter" idx="12"/>
          </p:nvPr>
        </p:nvSpPr>
        <p:spPr/>
        <p:txBody>
          <a:bodyPr/>
          <a:lstStyle/>
          <a:p>
            <a:fld id="{17226469-8E4D-40CF-B261-4C36A2797B73}" type="slidenum">
              <a:rPr lang="en-IN" smtClean="0"/>
              <a:t>‹#›</a:t>
            </a:fld>
            <a:endParaRPr lang="en-IN"/>
          </a:p>
        </p:txBody>
      </p:sp>
    </p:spTree>
    <p:extLst>
      <p:ext uri="{BB962C8B-B14F-4D97-AF65-F5344CB8AC3E}">
        <p14:creationId xmlns:p14="http://schemas.microsoft.com/office/powerpoint/2010/main" val="697610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A04C2-329B-69F5-C509-7E23762CB15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CA091D8-9819-97D8-F276-C174486DBEAA}"/>
              </a:ext>
            </a:extLst>
          </p:cNvPr>
          <p:cNvSpPr>
            <a:spLocks noGrp="1"/>
          </p:cNvSpPr>
          <p:nvPr>
            <p:ph type="dt" sz="half" idx="10"/>
          </p:nvPr>
        </p:nvSpPr>
        <p:spPr/>
        <p:txBody>
          <a:bodyPr/>
          <a:lstStyle/>
          <a:p>
            <a:fld id="{64218A75-3DA0-4259-92FE-6124CD947FCB}" type="datetimeFigureOut">
              <a:rPr lang="en-IN" smtClean="0"/>
              <a:t>22-06-2024</a:t>
            </a:fld>
            <a:endParaRPr lang="en-IN"/>
          </a:p>
        </p:txBody>
      </p:sp>
      <p:sp>
        <p:nvSpPr>
          <p:cNvPr id="4" name="Footer Placeholder 3">
            <a:extLst>
              <a:ext uri="{FF2B5EF4-FFF2-40B4-BE49-F238E27FC236}">
                <a16:creationId xmlns:a16="http://schemas.microsoft.com/office/drawing/2014/main" id="{631C8A11-3EB8-CE95-F712-6B04900B1D88}"/>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3E0FF2D9-5C45-EE02-B6D1-DA33BB14A4C6}"/>
              </a:ext>
            </a:extLst>
          </p:cNvPr>
          <p:cNvSpPr>
            <a:spLocks noGrp="1"/>
          </p:cNvSpPr>
          <p:nvPr>
            <p:ph type="sldNum" sz="quarter" idx="12"/>
          </p:nvPr>
        </p:nvSpPr>
        <p:spPr/>
        <p:txBody>
          <a:bodyPr/>
          <a:lstStyle/>
          <a:p>
            <a:fld id="{17226469-8E4D-40CF-B261-4C36A2797B73}" type="slidenum">
              <a:rPr lang="en-IN" smtClean="0"/>
              <a:t>‹#›</a:t>
            </a:fld>
            <a:endParaRPr lang="en-IN"/>
          </a:p>
        </p:txBody>
      </p:sp>
    </p:spTree>
    <p:extLst>
      <p:ext uri="{BB962C8B-B14F-4D97-AF65-F5344CB8AC3E}">
        <p14:creationId xmlns:p14="http://schemas.microsoft.com/office/powerpoint/2010/main" val="69068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48CCB9-11CB-1D7A-2B6E-F2ADBC030CD8}"/>
              </a:ext>
            </a:extLst>
          </p:cNvPr>
          <p:cNvSpPr>
            <a:spLocks noGrp="1"/>
          </p:cNvSpPr>
          <p:nvPr>
            <p:ph type="dt" sz="half" idx="10"/>
          </p:nvPr>
        </p:nvSpPr>
        <p:spPr/>
        <p:txBody>
          <a:bodyPr/>
          <a:lstStyle/>
          <a:p>
            <a:fld id="{64218A75-3DA0-4259-92FE-6124CD947FCB}" type="datetimeFigureOut">
              <a:rPr lang="en-IN" smtClean="0"/>
              <a:t>22-06-2024</a:t>
            </a:fld>
            <a:endParaRPr lang="en-IN"/>
          </a:p>
        </p:txBody>
      </p:sp>
      <p:sp>
        <p:nvSpPr>
          <p:cNvPr id="3" name="Footer Placeholder 2">
            <a:extLst>
              <a:ext uri="{FF2B5EF4-FFF2-40B4-BE49-F238E27FC236}">
                <a16:creationId xmlns:a16="http://schemas.microsoft.com/office/drawing/2014/main" id="{7FD887E0-C81A-CBE2-C577-74966D5FF5F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2C1D5908-0ED0-4907-414D-C9F7E0B5E3C2}"/>
              </a:ext>
            </a:extLst>
          </p:cNvPr>
          <p:cNvSpPr>
            <a:spLocks noGrp="1"/>
          </p:cNvSpPr>
          <p:nvPr>
            <p:ph type="sldNum" sz="quarter" idx="12"/>
          </p:nvPr>
        </p:nvSpPr>
        <p:spPr/>
        <p:txBody>
          <a:bodyPr/>
          <a:lstStyle/>
          <a:p>
            <a:fld id="{17226469-8E4D-40CF-B261-4C36A2797B73}" type="slidenum">
              <a:rPr lang="en-IN" smtClean="0"/>
              <a:t>‹#›</a:t>
            </a:fld>
            <a:endParaRPr lang="en-IN"/>
          </a:p>
        </p:txBody>
      </p:sp>
    </p:spTree>
    <p:extLst>
      <p:ext uri="{BB962C8B-B14F-4D97-AF65-F5344CB8AC3E}">
        <p14:creationId xmlns:p14="http://schemas.microsoft.com/office/powerpoint/2010/main" val="1926864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2613F-B946-C8B8-6508-8D87E6DDEE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EA4FE648-3B35-7C07-8577-D5B9392D76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DF636E0-3102-1CCC-805D-A9E05FB9B4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C69AF8-A66C-B31A-992D-7EC591022EE7}"/>
              </a:ext>
            </a:extLst>
          </p:cNvPr>
          <p:cNvSpPr>
            <a:spLocks noGrp="1"/>
          </p:cNvSpPr>
          <p:nvPr>
            <p:ph type="dt" sz="half" idx="10"/>
          </p:nvPr>
        </p:nvSpPr>
        <p:spPr/>
        <p:txBody>
          <a:bodyPr/>
          <a:lstStyle/>
          <a:p>
            <a:fld id="{64218A75-3DA0-4259-92FE-6124CD947FCB}" type="datetimeFigureOut">
              <a:rPr lang="en-IN" smtClean="0"/>
              <a:t>22-06-2024</a:t>
            </a:fld>
            <a:endParaRPr lang="en-IN"/>
          </a:p>
        </p:txBody>
      </p:sp>
      <p:sp>
        <p:nvSpPr>
          <p:cNvPr id="6" name="Footer Placeholder 5">
            <a:extLst>
              <a:ext uri="{FF2B5EF4-FFF2-40B4-BE49-F238E27FC236}">
                <a16:creationId xmlns:a16="http://schemas.microsoft.com/office/drawing/2014/main" id="{7BA91EBF-ABC0-ACEA-4969-62C4A9AB9AA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F025B0B-DFF1-28B4-AC44-6F04E1302394}"/>
              </a:ext>
            </a:extLst>
          </p:cNvPr>
          <p:cNvSpPr>
            <a:spLocks noGrp="1"/>
          </p:cNvSpPr>
          <p:nvPr>
            <p:ph type="sldNum" sz="quarter" idx="12"/>
          </p:nvPr>
        </p:nvSpPr>
        <p:spPr/>
        <p:txBody>
          <a:bodyPr/>
          <a:lstStyle/>
          <a:p>
            <a:fld id="{17226469-8E4D-40CF-B261-4C36A2797B73}" type="slidenum">
              <a:rPr lang="en-IN" smtClean="0"/>
              <a:t>‹#›</a:t>
            </a:fld>
            <a:endParaRPr lang="en-IN"/>
          </a:p>
        </p:txBody>
      </p:sp>
    </p:spTree>
    <p:extLst>
      <p:ext uri="{BB962C8B-B14F-4D97-AF65-F5344CB8AC3E}">
        <p14:creationId xmlns:p14="http://schemas.microsoft.com/office/powerpoint/2010/main" val="1174212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D80F4-D57B-8FDF-C6AF-2F2350981C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FC2564A-D693-B0F5-0DB8-F31496C7B0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64A17A36-997C-7F01-D7B0-A5E76A3684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865F6-B193-9F2D-3A97-3D800260C3AD}"/>
              </a:ext>
            </a:extLst>
          </p:cNvPr>
          <p:cNvSpPr>
            <a:spLocks noGrp="1"/>
          </p:cNvSpPr>
          <p:nvPr>
            <p:ph type="dt" sz="half" idx="10"/>
          </p:nvPr>
        </p:nvSpPr>
        <p:spPr/>
        <p:txBody>
          <a:bodyPr/>
          <a:lstStyle/>
          <a:p>
            <a:fld id="{64218A75-3DA0-4259-92FE-6124CD947FCB}" type="datetimeFigureOut">
              <a:rPr lang="en-IN" smtClean="0"/>
              <a:t>22-06-2024</a:t>
            </a:fld>
            <a:endParaRPr lang="en-IN"/>
          </a:p>
        </p:txBody>
      </p:sp>
      <p:sp>
        <p:nvSpPr>
          <p:cNvPr id="6" name="Footer Placeholder 5">
            <a:extLst>
              <a:ext uri="{FF2B5EF4-FFF2-40B4-BE49-F238E27FC236}">
                <a16:creationId xmlns:a16="http://schemas.microsoft.com/office/drawing/2014/main" id="{B483F78D-8218-A96F-7F92-29E6BEBE526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9C129D1-21C6-2884-ABCE-98035D2F36A4}"/>
              </a:ext>
            </a:extLst>
          </p:cNvPr>
          <p:cNvSpPr>
            <a:spLocks noGrp="1"/>
          </p:cNvSpPr>
          <p:nvPr>
            <p:ph type="sldNum" sz="quarter" idx="12"/>
          </p:nvPr>
        </p:nvSpPr>
        <p:spPr/>
        <p:txBody>
          <a:bodyPr/>
          <a:lstStyle/>
          <a:p>
            <a:fld id="{17226469-8E4D-40CF-B261-4C36A2797B73}" type="slidenum">
              <a:rPr lang="en-IN" smtClean="0"/>
              <a:t>‹#›</a:t>
            </a:fld>
            <a:endParaRPr lang="en-IN"/>
          </a:p>
        </p:txBody>
      </p:sp>
    </p:spTree>
    <p:extLst>
      <p:ext uri="{BB962C8B-B14F-4D97-AF65-F5344CB8AC3E}">
        <p14:creationId xmlns:p14="http://schemas.microsoft.com/office/powerpoint/2010/main" val="1586998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5DAACE-F7E9-C81D-61D0-BBC7244937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7E55C5C-EC67-C70F-AA54-63CDE4CD71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786B225-6532-B208-56FE-10A5CD0B88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218A75-3DA0-4259-92FE-6124CD947FCB}" type="datetimeFigureOut">
              <a:rPr lang="en-IN" smtClean="0"/>
              <a:t>22-06-2024</a:t>
            </a:fld>
            <a:endParaRPr lang="en-IN"/>
          </a:p>
        </p:txBody>
      </p:sp>
      <p:sp>
        <p:nvSpPr>
          <p:cNvPr id="5" name="Footer Placeholder 4">
            <a:extLst>
              <a:ext uri="{FF2B5EF4-FFF2-40B4-BE49-F238E27FC236}">
                <a16:creationId xmlns:a16="http://schemas.microsoft.com/office/drawing/2014/main" id="{2FB7E8CB-A19C-1B39-E10E-92EBE3BDFD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2E2B8BB6-7857-AA08-8490-72CD32BB4D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226469-8E4D-40CF-B261-4C36A2797B73}" type="slidenum">
              <a:rPr lang="en-IN" smtClean="0"/>
              <a:t>‹#›</a:t>
            </a:fld>
            <a:endParaRPr lang="en-IN"/>
          </a:p>
        </p:txBody>
      </p:sp>
    </p:spTree>
    <p:extLst>
      <p:ext uri="{BB962C8B-B14F-4D97-AF65-F5344CB8AC3E}">
        <p14:creationId xmlns:p14="http://schemas.microsoft.com/office/powerpoint/2010/main" val="4204190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D5463-50BD-B8D8-167C-D6FA4CCC4622}"/>
              </a:ext>
            </a:extLst>
          </p:cNvPr>
          <p:cNvSpPr>
            <a:spLocks noGrp="1"/>
          </p:cNvSpPr>
          <p:nvPr>
            <p:ph type="ctrTitle"/>
          </p:nvPr>
        </p:nvSpPr>
        <p:spPr/>
        <p:txBody>
          <a:bodyPr/>
          <a:lstStyle/>
          <a:p>
            <a:endParaRPr lang="en-IN"/>
          </a:p>
        </p:txBody>
      </p:sp>
      <p:sp>
        <p:nvSpPr>
          <p:cNvPr id="3" name="Subtitle 2">
            <a:extLst>
              <a:ext uri="{FF2B5EF4-FFF2-40B4-BE49-F238E27FC236}">
                <a16:creationId xmlns:a16="http://schemas.microsoft.com/office/drawing/2014/main" id="{CE8C42AA-57E4-40CB-F374-BD0974ECFA9D}"/>
              </a:ext>
            </a:extLst>
          </p:cNvPr>
          <p:cNvSpPr>
            <a:spLocks noGrp="1"/>
          </p:cNvSpPr>
          <p:nvPr>
            <p:ph type="subTitle" idx="1"/>
          </p:nvPr>
        </p:nvSpPr>
        <p:spPr/>
        <p:txBody>
          <a:bodyPr/>
          <a:lstStyle/>
          <a:p>
            <a:endParaRPr lang="en-IN"/>
          </a:p>
        </p:txBody>
      </p:sp>
      <p:pic>
        <p:nvPicPr>
          <p:cNvPr id="4" name="Picture 3">
            <a:extLst>
              <a:ext uri="{FF2B5EF4-FFF2-40B4-BE49-F238E27FC236}">
                <a16:creationId xmlns:a16="http://schemas.microsoft.com/office/drawing/2014/main" id="{8A2E6EC5-6FA8-395E-ECAD-D7746D6692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231" y="-1"/>
            <a:ext cx="12015537" cy="6858001"/>
          </a:xfrm>
          <a:prstGeom prst="rect">
            <a:avLst/>
          </a:prstGeom>
        </p:spPr>
      </p:pic>
    </p:spTree>
    <p:extLst>
      <p:ext uri="{BB962C8B-B14F-4D97-AF65-F5344CB8AC3E}">
        <p14:creationId xmlns:p14="http://schemas.microsoft.com/office/powerpoint/2010/main" val="2918778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A1C3F-F75E-F7EF-5B27-968C2DE998BD}"/>
              </a:ext>
            </a:extLst>
          </p:cNvPr>
          <p:cNvSpPr>
            <a:spLocks noGrp="1"/>
          </p:cNvSpPr>
          <p:nvPr>
            <p:ph type="title"/>
          </p:nvPr>
        </p:nvSpPr>
        <p:spPr>
          <a:xfrm>
            <a:off x="1168138" y="2533290"/>
            <a:ext cx="10515600" cy="1325563"/>
          </a:xfrm>
        </p:spPr>
        <p:txBody>
          <a:bodyPr/>
          <a:lstStyle/>
          <a:p>
            <a:pPr algn="ctr"/>
            <a:r>
              <a:rPr lang="en-US" dirty="0">
                <a:solidFill>
                  <a:srgbClr val="FF0000"/>
                </a:solidFill>
                <a:latin typeface="Times New Roman" panose="02020603050405020304" pitchFamily="18" charset="0"/>
                <a:cs typeface="Times New Roman" panose="02020603050405020304" pitchFamily="18" charset="0"/>
              </a:rPr>
              <a:t>UNDAMPED, DAMPED AND FORCED OSCILLATIONS</a:t>
            </a:r>
            <a:endParaRPr lang="en-IN"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6241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8036E-4E42-FB7D-9106-D6EC57F3E3DC}"/>
              </a:ext>
            </a:extLst>
          </p:cNvPr>
          <p:cNvSpPr>
            <a:spLocks noGrp="1"/>
          </p:cNvSpPr>
          <p:nvPr>
            <p:ph type="title"/>
          </p:nvPr>
        </p:nvSpPr>
        <p:spPr/>
        <p:txBody>
          <a:bodyPr/>
          <a:lstStyle/>
          <a:p>
            <a:pPr algn="ctr"/>
            <a:r>
              <a:rPr lang="en-IN" sz="3600" b="1" dirty="0">
                <a:solidFill>
                  <a:srgbClr val="FF0000"/>
                </a:solidFill>
                <a:effectLst/>
                <a:latin typeface="Times New Roman" panose="02020603050405020304" pitchFamily="18" charset="0"/>
                <a:ea typeface="Times New Roman" panose="02020603050405020304" pitchFamily="18" charset="0"/>
                <a:cs typeface="Gautami" panose="020B0502040204020203" pitchFamily="34" charset="0"/>
              </a:rPr>
              <a:t>(1) Forced harmonic oscillator</a:t>
            </a:r>
            <a:br>
              <a:rPr lang="en-IN" sz="1800" dirty="0">
                <a:effectLst/>
                <a:latin typeface="Calibri" panose="020F0502020204030204" pitchFamily="34" charset="0"/>
                <a:ea typeface="Times New Roman" panose="02020603050405020304" pitchFamily="18" charset="0"/>
                <a:cs typeface="Gautami" panose="020B0502040204020203" pitchFamily="34" charset="0"/>
              </a:rPr>
            </a:br>
            <a:endParaRPr lang="en-IN"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51DB720F-60F5-3B4D-A931-F0DBD4C4E827}"/>
                  </a:ext>
                </a:extLst>
              </p:cNvPr>
              <p:cNvSpPr>
                <a:spLocks noGrp="1"/>
              </p:cNvSpPr>
              <p:nvPr>
                <p:ph idx="1"/>
              </p:nvPr>
            </p:nvSpPr>
            <p:spPr>
              <a:xfrm>
                <a:off x="838200" y="1282045"/>
                <a:ext cx="10515600" cy="4894918"/>
              </a:xfrm>
            </p:spPr>
            <p:txBody>
              <a:bodyPr>
                <a:normAutofit fontScale="85000" lnSpcReduction="20000"/>
              </a:bodyPr>
              <a:lstStyle/>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1)</a:t>
                </a:r>
                <a:r>
                  <a:rPr lang="en-IN" sz="1800" b="1" dirty="0">
                    <a:effectLst/>
                    <a:latin typeface="Times New Roman" panose="02020603050405020304" pitchFamily="18" charset="0"/>
                    <a:ea typeface="Times New Roman" panose="02020603050405020304" pitchFamily="18" charset="0"/>
                    <a:cs typeface="Gautami" panose="020B0502040204020203" pitchFamily="34" charset="0"/>
                  </a:rPr>
                  <a:t> </a:t>
                </a: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Forced oscillations Besides damping if an external periodic force </a:t>
                </a:r>
                <a:r>
                  <a:rPr lang="en-IN" sz="1800" dirty="0" err="1">
                    <a:effectLst/>
                    <a:latin typeface="Times New Roman" panose="02020603050405020304" pitchFamily="18" charset="0"/>
                    <a:ea typeface="Times New Roman" panose="02020603050405020304" pitchFamily="18" charset="0"/>
                    <a:cs typeface="Gautami" panose="020B0502040204020203" pitchFamily="34" charset="0"/>
                  </a:rPr>
                  <a:t>i</a:t>
                </a: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acting on the body</a:t>
                </a:r>
                <a:r>
                  <a:rPr lang="ja-JP" sz="1800" dirty="0">
                    <a:effectLst/>
                    <a:latin typeface="Calibri" panose="020F0502020204030204" pitchFamily="34" charset="0"/>
                    <a:ea typeface="MS Mincho" panose="02020609040205080304" pitchFamily="49" charset="-128"/>
                    <a:cs typeface="MS Mincho" panose="02020609040205080304" pitchFamily="49" charset="-128"/>
                  </a:rPr>
                  <a:t>、</a:t>
                </a: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then the oscillations are called forced oscillations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2) Differential equation of motion of a damped oscillator will be as below  </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𝑚</m:t>
                    </m:r>
                    <m:f>
                      <m:fPr>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p>
                          <m:sSupPr>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𝑑</m:t>
                            </m:r>
                          </m:e>
                          <m:sup>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𝑦</m:t>
                        </m:r>
                      </m:num>
                      <m:den>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𝑑</m:t>
                        </m:r>
                        <m:sSup>
                          <m:sSupPr>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𝑡</m:t>
                            </m:r>
                          </m:e>
                          <m:sup>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den>
                    </m:f>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𝑟</m:t>
                    </m:r>
                    <m:f>
                      <m:fPr>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𝑑𝑦</m:t>
                        </m:r>
                      </m:num>
                      <m:den>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𝑑𝑡</m:t>
                        </m:r>
                      </m:den>
                    </m:f>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𝑎𝑦</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=0</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3)  Now suppose an </a:t>
                </a:r>
                <a:r>
                  <a:rPr lang="en-IN" sz="1800" dirty="0" err="1">
                    <a:effectLst/>
                    <a:latin typeface="Times New Roman" panose="02020603050405020304" pitchFamily="18" charset="0"/>
                    <a:ea typeface="Times New Roman" panose="02020603050405020304" pitchFamily="18" charset="0"/>
                    <a:cs typeface="Gautami" panose="020B0502040204020203" pitchFamily="34" charset="0"/>
                  </a:rPr>
                  <a:t>extertal</a:t>
                </a: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periodic force </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𝑓</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1 </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𝑠𝑖𝑛</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𝜔</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𝑡</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is acting on the body Then the equation of motion can be written as below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𝑚</m:t>
                    </m:r>
                    <m:f>
                      <m:fPr>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p>
                          <m:sSupPr>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𝑑</m:t>
                            </m:r>
                          </m:e>
                          <m:sup>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𝑦</m:t>
                        </m:r>
                      </m:num>
                      <m:den>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𝑑</m:t>
                        </m:r>
                        <m:sSup>
                          <m:sSupPr>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𝑡</m:t>
                            </m:r>
                          </m:e>
                          <m:sup>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den>
                    </m:f>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𝑟</m:t>
                    </m:r>
                    <m:f>
                      <m:fPr>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𝑑𝑦</m:t>
                        </m:r>
                      </m:num>
                      <m:den>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𝑑𝑡</m:t>
                        </m:r>
                      </m:den>
                    </m:f>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𝑎𝑦</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𝑓𝑠𝑖𝑛</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𝜔</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𝑡</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were </a:t>
                </a:r>
                <a14:m>
                  <m:oMath xmlns:m="http://schemas.openxmlformats.org/officeDocument/2006/math">
                    <m:f>
                      <m:fPr>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𝑟</m:t>
                        </m:r>
                      </m:num>
                      <m:den>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𝑚</m:t>
                        </m:r>
                      </m:den>
                    </m:f>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=2</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𝑏</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𝑎</m:t>
                        </m:r>
                      </m:num>
                      <m:den>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𝑚</m:t>
                        </m:r>
                      </m:den>
                    </m:f>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𝜔</m:t>
                        </m:r>
                      </m:e>
                      <m:sub>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2</m:t>
                        </m:r>
                      </m:sup>
                    </m:sSubSup>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&amp;</m:t>
                    </m:r>
                    <m:f>
                      <m:fPr>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0</m:t>
                            </m:r>
                          </m:sub>
                        </m:sSub>
                      </m:num>
                      <m:den>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𝑚</m:t>
                        </m:r>
                      </m:den>
                    </m:f>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𝐹</m:t>
                        </m:r>
                      </m:e>
                      <m:sub>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0</m:t>
                        </m:r>
                      </m:sub>
                    </m:sSub>
                  </m:oMath>
                </a14:m>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4)The solution of this equation will be as below  </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𝐴𝑠𝑖𝑛</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ja-JP" sz="1800" i="1">
                        <a:effectLst/>
                        <a:latin typeface="Cambria Math" panose="02040503050406030204" pitchFamily="18" charset="0"/>
                        <a:ea typeface="MS Mincho" panose="02020609040205080304" pitchFamily="49" charset="-128"/>
                        <a:cs typeface="MS Mincho" panose="02020609040205080304" pitchFamily="49" charset="-128"/>
                      </a:rPr>
                      <m:t>（</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𝜔</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𝑡</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A is the amplitude and</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initial phase. The resultant displacement y </a:t>
                </a:r>
                <a:r>
                  <a:rPr lang="en-IN" sz="1800" dirty="0" err="1">
                    <a:effectLst/>
                    <a:latin typeface="Times New Roman" panose="02020603050405020304" pitchFamily="18" charset="0"/>
                    <a:ea typeface="Times New Roman" panose="02020603050405020304" pitchFamily="18" charset="0"/>
                    <a:cs typeface="Gautami" panose="020B0502040204020203" pitchFamily="34" charset="0"/>
                  </a:rPr>
                  <a:t>varic</a:t>
                </a: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with the frequency of the periodic force o and not with the natural frequency of the body </a:t>
                </a:r>
                <a14:m>
                  <m:oMath xmlns:m="http://schemas.openxmlformats.org/officeDocument/2006/math">
                    <m:sSub>
                      <m:sSubPr>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𝜔</m:t>
                        </m:r>
                      </m:e>
                      <m:sub>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0</m:t>
                        </m:r>
                      </m:sub>
                    </m:sSub>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a:t>
                </a: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5) From the above,  </a:t>
                </a:r>
                <a14:m>
                  <m:oMath xmlns:m="http://schemas.openxmlformats.org/officeDocument/2006/math">
                    <m:f>
                      <m:fPr>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𝑑𝑦</m:t>
                        </m:r>
                      </m:num>
                      <m:den>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𝑑𝑡</m:t>
                        </m:r>
                      </m:den>
                    </m:f>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𝐴</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𝜔</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𝑐𝑜𝑠</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𝜔</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6) Substituting these values in eq. (1 </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𝐴𝑤𝑠𝑖𝑛</m:t>
                    </m:r>
                    <m:d>
                      <m:dPr>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𝜔</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e>
                    </m:d>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+2</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𝑏𝐴</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𝜔</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𝑐𝑜𝑠</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𝜔</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𝑤𝐴𝑠𝑖𝑛</m:t>
                    </m:r>
                    <m:d>
                      <m:dPr>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𝜔</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e>
                    </m:d>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𝑤𝑡</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𝐹𝑠𝑖𝑛</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𝜔</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𝑡</m:t>
                    </m:r>
                  </m:oMath>
                </a14:m>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endParaRPr lang="en-IN" dirty="0"/>
              </a:p>
            </p:txBody>
          </p:sp>
        </mc:Choice>
        <mc:Fallback>
          <p:sp>
            <p:nvSpPr>
              <p:cNvPr id="3" name="Content Placeholder 2">
                <a:extLst>
                  <a:ext uri="{FF2B5EF4-FFF2-40B4-BE49-F238E27FC236}">
                    <a16:creationId xmlns:a16="http://schemas.microsoft.com/office/drawing/2014/main" id="{51DB720F-60F5-3B4D-A931-F0DBD4C4E827}"/>
                  </a:ext>
                </a:extLst>
              </p:cNvPr>
              <p:cNvSpPr>
                <a:spLocks noGrp="1" noRot="1" noChangeAspect="1" noMove="1" noResize="1" noEditPoints="1" noAdjustHandles="1" noChangeArrowheads="1" noChangeShapeType="1" noTextEdit="1"/>
              </p:cNvSpPr>
              <p:nvPr>
                <p:ph idx="1"/>
              </p:nvPr>
            </p:nvSpPr>
            <p:spPr>
              <a:xfrm>
                <a:off x="838200" y="1282045"/>
                <a:ext cx="10515600" cy="4894918"/>
              </a:xfrm>
              <a:blipFill>
                <a:blip r:embed="rId2"/>
                <a:stretch>
                  <a:fillRect l="-174" t="-623" r="-986"/>
                </a:stretch>
              </a:blipFill>
            </p:spPr>
            <p:txBody>
              <a:bodyPr/>
              <a:lstStyle/>
              <a:p>
                <a:r>
                  <a:rPr lang="en-IN">
                    <a:noFill/>
                  </a:rPr>
                  <a:t> </a:t>
                </a:r>
              </a:p>
            </p:txBody>
          </p:sp>
        </mc:Fallback>
      </mc:AlternateContent>
    </p:spTree>
    <p:extLst>
      <p:ext uri="{BB962C8B-B14F-4D97-AF65-F5344CB8AC3E}">
        <p14:creationId xmlns:p14="http://schemas.microsoft.com/office/powerpoint/2010/main" val="115166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DD5A9-9763-4D26-2FCB-81386CA06A12}"/>
              </a:ext>
            </a:extLst>
          </p:cNvPr>
          <p:cNvSpPr>
            <a:spLocks noGrp="1"/>
          </p:cNvSpPr>
          <p:nvPr>
            <p:ph type="title"/>
          </p:nvPr>
        </p:nvSpPr>
        <p:spPr/>
        <p:txBody>
          <a:bodyPr/>
          <a:lstStyle/>
          <a:p>
            <a:pPr algn="ctr"/>
            <a:r>
              <a:rPr lang="en-IN" dirty="0">
                <a:solidFill>
                  <a:srgbClr val="FF0000"/>
                </a:solidFill>
                <a:latin typeface="Times New Roman" panose="02020603050405020304" pitchFamily="18" charset="0"/>
                <a:cs typeface="Times New Roman" panose="02020603050405020304" pitchFamily="18" charset="0"/>
              </a:rPr>
              <a:t>(2) Resonance</a:t>
            </a:r>
          </a:p>
        </p:txBody>
      </p:sp>
      <p:sp>
        <p:nvSpPr>
          <p:cNvPr id="3" name="Content Placeholder 2">
            <a:extLst>
              <a:ext uri="{FF2B5EF4-FFF2-40B4-BE49-F238E27FC236}">
                <a16:creationId xmlns:a16="http://schemas.microsoft.com/office/drawing/2014/main" id="{73AE6D14-60DB-7B46-4B7A-4ADF3604FA2D}"/>
              </a:ext>
            </a:extLst>
          </p:cNvPr>
          <p:cNvSpPr>
            <a:spLocks noGrp="1"/>
          </p:cNvSpPr>
          <p:nvPr>
            <p:ph idx="1"/>
          </p:nvPr>
        </p:nvSpPr>
        <p:spPr/>
        <p:txBody>
          <a:bodyPr/>
          <a:lstStyle/>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Resonance: If a vibrating body vibrates due to forced vibrations at another body, [AU A19; SVU A18] and if the frequency of vibrating body is equal to the forced vibrations, then the two vibrations are said to be in resonance.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E.g. 1. Vibrating particle in an air column vibrates due to vibrating turning fork. If the frequency of turning fork is equal to the frequency of air column, resonance takes place. The we can near forced sound.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E.g. 2. Marching soldiers are asked to dispose while crossing the bridge, because if the frequency of the steps of the marching soldiers is equal to the frequency of the bridge vibrations, then the bridge collapses due to resonance.</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endParaRPr lang="en-IN" dirty="0"/>
          </a:p>
        </p:txBody>
      </p:sp>
    </p:spTree>
    <p:extLst>
      <p:ext uri="{BB962C8B-B14F-4D97-AF65-F5344CB8AC3E}">
        <p14:creationId xmlns:p14="http://schemas.microsoft.com/office/powerpoint/2010/main" val="357467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E34B5-0B99-166D-D8D5-F8AEFFF90508}"/>
              </a:ext>
            </a:extLst>
          </p:cNvPr>
          <p:cNvSpPr>
            <a:spLocks noGrp="1"/>
          </p:cNvSpPr>
          <p:nvPr>
            <p:ph type="title"/>
          </p:nvPr>
        </p:nvSpPr>
        <p:spPr/>
        <p:txBody>
          <a:bodyPr>
            <a:normAutofit/>
          </a:bodyPr>
          <a:lstStyle/>
          <a:p>
            <a:pPr algn="ctr"/>
            <a:r>
              <a:rPr lang="en-IN" sz="3200" b="1" dirty="0">
                <a:solidFill>
                  <a:srgbClr val="FF0000"/>
                </a:solidFill>
                <a:effectLst/>
                <a:latin typeface="Times New Roman" panose="02020603050405020304" pitchFamily="18" charset="0"/>
                <a:ea typeface="Times New Roman" panose="02020603050405020304" pitchFamily="18" charset="0"/>
                <a:cs typeface="Gautami" panose="020B0502040204020203" pitchFamily="34" charset="0"/>
              </a:rPr>
              <a:t>(3) Logarithmic decrement</a:t>
            </a:r>
            <a:br>
              <a:rPr lang="en-IN" sz="3200" dirty="0">
                <a:solidFill>
                  <a:srgbClr val="FF0000"/>
                </a:solidFill>
                <a:effectLst/>
                <a:latin typeface="Calibri" panose="020F0502020204030204" pitchFamily="34" charset="0"/>
                <a:ea typeface="Times New Roman" panose="02020603050405020304" pitchFamily="18" charset="0"/>
                <a:cs typeface="Gautami" panose="020B0502040204020203" pitchFamily="34" charset="0"/>
              </a:rPr>
            </a:br>
            <a:endParaRPr lang="en-IN" sz="3200" dirty="0">
              <a:solidFill>
                <a:srgbClr val="FF0000"/>
              </a:solidFill>
            </a:endParaRP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17FF470-A715-2423-23FA-96FCEF2D3407}"/>
                  </a:ext>
                </a:extLst>
              </p:cNvPr>
              <p:cNvSpPr>
                <a:spLocks noGrp="1"/>
              </p:cNvSpPr>
              <p:nvPr>
                <p:ph idx="1"/>
              </p:nvPr>
            </p:nvSpPr>
            <p:spPr>
              <a:xfrm>
                <a:off x="838200" y="1533394"/>
                <a:ext cx="10515600" cy="4351338"/>
              </a:xfrm>
            </p:spPr>
            <p:txBody>
              <a:bodyPr>
                <a:normAutofit fontScale="92500" lnSpcReduction="20000"/>
              </a:bodyPr>
              <a:lstStyle/>
              <a:p>
                <a:pPr marL="0" indent="0">
                  <a:lnSpc>
                    <a:spcPct val="116000"/>
                  </a:lnSpc>
                  <a:spcAft>
                    <a:spcPts val="800"/>
                  </a:spcAft>
                  <a:buNone/>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1) The logarithmic decrement of a damped oscillator indicates the rate at which the amplitude of the oscillator decreases.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marL="0" indent="0">
                  <a:lnSpc>
                    <a:spcPct val="116000"/>
                  </a:lnSpc>
                  <a:spcAft>
                    <a:spcPts val="800"/>
                  </a:spcAft>
                  <a:buNone/>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2) The amplitude of the damped simple harmonic motion is given by </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𝑎</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 </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𝐴</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𝑒</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marL="0" indent="0">
                  <a:lnSpc>
                    <a:spcPct val="116000"/>
                  </a:lnSpc>
                  <a:spcAft>
                    <a:spcPts val="800"/>
                  </a:spcAft>
                  <a:buNone/>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3) When t=0 the amplitude </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𝑎</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 </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𝐴𝑝</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Let the amplitudes be a, a2 a3 at instances when </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2</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𝑇</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/2, 3</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𝑇</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/2,</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respectively. Where </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𝑇</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is the time period of the oscillator.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marL="0" indent="0">
                  <a:lnSpc>
                    <a:spcPct val="116000"/>
                  </a:lnSpc>
                  <a:spcAft>
                    <a:spcPts val="800"/>
                  </a:spcAft>
                  <a:buNone/>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4) Then </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𝑎</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 </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Ag e a(T/2) 42 = A (21/2)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marL="0" indent="0">
                  <a:lnSpc>
                    <a:spcPct val="116000"/>
                  </a:lnSpc>
                  <a:spcAft>
                    <a:spcPts val="800"/>
                  </a:spcAft>
                  <a:buNone/>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5) From the above equations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marL="0" indent="0">
                  <a:lnSpc>
                    <a:spcPct val="116000"/>
                  </a:lnSpc>
                  <a:spcAft>
                    <a:spcPts val="800"/>
                  </a:spcAft>
                  <a:buNone/>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6) The constant d is called decrement. It denotes the ratio of two successive amplitudes. The natural logarithm of this decrement is called logarithmic decrement (A) of the oscillator.</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marL="0" indent="0">
                  <a:buNone/>
                </a:pPr>
                <a:r>
                  <a:rPr lang="en-IN" sz="1800" dirty="0">
                    <a:effectLst/>
                    <a:latin typeface="Times New Roman" panose="02020603050405020304" pitchFamily="18" charset="0"/>
                    <a:ea typeface="Times New Roman" panose="02020603050405020304" pitchFamily="18" charset="0"/>
                  </a:rPr>
                  <a:t>7)</a:t>
                </a:r>
                <a:r>
                  <a:rPr lang="en-IN" sz="1800" dirty="0">
                    <a:effectLst/>
                    <a:latin typeface="Calibri" panose="020F0502020204030204" pitchFamily="34" charset="0"/>
                    <a:ea typeface="Times New Roman" panose="02020603050405020304" pitchFamily="18" charset="0"/>
                    <a:cs typeface="Gautami" panose="020B0502040204020203" pitchFamily="34" charset="0"/>
                  </a:rPr>
                  <a:t> </a:t>
                </a:r>
                <a:r>
                  <a:rPr lang="en-IN" sz="1800" dirty="0">
                    <a:effectLst/>
                    <a:latin typeface="Times New Roman" panose="02020603050405020304" pitchFamily="18" charset="0"/>
                    <a:ea typeface="Times New Roman" panose="02020603050405020304" pitchFamily="18" charset="0"/>
                  </a:rPr>
                  <a:t>The natural logarithm of the ratio of successive amplitudes during the time interval of </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𝑇</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/2</m:t>
                    </m:r>
                  </m:oMath>
                </a14:m>
                <a:r>
                  <a:rPr lang="en-IN" sz="1800" dirty="0">
                    <a:effectLst/>
                    <a:latin typeface="Times New Roman" panose="02020603050405020304" pitchFamily="18" charset="0"/>
                    <a:ea typeface="Times New Roman" panose="02020603050405020304" pitchFamily="18" charset="0"/>
                  </a:rPr>
                  <a:t> is called logarithmic decrement of the oscillator</a:t>
                </a:r>
                <a:endParaRPr lang="en-IN" dirty="0"/>
              </a:p>
            </p:txBody>
          </p:sp>
        </mc:Choice>
        <mc:Fallback>
          <p:sp>
            <p:nvSpPr>
              <p:cNvPr id="3" name="Content Placeholder 2">
                <a:extLst>
                  <a:ext uri="{FF2B5EF4-FFF2-40B4-BE49-F238E27FC236}">
                    <a16:creationId xmlns:a16="http://schemas.microsoft.com/office/drawing/2014/main" id="{917FF470-A715-2423-23FA-96FCEF2D3407}"/>
                  </a:ext>
                </a:extLst>
              </p:cNvPr>
              <p:cNvSpPr>
                <a:spLocks noGrp="1" noRot="1" noChangeAspect="1" noMove="1" noResize="1" noEditPoints="1" noAdjustHandles="1" noChangeArrowheads="1" noChangeShapeType="1" noTextEdit="1"/>
              </p:cNvSpPr>
              <p:nvPr>
                <p:ph idx="1"/>
              </p:nvPr>
            </p:nvSpPr>
            <p:spPr>
              <a:xfrm>
                <a:off x="838200" y="1533394"/>
                <a:ext cx="10515600" cy="4351338"/>
              </a:xfrm>
              <a:blipFill>
                <a:blip r:embed="rId2"/>
                <a:stretch>
                  <a:fillRect l="-406" t="-561"/>
                </a:stretch>
              </a:blipFill>
            </p:spPr>
            <p:txBody>
              <a:bodyPr/>
              <a:lstStyle/>
              <a:p>
                <a:r>
                  <a:rPr lang="en-IN">
                    <a:noFill/>
                  </a:rPr>
                  <a:t> </a:t>
                </a:r>
              </a:p>
            </p:txBody>
          </p:sp>
        </mc:Fallback>
      </mc:AlternateContent>
    </p:spTree>
    <p:extLst>
      <p:ext uri="{BB962C8B-B14F-4D97-AF65-F5344CB8AC3E}">
        <p14:creationId xmlns:p14="http://schemas.microsoft.com/office/powerpoint/2010/main" val="1499395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698F0-6EB3-27DC-B89B-802B4FA191E3}"/>
              </a:ext>
            </a:extLst>
          </p:cNvPr>
          <p:cNvSpPr>
            <a:spLocks noGrp="1"/>
          </p:cNvSpPr>
          <p:nvPr>
            <p:ph type="title"/>
          </p:nvPr>
        </p:nvSpPr>
        <p:spPr/>
        <p:txBody>
          <a:bodyPr/>
          <a:lstStyle/>
          <a:p>
            <a:pPr algn="ctr"/>
            <a:r>
              <a:rPr lang="en-IN" dirty="0">
                <a:solidFill>
                  <a:srgbClr val="FF0000"/>
                </a:solidFill>
                <a:latin typeface="Times New Roman" panose="02020603050405020304" pitchFamily="18" charset="0"/>
                <a:cs typeface="Times New Roman" panose="02020603050405020304" pitchFamily="18" charset="0"/>
              </a:rPr>
              <a:t>(3) Relaxation time</a:t>
            </a:r>
          </a:p>
        </p:txBody>
      </p:sp>
      <p:sp>
        <p:nvSpPr>
          <p:cNvPr id="3" name="Content Placeholder 2">
            <a:extLst>
              <a:ext uri="{FF2B5EF4-FFF2-40B4-BE49-F238E27FC236}">
                <a16:creationId xmlns:a16="http://schemas.microsoft.com/office/drawing/2014/main" id="{B5FA5E3D-D869-84FF-0E82-98E820E07E45}"/>
              </a:ext>
            </a:extLst>
          </p:cNvPr>
          <p:cNvSpPr>
            <a:spLocks noGrp="1"/>
          </p:cNvSpPr>
          <p:nvPr>
            <p:ph idx="1"/>
          </p:nvPr>
        </p:nvSpPr>
        <p:spPr/>
        <p:txBody>
          <a:bodyPr/>
          <a:lstStyle/>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1) The time taken for the total energy to decay to (1/e) of its original value is defined as relaxation time.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2) The energy of damped harmonic oscillator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3) When t=0 then E= E, E= E e2b → (1)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4) Let T be the relaxation time. E=E/e 5) Then </a:t>
            </a:r>
            <a:r>
              <a:rPr lang="en-IN" sz="1800" dirty="0" err="1">
                <a:effectLst/>
                <a:latin typeface="Times New Roman" panose="02020603050405020304" pitchFamily="18" charset="0"/>
                <a:ea typeface="Times New Roman" panose="02020603050405020304" pitchFamily="18" charset="0"/>
                <a:cs typeface="Gautami" panose="020B0502040204020203" pitchFamily="34" charset="0"/>
              </a:rPr>
              <a:t>eq</a:t>
            </a: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(1) becomes i.e., when t=T E Ene 2 2 1 = 2br 6) Also if power dissipation is P then =P/E and if is the quality factor then=2 where o is the angular frequency.</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endParaRPr lang="en-IN" dirty="0"/>
          </a:p>
        </p:txBody>
      </p:sp>
    </p:spTree>
    <p:extLst>
      <p:ext uri="{BB962C8B-B14F-4D97-AF65-F5344CB8AC3E}">
        <p14:creationId xmlns:p14="http://schemas.microsoft.com/office/powerpoint/2010/main" val="1837062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4A771-E47D-9F61-FF1F-47648452B8A5}"/>
              </a:ext>
            </a:extLst>
          </p:cNvPr>
          <p:cNvSpPr>
            <a:spLocks noGrp="1"/>
          </p:cNvSpPr>
          <p:nvPr>
            <p:ph type="title"/>
          </p:nvPr>
        </p:nvSpPr>
        <p:spPr/>
        <p:txBody>
          <a:bodyPr/>
          <a:lstStyle/>
          <a:p>
            <a:pPr algn="ctr"/>
            <a:r>
              <a:rPr lang="en-IN" dirty="0">
                <a:solidFill>
                  <a:srgbClr val="FF0000"/>
                </a:solidFill>
                <a:latin typeface="Times New Roman" panose="02020603050405020304" pitchFamily="18" charset="0"/>
                <a:cs typeface="Times New Roman" panose="02020603050405020304" pitchFamily="18" charset="0"/>
              </a:rPr>
              <a:t>(4) Quality factor</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05B057BB-2A46-A795-4A22-B49E31447FEF}"/>
                  </a:ext>
                </a:extLst>
              </p:cNvPr>
              <p:cNvSpPr>
                <a:spLocks noGrp="1"/>
              </p:cNvSpPr>
              <p:nvPr>
                <p:ph idx="1"/>
              </p:nvPr>
            </p:nvSpPr>
            <p:spPr>
              <a:xfrm>
                <a:off x="838200" y="1253331"/>
                <a:ext cx="10515600" cy="4351338"/>
              </a:xfrm>
            </p:spPr>
            <p:txBody>
              <a:bodyPr>
                <a:normAutofit fontScale="25000" lnSpcReduction="20000"/>
              </a:bodyPr>
              <a:lstStyle/>
              <a:p>
                <a:pPr>
                  <a:lnSpc>
                    <a:spcPct val="116000"/>
                  </a:lnSpc>
                  <a:spcAft>
                    <a:spcPts val="800"/>
                  </a:spcAft>
                </a:pPr>
                <a:r>
                  <a:rPr lang="en-IN" sz="6400" dirty="0">
                    <a:effectLst/>
                    <a:latin typeface="Times New Roman" panose="02020603050405020304" pitchFamily="18" charset="0"/>
                    <a:ea typeface="Times New Roman" panose="02020603050405020304" pitchFamily="18" charset="0"/>
                    <a:cs typeface="Gautami" panose="020B0502040204020203" pitchFamily="34" charset="0"/>
                  </a:rPr>
                  <a:t>1.Quality factor of an oscillator is defined as the ratio of the ratio of the energy of the oscillator to the energy lost per radian of the angular frequency.</a:t>
                </a:r>
                <a:endParaRPr lang="en-IN" sz="6400" dirty="0">
                  <a:effectLst/>
                  <a:latin typeface="Calibri" panose="020F0502020204030204" pitchFamily="34" charset="0"/>
                  <a:ea typeface="Times New Roman" panose="02020603050405020304" pitchFamily="18" charset="0"/>
                  <a:cs typeface="Gautami" panose="020B0502040204020203" pitchFamily="34" charset="0"/>
                </a:endParaRPr>
              </a:p>
              <a:p>
                <a:pPr algn="ctr">
                  <a:lnSpc>
                    <a:spcPct val="116000"/>
                  </a:lnSpc>
                  <a:spcAft>
                    <a:spcPts val="800"/>
                  </a:spcAft>
                </a:pPr>
                <a:r>
                  <a:rPr lang="en-IN" sz="6400" dirty="0" err="1">
                    <a:effectLst/>
                    <a:latin typeface="Times New Roman" panose="02020603050405020304" pitchFamily="18" charset="0"/>
                    <a:ea typeface="Times New Roman" panose="02020603050405020304" pitchFamily="18" charset="0"/>
                    <a:cs typeface="Gautami" panose="020B0502040204020203" pitchFamily="34" charset="0"/>
                  </a:rPr>
                  <a:t>i.e</a:t>
                </a:r>
                <a:r>
                  <a:rPr lang="en-IN" sz="6400" dirty="0">
                    <a:effectLst/>
                    <a:latin typeface="Times New Roman" panose="02020603050405020304" pitchFamily="18" charset="0"/>
                    <a:ea typeface="Times New Roman" panose="02020603050405020304" pitchFamily="18" charset="0"/>
                    <a:cs typeface="Gautami" panose="020B0502040204020203" pitchFamily="34" charset="0"/>
                  </a:rPr>
                  <a:t>, </a:t>
                </a:r>
                <a14:m>
                  <m:oMath xmlns:m="http://schemas.openxmlformats.org/officeDocument/2006/math">
                    <m:r>
                      <a:rPr lang="en-IN" sz="6400" i="1">
                        <a:effectLst/>
                        <a:latin typeface="Cambria Math" panose="02040503050406030204" pitchFamily="18" charset="0"/>
                        <a:ea typeface="Times New Roman" panose="02020603050405020304" pitchFamily="18" charset="0"/>
                        <a:cs typeface="Times New Roman" panose="02020603050405020304" pitchFamily="18" charset="0"/>
                      </a:rPr>
                      <m:t>𝑄</m:t>
                    </m:r>
                    <m:r>
                      <a:rPr lang="en-IN" sz="6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𝑬𝒏𝒆𝒓𝒈𝒚</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𝒐𝒇</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𝒐𝒔𝒄𝒊𝒍𝒍𝒂𝒕𝒐𝒓</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 </m:t>
                        </m:r>
                      </m:num>
                      <m:den>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𝑬𝒏𝒆𝒓𝒈𝒚</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𝒍𝒐𝒔𝒕</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𝒑𝒆𝒓</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𝒄𝒚𝒄𝒍𝒆</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𝟐</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𝝅</m:t>
                        </m:r>
                      </m:den>
                    </m:f>
                  </m:oMath>
                </a14:m>
                <a:r>
                  <a:rPr lang="en-IN" sz="6400" b="1" dirty="0">
                    <a:effectLst/>
                    <a:latin typeface="Times New Roman" panose="02020603050405020304" pitchFamily="18" charset="0"/>
                    <a:ea typeface="Times New Roman" panose="02020603050405020304" pitchFamily="18" charset="0"/>
                    <a:cs typeface="Gautami" panose="020B0502040204020203" pitchFamily="34" charset="0"/>
                  </a:rPr>
                  <a:t> = 2</a:t>
                </a:r>
                <a14:m>
                  <m:oMath xmlns:m="http://schemas.openxmlformats.org/officeDocument/2006/math">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𝝅</m:t>
                    </m:r>
                  </m:oMath>
                </a14:m>
                <a:r>
                  <a:rPr lang="en-IN" sz="6400" b="1" dirty="0">
                    <a:effectLst/>
                    <a:latin typeface="Times New Roman" panose="02020603050405020304" pitchFamily="18" charset="0"/>
                    <a:ea typeface="Times New Roman" panose="02020603050405020304" pitchFamily="18" charset="0"/>
                    <a:cs typeface="Gautami" panose="020B0502040204020203" pitchFamily="34" charset="0"/>
                  </a:rPr>
                  <a:t> </a:t>
                </a:r>
                <a14:m>
                  <m:oMath xmlns:m="http://schemas.openxmlformats.org/officeDocument/2006/math">
                    <m:f>
                      <m:f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𝑬𝒏𝒆𝒓𝒈𝒚</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𝒐𝒇</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𝒐𝒔𝒄𝒊𝒍𝒍𝒂𝒕𝒐𝒓</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 </m:t>
                        </m:r>
                      </m:num>
                      <m:den>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𝑬𝒏𝒆𝒓𝒈𝒚</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𝒍𝒐𝒔𝒕</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𝒑𝒆𝒓</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𝒄𝒚𝒄𝒍𝒆</m:t>
                        </m:r>
                      </m:den>
                    </m:f>
                  </m:oMath>
                </a14:m>
                <a:endParaRPr lang="en-IN" sz="6400" dirty="0">
                  <a:effectLst/>
                  <a:latin typeface="Calibri" panose="020F0502020204030204" pitchFamily="34" charset="0"/>
                  <a:ea typeface="Times New Roman" panose="02020603050405020304" pitchFamily="18" charset="0"/>
                  <a:cs typeface="Gautami" panose="020B0502040204020203" pitchFamily="34" charset="0"/>
                </a:endParaRPr>
              </a:p>
              <a:p>
                <a:pPr algn="ctr">
                  <a:lnSpc>
                    <a:spcPct val="116000"/>
                  </a:lnSpc>
                  <a:spcAft>
                    <a:spcPts val="800"/>
                  </a:spcAft>
                </a:pPr>
                <a14:m>
                  <m:oMath xmlns:m="http://schemas.openxmlformats.org/officeDocument/2006/math">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𝑸</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𝝎</m:t>
                        </m:r>
                      </m:num>
                      <m:den>
                        <m:sSub>
                          <m:sSub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𝝎</m:t>
                            </m:r>
                          </m:e>
                          <m:sub>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𝟐</m:t>
                            </m:r>
                          </m:sub>
                        </m:sSub>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𝝎</m:t>
                            </m:r>
                          </m:e>
                          <m:sub>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𝟏</m:t>
                            </m:r>
                          </m:sub>
                        </m:sSub>
                      </m:den>
                    </m:f>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𝝎</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𝒓</m:t>
                    </m:r>
                  </m:oMath>
                </a14:m>
                <a:endParaRPr lang="en-IN" sz="64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6400" b="1" dirty="0">
                    <a:effectLst/>
                    <a:latin typeface="Times New Roman" panose="02020603050405020304" pitchFamily="18" charset="0"/>
                    <a:ea typeface="Times New Roman" panose="02020603050405020304" pitchFamily="18" charset="0"/>
                    <a:cs typeface="Gautami" panose="020B0502040204020203" pitchFamily="34" charset="0"/>
                  </a:rPr>
                  <a:t>2.</a:t>
                </a:r>
                <a:r>
                  <a:rPr lang="en-IN" sz="6400" dirty="0">
                    <a:effectLst/>
                    <a:latin typeface="Times New Roman" panose="02020603050405020304" pitchFamily="18" charset="0"/>
                    <a:ea typeface="Times New Roman" panose="02020603050405020304" pitchFamily="18" charset="0"/>
                    <a:cs typeface="Gautami" panose="020B0502040204020203" pitchFamily="34" charset="0"/>
                  </a:rPr>
                  <a:t>We</a:t>
                </a:r>
                <a:r>
                  <a:rPr lang="en-IN" sz="6400" b="1" dirty="0">
                    <a:effectLst/>
                    <a:latin typeface="Times New Roman" panose="02020603050405020304" pitchFamily="18" charset="0"/>
                    <a:ea typeface="Times New Roman" panose="02020603050405020304" pitchFamily="18" charset="0"/>
                    <a:cs typeface="Gautami" panose="020B0502040204020203" pitchFamily="34" charset="0"/>
                  </a:rPr>
                  <a:t> </a:t>
                </a:r>
                <a:r>
                  <a:rPr lang="en-IN" sz="6400" dirty="0">
                    <a:effectLst/>
                    <a:latin typeface="Times New Roman" panose="02020603050405020304" pitchFamily="18" charset="0"/>
                    <a:ea typeface="Times New Roman" panose="02020603050405020304" pitchFamily="18" charset="0"/>
                    <a:cs typeface="Gautami" panose="020B0502040204020203" pitchFamily="34" charset="0"/>
                  </a:rPr>
                  <a:t>know that the energy of an undamped simple harmonic oscillator = </a:t>
                </a:r>
                <a14:m>
                  <m:oMath xmlns:m="http://schemas.openxmlformats.org/officeDocument/2006/math">
                    <m:f>
                      <m:fPr>
                        <m:ctrlPr>
                          <a:rPr lang="en-IN" sz="6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IN" sz="64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n-IN" sz="6400" i="1">
                            <a:effectLst/>
                            <a:latin typeface="Cambria Math" panose="02040503050406030204" pitchFamily="18" charset="0"/>
                            <a:ea typeface="Times New Roman" panose="02020603050405020304" pitchFamily="18" charset="0"/>
                            <a:cs typeface="Times New Roman" panose="02020603050405020304" pitchFamily="18" charset="0"/>
                          </a:rPr>
                          <m:t>2</m:t>
                        </m:r>
                      </m:den>
                    </m:f>
                    <m:r>
                      <a:rPr lang="en-IN" sz="6400" i="1">
                        <a:effectLst/>
                        <a:latin typeface="Cambria Math" panose="02040503050406030204" pitchFamily="18" charset="0"/>
                        <a:ea typeface="Times New Roman" panose="02020603050405020304" pitchFamily="18" charset="0"/>
                        <a:cs typeface="Times New Roman" panose="02020603050405020304" pitchFamily="18" charset="0"/>
                      </a:rPr>
                      <m:t>𝑚</m:t>
                    </m:r>
                    <m:sSup>
                      <m:sSupPr>
                        <m:ctrlPr>
                          <a:rPr lang="en-IN" sz="6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IN" sz="6400" i="1">
                            <a:effectLst/>
                            <a:latin typeface="Cambria Math" panose="02040503050406030204" pitchFamily="18" charset="0"/>
                            <a:ea typeface="Times New Roman" panose="02020603050405020304" pitchFamily="18" charset="0"/>
                            <a:cs typeface="Times New Roman" panose="02020603050405020304" pitchFamily="18" charset="0"/>
                          </a:rPr>
                          <m:t>𝐴</m:t>
                        </m:r>
                      </m:e>
                      <m:sup>
                        <m:r>
                          <a:rPr lang="en-IN" sz="6400" i="1">
                            <a:effectLst/>
                            <a:latin typeface="Cambria Math" panose="02040503050406030204" pitchFamily="18" charset="0"/>
                            <a:ea typeface="Times New Roman" panose="02020603050405020304" pitchFamily="18" charset="0"/>
                            <a:cs typeface="Times New Roman" panose="02020603050405020304" pitchFamily="18" charset="0"/>
                          </a:rPr>
                          <m:t>2</m:t>
                        </m:r>
                      </m:sup>
                    </m:sSup>
                    <m:sSubSup>
                      <m:sSubSupPr>
                        <m:ctrlPr>
                          <a:rPr lang="en-IN" sz="6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IN" sz="6400" i="1">
                            <a:effectLst/>
                            <a:latin typeface="Cambria Math" panose="02040503050406030204" pitchFamily="18" charset="0"/>
                            <a:ea typeface="Times New Roman" panose="02020603050405020304" pitchFamily="18" charset="0"/>
                            <a:cs typeface="Times New Roman" panose="02020603050405020304" pitchFamily="18" charset="0"/>
                          </a:rPr>
                          <m:t>𝜔</m:t>
                        </m:r>
                      </m:e>
                      <m:sub>
                        <m:r>
                          <a:rPr lang="en-IN" sz="6400"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en-IN" sz="6400" i="1">
                            <a:effectLst/>
                            <a:latin typeface="Cambria Math" panose="02040503050406030204" pitchFamily="18" charset="0"/>
                            <a:ea typeface="Times New Roman" panose="02020603050405020304" pitchFamily="18" charset="0"/>
                            <a:cs typeface="Times New Roman" panose="02020603050405020304" pitchFamily="18" charset="0"/>
                          </a:rPr>
                          <m:t>2</m:t>
                        </m:r>
                      </m:sup>
                    </m:sSubSup>
                  </m:oMath>
                </a14:m>
                <a:r>
                  <a:rPr lang="en-IN" sz="6400" dirty="0">
                    <a:effectLst/>
                    <a:latin typeface="Times New Roman" panose="02020603050405020304" pitchFamily="18" charset="0"/>
                    <a:ea typeface="Times New Roman" panose="02020603050405020304" pitchFamily="18" charset="0"/>
                    <a:cs typeface="Gautami" panose="020B0502040204020203" pitchFamily="34" charset="0"/>
                  </a:rPr>
                  <a:t> where m is its mass, A is its amplitude and </a:t>
                </a:r>
                <a14:m>
                  <m:oMath xmlns:m="http://schemas.openxmlformats.org/officeDocument/2006/math">
                    <m:sSub>
                      <m:sSubPr>
                        <m:ctrlPr>
                          <a:rPr lang="en-IN" sz="6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IN" sz="6400" i="1">
                            <a:effectLst/>
                            <a:latin typeface="Cambria Math" panose="02040503050406030204" pitchFamily="18" charset="0"/>
                            <a:ea typeface="Times New Roman" panose="02020603050405020304" pitchFamily="18" charset="0"/>
                            <a:cs typeface="Times New Roman" panose="02020603050405020304" pitchFamily="18" charset="0"/>
                          </a:rPr>
                          <m:t>𝜔</m:t>
                        </m:r>
                      </m:e>
                      <m:sub>
                        <m:r>
                          <a:rPr lang="en-IN" sz="6400" i="1">
                            <a:effectLst/>
                            <a:latin typeface="Cambria Math" panose="02040503050406030204" pitchFamily="18" charset="0"/>
                            <a:ea typeface="Times New Roman" panose="02020603050405020304" pitchFamily="18" charset="0"/>
                            <a:cs typeface="Times New Roman" panose="02020603050405020304" pitchFamily="18" charset="0"/>
                          </a:rPr>
                          <m:t>0</m:t>
                        </m:r>
                      </m:sub>
                    </m:sSub>
                  </m:oMath>
                </a14:m>
                <a:r>
                  <a:rPr lang="en-IN" sz="6400" dirty="0">
                    <a:effectLst/>
                    <a:latin typeface="Times New Roman" panose="02020603050405020304" pitchFamily="18" charset="0"/>
                    <a:ea typeface="Times New Roman" panose="02020603050405020304" pitchFamily="18" charset="0"/>
                    <a:cs typeface="Gautami" panose="020B0502040204020203" pitchFamily="34" charset="0"/>
                  </a:rPr>
                  <a:t> is its natural angular frequency.</a:t>
                </a:r>
                <a:endParaRPr lang="en-IN" sz="64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6400" dirty="0">
                    <a:effectLst/>
                    <a:latin typeface="Times New Roman" panose="02020603050405020304" pitchFamily="18" charset="0"/>
                    <a:ea typeface="Times New Roman" panose="02020603050405020304" pitchFamily="18" charset="0"/>
                    <a:cs typeface="Gautami" panose="020B0502040204020203" pitchFamily="34" charset="0"/>
                  </a:rPr>
                  <a:t>3.But in a damped oscillator work is done against resistive forces. So total energy of the oscillator goes on decreasing.</a:t>
                </a:r>
                <a:endParaRPr lang="en-IN" sz="6400" dirty="0">
                  <a:effectLst/>
                  <a:latin typeface="Calibri" panose="020F0502020204030204" pitchFamily="34" charset="0"/>
                  <a:ea typeface="Times New Roman" panose="02020603050405020304" pitchFamily="18" charset="0"/>
                  <a:cs typeface="Gautami" panose="020B0502040204020203" pitchFamily="34" charset="0"/>
                </a:endParaRPr>
              </a:p>
              <a:p>
                <a:pPr algn="ctr">
                  <a:lnSpc>
                    <a:spcPct val="116000"/>
                  </a:lnSpc>
                  <a:spcAft>
                    <a:spcPts val="800"/>
                  </a:spcAft>
                </a:pPr>
                <a:r>
                  <a:rPr lang="en-IN" sz="6400" dirty="0">
                    <a:effectLst/>
                    <a:latin typeface="Times New Roman" panose="02020603050405020304" pitchFamily="18" charset="0"/>
                    <a:ea typeface="Times New Roman" panose="02020603050405020304" pitchFamily="18" charset="0"/>
                    <a:cs typeface="Gautami" panose="020B0502040204020203" pitchFamily="34" charset="0"/>
                  </a:rPr>
                  <a:t>4.Amplitude of the damped oscillator = </a:t>
                </a:r>
                <a14:m>
                  <m:oMath xmlns:m="http://schemas.openxmlformats.org/officeDocument/2006/math">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𝑨</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𝑨</m:t>
                        </m:r>
                      </m:e>
                      <m:sub>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𝟎</m:t>
                        </m:r>
                      </m:sub>
                    </m:sSub>
                    <m:sSup>
                      <m:sSup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ⅇ</m:t>
                        </m:r>
                      </m:e>
                      <m:sup>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𝒃𝒕</m:t>
                        </m:r>
                      </m:sup>
                    </m:sSup>
                  </m:oMath>
                </a14:m>
                <a:r>
                  <a:rPr lang="en-IN" sz="6400" b="1" dirty="0">
                    <a:effectLst/>
                    <a:latin typeface="Times New Roman" panose="02020603050405020304" pitchFamily="18" charset="0"/>
                    <a:ea typeface="Times New Roman" panose="02020603050405020304" pitchFamily="18" charset="0"/>
                    <a:cs typeface="Gautami" panose="020B0502040204020203" pitchFamily="34" charset="0"/>
                  </a:rPr>
                  <a:t>, </a:t>
                </a:r>
                <a:r>
                  <a:rPr lang="en-IN" sz="6400" dirty="0">
                    <a:effectLst/>
                    <a:latin typeface="Times New Roman" panose="02020603050405020304" pitchFamily="18" charset="0"/>
                    <a:ea typeface="Times New Roman" panose="02020603050405020304" pitchFamily="18" charset="0"/>
                    <a:cs typeface="Gautami" panose="020B0502040204020203" pitchFamily="34" charset="0"/>
                  </a:rPr>
                  <a:t>Energy of the damped oscillator </a:t>
                </a:r>
                <a:endParaRPr lang="en-IN" sz="6400" dirty="0">
                  <a:effectLst/>
                  <a:latin typeface="Calibri" panose="020F0502020204030204" pitchFamily="34" charset="0"/>
                  <a:ea typeface="Times New Roman" panose="02020603050405020304" pitchFamily="18" charset="0"/>
                  <a:cs typeface="Gautami" panose="020B0502040204020203" pitchFamily="34" charset="0"/>
                </a:endParaRPr>
              </a:p>
              <a:p>
                <a:pPr algn="ctr">
                  <a:lnSpc>
                    <a:spcPct val="116000"/>
                  </a:lnSpc>
                  <a:spcAft>
                    <a:spcPts val="800"/>
                  </a:spcAft>
                </a:pPr>
                <a:r>
                  <a:rPr lang="en-IN" sz="6400" b="1" dirty="0">
                    <a:effectLst/>
                    <a:latin typeface="Times New Roman" panose="02020603050405020304" pitchFamily="18" charset="0"/>
                    <a:ea typeface="Times New Roman" panose="02020603050405020304" pitchFamily="18" charset="0"/>
                    <a:cs typeface="Gautami" panose="020B0502040204020203" pitchFamily="34" charset="0"/>
                  </a:rPr>
                  <a:t>= E =</a:t>
                </a:r>
                <a:r>
                  <a:rPr lang="en-IN" sz="6400" dirty="0">
                    <a:effectLst/>
                    <a:latin typeface="Times New Roman" panose="02020603050405020304" pitchFamily="18" charset="0"/>
                    <a:ea typeface="Times New Roman" panose="02020603050405020304" pitchFamily="18" charset="0"/>
                    <a:cs typeface="Gautami" panose="020B0502040204020203" pitchFamily="34" charset="0"/>
                  </a:rPr>
                  <a:t> </a:t>
                </a:r>
                <a14:m>
                  <m:oMath xmlns:m="http://schemas.openxmlformats.org/officeDocument/2006/math">
                    <m:f>
                      <m:f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𝟏</m:t>
                        </m:r>
                      </m:num>
                      <m:den>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𝟐</m:t>
                        </m:r>
                      </m:den>
                    </m:f>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𝒎</m:t>
                    </m:r>
                    <m:sSubSup>
                      <m:sSubSup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𝑨</m:t>
                        </m:r>
                      </m:e>
                      <m:sub>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𝟎</m:t>
                        </m:r>
                      </m:sub>
                      <m:sup>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𝟐</m:t>
                        </m:r>
                      </m:sup>
                    </m:sSubSup>
                    <m:sSup>
                      <m:sSup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ⅇ</m:t>
                        </m:r>
                      </m:e>
                      <m:sup>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𝟐</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𝒃𝒕</m:t>
                        </m:r>
                      </m:sup>
                    </m:sSup>
                    <m:sSup>
                      <m:sSup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𝝎</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m:t>
                        </m:r>
                      </m:e>
                      <m:sup>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𝟐</m:t>
                        </m:r>
                      </m:sup>
                    </m:sSup>
                  </m:oMath>
                </a14:m>
                <a:endParaRPr lang="en-IN" sz="64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6400" dirty="0">
                    <a:effectLst/>
                    <a:latin typeface="Times New Roman" panose="02020603050405020304" pitchFamily="18" charset="0"/>
                    <a:ea typeface="Times New Roman" panose="02020603050405020304" pitchFamily="18" charset="0"/>
                    <a:cs typeface="Gautami" panose="020B0502040204020203" pitchFamily="34" charset="0"/>
                  </a:rPr>
                  <a:t>Since the angular frequency changes to </a:t>
                </a:r>
                <a14:m>
                  <m:oMath xmlns:m="http://schemas.openxmlformats.org/officeDocument/2006/math">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𝝎</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m:t>
                    </m:r>
                  </m:oMath>
                </a14:m>
                <a:endParaRPr lang="en-IN" sz="64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6400" dirty="0">
                    <a:effectLst/>
                    <a:latin typeface="Times New Roman" panose="02020603050405020304" pitchFamily="18" charset="0"/>
                    <a:ea typeface="Times New Roman" panose="02020603050405020304" pitchFamily="18" charset="0"/>
                    <a:cs typeface="Gautami" panose="020B0502040204020203" pitchFamily="34" charset="0"/>
                  </a:rPr>
                  <a:t>5.power dissipated per cycle = </a:t>
                </a:r>
                <a14:m>
                  <m:oMath xmlns:m="http://schemas.openxmlformats.org/officeDocument/2006/math">
                    <m:r>
                      <a:rPr lang="en-IN" sz="6400" i="1">
                        <a:effectLst/>
                        <a:latin typeface="Cambria Math" panose="02040503050406030204" pitchFamily="18" charset="0"/>
                        <a:ea typeface="Times New Roman" panose="02020603050405020304" pitchFamily="18" charset="0"/>
                        <a:cs typeface="Times New Roman" panose="02020603050405020304" pitchFamily="18" charset="0"/>
                      </a:rPr>
                      <m:t>𝑃</m:t>
                    </m:r>
                  </m:oMath>
                </a14:m>
                <a:r>
                  <a:rPr lang="en-IN" sz="6400" dirty="0">
                    <a:effectLst/>
                    <a:latin typeface="Times New Roman" panose="02020603050405020304" pitchFamily="18" charset="0"/>
                    <a:ea typeface="Times New Roman" panose="02020603050405020304" pitchFamily="18" charset="0"/>
                    <a:cs typeface="Gautami" panose="020B0502040204020203" pitchFamily="34" charset="0"/>
                  </a:rPr>
                  <a:t> = Rate of loss of energy with time.</a:t>
                </a:r>
                <a:endParaRPr lang="en-IN" sz="64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14:m>
                  <m:oMath xmlns:m="http://schemas.openxmlformats.org/officeDocument/2006/math">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𝒅𝑬</m:t>
                        </m:r>
                      </m:num>
                      <m:den>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𝒅𝒕</m:t>
                        </m:r>
                      </m:den>
                    </m:f>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𝒎</m:t>
                    </m:r>
                    <m:sSup>
                      <m:sSup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sSup>
                          <m:sSup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𝝎</m:t>
                            </m:r>
                          </m:e>
                          <m:sup>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m:t>
                            </m:r>
                          </m:sup>
                        </m:sSup>
                      </m:e>
                      <m:sup>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𝟐</m:t>
                        </m:r>
                      </m:sup>
                    </m:sSup>
                    <m:sSub>
                      <m:sSub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𝑨</m:t>
                        </m:r>
                      </m:e>
                      <m:sub>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𝟎</m:t>
                        </m:r>
                      </m:sub>
                    </m:sSub>
                    <m:sSup>
                      <m:sSup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ⅇ</m:t>
                        </m:r>
                      </m:e>
                      <m:sup>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𝒃𝒕</m:t>
                        </m:r>
                      </m:sup>
                    </m:sSup>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𝟐</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𝒃</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𝒃𝒎</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sSup>
                          <m:sSup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𝝎</m:t>
                            </m:r>
                          </m:e>
                          <m:sup>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m:t>
                            </m:r>
                          </m:sup>
                        </m:sSup>
                      </m:e>
                      <m:sup>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𝟐</m:t>
                        </m:r>
                      </m:sup>
                    </m:sSup>
                    <m:sSubSup>
                      <m:sSubSup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𝑨</m:t>
                        </m:r>
                      </m:e>
                      <m:sub>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𝟎</m:t>
                        </m:r>
                      </m:sub>
                      <m:sup>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𝟐</m:t>
                        </m:r>
                      </m:sup>
                    </m:sSubSup>
                    <m:sSup>
                      <m:sSupPr>
                        <m:ctrlP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ⅇ</m:t>
                        </m:r>
                      </m:e>
                      <m:sup>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𝟐</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𝒃𝒕</m:t>
                        </m:r>
                      </m:sup>
                    </m:sSup>
                  </m:oMath>
                </a14:m>
                <a:r>
                  <a:rPr lang="en-IN" sz="6400" b="1" dirty="0">
                    <a:effectLst/>
                    <a:latin typeface="Times New Roman" panose="02020603050405020304" pitchFamily="18" charset="0"/>
                    <a:ea typeface="Times New Roman" panose="02020603050405020304" pitchFamily="18" charset="0"/>
                    <a:cs typeface="Gautami" panose="020B0502040204020203" pitchFamily="34" charset="0"/>
                  </a:rPr>
                  <a:t>=2</a:t>
                </a:r>
                <a14:m>
                  <m:oMath xmlns:m="http://schemas.openxmlformats.org/officeDocument/2006/math">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𝒃</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𝑬</m:t>
                    </m:r>
                    <m:r>
                      <a:rPr lang="en-IN" sz="6400" b="1" i="1">
                        <a:effectLst/>
                        <a:latin typeface="Cambria Math" panose="02040503050406030204" pitchFamily="18" charset="0"/>
                        <a:ea typeface="Times New Roman" panose="02020603050405020304" pitchFamily="18" charset="0"/>
                        <a:cs typeface="Times New Roman" panose="02020603050405020304" pitchFamily="18" charset="0"/>
                      </a:rPr>
                      <m:t>)</m:t>
                    </m:r>
                  </m:oMath>
                </a14:m>
                <a:endParaRPr lang="en-IN" sz="6400" dirty="0">
                  <a:effectLst/>
                  <a:latin typeface="Calibri" panose="020F0502020204030204" pitchFamily="34" charset="0"/>
                  <a:ea typeface="Times New Roman" panose="02020603050405020304" pitchFamily="18" charset="0"/>
                  <a:cs typeface="Gautami" panose="020B0502040204020203" pitchFamily="34" charset="0"/>
                </a:endParaRPr>
              </a:p>
              <a:p>
                <a:endParaRPr lang="en-IN" dirty="0"/>
              </a:p>
            </p:txBody>
          </p:sp>
        </mc:Choice>
        <mc:Fallback>
          <p:sp>
            <p:nvSpPr>
              <p:cNvPr id="3" name="Content Placeholder 2">
                <a:extLst>
                  <a:ext uri="{FF2B5EF4-FFF2-40B4-BE49-F238E27FC236}">
                    <a16:creationId xmlns:a16="http://schemas.microsoft.com/office/drawing/2014/main" id="{05B057BB-2A46-A795-4A22-B49E31447FEF}"/>
                  </a:ext>
                </a:extLst>
              </p:cNvPr>
              <p:cNvSpPr>
                <a:spLocks noGrp="1" noRot="1" noChangeAspect="1" noMove="1" noResize="1" noEditPoints="1" noAdjustHandles="1" noChangeArrowheads="1" noChangeShapeType="1" noTextEdit="1"/>
              </p:cNvSpPr>
              <p:nvPr>
                <p:ph idx="1"/>
              </p:nvPr>
            </p:nvSpPr>
            <p:spPr>
              <a:xfrm>
                <a:off x="838200" y="1253331"/>
                <a:ext cx="10515600" cy="4351338"/>
              </a:xfrm>
              <a:blipFill>
                <a:blip r:embed="rId2"/>
                <a:stretch>
                  <a:fillRect l="-232" t="-561" r="-638" b="-29173"/>
                </a:stretch>
              </a:blipFill>
            </p:spPr>
            <p:txBody>
              <a:bodyPr/>
              <a:lstStyle/>
              <a:p>
                <a:r>
                  <a:rPr lang="en-IN">
                    <a:noFill/>
                  </a:rPr>
                  <a:t> </a:t>
                </a:r>
              </a:p>
            </p:txBody>
          </p:sp>
        </mc:Fallback>
      </mc:AlternateContent>
    </p:spTree>
    <p:extLst>
      <p:ext uri="{BB962C8B-B14F-4D97-AF65-F5344CB8AC3E}">
        <p14:creationId xmlns:p14="http://schemas.microsoft.com/office/powerpoint/2010/main" val="2990708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4A771-E47D-9F61-FF1F-47648452B8A5}"/>
              </a:ext>
            </a:extLst>
          </p:cNvPr>
          <p:cNvSpPr>
            <a:spLocks noGrp="1"/>
          </p:cNvSpPr>
          <p:nvPr>
            <p:ph type="title"/>
          </p:nvPr>
        </p:nvSpPr>
        <p:spPr/>
        <p:txBody>
          <a:bodyPr/>
          <a:lstStyle/>
          <a:p>
            <a:pPr algn="ctr"/>
            <a:r>
              <a:rPr lang="en-IN" dirty="0">
                <a:solidFill>
                  <a:srgbClr val="FF0000"/>
                </a:solidFill>
                <a:latin typeface="Times New Roman" panose="02020603050405020304" pitchFamily="18" charset="0"/>
                <a:cs typeface="Times New Roman" panose="02020603050405020304" pitchFamily="18" charset="0"/>
              </a:rPr>
              <a:t>(4) Quality factor</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05B057BB-2A46-A795-4A22-B49E31447FEF}"/>
                  </a:ext>
                </a:extLst>
              </p:cNvPr>
              <p:cNvSpPr>
                <a:spLocks noGrp="1"/>
              </p:cNvSpPr>
              <p:nvPr>
                <p:ph idx="1"/>
              </p:nvPr>
            </p:nvSpPr>
            <p:spPr>
              <a:xfrm>
                <a:off x="734506" y="1375879"/>
                <a:ext cx="10515600" cy="4996640"/>
              </a:xfrm>
            </p:spPr>
            <p:txBody>
              <a:bodyPr>
                <a:normAutofit/>
              </a:bodyPr>
              <a:lstStyle/>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6.Power dissipation = </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𝑃</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2</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𝑏𝐸𝑇</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Where T is the period of damped oscillation.</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𝑄</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2</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𝜋</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𝐸</m:t>
                        </m:r>
                      </m:num>
                      <m:den>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2</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𝑏𝐸𝑇</m:t>
                        </m:r>
                      </m:den>
                    </m:f>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f>
                      <m:fPr>
                        <m:type m:val="lin"/>
                        <m:ctrlPr>
                          <a:rPr lang="en-IN"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𝜋</m:t>
                        </m:r>
                      </m:num>
                      <m:den>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𝑏𝑇</m:t>
                        </m:r>
                      </m:den>
                    </m:f>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7. But T </a:t>
                </a:r>
                <a:r>
                  <a:rPr lang="en-IN" sz="1800" b="1" dirty="0">
                    <a:effectLst/>
                    <a:latin typeface="Times New Roman" panose="02020603050405020304" pitchFamily="18" charset="0"/>
                    <a:ea typeface="Times New Roman" panose="02020603050405020304" pitchFamily="18" charset="0"/>
                    <a:cs typeface="Gautami" panose="020B0502040204020203" pitchFamily="34" charset="0"/>
                  </a:rPr>
                  <a:t>= </a:t>
                </a:r>
                <a14:m>
                  <m:oMath xmlns:m="http://schemas.openxmlformats.org/officeDocument/2006/math">
                    <m:f>
                      <m:fPr>
                        <m:ctrlP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𝟐</m:t>
                        </m:r>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𝝅</m:t>
                        </m:r>
                      </m:num>
                      <m:den>
                        <m:sSubSup>
                          <m:sSubSupPr>
                            <m:ctrlP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𝝎</m:t>
                            </m:r>
                          </m:e>
                          <m:sub>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𝟎</m:t>
                            </m:r>
                          </m:sub>
                          <m:sup>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𝟐</m:t>
                            </m:r>
                          </m:sup>
                        </m:sSubSup>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𝒃</m:t>
                            </m:r>
                          </m:e>
                          <m:sup>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𝟐</m:t>
                            </m:r>
                          </m:sup>
                        </m:sSup>
                      </m:den>
                    </m:f>
                  </m:oMath>
                </a14:m>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14:m>
                  <m:oMath xmlns:m="http://schemas.openxmlformats.org/officeDocument/2006/math">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𝑸</m:t>
                    </m:r>
                    <m:f>
                      <m:fPr>
                        <m:ctrlP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𝝅</m:t>
                        </m:r>
                        <m:rad>
                          <m:radPr>
                            <m:degHide m:val="on"/>
                            <m:ctrlP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ctrlPr>
                          </m:radPr>
                          <m:deg/>
                          <m:e>
                            <m:sSubSup>
                              <m:sSubSupPr>
                                <m:ctrlP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𝝎</m:t>
                                </m:r>
                              </m:e>
                              <m:sub>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𝟎</m:t>
                                </m:r>
                              </m:sub>
                              <m:sup>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𝟐</m:t>
                                </m:r>
                              </m:sup>
                            </m:sSubSup>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𝒃</m:t>
                                </m:r>
                              </m:e>
                              <m:sup>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𝟐</m:t>
                                </m:r>
                              </m:sup>
                            </m:sSup>
                          </m:e>
                        </m:rad>
                      </m:num>
                      <m:den>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𝒃</m:t>
                        </m:r>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𝟐</m:t>
                        </m:r>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𝝅</m:t>
                        </m:r>
                      </m:den>
                    </m:f>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ctrlPr>
                      </m:fPr>
                      <m:num>
                        <m:rad>
                          <m:radPr>
                            <m:degHide m:val="on"/>
                            <m:ctrlP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ctrlPr>
                          </m:radPr>
                          <m:deg/>
                          <m:e>
                            <m:sSubSup>
                              <m:sSubSupPr>
                                <m:ctrlP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𝝎</m:t>
                                </m:r>
                              </m:e>
                              <m:sub>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𝟎</m:t>
                                </m:r>
                              </m:sub>
                              <m:sup>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𝟐</m:t>
                                </m:r>
                              </m:sup>
                            </m:sSubSup>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𝒃</m:t>
                                </m:r>
                              </m:e>
                              <m:sup>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𝟐</m:t>
                                </m:r>
                              </m:sup>
                            </m:sSup>
                          </m:e>
                        </m:rad>
                      </m:num>
                      <m:den>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𝟐</m:t>
                        </m:r>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𝒃</m:t>
                        </m:r>
                      </m:den>
                    </m:f>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𝝎</m:t>
                    </m:r>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𝟐</m:t>
                    </m:r>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𝒃</m:t>
                    </m:r>
                  </m:oMath>
                </a14:m>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gn="ct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Where </a:t>
                </a:r>
                <a14:m>
                  <m:oMath xmlns:m="http://schemas.openxmlformats.org/officeDocument/2006/math">
                    <m:sSup>
                      <m:sSupPr>
                        <m:ctrlP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𝝎</m:t>
                        </m:r>
                      </m:e>
                      <m:sup>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m:t>
                        </m:r>
                      </m:sup>
                    </m:sSup>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m:t>
                    </m:r>
                    <m:rad>
                      <m:radPr>
                        <m:degHide m:val="on"/>
                        <m:ctrlP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ctrlPr>
                      </m:radPr>
                      <m:deg/>
                      <m:e>
                        <m:sSubSup>
                          <m:sSubSupPr>
                            <m:ctrlP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𝝎</m:t>
                            </m:r>
                          </m:e>
                          <m:sub>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𝟎</m:t>
                            </m:r>
                          </m:sub>
                          <m:sup>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𝟐</m:t>
                            </m:r>
                          </m:sup>
                        </m:sSubSup>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𝒃</m:t>
                            </m:r>
                          </m:e>
                          <m:sup>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𝟐</m:t>
                            </m:r>
                          </m:sup>
                        </m:sSup>
                      </m:e>
                    </m:rad>
                  </m:oMath>
                </a14:m>
                <a:r>
                  <a:rPr lang="en-IN" sz="1800" b="1" dirty="0">
                    <a:effectLst/>
                    <a:latin typeface="Times New Roman" panose="02020603050405020304" pitchFamily="18" charset="0"/>
                    <a:ea typeface="Times New Roman" panose="02020603050405020304" pitchFamily="18" charset="0"/>
                    <a:cs typeface="Gautami" panose="020B0502040204020203" pitchFamily="34" charset="0"/>
                  </a:rPr>
                  <a:t>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8.thus the quality factor will be large if the damping coefficient K is small thus it represents the efficiency of the oscillator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p:txBody>
          </p:sp>
        </mc:Choice>
        <mc:Fallback>
          <p:sp>
            <p:nvSpPr>
              <p:cNvPr id="3" name="Content Placeholder 2">
                <a:extLst>
                  <a:ext uri="{FF2B5EF4-FFF2-40B4-BE49-F238E27FC236}">
                    <a16:creationId xmlns:a16="http://schemas.microsoft.com/office/drawing/2014/main" id="{05B057BB-2A46-A795-4A22-B49E31447FEF}"/>
                  </a:ext>
                </a:extLst>
              </p:cNvPr>
              <p:cNvSpPr>
                <a:spLocks noGrp="1" noRot="1" noChangeAspect="1" noMove="1" noResize="1" noEditPoints="1" noAdjustHandles="1" noChangeArrowheads="1" noChangeShapeType="1" noTextEdit="1"/>
              </p:cNvSpPr>
              <p:nvPr>
                <p:ph idx="1"/>
              </p:nvPr>
            </p:nvSpPr>
            <p:spPr>
              <a:xfrm>
                <a:off x="734506" y="1375879"/>
                <a:ext cx="10515600" cy="4996640"/>
              </a:xfrm>
              <a:blipFill>
                <a:blip r:embed="rId2"/>
                <a:stretch>
                  <a:fillRect l="-348" t="-366"/>
                </a:stretch>
              </a:blipFill>
            </p:spPr>
            <p:txBody>
              <a:bodyPr/>
              <a:lstStyle/>
              <a:p>
                <a:r>
                  <a:rPr lang="en-IN">
                    <a:noFill/>
                  </a:rPr>
                  <a:t> </a:t>
                </a:r>
              </a:p>
            </p:txBody>
          </p:sp>
        </mc:Fallback>
      </mc:AlternateContent>
    </p:spTree>
    <p:extLst>
      <p:ext uri="{BB962C8B-B14F-4D97-AF65-F5344CB8AC3E}">
        <p14:creationId xmlns:p14="http://schemas.microsoft.com/office/powerpoint/2010/main" val="41786491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916</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Cambria Math</vt:lpstr>
      <vt:lpstr>Times New Roman</vt:lpstr>
      <vt:lpstr>Office Theme</vt:lpstr>
      <vt:lpstr>PowerPoint Presentation</vt:lpstr>
      <vt:lpstr>UNDAMPED, DAMPED AND FORCED OSCILLATIONS</vt:lpstr>
      <vt:lpstr>(1) Forced harmonic oscillator </vt:lpstr>
      <vt:lpstr>(2) Resonance</vt:lpstr>
      <vt:lpstr>(3) Logarithmic decrement </vt:lpstr>
      <vt:lpstr>(3) Relaxation time</vt:lpstr>
      <vt:lpstr>(4) Quality factor</vt:lpstr>
      <vt:lpstr>(4) Quality factor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BHARAT RAJU</dc:creator>
  <cp:lastModifiedBy>BHARAT RAJU</cp:lastModifiedBy>
  <cp:revision>2</cp:revision>
  <dcterms:created xsi:type="dcterms:W3CDTF">2024-06-22T04:50:24Z</dcterms:created>
  <dcterms:modified xsi:type="dcterms:W3CDTF">2024-06-22T05:20:44Z</dcterms:modified>
</cp:coreProperties>
</file>