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8"/>
  </p:notesMasterIdLst>
  <p:sldIdLst>
    <p:sldId id="256" r:id="rId2"/>
    <p:sldId id="259" r:id="rId3"/>
    <p:sldId id="262" r:id="rId4"/>
    <p:sldId id="264" r:id="rId5"/>
    <p:sldId id="266" r:id="rId6"/>
    <p:sldId id="271" r:id="rId7"/>
  </p:sldIdLst>
  <p:sldSz cx="9144000" cy="5143500" type="screen16x9"/>
  <p:notesSz cx="6858000" cy="9144000"/>
  <p:embeddedFontLst>
    <p:embeddedFont>
      <p:font typeface="Libre Franklin" charset="0"/>
      <p:bold r:id="rId9"/>
      <p:boldItalic r:id="rId10"/>
    </p:embeddedFont>
    <p:embeddedFont>
      <p:font typeface="Arial Black" pitchFamily="34" charset="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71JZJE8HkVBD0rtm23Qab7Fme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customschemas.google.com/relationships/presentationmetadata" Target="metadata"/><Relationship Id="rId5" Type="http://schemas.openxmlformats.org/officeDocument/2006/relationships/slide" Target="slides/slide4.xml"/><Relationship Id="rId28"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8"/>
          <p:cNvSpPr/>
          <p:nvPr/>
        </p:nvSpPr>
        <p:spPr>
          <a:xfrm>
            <a:off x="7872900" y="-75"/>
            <a:ext cx="1271100" cy="5143500"/>
          </a:xfrm>
          <a:prstGeom prst="rect">
            <a:avLst/>
          </a:prstGeom>
          <a:solidFill>
            <a:schemeClr val="lt1"/>
          </a:solidFill>
          <a:ln>
            <a:noFill/>
          </a:ln>
          <a:effectLst>
            <a:outerShdw blurRad="285750" dist="190500" dir="10800000" algn="bl" rotWithShape="0">
              <a:srgbClr val="000000">
                <a:alpha val="1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2241225" y="1310875"/>
            <a:ext cx="6509100" cy="2521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txBox="1">
            <a:spLocks noGrp="1"/>
          </p:cNvSpPr>
          <p:nvPr>
            <p:ph type="ctrTitle"/>
          </p:nvPr>
        </p:nvSpPr>
        <p:spPr>
          <a:xfrm>
            <a:off x="2710225" y="1310850"/>
            <a:ext cx="5476800" cy="252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21"/>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1"/>
          <p:cNvSpPr/>
          <p:nvPr/>
        </p:nvSpPr>
        <p:spPr>
          <a:xfrm>
            <a:off x="2645075" y="393425"/>
            <a:ext cx="806700" cy="8067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1"/>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1"/>
          <p:cNvSpPr txBox="1">
            <a:spLocks noGrp="1"/>
          </p:cNvSpPr>
          <p:nvPr>
            <p:ph type="body" idx="1"/>
          </p:nvPr>
        </p:nvSpPr>
        <p:spPr>
          <a:xfrm>
            <a:off x="3731575" y="393525"/>
            <a:ext cx="4713000" cy="4356000"/>
          </a:xfrm>
          <a:prstGeom prst="rect">
            <a:avLst/>
          </a:prstGeom>
          <a:noFill/>
          <a:ln>
            <a:noFill/>
          </a:ln>
        </p:spPr>
        <p:txBody>
          <a:bodyPr spcFirstLastPara="1" wrap="square" lIns="91425" tIns="91425" rIns="91425" bIns="91425" anchor="t" anchorCtr="0">
            <a:noAutofit/>
          </a:bodyPr>
          <a:lstStyle>
            <a:lvl1pPr marL="457200" lvl="0" indent="-457200" algn="l">
              <a:lnSpc>
                <a:spcPct val="100000"/>
              </a:lnSpc>
              <a:spcBef>
                <a:spcPts val="600"/>
              </a:spcBef>
              <a:spcAft>
                <a:spcPts val="0"/>
              </a:spcAft>
              <a:buSzPts val="3600"/>
              <a:buChar char="▪"/>
              <a:defRPr sz="3600" b="1"/>
            </a:lvl1pPr>
            <a:lvl2pPr marL="914400" lvl="1" indent="-457200" algn="l">
              <a:lnSpc>
                <a:spcPct val="100000"/>
              </a:lnSpc>
              <a:spcBef>
                <a:spcPts val="0"/>
              </a:spcBef>
              <a:spcAft>
                <a:spcPts val="0"/>
              </a:spcAft>
              <a:buSzPts val="3600"/>
              <a:buChar char="▫"/>
              <a:defRPr sz="3600" b="1"/>
            </a:lvl2pPr>
            <a:lvl3pPr marL="1371600" lvl="2" indent="-457200" algn="l">
              <a:lnSpc>
                <a:spcPct val="100000"/>
              </a:lnSpc>
              <a:spcBef>
                <a:spcPts val="0"/>
              </a:spcBef>
              <a:spcAft>
                <a:spcPts val="0"/>
              </a:spcAft>
              <a:buSzPts val="3600"/>
              <a:buChar char="▫"/>
              <a:defRPr sz="3600" b="1"/>
            </a:lvl3pPr>
            <a:lvl4pPr marL="1828800" lvl="3" indent="-457200" algn="l">
              <a:lnSpc>
                <a:spcPct val="100000"/>
              </a:lnSpc>
              <a:spcBef>
                <a:spcPts val="0"/>
              </a:spcBef>
              <a:spcAft>
                <a:spcPts val="0"/>
              </a:spcAft>
              <a:buSzPts val="3600"/>
              <a:buChar char="▫"/>
              <a:defRPr sz="3600" b="1"/>
            </a:lvl4pPr>
            <a:lvl5pPr marL="2286000" lvl="4" indent="-457200" algn="l">
              <a:lnSpc>
                <a:spcPct val="100000"/>
              </a:lnSpc>
              <a:spcBef>
                <a:spcPts val="0"/>
              </a:spcBef>
              <a:spcAft>
                <a:spcPts val="0"/>
              </a:spcAft>
              <a:buSzPts val="3600"/>
              <a:buChar char="○"/>
              <a:defRPr sz="3600" b="1"/>
            </a:lvl5pPr>
            <a:lvl6pPr marL="2743200" lvl="5" indent="-457200" algn="l">
              <a:lnSpc>
                <a:spcPct val="100000"/>
              </a:lnSpc>
              <a:spcBef>
                <a:spcPts val="0"/>
              </a:spcBef>
              <a:spcAft>
                <a:spcPts val="0"/>
              </a:spcAft>
              <a:buSzPts val="3600"/>
              <a:buChar char="■"/>
              <a:defRPr sz="3600" b="1"/>
            </a:lvl6pPr>
            <a:lvl7pPr marL="3200400" lvl="6" indent="-457200" algn="l">
              <a:lnSpc>
                <a:spcPct val="100000"/>
              </a:lnSpc>
              <a:spcBef>
                <a:spcPts val="0"/>
              </a:spcBef>
              <a:spcAft>
                <a:spcPts val="0"/>
              </a:spcAft>
              <a:buSzPts val="3600"/>
              <a:buChar char="●"/>
              <a:defRPr sz="3600" b="1"/>
            </a:lvl7pPr>
            <a:lvl8pPr marL="3657600" lvl="7" indent="-457200" algn="l">
              <a:lnSpc>
                <a:spcPct val="100000"/>
              </a:lnSpc>
              <a:spcBef>
                <a:spcPts val="0"/>
              </a:spcBef>
              <a:spcAft>
                <a:spcPts val="0"/>
              </a:spcAft>
              <a:buSzPts val="3600"/>
              <a:buChar char="○"/>
              <a:defRPr sz="3600" b="1"/>
            </a:lvl8pPr>
            <a:lvl9pPr marL="4114800" lvl="8" indent="-457200" algn="l">
              <a:lnSpc>
                <a:spcPct val="100000"/>
              </a:lnSpc>
              <a:spcBef>
                <a:spcPts val="0"/>
              </a:spcBef>
              <a:spcAft>
                <a:spcPts val="0"/>
              </a:spcAft>
              <a:buSzPts val="3600"/>
              <a:buChar char="■"/>
              <a:defRPr sz="3600" b="1"/>
            </a:lvl9pPr>
          </a:lstStyle>
          <a:p>
            <a:endParaRPr/>
          </a:p>
        </p:txBody>
      </p:sp>
      <p:sp>
        <p:nvSpPr>
          <p:cNvPr id="32" name="Google Shape;32;p21"/>
          <p:cNvSpPr txBox="1"/>
          <p:nvPr/>
        </p:nvSpPr>
        <p:spPr>
          <a:xfrm>
            <a:off x="2654717" y="337850"/>
            <a:ext cx="78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rgbClr val="FFFFFF"/>
                </a:solidFill>
                <a:latin typeface="Arial"/>
                <a:ea typeface="Arial"/>
                <a:cs typeface="Arial"/>
                <a:sym typeface="Arial"/>
              </a:rPr>
              <a:t>“</a:t>
            </a:r>
            <a:endParaRPr sz="7200" b="1" i="0" u="none" strike="noStrike" cap="none">
              <a:solidFill>
                <a:srgbClr val="FFFFFF"/>
              </a:solidFill>
              <a:latin typeface="Arial"/>
              <a:ea typeface="Arial"/>
              <a:cs typeface="Arial"/>
              <a:sym typeface="Arial"/>
            </a:endParaRPr>
          </a:p>
        </p:txBody>
      </p:sp>
      <p:sp>
        <p:nvSpPr>
          <p:cNvPr id="33" name="Google Shape;33;p21"/>
          <p:cNvSpPr txBox="1">
            <a:spLocks noGrp="1"/>
          </p:cNvSpPr>
          <p:nvPr>
            <p:ph type="sldNum" idx="12"/>
          </p:nvPr>
        </p:nvSpPr>
        <p:spPr>
          <a:xfrm>
            <a:off x="8750400" y="4356225"/>
            <a:ext cx="393600" cy="393600"/>
          </a:xfrm>
          <a:prstGeom prst="rect">
            <a:avLst/>
          </a:prstGeom>
          <a:solidFill>
            <a:schemeClr val="accent1"/>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3"/>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3"/>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3"/>
          <p:cNvSpPr txBox="1">
            <a:spLocks noGrp="1"/>
          </p:cNvSpPr>
          <p:nvPr>
            <p:ph type="sldNum" idx="12"/>
          </p:nvPr>
        </p:nvSpPr>
        <p:spPr>
          <a:xfrm>
            <a:off x="8750400" y="4356225"/>
            <a:ext cx="393600" cy="393600"/>
          </a:xfrm>
          <a:prstGeom prst="rect">
            <a:avLst/>
          </a:prstGeom>
          <a:solidFill>
            <a:schemeClr val="accent1"/>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sp>
        <p:nvSpPr>
          <p:cNvPr id="47" name="Google Shape;47;p24"/>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4"/>
          <p:cNvSpPr/>
          <p:nvPr/>
        </p:nvSpPr>
        <p:spPr>
          <a:xfrm>
            <a:off x="8750300" y="4356125"/>
            <a:ext cx="393600" cy="393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4"/>
          <p:cNvSpPr/>
          <p:nvPr/>
        </p:nvSpPr>
        <p:spPr>
          <a:xfrm>
            <a:off x="877500" y="393525"/>
            <a:ext cx="7872900" cy="8067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4"/>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51" name="Google Shape;51;p24"/>
          <p:cNvSpPr txBox="1">
            <a:spLocks noGrp="1"/>
          </p:cNvSpPr>
          <p:nvPr>
            <p:ph type="body" idx="1"/>
          </p:nvPr>
        </p:nvSpPr>
        <p:spPr>
          <a:xfrm>
            <a:off x="1560175" y="1375225"/>
            <a:ext cx="2317500" cy="3374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52" name="Google Shape;52;p24"/>
          <p:cNvSpPr txBox="1">
            <a:spLocks noGrp="1"/>
          </p:cNvSpPr>
          <p:nvPr>
            <p:ph type="body" idx="2"/>
          </p:nvPr>
        </p:nvSpPr>
        <p:spPr>
          <a:xfrm>
            <a:off x="3996525" y="1375225"/>
            <a:ext cx="2317500" cy="3374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53" name="Google Shape;53;p24"/>
          <p:cNvSpPr txBox="1">
            <a:spLocks noGrp="1"/>
          </p:cNvSpPr>
          <p:nvPr>
            <p:ph type="body" idx="3"/>
          </p:nvPr>
        </p:nvSpPr>
        <p:spPr>
          <a:xfrm>
            <a:off x="6432874" y="1375225"/>
            <a:ext cx="2317500" cy="3374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54" name="Google Shape;54;p24"/>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55" name="Google Shape;55;p24"/>
          <p:cNvSpPr/>
          <p:nvPr/>
        </p:nvSpPr>
        <p:spPr>
          <a:xfrm>
            <a:off x="7943750" y="393425"/>
            <a:ext cx="806700" cy="806700"/>
          </a:xfrm>
          <a:prstGeom prst="rect">
            <a:avLst/>
          </a:prstGeom>
          <a:solidFill>
            <a:srgbClr val="FFFFFF">
              <a:alpha val="5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28"/>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8"/>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8"/>
          <p:cNvSpPr/>
          <p:nvPr/>
        </p:nvSpPr>
        <p:spPr>
          <a:xfrm>
            <a:off x="877500" y="4356125"/>
            <a:ext cx="7479300" cy="393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8"/>
          <p:cNvSpPr txBox="1">
            <a:spLocks noGrp="1"/>
          </p:cNvSpPr>
          <p:nvPr>
            <p:ph type="body" idx="1"/>
          </p:nvPr>
        </p:nvSpPr>
        <p:spPr>
          <a:xfrm>
            <a:off x="1182200" y="4356200"/>
            <a:ext cx="71745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FFFFFF"/>
              </a:buClr>
              <a:buSzPts val="1600"/>
              <a:buNone/>
              <a:defRPr sz="1600">
                <a:solidFill>
                  <a:srgbClr val="FFFFFF"/>
                </a:solidFill>
              </a:defRPr>
            </a:lvl1pPr>
          </a:lstStyle>
          <a:p>
            <a:endParaRPr/>
          </a:p>
        </p:txBody>
      </p:sp>
      <p:sp>
        <p:nvSpPr>
          <p:cNvPr id="80" name="Google Shape;80;p28"/>
          <p:cNvSpPr txBox="1">
            <a:spLocks noGrp="1"/>
          </p:cNvSpPr>
          <p:nvPr>
            <p:ph type="sldNum" idx="12"/>
          </p:nvPr>
        </p:nvSpPr>
        <p:spPr>
          <a:xfrm>
            <a:off x="8750400" y="4356225"/>
            <a:ext cx="393600" cy="393600"/>
          </a:xfrm>
          <a:prstGeom prst="rect">
            <a:avLst/>
          </a:prstGeom>
          <a:solidFill>
            <a:schemeClr val="accent1"/>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81" name="Google Shape;81;p28"/>
          <p:cNvSpPr/>
          <p:nvPr/>
        </p:nvSpPr>
        <p:spPr>
          <a:xfrm>
            <a:off x="7963200" y="4356125"/>
            <a:ext cx="393600" cy="393600"/>
          </a:xfrm>
          <a:prstGeom prst="rect">
            <a:avLst/>
          </a:prstGeom>
          <a:solidFill>
            <a:srgbClr val="FFFFFF">
              <a:alpha val="5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60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93700" algn="l" rtl="0">
              <a:lnSpc>
                <a:spcPct val="100000"/>
              </a:lnSpc>
              <a:spcBef>
                <a:spcPts val="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93700" algn="l" rtl="0">
              <a:lnSpc>
                <a:spcPct val="100000"/>
              </a:lnSpc>
              <a:spcBef>
                <a:spcPts val="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3pPr>
            <a:lvl4pPr marL="1828800" marR="0" lvl="3" indent="-393700" algn="l" rtl="0">
              <a:lnSpc>
                <a:spcPct val="100000"/>
              </a:lnSpc>
              <a:spcBef>
                <a:spcPts val="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4pPr>
            <a:lvl5pPr marL="2286000" marR="0" lvl="4" indent="-393700" algn="l" rtl="0">
              <a:lnSpc>
                <a:spcPct val="100000"/>
              </a:lnSpc>
              <a:spcBef>
                <a:spcPts val="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5pPr>
            <a:lvl6pPr marL="2743200" marR="0" lvl="5" indent="-393700" algn="l" rtl="0">
              <a:lnSpc>
                <a:spcPct val="100000"/>
              </a:lnSpc>
              <a:spcBef>
                <a:spcPts val="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6pPr>
            <a:lvl7pPr marL="3200400" marR="0" lvl="6" indent="-393700" algn="l" rtl="0">
              <a:lnSpc>
                <a:spcPct val="100000"/>
              </a:lnSpc>
              <a:spcBef>
                <a:spcPts val="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7pPr>
            <a:lvl8pPr marL="3657600" marR="0" lvl="7" indent="-393700" algn="l" rtl="0">
              <a:lnSpc>
                <a:spcPct val="100000"/>
              </a:lnSpc>
              <a:spcBef>
                <a:spcPts val="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8pPr>
            <a:lvl9pPr marL="4114800" marR="0" lvl="8" indent="-393700" algn="l" rtl="0">
              <a:lnSpc>
                <a:spcPct val="100000"/>
              </a:lnSpc>
              <a:spcBef>
                <a:spcPts val="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p:nvPr/>
        </p:nvSpPr>
        <p:spPr>
          <a:xfrm>
            <a:off x="2895600" y="1809750"/>
            <a:ext cx="40222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000000"/>
                </a:solidFill>
                <a:latin typeface="Libre Franklin"/>
                <a:ea typeface="Libre Franklin"/>
                <a:cs typeface="Libre Franklin"/>
                <a:sym typeface="Libre Franklin"/>
              </a:rPr>
              <a:t>JOULE’S CALORIMETER</a:t>
            </a:r>
            <a:endParaRPr sz="2800" b="0" i="0" u="none" strike="noStrike" cap="none">
              <a:solidFill>
                <a:srgbClr val="000000"/>
              </a:solidFill>
              <a:latin typeface="Libre Franklin"/>
              <a:ea typeface="Libre Franklin"/>
              <a:cs typeface="Libre Franklin"/>
              <a:sym typeface="Libre Franklin"/>
            </a:endParaRPr>
          </a:p>
        </p:txBody>
      </p:sp>
      <p:sp>
        <p:nvSpPr>
          <p:cNvPr id="87" name="Google Shape;87;p1"/>
          <p:cNvSpPr txBox="1"/>
          <p:nvPr/>
        </p:nvSpPr>
        <p:spPr>
          <a:xfrm>
            <a:off x="457200" y="285751"/>
            <a:ext cx="85344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70C0"/>
                </a:solidFill>
                <a:latin typeface="Arial"/>
                <a:ea typeface="Arial"/>
                <a:cs typeface="Arial"/>
                <a:sym typeface="Arial"/>
              </a:rPr>
              <a:t>DANTULURI NARAYANA RAJU COLLEGE(A) BHIMAVARAM</a:t>
            </a:r>
            <a:r>
              <a:rPr lang="en-US" sz="1600" b="1" i="0" u="none" strike="noStrike" cap="none">
                <a:solidFill>
                  <a:srgbClr val="0070C0"/>
                </a:solidFill>
                <a:latin typeface="Arial"/>
                <a:ea typeface="Arial"/>
                <a:cs typeface="Arial"/>
                <a:sym typeface="Arial"/>
              </a:rPr>
              <a:t> </a:t>
            </a:r>
            <a:endParaRPr sz="1800" b="1"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None/>
            </a:pPr>
            <a:r>
              <a:rPr lang="en-US" sz="1800" b="1" i="0" u="none" strike="noStrike" cap="none">
                <a:solidFill>
                  <a:srgbClr val="00B050"/>
                </a:solidFill>
                <a:latin typeface="Arial"/>
                <a:ea typeface="Arial"/>
                <a:cs typeface="Arial"/>
                <a:sym typeface="Arial"/>
              </a:rPr>
              <a:t>DEPARTMENT OF PHYSICS</a:t>
            </a:r>
            <a:endParaRPr/>
          </a:p>
        </p:txBody>
      </p:sp>
      <p:pic>
        <p:nvPicPr>
          <p:cNvPr id="88" name="Google Shape;88;p1" descr="C:\Users\admin\Desktop\unnamed.png"/>
          <p:cNvPicPr preferRelativeResize="0"/>
          <p:nvPr/>
        </p:nvPicPr>
        <p:blipFill rotWithShape="1">
          <a:blip r:embed="rId3">
            <a:alphaModFix/>
          </a:blip>
          <a:srcRect/>
          <a:stretch/>
        </p:blipFill>
        <p:spPr>
          <a:xfrm>
            <a:off x="228600" y="209550"/>
            <a:ext cx="685800" cy="685800"/>
          </a:xfrm>
          <a:prstGeom prst="rect">
            <a:avLst/>
          </a:prstGeom>
          <a:noFill/>
          <a:ln>
            <a:noFill/>
          </a:ln>
        </p:spPr>
      </p:pic>
      <p:sp>
        <p:nvSpPr>
          <p:cNvPr id="89" name="Google Shape;89;p1"/>
          <p:cNvSpPr/>
          <p:nvPr/>
        </p:nvSpPr>
        <p:spPr>
          <a:xfrm>
            <a:off x="7239000" y="3924300"/>
            <a:ext cx="1447800" cy="1219200"/>
          </a:xfrm>
          <a:prstGeom prst="ellipse">
            <a:avLst/>
          </a:prstGeom>
          <a:solidFill>
            <a:srgbClr val="7030A0"/>
          </a:solidFill>
          <a:ln w="25400" cap="flat" cmpd="sng">
            <a:solidFill>
              <a:srgbClr val="BA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PHYSICS LAB</a:t>
            </a:r>
            <a:endParaRPr sz="1400" b="1" i="0" u="none" strike="noStrike" cap="none">
              <a:solidFill>
                <a:srgbClr val="FF0000"/>
              </a:solidFill>
              <a:latin typeface="Arial"/>
              <a:ea typeface="Arial"/>
              <a:cs typeface="Arial"/>
              <a:sym typeface="Arial"/>
            </a:endParaRPr>
          </a:p>
        </p:txBody>
      </p:sp>
      <p:sp>
        <p:nvSpPr>
          <p:cNvPr id="90" name="Google Shape;90;p1"/>
          <p:cNvSpPr txBox="1"/>
          <p:nvPr/>
        </p:nvSpPr>
        <p:spPr>
          <a:xfrm>
            <a:off x="5257800" y="3105150"/>
            <a:ext cx="27432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FF66FF"/>
                </a:solidFill>
                <a:latin typeface="Arial"/>
                <a:ea typeface="Arial"/>
                <a:cs typeface="Arial"/>
                <a:sym typeface="Arial"/>
              </a:rPr>
              <a:t>BY</a:t>
            </a:r>
            <a:endParaRPr/>
          </a:p>
          <a:p>
            <a:pPr marL="0" marR="0" lvl="0" indent="0" algn="ctr" rtl="0">
              <a:lnSpc>
                <a:spcPct val="100000"/>
              </a:lnSpc>
              <a:spcBef>
                <a:spcPts val="0"/>
              </a:spcBef>
              <a:spcAft>
                <a:spcPts val="0"/>
              </a:spcAft>
              <a:buNone/>
            </a:pPr>
            <a:r>
              <a:rPr lang="en-US" sz="1600" b="1" i="0" u="none" strike="noStrike" cap="none">
                <a:solidFill>
                  <a:srgbClr val="FF66FF"/>
                </a:solidFill>
                <a:latin typeface="Arial"/>
                <a:ea typeface="Arial"/>
                <a:cs typeface="Arial"/>
                <a:sym typeface="Arial"/>
              </a:rPr>
              <a:t>T KRISHNA KUMARI</a:t>
            </a:r>
            <a:endParaRPr sz="1600" b="1" i="0" u="none" strike="noStrike" cap="none">
              <a:solidFill>
                <a:srgbClr val="FF66FF"/>
              </a:solidFill>
              <a:latin typeface="Arial"/>
              <a:ea typeface="Arial"/>
              <a:cs typeface="Arial"/>
              <a:sym typeface="Arial"/>
            </a:endParaRPr>
          </a:p>
        </p:txBody>
      </p:sp>
      <p:pic>
        <p:nvPicPr>
          <p:cNvPr id="91" name="Google Shape;91;p1" descr="Experimental determination of Specific Heat of Water — Collection of  Experiments"/>
          <p:cNvPicPr preferRelativeResize="0"/>
          <p:nvPr/>
        </p:nvPicPr>
        <p:blipFill rotWithShape="1">
          <a:blip r:embed="rId4">
            <a:alphaModFix/>
          </a:blip>
          <a:srcRect/>
          <a:stretch/>
        </p:blipFill>
        <p:spPr>
          <a:xfrm>
            <a:off x="207580" y="2080391"/>
            <a:ext cx="2998075" cy="266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4"/>
          <p:cNvSpPr txBox="1">
            <a:spLocks noGrp="1"/>
          </p:cNvSpPr>
          <p:nvPr>
            <p:ph type="body" idx="1"/>
          </p:nvPr>
        </p:nvSpPr>
        <p:spPr>
          <a:xfrm>
            <a:off x="3429000" y="209550"/>
            <a:ext cx="5333999" cy="472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600"/>
              <a:buNone/>
            </a:pPr>
            <a:r>
              <a:rPr lang="en-US" dirty="0"/>
              <a:t>APPARATUS:</a:t>
            </a:r>
            <a:endParaRPr/>
          </a:p>
          <a:p>
            <a:pPr marL="742950" lvl="0" indent="-742950" algn="l" rtl="0">
              <a:lnSpc>
                <a:spcPct val="100000"/>
              </a:lnSpc>
              <a:spcBef>
                <a:spcPts val="600"/>
              </a:spcBef>
              <a:spcAft>
                <a:spcPts val="0"/>
              </a:spcAft>
              <a:buSzPts val="3600"/>
              <a:buNone/>
            </a:pPr>
            <a:r>
              <a:rPr lang="en-US" sz="2000" dirty="0"/>
              <a:t>           Joule’s calorimeter</a:t>
            </a:r>
            <a:endParaRPr/>
          </a:p>
          <a:p>
            <a:pPr marL="742950" lvl="0" indent="-514350" algn="l" rtl="0">
              <a:lnSpc>
                <a:spcPct val="100000"/>
              </a:lnSpc>
              <a:spcBef>
                <a:spcPts val="600"/>
              </a:spcBef>
              <a:spcAft>
                <a:spcPts val="0"/>
              </a:spcAft>
              <a:buSzPts val="3600"/>
              <a:buNone/>
            </a:pPr>
            <a:endParaRPr sz="2000"/>
          </a:p>
          <a:p>
            <a:pPr marL="742950" lvl="0" indent="-514350" algn="l" rtl="0">
              <a:lnSpc>
                <a:spcPct val="100000"/>
              </a:lnSpc>
              <a:spcBef>
                <a:spcPts val="600"/>
              </a:spcBef>
              <a:spcAft>
                <a:spcPts val="0"/>
              </a:spcAft>
              <a:buSzPts val="3600"/>
              <a:buNone/>
            </a:pPr>
            <a:endParaRPr sz="2000"/>
          </a:p>
          <a:p>
            <a:pPr marL="742950" lvl="0" indent="-742950" algn="l" rtl="0">
              <a:lnSpc>
                <a:spcPct val="100000"/>
              </a:lnSpc>
              <a:spcBef>
                <a:spcPts val="600"/>
              </a:spcBef>
              <a:spcAft>
                <a:spcPts val="0"/>
              </a:spcAft>
              <a:buSzPts val="3600"/>
              <a:buNone/>
            </a:pPr>
            <a:r>
              <a:rPr lang="en-US" sz="2000" dirty="0"/>
              <a:t>                      Ammeter</a:t>
            </a:r>
            <a:endParaRPr/>
          </a:p>
          <a:p>
            <a:pPr marL="742950" lvl="0" indent="-514350" algn="l" rtl="0">
              <a:lnSpc>
                <a:spcPct val="100000"/>
              </a:lnSpc>
              <a:spcBef>
                <a:spcPts val="600"/>
              </a:spcBef>
              <a:spcAft>
                <a:spcPts val="0"/>
              </a:spcAft>
              <a:buSzPts val="3600"/>
              <a:buNone/>
            </a:pPr>
            <a:endParaRPr sz="2000"/>
          </a:p>
          <a:p>
            <a:pPr marL="742950" lvl="0" indent="-514350" algn="l" rtl="0">
              <a:lnSpc>
                <a:spcPct val="100000"/>
              </a:lnSpc>
              <a:spcBef>
                <a:spcPts val="600"/>
              </a:spcBef>
              <a:spcAft>
                <a:spcPts val="0"/>
              </a:spcAft>
              <a:buSzPts val="3600"/>
              <a:buNone/>
            </a:pPr>
            <a:endParaRPr sz="2000"/>
          </a:p>
          <a:p>
            <a:pPr marL="742950" lvl="0" indent="-742950" algn="l" rtl="0">
              <a:lnSpc>
                <a:spcPct val="100000"/>
              </a:lnSpc>
              <a:spcBef>
                <a:spcPts val="600"/>
              </a:spcBef>
              <a:spcAft>
                <a:spcPts val="0"/>
              </a:spcAft>
              <a:buSzPts val="3600"/>
              <a:buNone/>
            </a:pPr>
            <a:r>
              <a:rPr lang="en-US" sz="2000" dirty="0"/>
              <a:t>                          Voltmeter</a:t>
            </a:r>
            <a:endParaRPr/>
          </a:p>
          <a:p>
            <a:pPr marL="742950" lvl="0" indent="-742950" algn="l" rtl="0">
              <a:lnSpc>
                <a:spcPct val="100000"/>
              </a:lnSpc>
              <a:spcBef>
                <a:spcPts val="600"/>
              </a:spcBef>
              <a:spcAft>
                <a:spcPts val="0"/>
              </a:spcAft>
              <a:buSzPts val="3600"/>
              <a:buNone/>
            </a:pPr>
            <a:endParaRPr sz="2000"/>
          </a:p>
          <a:p>
            <a:pPr marL="742950" lvl="0" indent="-742950" algn="l" rtl="0">
              <a:lnSpc>
                <a:spcPct val="100000"/>
              </a:lnSpc>
              <a:spcBef>
                <a:spcPts val="600"/>
              </a:spcBef>
              <a:spcAft>
                <a:spcPts val="0"/>
              </a:spcAft>
              <a:buSzPts val="3600"/>
              <a:buNone/>
            </a:pPr>
            <a:r>
              <a:rPr lang="en-US" sz="2000" dirty="0"/>
              <a:t>                             Battery</a:t>
            </a:r>
            <a:endParaRPr/>
          </a:p>
          <a:p>
            <a:pPr marL="742950" lvl="0" indent="-514350" algn="l" rtl="0">
              <a:lnSpc>
                <a:spcPct val="100000"/>
              </a:lnSpc>
              <a:spcBef>
                <a:spcPts val="600"/>
              </a:spcBef>
              <a:spcAft>
                <a:spcPts val="0"/>
              </a:spcAft>
              <a:buSzPts val="3600"/>
              <a:buNone/>
            </a:pPr>
            <a:endParaRPr/>
          </a:p>
          <a:p>
            <a:pPr marL="742950" lvl="0" indent="-514350" algn="l" rtl="0">
              <a:lnSpc>
                <a:spcPct val="100000"/>
              </a:lnSpc>
              <a:spcBef>
                <a:spcPts val="600"/>
              </a:spcBef>
              <a:spcAft>
                <a:spcPts val="0"/>
              </a:spcAft>
              <a:buSzPts val="3600"/>
              <a:buNone/>
            </a:pPr>
            <a:endParaRPr/>
          </a:p>
        </p:txBody>
      </p:sp>
      <p:sp>
        <p:nvSpPr>
          <p:cNvPr id="111" name="Google Shape;111;p4"/>
          <p:cNvSpPr txBox="1">
            <a:spLocks noGrp="1"/>
          </p:cNvSpPr>
          <p:nvPr>
            <p:ph type="sldNum" idx="12"/>
          </p:nvPr>
        </p:nvSpPr>
        <p:spPr>
          <a:xfrm>
            <a:off x="8750400" y="4356225"/>
            <a:ext cx="393600" cy="393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US"/>
              <a:pPr marL="0" lvl="0" indent="0" algn="ctr" rtl="0">
                <a:lnSpc>
                  <a:spcPct val="100000"/>
                </a:lnSpc>
                <a:spcBef>
                  <a:spcPts val="0"/>
                </a:spcBef>
                <a:spcAft>
                  <a:spcPts val="0"/>
                </a:spcAft>
                <a:buSzPts val="1200"/>
                <a:buNone/>
              </a:pPr>
              <a:t>2</a:t>
            </a:fld>
            <a:endParaRPr/>
          </a:p>
        </p:txBody>
      </p:sp>
      <p:pic>
        <p:nvPicPr>
          <p:cNvPr id="112" name="Google Shape;112;p4"/>
          <p:cNvPicPr preferRelativeResize="0"/>
          <p:nvPr/>
        </p:nvPicPr>
        <p:blipFill rotWithShape="1">
          <a:blip r:embed="rId4">
            <a:alphaModFix/>
          </a:blip>
          <a:srcRect/>
          <a:stretch/>
        </p:blipFill>
        <p:spPr>
          <a:xfrm>
            <a:off x="6629400" y="742950"/>
            <a:ext cx="1752600" cy="1066800"/>
          </a:xfrm>
          <a:prstGeom prst="rect">
            <a:avLst/>
          </a:prstGeom>
          <a:noFill/>
          <a:ln>
            <a:noFill/>
          </a:ln>
        </p:spPr>
      </p:pic>
      <p:pic>
        <p:nvPicPr>
          <p:cNvPr id="113" name="Google Shape;113;p4"/>
          <p:cNvPicPr preferRelativeResize="0"/>
          <p:nvPr/>
        </p:nvPicPr>
        <p:blipFill rotWithShape="1">
          <a:blip r:embed="rId5">
            <a:alphaModFix/>
          </a:blip>
          <a:srcRect/>
          <a:stretch/>
        </p:blipFill>
        <p:spPr>
          <a:xfrm>
            <a:off x="6400800" y="1885950"/>
            <a:ext cx="1219200" cy="838200"/>
          </a:xfrm>
          <a:prstGeom prst="rect">
            <a:avLst/>
          </a:prstGeom>
          <a:noFill/>
          <a:ln>
            <a:noFill/>
          </a:ln>
        </p:spPr>
      </p:pic>
      <p:pic>
        <p:nvPicPr>
          <p:cNvPr id="114" name="Google Shape;114;p4"/>
          <p:cNvPicPr preferRelativeResize="0"/>
          <p:nvPr/>
        </p:nvPicPr>
        <p:blipFill rotWithShape="1">
          <a:blip r:embed="rId6">
            <a:alphaModFix/>
          </a:blip>
          <a:srcRect/>
          <a:stretch/>
        </p:blipFill>
        <p:spPr>
          <a:xfrm>
            <a:off x="6324600" y="2952750"/>
            <a:ext cx="1143000" cy="914400"/>
          </a:xfrm>
          <a:prstGeom prst="rect">
            <a:avLst/>
          </a:prstGeom>
          <a:noFill/>
          <a:ln>
            <a:noFill/>
          </a:ln>
        </p:spPr>
      </p:pic>
      <p:pic>
        <p:nvPicPr>
          <p:cNvPr id="115" name="Google Shape;115;p4"/>
          <p:cNvPicPr preferRelativeResize="0"/>
          <p:nvPr/>
        </p:nvPicPr>
        <p:blipFill rotWithShape="1">
          <a:blip r:embed="rId7">
            <a:alphaModFix/>
          </a:blip>
          <a:srcRect/>
          <a:stretch/>
        </p:blipFill>
        <p:spPr>
          <a:xfrm>
            <a:off x="6477000" y="4019550"/>
            <a:ext cx="1295400" cy="838200"/>
          </a:xfrm>
          <a:prstGeom prst="rect">
            <a:avLst/>
          </a:prstGeom>
          <a:noFill/>
          <a:ln>
            <a:noFill/>
          </a:ln>
        </p:spPr>
      </p:pic>
      <p:pic>
        <p:nvPicPr>
          <p:cNvPr id="8" name="Google Shape;123;p5"/>
          <p:cNvPicPr preferRelativeResize="0"/>
          <p:nvPr/>
        </p:nvPicPr>
        <p:blipFill rotWithShape="1">
          <a:blip r:embed="rId8">
            <a:alphaModFix/>
          </a:blip>
          <a:srcRect/>
          <a:stretch/>
        </p:blipFill>
        <p:spPr>
          <a:xfrm>
            <a:off x="2913993" y="1625819"/>
            <a:ext cx="1143000" cy="1143000"/>
          </a:xfrm>
          <a:prstGeom prst="rect">
            <a:avLst/>
          </a:prstGeom>
          <a:noFill/>
          <a:ln>
            <a:noFill/>
          </a:ln>
        </p:spPr>
      </p:pic>
      <p:sp>
        <p:nvSpPr>
          <p:cNvPr id="9" name="Rectangle 8"/>
          <p:cNvSpPr/>
          <p:nvPr/>
        </p:nvSpPr>
        <p:spPr>
          <a:xfrm>
            <a:off x="3289738" y="2417862"/>
            <a:ext cx="1124607" cy="307777"/>
          </a:xfrm>
          <a:prstGeom prst="rect">
            <a:avLst/>
          </a:prstGeom>
        </p:spPr>
        <p:txBody>
          <a:bodyPr wrap="square">
            <a:spAutoFit/>
          </a:bodyPr>
          <a:lstStyle/>
          <a:p>
            <a:r>
              <a:rPr lang="en-US" dirty="0" smtClean="0"/>
              <a:t> Rheostat</a:t>
            </a:r>
            <a:endParaRPr lang="en-US" dirty="0"/>
          </a:p>
        </p:txBody>
      </p:sp>
      <p:pic>
        <p:nvPicPr>
          <p:cNvPr id="10" name="Google Shape;126;p5"/>
          <p:cNvPicPr preferRelativeResize="0"/>
          <p:nvPr/>
        </p:nvPicPr>
        <p:blipFill rotWithShape="1">
          <a:blip r:embed="rId9">
            <a:alphaModFix/>
          </a:blip>
          <a:srcRect/>
          <a:stretch/>
        </p:blipFill>
        <p:spPr>
          <a:xfrm>
            <a:off x="4335518" y="3430970"/>
            <a:ext cx="609600" cy="609600"/>
          </a:xfrm>
          <a:prstGeom prst="rect">
            <a:avLst/>
          </a:prstGeom>
          <a:noFill/>
          <a:ln>
            <a:noFill/>
          </a:ln>
        </p:spPr>
      </p:pic>
      <p:sp>
        <p:nvSpPr>
          <p:cNvPr id="11" name="Rectangle 10"/>
          <p:cNvSpPr/>
          <p:nvPr/>
        </p:nvSpPr>
        <p:spPr>
          <a:xfrm>
            <a:off x="3394841" y="3531476"/>
            <a:ext cx="1478684" cy="307777"/>
          </a:xfrm>
          <a:prstGeom prst="rect">
            <a:avLst/>
          </a:prstGeom>
        </p:spPr>
        <p:txBody>
          <a:bodyPr wrap="square">
            <a:spAutoFit/>
          </a:bodyPr>
          <a:lstStyle/>
          <a:p>
            <a:r>
              <a:rPr lang="en-US" dirty="0" smtClean="0"/>
              <a:t>Stop Clock </a:t>
            </a:r>
            <a:endParaRPr lang="en-US" dirty="0"/>
          </a:p>
        </p:txBody>
      </p:sp>
      <p:sp>
        <p:nvSpPr>
          <p:cNvPr id="12" name="Google Shape;105;p3"/>
          <p:cNvSpPr txBox="1"/>
          <p:nvPr/>
        </p:nvSpPr>
        <p:spPr>
          <a:xfrm rot="16200000">
            <a:off x="-430380" y="2093004"/>
            <a:ext cx="4286079"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dirty="0">
                <a:solidFill>
                  <a:srgbClr val="FF0000"/>
                </a:solidFill>
                <a:latin typeface="Arial"/>
                <a:ea typeface="Arial"/>
                <a:cs typeface="Arial"/>
                <a:sym typeface="Arial"/>
              </a:rPr>
              <a:t>        AIM:</a:t>
            </a:r>
            <a:endParaRPr>
              <a:solidFill>
                <a:srgbClr val="FF0000"/>
              </a:solidFill>
            </a:endParaRPr>
          </a:p>
          <a:p>
            <a:pPr marL="0" marR="0" lvl="0" indent="0" algn="l" rtl="0">
              <a:lnSpc>
                <a:spcPct val="100000"/>
              </a:lnSpc>
              <a:spcBef>
                <a:spcPts val="0"/>
              </a:spcBef>
              <a:spcAft>
                <a:spcPts val="0"/>
              </a:spcAft>
              <a:buNone/>
            </a:pPr>
            <a:r>
              <a:rPr lang="en-US" sz="1400" b="1" i="1" u="none" strike="noStrike" cap="none" dirty="0">
                <a:solidFill>
                  <a:srgbClr val="FF0000"/>
                </a:solidFill>
                <a:latin typeface="Arial"/>
                <a:ea typeface="Arial"/>
                <a:cs typeface="Arial"/>
                <a:sym typeface="Arial"/>
              </a:rPr>
              <a:t>      </a:t>
            </a:r>
            <a:endParaRPr>
              <a:solidFill>
                <a:srgbClr val="FF0000"/>
              </a:solidFill>
            </a:endParaRPr>
          </a:p>
          <a:p>
            <a:pPr marL="0" marR="0" lvl="0" indent="0" algn="l" rtl="0">
              <a:lnSpc>
                <a:spcPct val="100000"/>
              </a:lnSpc>
              <a:spcBef>
                <a:spcPts val="0"/>
              </a:spcBef>
              <a:spcAft>
                <a:spcPts val="0"/>
              </a:spcAft>
              <a:buNone/>
            </a:pPr>
            <a:r>
              <a:rPr lang="en-US" sz="1600" b="1" i="1" u="none" strike="noStrike" cap="none" dirty="0">
                <a:solidFill>
                  <a:srgbClr val="FF0000"/>
                </a:solidFill>
                <a:latin typeface="Arial"/>
                <a:ea typeface="Arial"/>
                <a:cs typeface="Arial"/>
                <a:sym typeface="Arial"/>
              </a:rPr>
              <a:t>         To determine the specific heat of liquid by using joule’s calorimeter</a:t>
            </a:r>
            <a:r>
              <a:rPr lang="en-US" sz="1400" b="1" i="0" u="none" strike="noStrike" cap="none" dirty="0">
                <a:solidFill>
                  <a:srgbClr val="FF0000"/>
                </a:solidFill>
                <a:latin typeface="Arial"/>
                <a:ea typeface="Arial"/>
                <a:cs typeface="Arial"/>
                <a:sym typeface="Arial"/>
              </a:rPr>
              <a:t>.</a:t>
            </a:r>
            <a:r>
              <a:rPr lang="en-US" sz="1400" b="0" i="0" u="none" strike="noStrike" cap="none" dirty="0">
                <a:solidFill>
                  <a:srgbClr val="FF0000"/>
                </a:solidFill>
                <a:latin typeface="Arial"/>
                <a:ea typeface="Arial"/>
                <a:cs typeface="Arial"/>
                <a:sym typeface="Arial"/>
              </a:rPr>
              <a:t>  </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7"/>
          <p:cNvSpPr txBox="1">
            <a:spLocks noGrp="1"/>
          </p:cNvSpPr>
          <p:nvPr>
            <p:ph type="ctrTitle" idx="4294967295"/>
          </p:nvPr>
        </p:nvSpPr>
        <p:spPr>
          <a:xfrm>
            <a:off x="1676401" y="209550"/>
            <a:ext cx="4495800" cy="99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400"/>
              <a:buFont typeface="Arial"/>
              <a:buNone/>
            </a:pPr>
            <a:r>
              <a:rPr lang="en-US" sz="4800" b="1" i="0" u="none" strike="noStrike" cap="none">
                <a:solidFill>
                  <a:schemeClr val="accent1"/>
                </a:solidFill>
                <a:latin typeface="Arial"/>
                <a:ea typeface="Arial"/>
                <a:cs typeface="Arial"/>
                <a:sym typeface="Arial"/>
              </a:rPr>
              <a:t>PROCEDURE</a:t>
            </a:r>
            <a:endParaRPr sz="4800" b="1" i="0" u="none" strike="noStrike" cap="none">
              <a:solidFill>
                <a:schemeClr val="accent1"/>
              </a:solidFill>
              <a:latin typeface="Arial"/>
              <a:ea typeface="Arial"/>
              <a:cs typeface="Arial"/>
              <a:sym typeface="Arial"/>
            </a:endParaRPr>
          </a:p>
        </p:txBody>
      </p:sp>
      <p:sp>
        <p:nvSpPr>
          <p:cNvPr id="145" name="Google Shape;145;p7"/>
          <p:cNvSpPr txBox="1">
            <a:spLocks noGrp="1"/>
          </p:cNvSpPr>
          <p:nvPr>
            <p:ph type="subTitle" idx="4294967295"/>
          </p:nvPr>
        </p:nvSpPr>
        <p:spPr>
          <a:xfrm>
            <a:off x="1295400" y="1047750"/>
            <a:ext cx="5334000" cy="3657600"/>
          </a:xfrm>
          <a:prstGeom prst="rect">
            <a:avLst/>
          </a:prstGeom>
          <a:gradFill>
            <a:gsLst>
              <a:gs pos="0">
                <a:srgbClr val="C1D8FF"/>
              </a:gs>
              <a:gs pos="100000">
                <a:srgbClr val="CAE3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t" anchorCtr="0">
            <a:noAutofit/>
          </a:bodyPr>
          <a:lstStyle/>
          <a:p>
            <a:pPr marL="457200" marR="0" lvl="0" indent="-393700" algn="just" rtl="0">
              <a:lnSpc>
                <a:spcPct val="100000"/>
              </a:lnSpc>
              <a:spcBef>
                <a:spcPts val="600"/>
              </a:spcBef>
              <a:spcAft>
                <a:spcPts val="0"/>
              </a:spcAft>
              <a:buClr>
                <a:schemeClr val="dk2"/>
              </a:buClr>
              <a:buSzPts val="2600"/>
              <a:buFont typeface="Arial"/>
              <a:buChar char="▪"/>
            </a:pPr>
            <a:r>
              <a:rPr lang="en-US" sz="1200" b="1" i="1" u="none" strike="noStrike" cap="none" dirty="0">
                <a:solidFill>
                  <a:srgbClr val="5F2264"/>
                </a:solidFill>
                <a:latin typeface="Arial"/>
                <a:ea typeface="Arial"/>
                <a:cs typeface="Arial"/>
                <a:sym typeface="Arial"/>
              </a:rPr>
              <a:t>The weight of the calorimeter with stirrer W</a:t>
            </a:r>
            <a:r>
              <a:rPr lang="en-US" sz="1200" b="1" i="1" u="none" strike="noStrike" cap="none" baseline="-25000" dirty="0">
                <a:solidFill>
                  <a:srgbClr val="5F2264"/>
                </a:solidFill>
                <a:latin typeface="Arial"/>
                <a:ea typeface="Arial"/>
                <a:cs typeface="Arial"/>
                <a:sym typeface="Arial"/>
              </a:rPr>
              <a:t>1</a:t>
            </a:r>
            <a:r>
              <a:rPr lang="en-US" sz="1200" b="1" i="1" u="none" strike="noStrike" cap="none" dirty="0">
                <a:solidFill>
                  <a:srgbClr val="5F2264"/>
                </a:solidFill>
                <a:latin typeface="Arial"/>
                <a:ea typeface="Arial"/>
                <a:cs typeface="Arial"/>
                <a:sym typeface="Arial"/>
              </a:rPr>
              <a:t> is found. Taking water more than half of the calorimeter and find the weight of the calorimeter with water W</a:t>
            </a:r>
            <a:r>
              <a:rPr lang="en-US" sz="1200" b="1" i="1" u="none" strike="noStrike" cap="none" baseline="-25000" dirty="0">
                <a:solidFill>
                  <a:srgbClr val="5F2264"/>
                </a:solidFill>
                <a:latin typeface="Arial"/>
                <a:ea typeface="Arial"/>
                <a:cs typeface="Arial"/>
                <a:sym typeface="Arial"/>
              </a:rPr>
              <a:t>2</a:t>
            </a:r>
            <a:r>
              <a:rPr lang="en-US" sz="1200" b="1" i="1" u="none" strike="noStrike" cap="none" dirty="0">
                <a:solidFill>
                  <a:srgbClr val="5F2264"/>
                </a:solidFill>
                <a:latin typeface="Arial"/>
                <a:ea typeface="Arial"/>
                <a:cs typeface="Arial"/>
                <a:sym typeface="Arial"/>
              </a:rPr>
              <a:t>. The calorimeter is placed in a non conducting enclosure and the heating coil is introduced in the calorimeter</a:t>
            </a:r>
            <a:r>
              <a:rPr lang="en-US" sz="1200" b="1" i="1" u="none" strike="noStrike" cap="none" dirty="0" smtClean="0">
                <a:solidFill>
                  <a:srgbClr val="5F2264"/>
                </a:solidFill>
                <a:latin typeface="Arial"/>
                <a:ea typeface="Arial"/>
                <a:cs typeface="Arial"/>
                <a:sym typeface="Arial"/>
              </a:rPr>
              <a:t>.</a:t>
            </a:r>
          </a:p>
          <a:p>
            <a:pPr lvl="0" algn="just"/>
            <a:r>
              <a:rPr lang="en-US" sz="1200" b="1" i="1" dirty="0" smtClean="0">
                <a:solidFill>
                  <a:srgbClr val="5F2264"/>
                </a:solidFill>
              </a:rPr>
              <a:t>The battery is connected in series with the joules heating coil, ammeter, rheostat and plug key. The voltmeter is connected parallel to the heating coil. The key is closed and the rheostat is adjusted until the ammeter reads about 2 ampere. The key is removed and the initial temperature T</a:t>
            </a:r>
            <a:r>
              <a:rPr lang="en-US" sz="1200" b="1" i="1" baseline="-25000" dirty="0" smtClean="0">
                <a:solidFill>
                  <a:srgbClr val="5F2264"/>
                </a:solidFill>
              </a:rPr>
              <a:t>1</a:t>
            </a:r>
            <a:r>
              <a:rPr lang="en-US" sz="1200" b="1" i="1" dirty="0" smtClean="0">
                <a:solidFill>
                  <a:srgbClr val="5F2264"/>
                </a:solidFill>
              </a:rPr>
              <a:t> of water in the calorimeter is noted. Then the key is closed and the stop clock is started simultaneously and while passing current the ammeter reading C and voltmeter reading E are noted. The temperature is noted for every 30 seconds until the temperature raises about 5</a:t>
            </a:r>
            <a:r>
              <a:rPr lang="en-US" sz="1200" b="1" i="1" baseline="30000" dirty="0" smtClean="0">
                <a:solidFill>
                  <a:srgbClr val="5F2264"/>
                </a:solidFill>
              </a:rPr>
              <a:t>0</a:t>
            </a:r>
            <a:r>
              <a:rPr lang="en-US" sz="1200" b="1" i="1" dirty="0" smtClean="0">
                <a:solidFill>
                  <a:srgbClr val="5F2264"/>
                </a:solidFill>
              </a:rPr>
              <a:t>C. Now the current is stopped but the temperature is noted for every 30 seconds until temperature falls about 2</a:t>
            </a:r>
            <a:r>
              <a:rPr lang="en-US" sz="1200" b="1" i="1" baseline="30000" dirty="0" smtClean="0">
                <a:solidFill>
                  <a:srgbClr val="5F2264"/>
                </a:solidFill>
              </a:rPr>
              <a:t>0</a:t>
            </a:r>
            <a:r>
              <a:rPr lang="en-US" sz="1200" b="1" i="1" dirty="0" smtClean="0">
                <a:solidFill>
                  <a:srgbClr val="5F2264"/>
                </a:solidFill>
              </a:rPr>
              <a:t>C. Time t second during which the current is passed is noted</a:t>
            </a:r>
            <a:r>
              <a:rPr lang="en-US" sz="1100" b="1" i="1" dirty="0" smtClean="0">
                <a:solidFill>
                  <a:srgbClr val="5F2264"/>
                </a:solidFill>
              </a:rPr>
              <a:t>.</a:t>
            </a:r>
            <a:endParaRPr sz="1200" b="1" i="1" u="none" strike="noStrike" cap="none">
              <a:solidFill>
                <a:srgbClr val="5F2264"/>
              </a:solidFill>
              <a:latin typeface="Arial"/>
              <a:ea typeface="Arial"/>
              <a:cs typeface="Arial"/>
              <a:sym typeface="Arial"/>
            </a:endParaRPr>
          </a:p>
        </p:txBody>
      </p:sp>
      <p:sp>
        <p:nvSpPr>
          <p:cNvPr id="146" name="Google Shape;146;p7"/>
          <p:cNvSpPr/>
          <p:nvPr/>
        </p:nvSpPr>
        <p:spPr>
          <a:xfrm>
            <a:off x="8001000" y="2266950"/>
            <a:ext cx="261878" cy="25005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7" name="Google Shape;147;p7"/>
          <p:cNvGrpSpPr/>
          <p:nvPr/>
        </p:nvGrpSpPr>
        <p:grpSpPr>
          <a:xfrm>
            <a:off x="7391399" y="666749"/>
            <a:ext cx="1121957" cy="1122271"/>
            <a:chOff x="6654650" y="3665275"/>
            <a:chExt cx="409100" cy="409125"/>
          </a:xfrm>
        </p:grpSpPr>
        <p:sp>
          <p:nvSpPr>
            <p:cNvPr id="148" name="Google Shape;148;p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 name="Google Shape;150;p7"/>
          <p:cNvGrpSpPr/>
          <p:nvPr/>
        </p:nvGrpSpPr>
        <p:grpSpPr>
          <a:xfrm rot="1057075">
            <a:off x="6952809" y="2056941"/>
            <a:ext cx="741255" cy="741354"/>
            <a:chOff x="570875" y="4322250"/>
            <a:chExt cx="443300" cy="443325"/>
          </a:xfrm>
        </p:grpSpPr>
        <p:sp>
          <p:nvSpPr>
            <p:cNvPr id="151" name="Google Shape;151;p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 name="Google Shape;155;p7"/>
          <p:cNvSpPr/>
          <p:nvPr/>
        </p:nvSpPr>
        <p:spPr>
          <a:xfrm rot="2466613">
            <a:off x="6851162" y="743539"/>
            <a:ext cx="363854" cy="34742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7"/>
          <p:cNvSpPr/>
          <p:nvPr/>
        </p:nvSpPr>
        <p:spPr>
          <a:xfrm rot="-1609020">
            <a:off x="6976514" y="1474367"/>
            <a:ext cx="261831" cy="25000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7"/>
          <p:cNvSpPr/>
          <p:nvPr/>
        </p:nvSpPr>
        <p:spPr>
          <a:xfrm rot="2926409">
            <a:off x="8647576" y="1394367"/>
            <a:ext cx="196068" cy="18721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7"/>
          <p:cNvSpPr/>
          <p:nvPr/>
        </p:nvSpPr>
        <p:spPr>
          <a:xfrm rot="-1609718">
            <a:off x="7548927" y="309671"/>
            <a:ext cx="176665" cy="16868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7"/>
          <p:cNvSpPr txBox="1">
            <a:spLocks noGrp="1"/>
          </p:cNvSpPr>
          <p:nvPr>
            <p:ph type="sldNum" idx="12"/>
          </p:nvPr>
        </p:nvSpPr>
        <p:spPr>
          <a:xfrm>
            <a:off x="8750400" y="4356225"/>
            <a:ext cx="393600" cy="393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US"/>
              <a:pPr marL="0" lvl="0" indent="0" algn="ctr" rtl="0">
                <a:lnSpc>
                  <a:spcPct val="100000"/>
                </a:lnSpc>
                <a:spcBef>
                  <a:spcPts val="0"/>
                </a:spcBef>
                <a:spcAft>
                  <a:spcPts val="0"/>
                </a:spcAft>
                <a:buSzPts val="1200"/>
                <a:buNone/>
              </a:pPr>
              <a:t>3</a:t>
            </a:fld>
            <a:endParaRPr/>
          </a:p>
        </p:txBody>
      </p:sp>
      <p:pic>
        <p:nvPicPr>
          <p:cNvPr id="18" name="Google Shape;139;p6"/>
          <p:cNvPicPr preferRelativeResize="0"/>
          <p:nvPr/>
        </p:nvPicPr>
        <p:blipFill rotWithShape="1">
          <a:blip r:embed="rId4">
            <a:alphaModFix/>
          </a:blip>
          <a:srcRect/>
          <a:stretch/>
        </p:blipFill>
        <p:spPr>
          <a:xfrm>
            <a:off x="6684579" y="1825516"/>
            <a:ext cx="2049517" cy="25047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a:t>Bartion’s Radiation correction</a:t>
            </a:r>
            <a:endParaRPr/>
          </a:p>
        </p:txBody>
      </p:sp>
      <p:sp>
        <p:nvSpPr>
          <p:cNvPr id="177" name="Google Shape;177;p9"/>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US"/>
              <a:pPr marL="0" lvl="0" indent="0" algn="ctr" rtl="0">
                <a:lnSpc>
                  <a:spcPct val="100000"/>
                </a:lnSpc>
                <a:spcBef>
                  <a:spcPts val="0"/>
                </a:spcBef>
                <a:spcAft>
                  <a:spcPts val="0"/>
                </a:spcAft>
                <a:buSzPts val="1200"/>
                <a:buNone/>
              </a:pPr>
              <a:t>4</a:t>
            </a:fld>
            <a:endParaRPr/>
          </a:p>
        </p:txBody>
      </p:sp>
      <p:sp>
        <p:nvSpPr>
          <p:cNvPr id="178" name="Google Shape;178;p9"/>
          <p:cNvSpPr/>
          <p:nvPr/>
        </p:nvSpPr>
        <p:spPr>
          <a:xfrm>
            <a:off x="8191382" y="63635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9"/>
          <p:cNvSpPr txBox="1">
            <a:spLocks noGrp="1"/>
          </p:cNvSpPr>
          <p:nvPr>
            <p:ph type="body" idx="1"/>
          </p:nvPr>
        </p:nvSpPr>
        <p:spPr>
          <a:xfrm>
            <a:off x="1560174" y="1276350"/>
            <a:ext cx="5450225" cy="3473575"/>
          </a:xfrm>
          <a:prstGeom prst="rect">
            <a:avLst/>
          </a:prstGeom>
          <a:gradFill>
            <a:gsLst>
              <a:gs pos="0">
                <a:srgbClr val="C1D8FF"/>
              </a:gs>
              <a:gs pos="100000">
                <a:srgbClr val="CAE3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t" anchorCtr="0">
            <a:noAutofit/>
          </a:bodyPr>
          <a:lstStyle/>
          <a:p>
            <a:pPr marL="457200" lvl="0" indent="-342900" algn="just" rtl="0">
              <a:lnSpc>
                <a:spcPct val="100000"/>
              </a:lnSpc>
              <a:spcBef>
                <a:spcPts val="600"/>
              </a:spcBef>
              <a:spcAft>
                <a:spcPts val="0"/>
              </a:spcAft>
              <a:buSzPts val="1800"/>
              <a:buChar char="▪"/>
            </a:pPr>
            <a:r>
              <a:rPr lang="en-US" sz="1100" b="1" i="1" dirty="0">
                <a:solidFill>
                  <a:srgbClr val="5F2264"/>
                </a:solidFill>
                <a:latin typeface="Arial"/>
                <a:ea typeface="Arial"/>
                <a:cs typeface="Arial"/>
                <a:sym typeface="Arial"/>
              </a:rPr>
              <a:t>A graph PQR is plotted taking time along X-axis and temperature along Y- axis .</a:t>
            </a:r>
            <a:endParaRPr sz="1200"/>
          </a:p>
          <a:p>
            <a:pPr marL="457200" lvl="0" indent="-342900" algn="just" rtl="0">
              <a:lnSpc>
                <a:spcPct val="100000"/>
              </a:lnSpc>
              <a:spcBef>
                <a:spcPts val="600"/>
              </a:spcBef>
              <a:spcAft>
                <a:spcPts val="0"/>
              </a:spcAft>
              <a:buSzPts val="1800"/>
              <a:buChar char="▪"/>
            </a:pPr>
            <a:r>
              <a:rPr lang="en-US" sz="1100" b="1" i="1" dirty="0">
                <a:solidFill>
                  <a:srgbClr val="5F2264"/>
                </a:solidFill>
                <a:latin typeface="Arial"/>
                <a:ea typeface="Arial"/>
                <a:cs typeface="Arial"/>
                <a:sym typeface="Arial"/>
              </a:rPr>
              <a:t>The radiation correction </a:t>
            </a:r>
            <a:r>
              <a:rPr lang="en-US" sz="1100" b="1" i="1" dirty="0" err="1">
                <a:solidFill>
                  <a:srgbClr val="5F2264"/>
                </a:solidFill>
                <a:latin typeface="Arial"/>
                <a:ea typeface="Arial"/>
                <a:cs typeface="Arial"/>
                <a:sym typeface="Arial"/>
              </a:rPr>
              <a:t>Δt</a:t>
            </a:r>
            <a:r>
              <a:rPr lang="en-US" sz="1100" b="1" i="1" dirty="0">
                <a:solidFill>
                  <a:srgbClr val="5F2264"/>
                </a:solidFill>
                <a:latin typeface="Arial"/>
                <a:ea typeface="Arial"/>
                <a:cs typeface="Arial"/>
                <a:sym typeface="Arial"/>
              </a:rPr>
              <a:t> can be calculated as follows. Lines QK and ML are drawn parallel to Y-axis so that f is greater than 1</a:t>
            </a:r>
            <a:r>
              <a:rPr lang="en-US" sz="1100" b="1" i="1" baseline="30000" dirty="0">
                <a:solidFill>
                  <a:srgbClr val="5F2264"/>
                </a:solidFill>
                <a:latin typeface="Arial"/>
                <a:ea typeface="Arial"/>
                <a:cs typeface="Arial"/>
                <a:sym typeface="Arial"/>
              </a:rPr>
              <a:t>0</a:t>
            </a:r>
            <a:r>
              <a:rPr lang="en-US" sz="1100" b="1" i="1" dirty="0">
                <a:solidFill>
                  <a:srgbClr val="5F2264"/>
                </a:solidFill>
                <a:latin typeface="Arial"/>
                <a:ea typeface="Arial"/>
                <a:cs typeface="Arial"/>
                <a:sym typeface="Arial"/>
              </a:rPr>
              <a:t>C .  Then areas A and b under the curve are calculated by counting small squares. Then </a:t>
            </a:r>
            <a:r>
              <a:rPr lang="en-US" sz="1100" b="1" i="1" dirty="0" err="1">
                <a:solidFill>
                  <a:srgbClr val="5F2264"/>
                </a:solidFill>
                <a:latin typeface="Arial"/>
                <a:ea typeface="Arial"/>
                <a:cs typeface="Arial"/>
                <a:sym typeface="Arial"/>
              </a:rPr>
              <a:t>Bartions</a:t>
            </a:r>
            <a:r>
              <a:rPr lang="en-US" sz="1100" b="1" i="1" dirty="0">
                <a:solidFill>
                  <a:srgbClr val="5F2264"/>
                </a:solidFill>
                <a:latin typeface="Arial"/>
                <a:ea typeface="Arial"/>
                <a:cs typeface="Arial"/>
                <a:sym typeface="Arial"/>
              </a:rPr>
              <a:t> radiation correction</a:t>
            </a:r>
            <a:endParaRPr sz="1200"/>
          </a:p>
          <a:p>
            <a:pPr marL="457200" lvl="0" indent="-342900" algn="just" rtl="0">
              <a:lnSpc>
                <a:spcPct val="100000"/>
              </a:lnSpc>
              <a:spcBef>
                <a:spcPts val="600"/>
              </a:spcBef>
              <a:spcAft>
                <a:spcPts val="0"/>
              </a:spcAft>
              <a:buSzPts val="1800"/>
              <a:buChar char="▪"/>
            </a:pPr>
            <a:r>
              <a:rPr lang="en-US" sz="1100" b="1" i="1" dirty="0">
                <a:solidFill>
                  <a:srgbClr val="5F2264"/>
                </a:solidFill>
                <a:latin typeface="Arial"/>
                <a:ea typeface="Arial"/>
                <a:cs typeface="Arial"/>
                <a:sym typeface="Arial"/>
              </a:rPr>
              <a:t>                                                     </a:t>
            </a:r>
            <a:r>
              <a:rPr lang="en-US" sz="1100" b="1" i="1" dirty="0" err="1">
                <a:solidFill>
                  <a:srgbClr val="5F2264"/>
                </a:solidFill>
                <a:latin typeface="Arial"/>
                <a:ea typeface="Arial"/>
                <a:cs typeface="Arial"/>
                <a:sym typeface="Arial"/>
              </a:rPr>
              <a:t>Δt</a:t>
            </a:r>
            <a:r>
              <a:rPr lang="en-US" sz="1100" b="1" i="1" dirty="0">
                <a:solidFill>
                  <a:srgbClr val="5F2264"/>
                </a:solidFill>
                <a:latin typeface="Arial"/>
                <a:ea typeface="Arial"/>
                <a:cs typeface="Arial"/>
                <a:sym typeface="Arial"/>
              </a:rPr>
              <a:t>  =( A/B) f</a:t>
            </a:r>
            <a:endParaRPr sz="1200"/>
          </a:p>
          <a:p>
            <a:pPr marL="457200" lvl="0" indent="-342900" algn="just" rtl="0">
              <a:lnSpc>
                <a:spcPct val="100000"/>
              </a:lnSpc>
              <a:spcBef>
                <a:spcPts val="600"/>
              </a:spcBef>
              <a:spcAft>
                <a:spcPts val="0"/>
              </a:spcAft>
              <a:buSzPts val="1800"/>
              <a:buChar char="▪"/>
            </a:pPr>
            <a:r>
              <a:rPr lang="en-US" sz="1100" b="1" i="1" dirty="0">
                <a:solidFill>
                  <a:srgbClr val="5F2264"/>
                </a:solidFill>
                <a:latin typeface="Arial"/>
                <a:ea typeface="Arial"/>
                <a:cs typeface="Arial"/>
                <a:sym typeface="Arial"/>
              </a:rPr>
              <a:t>Then corrected final temperature T</a:t>
            </a:r>
            <a:r>
              <a:rPr lang="en-US" sz="1100" b="1" i="1" baseline="-25000" dirty="0">
                <a:solidFill>
                  <a:srgbClr val="5F2264"/>
                </a:solidFill>
                <a:latin typeface="Arial"/>
                <a:ea typeface="Arial"/>
                <a:cs typeface="Arial"/>
                <a:sym typeface="Arial"/>
              </a:rPr>
              <a:t>2</a:t>
            </a:r>
            <a:r>
              <a:rPr lang="en-US" sz="1100" b="1" i="1" dirty="0">
                <a:solidFill>
                  <a:srgbClr val="5F2264"/>
                </a:solidFill>
                <a:latin typeface="Arial"/>
                <a:ea typeface="Arial"/>
                <a:cs typeface="Arial"/>
                <a:sym typeface="Arial"/>
              </a:rPr>
              <a:t> = ( T</a:t>
            </a:r>
            <a:r>
              <a:rPr lang="en-US" sz="1100" b="1" i="1" baseline="-25000" dirty="0">
                <a:solidFill>
                  <a:srgbClr val="5F2264"/>
                </a:solidFill>
                <a:latin typeface="Arial"/>
                <a:ea typeface="Arial"/>
                <a:cs typeface="Arial"/>
                <a:sym typeface="Arial"/>
              </a:rPr>
              <a:t>3</a:t>
            </a:r>
            <a:r>
              <a:rPr lang="en-US" sz="1100" b="1" i="1" dirty="0">
                <a:solidFill>
                  <a:srgbClr val="5F2264"/>
                </a:solidFill>
                <a:latin typeface="Arial"/>
                <a:ea typeface="Arial"/>
                <a:cs typeface="Arial"/>
                <a:sym typeface="Arial"/>
              </a:rPr>
              <a:t> + </a:t>
            </a:r>
            <a:r>
              <a:rPr lang="en-US" sz="1100" b="1" i="1" dirty="0" err="1">
                <a:solidFill>
                  <a:srgbClr val="5F2264"/>
                </a:solidFill>
                <a:latin typeface="Arial"/>
                <a:ea typeface="Arial"/>
                <a:cs typeface="Arial"/>
                <a:sym typeface="Arial"/>
              </a:rPr>
              <a:t>Δt</a:t>
            </a:r>
            <a:r>
              <a:rPr lang="en-US" sz="1100" b="1" i="1" dirty="0">
                <a:solidFill>
                  <a:srgbClr val="5F2264"/>
                </a:solidFill>
                <a:latin typeface="Arial"/>
                <a:ea typeface="Arial"/>
                <a:cs typeface="Arial"/>
                <a:sym typeface="Arial"/>
              </a:rPr>
              <a:t>)</a:t>
            </a:r>
            <a:endParaRPr sz="1200"/>
          </a:p>
          <a:p>
            <a:pPr algn="just"/>
            <a:r>
              <a:rPr lang="en-US" sz="1100" b="1" i="1" dirty="0">
                <a:solidFill>
                  <a:srgbClr val="5F2264"/>
                </a:solidFill>
                <a:latin typeface="Arial"/>
                <a:ea typeface="Arial"/>
                <a:cs typeface="Arial"/>
                <a:sym typeface="Arial"/>
              </a:rPr>
              <a:t>The work done due to current in the heater element (</a:t>
            </a:r>
            <a:r>
              <a:rPr lang="en-US" sz="1100" b="1" i="1" dirty="0" err="1">
                <a:solidFill>
                  <a:srgbClr val="5F2264"/>
                </a:solidFill>
                <a:latin typeface="Arial"/>
                <a:ea typeface="Arial"/>
                <a:cs typeface="Arial"/>
                <a:sym typeface="Arial"/>
              </a:rPr>
              <a:t>ECt</a:t>
            </a:r>
            <a:r>
              <a:rPr lang="en-US" sz="1100" b="1" i="1" dirty="0">
                <a:solidFill>
                  <a:srgbClr val="5F2264"/>
                </a:solidFill>
                <a:latin typeface="Arial"/>
                <a:ea typeface="Arial"/>
                <a:cs typeface="Arial"/>
                <a:sym typeface="Arial"/>
              </a:rPr>
              <a:t>) must be equivalent to the heat generated</a:t>
            </a:r>
            <a:r>
              <a:rPr lang="en-US" sz="1100" b="1" i="1" dirty="0" smtClean="0">
                <a:solidFill>
                  <a:srgbClr val="5F2264"/>
                </a:solidFill>
                <a:latin typeface="Arial"/>
                <a:ea typeface="Arial"/>
                <a:cs typeface="Arial"/>
                <a:sym typeface="Arial"/>
              </a:rPr>
              <a:t>.</a:t>
            </a:r>
            <a:r>
              <a:rPr lang="en-US" sz="1200" b="1" i="1" dirty="0" smtClean="0">
                <a:solidFill>
                  <a:srgbClr val="5F2264"/>
                </a:solidFill>
              </a:rPr>
              <a:t> From the </a:t>
            </a:r>
            <a:r>
              <a:rPr lang="en-US" sz="1200" b="1" i="1" dirty="0" smtClean="0">
                <a:solidFill>
                  <a:srgbClr val="5F2264"/>
                </a:solidFill>
              </a:rPr>
              <a:t>below </a:t>
            </a:r>
            <a:r>
              <a:rPr lang="en-US" sz="1200" b="1" i="1" dirty="0" smtClean="0">
                <a:solidFill>
                  <a:srgbClr val="5F2264"/>
                </a:solidFill>
              </a:rPr>
              <a:t>formula, the specific heat of the liquid can be calculated.</a:t>
            </a:r>
          </a:p>
          <a:p>
            <a:pPr marL="457200" lvl="0" indent="-342900" algn="just" rtl="0">
              <a:lnSpc>
                <a:spcPct val="100000"/>
              </a:lnSpc>
              <a:spcBef>
                <a:spcPts val="600"/>
              </a:spcBef>
              <a:spcAft>
                <a:spcPts val="0"/>
              </a:spcAft>
              <a:buSzPts val="1800"/>
              <a:buChar char="▪"/>
            </a:pPr>
            <a:endParaRPr sz="1200"/>
          </a:p>
          <a:p>
            <a:pPr marL="457200" lvl="0" indent="-228600" algn="l" rtl="0">
              <a:lnSpc>
                <a:spcPct val="100000"/>
              </a:lnSpc>
              <a:spcBef>
                <a:spcPts val="600"/>
              </a:spcBef>
              <a:spcAft>
                <a:spcPts val="0"/>
              </a:spcAft>
              <a:buSzPts val="1800"/>
              <a:buNone/>
            </a:pPr>
            <a:endParaRPr/>
          </a:p>
        </p:txBody>
      </p:sp>
      <p:pic>
        <p:nvPicPr>
          <p:cNvPr id="180" name="Google Shape;180;p9"/>
          <p:cNvPicPr preferRelativeResize="0"/>
          <p:nvPr/>
        </p:nvPicPr>
        <p:blipFill rotWithShape="1">
          <a:blip r:embed="rId4">
            <a:alphaModFix/>
          </a:blip>
          <a:srcRect/>
          <a:stretch/>
        </p:blipFill>
        <p:spPr>
          <a:xfrm>
            <a:off x="7162800" y="1428750"/>
            <a:ext cx="1828800" cy="2895600"/>
          </a:xfrm>
          <a:prstGeom prst="rect">
            <a:avLst/>
          </a:prstGeom>
          <a:noFill/>
          <a:ln>
            <a:noFill/>
          </a:ln>
        </p:spPr>
      </p:pic>
      <p:pic>
        <p:nvPicPr>
          <p:cNvPr id="7" name="Google Shape;188;p10"/>
          <p:cNvPicPr preferRelativeResize="0"/>
          <p:nvPr/>
        </p:nvPicPr>
        <p:blipFill rotWithShape="1">
          <a:blip r:embed="rId5">
            <a:alphaModFix/>
          </a:blip>
          <a:srcRect/>
          <a:stretch/>
        </p:blipFill>
        <p:spPr>
          <a:xfrm>
            <a:off x="1936531" y="3814598"/>
            <a:ext cx="4714875" cy="56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US" sz="3600"/>
              <a:t>OBSERVATIONS</a:t>
            </a:r>
            <a:endParaRPr sz="3600"/>
          </a:p>
        </p:txBody>
      </p:sp>
      <p:sp>
        <p:nvSpPr>
          <p:cNvPr id="196" name="Google Shape;196;p1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US"/>
              <a:pPr marL="0" lvl="0" indent="0" algn="ctr" rtl="0">
                <a:lnSpc>
                  <a:spcPct val="100000"/>
                </a:lnSpc>
                <a:spcBef>
                  <a:spcPts val="0"/>
                </a:spcBef>
                <a:spcAft>
                  <a:spcPts val="0"/>
                </a:spcAft>
                <a:buSzPts val="1200"/>
                <a:buNone/>
              </a:pPr>
              <a:t>5</a:t>
            </a:fld>
            <a:endParaRPr/>
          </a:p>
        </p:txBody>
      </p:sp>
      <p:sp>
        <p:nvSpPr>
          <p:cNvPr id="197" name="Google Shape;197;p11"/>
          <p:cNvSpPr/>
          <p:nvPr/>
        </p:nvSpPr>
        <p:spPr>
          <a:xfrm>
            <a:off x="8191382" y="636358"/>
            <a:ext cx="320958" cy="320938"/>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1"/>
          <p:cNvSpPr txBox="1">
            <a:spLocks noGrp="1"/>
          </p:cNvSpPr>
          <p:nvPr>
            <p:ph type="body" idx="1"/>
          </p:nvPr>
        </p:nvSpPr>
        <p:spPr>
          <a:xfrm>
            <a:off x="1447800" y="1375225"/>
            <a:ext cx="7391400" cy="3374700"/>
          </a:xfrm>
          <a:prstGeom prst="rect">
            <a:avLst/>
          </a:prstGeom>
          <a:gradFill>
            <a:gsLst>
              <a:gs pos="0">
                <a:srgbClr val="C1D8FF"/>
              </a:gs>
              <a:gs pos="100000">
                <a:srgbClr val="CAE3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t" anchorCtr="0">
            <a:noAutofit/>
          </a:bodyPr>
          <a:lstStyle/>
          <a:p>
            <a:pPr marL="457200" lvl="0" indent="-342900" algn="just" rtl="0">
              <a:lnSpc>
                <a:spcPct val="100000"/>
              </a:lnSpc>
              <a:spcBef>
                <a:spcPts val="600"/>
              </a:spcBef>
              <a:spcAft>
                <a:spcPts val="0"/>
              </a:spcAft>
              <a:buSzPts val="1800"/>
              <a:buChar char="▪"/>
            </a:pPr>
            <a:r>
              <a:rPr lang="en-US" sz="1100" dirty="0" smtClean="0">
                <a:solidFill>
                  <a:schemeClr val="tx1"/>
                </a:solidFill>
                <a:latin typeface="Arial Black" pitchFamily="34" charset="0"/>
                <a:sym typeface="Arial"/>
              </a:rPr>
              <a:t>Weight of the calorimeter + stirrer (W</a:t>
            </a:r>
            <a:r>
              <a:rPr lang="en-US" sz="1100" baseline="-25000" dirty="0" smtClean="0">
                <a:solidFill>
                  <a:schemeClr val="tx1"/>
                </a:solidFill>
                <a:latin typeface="Arial Black" pitchFamily="34" charset="0"/>
                <a:sym typeface="Arial"/>
              </a:rPr>
              <a:t>1</a:t>
            </a:r>
            <a:r>
              <a:rPr lang="en-US" sz="1100" dirty="0" smtClean="0">
                <a:solidFill>
                  <a:schemeClr val="tx1"/>
                </a:solidFill>
                <a:latin typeface="Arial Black" pitchFamily="34" charset="0"/>
                <a:sym typeface="Arial"/>
              </a:rPr>
              <a:t>  )                   =                                     gm</a:t>
            </a:r>
            <a:endParaRPr sz="1200" smtClean="0">
              <a:solidFill>
                <a:schemeClr val="tx1"/>
              </a:solidFill>
              <a:latin typeface="Arial Black" pitchFamily="34" charset="0"/>
            </a:endParaRPr>
          </a:p>
          <a:p>
            <a:pPr marL="457200" lvl="0" indent="-342900" algn="just" rtl="0">
              <a:lnSpc>
                <a:spcPct val="100000"/>
              </a:lnSpc>
              <a:spcBef>
                <a:spcPts val="600"/>
              </a:spcBef>
              <a:spcAft>
                <a:spcPts val="0"/>
              </a:spcAft>
              <a:buSzPts val="1800"/>
              <a:buChar char="▪"/>
            </a:pPr>
            <a:r>
              <a:rPr lang="en-US" sz="1100" dirty="0" smtClean="0">
                <a:solidFill>
                  <a:schemeClr val="tx1"/>
                </a:solidFill>
                <a:latin typeface="Arial Black" pitchFamily="34" charset="0"/>
                <a:sym typeface="Arial"/>
              </a:rPr>
              <a:t>Weight of the calorimeter + stirrer + water (W</a:t>
            </a:r>
            <a:r>
              <a:rPr lang="en-US" sz="1100" baseline="-25000" dirty="0" smtClean="0">
                <a:solidFill>
                  <a:schemeClr val="tx1"/>
                </a:solidFill>
                <a:latin typeface="Arial Black" pitchFamily="34" charset="0"/>
                <a:sym typeface="Arial"/>
              </a:rPr>
              <a:t>2</a:t>
            </a:r>
            <a:r>
              <a:rPr lang="en-US" sz="1100" dirty="0" smtClean="0">
                <a:solidFill>
                  <a:schemeClr val="tx1"/>
                </a:solidFill>
                <a:latin typeface="Arial Black" pitchFamily="34" charset="0"/>
                <a:sym typeface="Arial"/>
              </a:rPr>
              <a:t>  )          =                                      gm</a:t>
            </a:r>
            <a:endParaRPr sz="1200" smtClean="0">
              <a:solidFill>
                <a:schemeClr val="tx1"/>
              </a:solidFill>
              <a:latin typeface="Arial Black" pitchFamily="34" charset="0"/>
            </a:endParaRPr>
          </a:p>
          <a:p>
            <a:pPr marL="457200" lvl="0" indent="-342900" algn="just" rtl="0">
              <a:lnSpc>
                <a:spcPct val="100000"/>
              </a:lnSpc>
              <a:spcBef>
                <a:spcPts val="600"/>
              </a:spcBef>
              <a:spcAft>
                <a:spcPts val="0"/>
              </a:spcAft>
              <a:buSzPts val="1800"/>
              <a:buChar char="▪"/>
            </a:pPr>
            <a:r>
              <a:rPr lang="en-US" sz="1100" dirty="0" smtClean="0">
                <a:solidFill>
                  <a:schemeClr val="tx1"/>
                </a:solidFill>
                <a:latin typeface="Arial Black" pitchFamily="34" charset="0"/>
                <a:sym typeface="Arial"/>
              </a:rPr>
              <a:t>Initial   temperature  of water   ( T</a:t>
            </a:r>
            <a:r>
              <a:rPr lang="en-US" sz="1100" baseline="-25000" dirty="0" smtClean="0">
                <a:solidFill>
                  <a:schemeClr val="tx1"/>
                </a:solidFill>
                <a:latin typeface="Arial Black" pitchFamily="34" charset="0"/>
                <a:sym typeface="Arial"/>
              </a:rPr>
              <a:t>1</a:t>
            </a:r>
            <a:r>
              <a:rPr lang="en-US" sz="1100" dirty="0" smtClean="0">
                <a:solidFill>
                  <a:schemeClr val="tx1"/>
                </a:solidFill>
                <a:latin typeface="Arial Black" pitchFamily="34" charset="0"/>
                <a:sym typeface="Arial"/>
              </a:rPr>
              <a:t> )                           =                       </a:t>
            </a:r>
            <a:r>
              <a:rPr lang="en-US" sz="1100" baseline="30000" dirty="0" smtClean="0">
                <a:solidFill>
                  <a:schemeClr val="tx1"/>
                </a:solidFill>
                <a:latin typeface="Arial Black" pitchFamily="34" charset="0"/>
                <a:sym typeface="Arial"/>
              </a:rPr>
              <a:t>0</a:t>
            </a:r>
            <a:r>
              <a:rPr lang="en-US" sz="1100" dirty="0" smtClean="0">
                <a:solidFill>
                  <a:schemeClr val="tx1"/>
                </a:solidFill>
                <a:latin typeface="Arial Black" pitchFamily="34" charset="0"/>
                <a:sym typeface="Arial"/>
              </a:rPr>
              <a:t>C</a:t>
            </a:r>
            <a:endParaRPr sz="1200" smtClean="0">
              <a:solidFill>
                <a:schemeClr val="tx1"/>
              </a:solidFill>
              <a:latin typeface="Arial Black" pitchFamily="34" charset="0"/>
            </a:endParaRPr>
          </a:p>
          <a:p>
            <a:pPr marL="457200" lvl="0" indent="-342900" algn="just" rtl="0">
              <a:lnSpc>
                <a:spcPct val="100000"/>
              </a:lnSpc>
              <a:spcBef>
                <a:spcPts val="600"/>
              </a:spcBef>
              <a:spcAft>
                <a:spcPts val="0"/>
              </a:spcAft>
              <a:buSzPts val="1800"/>
              <a:buChar char="▪"/>
            </a:pPr>
            <a:r>
              <a:rPr lang="en-US" sz="1100" dirty="0" smtClean="0">
                <a:solidFill>
                  <a:schemeClr val="tx1"/>
                </a:solidFill>
                <a:latin typeface="Arial Black" pitchFamily="34" charset="0"/>
                <a:sym typeface="Arial"/>
              </a:rPr>
              <a:t>Ammeter reading  (C)                                                      =                      amp</a:t>
            </a:r>
            <a:endParaRPr sz="1200" smtClean="0">
              <a:solidFill>
                <a:schemeClr val="tx1"/>
              </a:solidFill>
              <a:latin typeface="Arial Black" pitchFamily="34" charset="0"/>
            </a:endParaRPr>
          </a:p>
          <a:p>
            <a:pPr marL="457200" lvl="0" indent="-342900" algn="just" rtl="0">
              <a:lnSpc>
                <a:spcPct val="100000"/>
              </a:lnSpc>
              <a:spcBef>
                <a:spcPts val="600"/>
              </a:spcBef>
              <a:spcAft>
                <a:spcPts val="0"/>
              </a:spcAft>
              <a:buSzPts val="1800"/>
              <a:buChar char="▪"/>
            </a:pPr>
            <a:r>
              <a:rPr lang="en-US" sz="1100" dirty="0" smtClean="0">
                <a:solidFill>
                  <a:schemeClr val="tx1"/>
                </a:solidFill>
                <a:latin typeface="Arial Black" pitchFamily="34" charset="0"/>
                <a:sym typeface="Arial"/>
              </a:rPr>
              <a:t>Voltmeter reading  (E )                                                    =                       volt</a:t>
            </a:r>
            <a:endParaRPr sz="1200" smtClean="0">
              <a:solidFill>
                <a:schemeClr val="tx1"/>
              </a:solidFill>
              <a:latin typeface="Arial Black" pitchFamily="34" charset="0"/>
            </a:endParaRPr>
          </a:p>
          <a:p>
            <a:pPr marL="457200" lvl="0" indent="-342900" algn="just" rtl="0">
              <a:lnSpc>
                <a:spcPct val="100000"/>
              </a:lnSpc>
              <a:spcBef>
                <a:spcPts val="600"/>
              </a:spcBef>
              <a:spcAft>
                <a:spcPts val="0"/>
              </a:spcAft>
              <a:buSzPts val="1800"/>
              <a:buChar char="▪"/>
            </a:pPr>
            <a:r>
              <a:rPr lang="en-US" sz="1100" dirty="0" smtClean="0">
                <a:solidFill>
                  <a:schemeClr val="tx1"/>
                </a:solidFill>
                <a:latin typeface="Arial Black" pitchFamily="34" charset="0"/>
                <a:sym typeface="Arial"/>
              </a:rPr>
              <a:t>Final temperature of the water ( T</a:t>
            </a:r>
            <a:r>
              <a:rPr lang="en-US" sz="1100" baseline="-25000" dirty="0" smtClean="0">
                <a:solidFill>
                  <a:schemeClr val="tx1"/>
                </a:solidFill>
                <a:latin typeface="Arial Black" pitchFamily="34" charset="0"/>
                <a:sym typeface="Arial"/>
              </a:rPr>
              <a:t>3</a:t>
            </a:r>
            <a:r>
              <a:rPr lang="en-US" sz="1100" dirty="0" smtClean="0">
                <a:solidFill>
                  <a:schemeClr val="tx1"/>
                </a:solidFill>
                <a:latin typeface="Arial Black" pitchFamily="34" charset="0"/>
                <a:sym typeface="Arial"/>
              </a:rPr>
              <a:t> )                             =                      </a:t>
            </a:r>
            <a:r>
              <a:rPr lang="en-US" sz="1100" baseline="30000" dirty="0" smtClean="0">
                <a:solidFill>
                  <a:schemeClr val="tx1"/>
                </a:solidFill>
                <a:latin typeface="Arial Black" pitchFamily="34" charset="0"/>
                <a:sym typeface="Arial"/>
              </a:rPr>
              <a:t>0</a:t>
            </a:r>
            <a:r>
              <a:rPr lang="en-US" sz="1100" dirty="0" smtClean="0">
                <a:solidFill>
                  <a:schemeClr val="tx1"/>
                </a:solidFill>
                <a:latin typeface="Arial Black" pitchFamily="34" charset="0"/>
                <a:sym typeface="Arial"/>
              </a:rPr>
              <a:t>C</a:t>
            </a:r>
            <a:endParaRPr sz="1200" smtClean="0">
              <a:solidFill>
                <a:schemeClr val="tx1"/>
              </a:solidFill>
              <a:latin typeface="Arial Black" pitchFamily="34" charset="0"/>
            </a:endParaRPr>
          </a:p>
          <a:p>
            <a:pPr marL="457200" lvl="0" indent="-342900" algn="just" rtl="0">
              <a:lnSpc>
                <a:spcPct val="100000"/>
              </a:lnSpc>
              <a:spcBef>
                <a:spcPts val="600"/>
              </a:spcBef>
              <a:spcAft>
                <a:spcPts val="0"/>
              </a:spcAft>
              <a:buSzPts val="1800"/>
              <a:buChar char="▪"/>
            </a:pPr>
            <a:r>
              <a:rPr lang="en-US" sz="1100" dirty="0" smtClean="0">
                <a:solidFill>
                  <a:schemeClr val="tx1"/>
                </a:solidFill>
                <a:latin typeface="Arial Black" pitchFamily="34" charset="0"/>
                <a:sym typeface="Arial"/>
              </a:rPr>
              <a:t>Final  corrected temperature of the water ( T</a:t>
            </a:r>
            <a:r>
              <a:rPr lang="en-US" sz="1100" baseline="-25000" dirty="0" smtClean="0">
                <a:solidFill>
                  <a:schemeClr val="tx1"/>
                </a:solidFill>
                <a:latin typeface="Arial Black" pitchFamily="34" charset="0"/>
                <a:sym typeface="Arial"/>
              </a:rPr>
              <a:t>3</a:t>
            </a:r>
            <a:r>
              <a:rPr lang="en-US" sz="1100" dirty="0" smtClean="0">
                <a:solidFill>
                  <a:schemeClr val="tx1"/>
                </a:solidFill>
                <a:latin typeface="Arial Black" pitchFamily="34" charset="0"/>
                <a:sym typeface="Arial"/>
              </a:rPr>
              <a:t> )          =                       </a:t>
            </a:r>
            <a:r>
              <a:rPr lang="en-US" sz="1100" baseline="30000" dirty="0" smtClean="0">
                <a:solidFill>
                  <a:schemeClr val="tx1"/>
                </a:solidFill>
                <a:latin typeface="Arial Black" pitchFamily="34" charset="0"/>
                <a:sym typeface="Arial"/>
              </a:rPr>
              <a:t>0</a:t>
            </a:r>
            <a:r>
              <a:rPr lang="en-US" sz="1100" dirty="0" smtClean="0">
                <a:solidFill>
                  <a:schemeClr val="tx1"/>
                </a:solidFill>
                <a:latin typeface="Arial Black" pitchFamily="34" charset="0"/>
                <a:sym typeface="Arial"/>
              </a:rPr>
              <a:t>C</a:t>
            </a:r>
          </a:p>
          <a:p>
            <a:pPr lvl="0" algn="just"/>
            <a:r>
              <a:rPr lang="en-US" sz="1200" dirty="0" smtClean="0">
                <a:solidFill>
                  <a:schemeClr val="tx1"/>
                </a:solidFill>
                <a:latin typeface="Arial Black" pitchFamily="34" charset="0"/>
              </a:rPr>
              <a:t>Time during current is passed (t)                              =                   sec</a:t>
            </a:r>
          </a:p>
          <a:p>
            <a:pPr lvl="0" algn="just"/>
            <a:r>
              <a:rPr lang="en-US" sz="1200" dirty="0" smtClean="0">
                <a:solidFill>
                  <a:schemeClr val="tx1"/>
                </a:solidFill>
                <a:latin typeface="Arial Black" pitchFamily="34" charset="0"/>
              </a:rPr>
              <a:t>Specific heat of material of the calorimeter ( s</a:t>
            </a:r>
            <a:r>
              <a:rPr lang="en-US" sz="1200" baseline="-25000" dirty="0" smtClean="0">
                <a:solidFill>
                  <a:schemeClr val="tx1"/>
                </a:solidFill>
                <a:latin typeface="Arial Black" pitchFamily="34" charset="0"/>
              </a:rPr>
              <a:t>1</a:t>
            </a:r>
            <a:r>
              <a:rPr lang="en-US" sz="1200" dirty="0" smtClean="0">
                <a:solidFill>
                  <a:schemeClr val="tx1"/>
                </a:solidFill>
                <a:latin typeface="Arial Black" pitchFamily="34" charset="0"/>
              </a:rPr>
              <a:t> ) =          cal/gm/</a:t>
            </a:r>
            <a:r>
              <a:rPr lang="en-US" sz="1200" baseline="30000" dirty="0" smtClean="0">
                <a:solidFill>
                  <a:schemeClr val="tx1"/>
                </a:solidFill>
                <a:latin typeface="Arial Black" pitchFamily="34" charset="0"/>
              </a:rPr>
              <a:t> 0</a:t>
            </a:r>
            <a:r>
              <a:rPr lang="en-US" sz="1200" dirty="0" smtClean="0">
                <a:solidFill>
                  <a:schemeClr val="tx1"/>
                </a:solidFill>
                <a:latin typeface="Arial Black" pitchFamily="34" charset="0"/>
              </a:rPr>
              <a:t>C</a:t>
            </a:r>
          </a:p>
          <a:p>
            <a:pPr lvl="0" algn="just"/>
            <a:r>
              <a:rPr lang="en-US" sz="1200" dirty="0" smtClean="0">
                <a:solidFill>
                  <a:schemeClr val="tx1"/>
                </a:solidFill>
                <a:latin typeface="Arial Black" pitchFamily="34" charset="0"/>
              </a:rPr>
              <a:t>Mechanical equivalent of heat (J) = 4.2                       Joules/calorie</a:t>
            </a:r>
          </a:p>
          <a:p>
            <a:pPr lvl="0" algn="just"/>
            <a:r>
              <a:rPr lang="en-US" sz="1200" dirty="0" smtClean="0">
                <a:solidFill>
                  <a:schemeClr val="tx1"/>
                </a:solidFill>
                <a:latin typeface="Arial Black" pitchFamily="34" charset="0"/>
              </a:rPr>
              <a:t>Specific heat of liquid (s)                       =                            cal/gm/</a:t>
            </a:r>
            <a:r>
              <a:rPr lang="en-US" sz="1200" baseline="30000" dirty="0" smtClean="0">
                <a:solidFill>
                  <a:schemeClr val="tx1"/>
                </a:solidFill>
                <a:latin typeface="Arial Black" pitchFamily="34" charset="0"/>
              </a:rPr>
              <a:t> 0</a:t>
            </a:r>
            <a:r>
              <a:rPr lang="en-US" sz="1200" dirty="0" smtClean="0">
                <a:solidFill>
                  <a:schemeClr val="tx1"/>
                </a:solidFill>
                <a:latin typeface="Arial Black" pitchFamily="34" charset="0"/>
              </a:rPr>
              <a:t>C</a:t>
            </a:r>
          </a:p>
          <a:p>
            <a:pPr marL="457200" lvl="0" indent="-342900" algn="just" rtl="0">
              <a:lnSpc>
                <a:spcPct val="100000"/>
              </a:lnSpc>
              <a:spcBef>
                <a:spcPts val="600"/>
              </a:spcBef>
              <a:spcAft>
                <a:spcPts val="0"/>
              </a:spcAft>
              <a:buSzPts val="1800"/>
              <a:buChar char="▪"/>
            </a:pP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16"/>
          <p:cNvSpPr txBox="1">
            <a:spLocks noGrp="1"/>
          </p:cNvSpPr>
          <p:nvPr>
            <p:ph type="sldNum" idx="12"/>
          </p:nvPr>
        </p:nvSpPr>
        <p:spPr>
          <a:xfrm>
            <a:off x="8750400" y="4356225"/>
            <a:ext cx="393600" cy="393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US"/>
              <a:pPr marL="0" lvl="0" indent="0" algn="ctr" rtl="0">
                <a:lnSpc>
                  <a:spcPct val="100000"/>
                </a:lnSpc>
                <a:spcBef>
                  <a:spcPts val="0"/>
                </a:spcBef>
                <a:spcAft>
                  <a:spcPts val="0"/>
                </a:spcAft>
                <a:buSzPts val="1200"/>
                <a:buNone/>
              </a:pPr>
              <a:t>6</a:t>
            </a:fld>
            <a:endParaRPr/>
          </a:p>
        </p:txBody>
      </p:sp>
      <p:sp>
        <p:nvSpPr>
          <p:cNvPr id="244" name="Google Shape;244;p16"/>
          <p:cNvSpPr txBox="1">
            <a:spLocks noGrp="1"/>
          </p:cNvSpPr>
          <p:nvPr>
            <p:ph type="ctrTitle" idx="4294967295"/>
          </p:nvPr>
        </p:nvSpPr>
        <p:spPr>
          <a:xfrm>
            <a:off x="1504677" y="569850"/>
            <a:ext cx="7245600" cy="1159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400"/>
              <a:buFont typeface="Arial"/>
              <a:buNone/>
            </a:pPr>
            <a:r>
              <a:rPr lang="en-US" sz="9600" b="1" i="0" u="none" strike="noStrike" cap="none">
                <a:solidFill>
                  <a:schemeClr val="accent1"/>
                </a:solidFill>
                <a:latin typeface="Arial"/>
                <a:ea typeface="Arial"/>
                <a:cs typeface="Arial"/>
                <a:sym typeface="Arial"/>
              </a:rPr>
              <a:t>THANKS!</a:t>
            </a:r>
            <a:endParaRPr sz="9600" b="1" i="0" u="none" strike="noStrike" cap="none">
              <a:solidFill>
                <a:schemeClr val="accent1"/>
              </a:solidFill>
              <a:latin typeface="Arial"/>
              <a:ea typeface="Arial"/>
              <a:cs typeface="Arial"/>
              <a:sym typeface="Arial"/>
            </a:endParaRPr>
          </a:p>
        </p:txBody>
      </p:sp>
      <p:sp>
        <p:nvSpPr>
          <p:cNvPr id="245" name="Google Shape;245;p16"/>
          <p:cNvSpPr txBox="1">
            <a:spLocks noGrp="1"/>
          </p:cNvSpPr>
          <p:nvPr>
            <p:ph type="subTitle" idx="4294967295"/>
          </p:nvPr>
        </p:nvSpPr>
        <p:spPr>
          <a:xfrm>
            <a:off x="1557975" y="1777100"/>
            <a:ext cx="7192200" cy="197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2"/>
              </a:buClr>
              <a:buSzPts val="2600"/>
              <a:buFont typeface="Arial"/>
              <a:buNone/>
            </a:pPr>
            <a:r>
              <a:rPr lang="en-US" sz="2600" b="1" i="0" u="none" strike="noStrike" cap="none">
                <a:solidFill>
                  <a:schemeClr val="dk1"/>
                </a:solidFill>
                <a:latin typeface="Arial"/>
                <a:ea typeface="Arial"/>
                <a:cs typeface="Arial"/>
                <a:sym typeface="Arial"/>
              </a:rPr>
              <a:t>Any questions?</a:t>
            </a: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endParaRPr sz="2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asset template">
  <a:themeElements>
    <a:clrScheme name="Custom 347">
      <a:dk1>
        <a:srgbClr val="434343"/>
      </a:dk1>
      <a:lt1>
        <a:srgbClr val="FFFFFF"/>
      </a:lt1>
      <a:dk2>
        <a:srgbClr val="D9D9D9"/>
      </a:dk2>
      <a:lt2>
        <a:srgbClr val="F1F1F1"/>
      </a:lt2>
      <a:accent1>
        <a:srgbClr val="FFB000"/>
      </a:accent1>
      <a:accent2>
        <a:srgbClr val="FFE19E"/>
      </a:accent2>
      <a:accent3>
        <a:srgbClr val="6D9EEB"/>
      </a:accent3>
      <a:accent4>
        <a:srgbClr val="C9DAF8"/>
      </a:accent4>
      <a:accent5>
        <a:srgbClr val="93C47D"/>
      </a:accent5>
      <a:accent6>
        <a:srgbClr val="D9EAD3"/>
      </a:accent6>
      <a:hlink>
        <a:srgbClr val="FF99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Words>
  <PresentationFormat>On-screen Show (16:9)</PresentationFormat>
  <Paragraphs>49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Libre Franklin</vt:lpstr>
      <vt:lpstr>Arial Black</vt:lpstr>
      <vt:lpstr>Basset template</vt:lpstr>
      <vt:lpstr>Slide 1</vt:lpstr>
      <vt:lpstr>Slide 2</vt:lpstr>
      <vt:lpstr>PROCEDURE</vt:lpstr>
      <vt:lpstr>Bartion’s Radiation correction</vt:lpstr>
      <vt:lpstr>OBSERVATIONS</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Admin</cp:lastModifiedBy>
  <cp:revision>2</cp:revision>
  <dcterms:modified xsi:type="dcterms:W3CDTF">2024-06-21T06:43:21Z</dcterms:modified>
</cp:coreProperties>
</file>