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10"/>
  </p:notesMasterIdLst>
  <p:sldIdLst>
    <p:sldId id="264" r:id="rId2"/>
    <p:sldId id="256" r:id="rId3"/>
    <p:sldId id="261" r:id="rId4"/>
    <p:sldId id="258" r:id="rId5"/>
    <p:sldId id="259" r:id="rId6"/>
    <p:sldId id="266" r:id="rId7"/>
    <p:sldId id="267" r:id="rId8"/>
    <p:sldId id="265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20" autoAdjust="0"/>
    <p:restoredTop sz="94660"/>
  </p:normalViewPr>
  <p:slideViewPr>
    <p:cSldViewPr snapToGrid="0">
      <p:cViewPr varScale="1">
        <p:scale>
          <a:sx n="57" d="100"/>
          <a:sy n="57" d="100"/>
        </p:scale>
        <p:origin x="72" y="14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8BC70E-1F9F-46B6-B781-42CC924176BC}" type="datetimeFigureOut">
              <a:rPr lang="en-IN" smtClean="0"/>
              <a:t>30-06-2024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E4D3B1-12FC-41E4-BB71-0E9D635E88F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311160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9F6BBDDE-82CB-45BA-BD24-0CA70580EAD8}" type="datetimeFigureOut">
              <a:rPr lang="en-IN" smtClean="0"/>
              <a:t>30-06-2024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122ABC2E-DDB4-4F5E-8BC1-44EAC78EAAC3}" type="slidenum">
              <a:rPr lang="en-IN" smtClean="0"/>
              <a:t>‹#›</a:t>
            </a:fld>
            <a:endParaRPr lang="en-IN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19363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BBDDE-82CB-45BA-BD24-0CA70580EAD8}" type="datetimeFigureOut">
              <a:rPr lang="en-IN" smtClean="0"/>
              <a:t>30-06-2024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ABC2E-DDB4-4F5E-8BC1-44EAC78EAAC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977935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BBDDE-82CB-45BA-BD24-0CA70580EAD8}" type="datetimeFigureOut">
              <a:rPr lang="en-IN" smtClean="0"/>
              <a:t>30-06-2024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ABC2E-DDB4-4F5E-8BC1-44EAC78EAAC3}" type="slidenum">
              <a:rPr lang="en-IN" smtClean="0"/>
              <a:t>‹#›</a:t>
            </a:fld>
            <a:endParaRPr lang="en-IN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01575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BBDDE-82CB-45BA-BD24-0CA70580EAD8}" type="datetimeFigureOut">
              <a:rPr lang="en-IN" smtClean="0"/>
              <a:t>30-06-2024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ABC2E-DDB4-4F5E-8BC1-44EAC78EAAC3}" type="slidenum">
              <a:rPr lang="en-IN" smtClean="0"/>
              <a:t>‹#›</a:t>
            </a:fld>
            <a:endParaRPr lang="en-IN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9500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BBDDE-82CB-45BA-BD24-0CA70580EAD8}" type="datetimeFigureOut">
              <a:rPr lang="en-IN" smtClean="0"/>
              <a:t>30-06-2024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ABC2E-DDB4-4F5E-8BC1-44EAC78EAAC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390288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BBDDE-82CB-45BA-BD24-0CA70580EAD8}" type="datetimeFigureOut">
              <a:rPr lang="en-IN" smtClean="0"/>
              <a:t>30-06-2024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ABC2E-DDB4-4F5E-8BC1-44EAC78EAAC3}" type="slidenum">
              <a:rPr lang="en-IN" smtClean="0"/>
              <a:t>‹#›</a:t>
            </a:fld>
            <a:endParaRPr lang="en-IN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82982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BBDDE-82CB-45BA-BD24-0CA70580EAD8}" type="datetimeFigureOut">
              <a:rPr lang="en-IN" smtClean="0"/>
              <a:t>30-06-2024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ABC2E-DDB4-4F5E-8BC1-44EAC78EAAC3}" type="slidenum">
              <a:rPr lang="en-IN" smtClean="0"/>
              <a:t>‹#›</a:t>
            </a:fld>
            <a:endParaRPr lang="en-IN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90510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BBDDE-82CB-45BA-BD24-0CA70580EAD8}" type="datetimeFigureOut">
              <a:rPr lang="en-IN" smtClean="0"/>
              <a:t>30-06-2024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ABC2E-DDB4-4F5E-8BC1-44EAC78EAAC3}" type="slidenum">
              <a:rPr lang="en-IN" smtClean="0"/>
              <a:t>‹#›</a:t>
            </a:fld>
            <a:endParaRPr lang="en-IN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34264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BBDDE-82CB-45BA-BD24-0CA70580EAD8}" type="datetimeFigureOut">
              <a:rPr lang="en-IN" smtClean="0"/>
              <a:t>30-06-2024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ABC2E-DDB4-4F5E-8BC1-44EAC78EAAC3}" type="slidenum">
              <a:rPr lang="en-IN" smtClean="0"/>
              <a:t>‹#›</a:t>
            </a:fld>
            <a:endParaRPr lang="en-IN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92395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90989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BBDDE-82CB-45BA-BD24-0CA70580EAD8}" type="datetimeFigureOut">
              <a:rPr lang="en-IN" smtClean="0"/>
              <a:t>30-06-2024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ABC2E-DDB4-4F5E-8BC1-44EAC78EAAC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532238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BBDDE-82CB-45BA-BD24-0CA70580EAD8}" type="datetimeFigureOut">
              <a:rPr lang="en-IN" smtClean="0"/>
              <a:t>30-06-2024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ABC2E-DDB4-4F5E-8BC1-44EAC78EAAC3}" type="slidenum">
              <a:rPr lang="en-IN" smtClean="0"/>
              <a:t>‹#›</a:t>
            </a:fld>
            <a:endParaRPr lang="en-IN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6120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BBDDE-82CB-45BA-BD24-0CA70580EAD8}" type="datetimeFigureOut">
              <a:rPr lang="en-IN" smtClean="0"/>
              <a:t>30-06-2024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ABC2E-DDB4-4F5E-8BC1-44EAC78EAAC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72367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BBDDE-82CB-45BA-BD24-0CA70580EAD8}" type="datetimeFigureOut">
              <a:rPr lang="en-IN" smtClean="0"/>
              <a:t>30-06-2024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ABC2E-DDB4-4F5E-8BC1-44EAC78EAAC3}" type="slidenum">
              <a:rPr lang="en-IN" smtClean="0"/>
              <a:t>‹#›</a:t>
            </a:fld>
            <a:endParaRPr lang="en-IN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06635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BBDDE-82CB-45BA-BD24-0CA70580EAD8}" type="datetimeFigureOut">
              <a:rPr lang="en-IN" smtClean="0"/>
              <a:t>30-06-2024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ABC2E-DDB4-4F5E-8BC1-44EAC78EAAC3}" type="slidenum">
              <a:rPr lang="en-IN" smtClean="0"/>
              <a:t>‹#›</a:t>
            </a:fld>
            <a:endParaRPr lang="en-IN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47054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BBDDE-82CB-45BA-BD24-0CA70580EAD8}" type="datetimeFigureOut">
              <a:rPr lang="en-IN" smtClean="0"/>
              <a:t>30-06-2024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ABC2E-DDB4-4F5E-8BC1-44EAC78EAAC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654267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BBDDE-82CB-45BA-BD24-0CA70580EAD8}" type="datetimeFigureOut">
              <a:rPr lang="en-IN" smtClean="0"/>
              <a:t>30-06-2024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ABC2E-DDB4-4F5E-8BC1-44EAC78EAAC3}" type="slidenum">
              <a:rPr lang="en-IN" smtClean="0"/>
              <a:t>‹#›</a:t>
            </a:fld>
            <a:endParaRPr lang="en-IN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81423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BBDDE-82CB-45BA-BD24-0CA70580EAD8}" type="datetimeFigureOut">
              <a:rPr lang="en-IN" smtClean="0"/>
              <a:t>30-06-2024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ABC2E-DDB4-4F5E-8BC1-44EAC78EAAC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728842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F6BBDDE-82CB-45BA-BD24-0CA70580EAD8}" type="datetimeFigureOut">
              <a:rPr lang="en-IN" smtClean="0"/>
              <a:t>30-06-2024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22ABC2E-DDB4-4F5E-8BC1-44EAC78EAAC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65311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79" r:id="rId18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3"/>
          <p:cNvSpPr/>
          <p:nvPr/>
        </p:nvSpPr>
        <p:spPr>
          <a:xfrm>
            <a:off x="5621140" y="3282256"/>
            <a:ext cx="5850831" cy="1316832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285739" marR="0" lvl="0" indent="-285739" algn="l" defTabSz="457200" rtl="0" eaLnBrk="1" fontAlgn="auto" latinLnBrk="0" hangingPunct="1">
              <a:lnSpc>
                <a:spcPts val="2592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/>
            </a:pPr>
            <a:endParaRPr kumimoji="0" lang="en-US" sz="162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10" name="Text 2">
            <a:extLst>
              <a:ext uri="{FF2B5EF4-FFF2-40B4-BE49-F238E27FC236}">
                <a16:creationId xmlns:a16="http://schemas.microsoft.com/office/drawing/2014/main" id="{B8F07089-69CA-8691-C369-11AB65EB0504}"/>
              </a:ext>
            </a:extLst>
          </p:cNvPr>
          <p:cNvSpPr/>
          <p:nvPr/>
        </p:nvSpPr>
        <p:spPr>
          <a:xfrm>
            <a:off x="2855776" y="3787348"/>
            <a:ext cx="6334362" cy="146712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Prepared By:-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Sri . T Chitibabu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Lecturer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Department of Telugu (U.G)</a:t>
            </a:r>
          </a:p>
        </p:txBody>
      </p:sp>
      <p:sp>
        <p:nvSpPr>
          <p:cNvPr id="12" name="Text 2">
            <a:extLst>
              <a:ext uri="{FF2B5EF4-FFF2-40B4-BE49-F238E27FC236}">
                <a16:creationId xmlns:a16="http://schemas.microsoft.com/office/drawing/2014/main" id="{9666ECE0-7940-D637-02CB-EB1BB8329481}"/>
              </a:ext>
            </a:extLst>
          </p:cNvPr>
          <p:cNvSpPr/>
          <p:nvPr/>
        </p:nvSpPr>
        <p:spPr>
          <a:xfrm>
            <a:off x="4217281" y="2816549"/>
            <a:ext cx="6978526" cy="194159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marR="0" lvl="0" indent="0" algn="l" defTabSz="457200" rtl="0" eaLnBrk="1" fontAlgn="auto" latinLnBrk="0" hangingPunct="1">
              <a:lnSpc>
                <a:spcPts val="698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050" name="Picture 1">
            <a:extLst>
              <a:ext uri="{FF2B5EF4-FFF2-40B4-BE49-F238E27FC236}">
                <a16:creationId xmlns:a16="http://schemas.microsoft.com/office/drawing/2014/main" id="{9ED53C1B-3290-02A4-CF11-4DCA100DB8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24879" y="2318029"/>
            <a:ext cx="762001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3">
            <a:extLst>
              <a:ext uri="{FF2B5EF4-FFF2-40B4-BE49-F238E27FC236}">
                <a16:creationId xmlns:a16="http://schemas.microsoft.com/office/drawing/2014/main" id="{B7D052C8-8BF4-8A90-BA0F-A697328129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-792827" y="1847964"/>
            <a:ext cx="15395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76200" tIns="38100" rIns="76200" bIns="3810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15" name="Rectangle 4">
            <a:extLst>
              <a:ext uri="{FF2B5EF4-FFF2-40B4-BE49-F238E27FC236}">
                <a16:creationId xmlns:a16="http://schemas.microsoft.com/office/drawing/2014/main" id="{BAC6CD12-0707-EF92-DFB5-3EF0D0E718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9593" y="780223"/>
            <a:ext cx="9601691" cy="16466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6200" tIns="38100" rIns="76200" bIns="3810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7619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DANTULURI NARAYANA RAJU COLLEGE (Autonomous)</a:t>
            </a:r>
            <a:endParaRPr kumimoji="0" lang="en-US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  <a:p>
            <a:pPr marL="0" marR="0" lvl="0" indent="0" algn="l" defTabSz="7619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0AEEA71F-7E6E-ED83-93C9-EB2B2CC135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1898" y="724919"/>
            <a:ext cx="1367598" cy="1367598"/>
          </a:xfrm>
          <a:prstGeom prst="rect">
            <a:avLst/>
          </a:prstGeom>
        </p:spPr>
      </p:pic>
      <p:sp>
        <p:nvSpPr>
          <p:cNvPr id="2" name="Text 2">
            <a:extLst>
              <a:ext uri="{FF2B5EF4-FFF2-40B4-BE49-F238E27FC236}">
                <a16:creationId xmlns:a16="http://schemas.microsoft.com/office/drawing/2014/main" id="{636B0C3D-FF8E-16A0-A35D-C9047CC717A4}"/>
              </a:ext>
            </a:extLst>
          </p:cNvPr>
          <p:cNvSpPr/>
          <p:nvPr/>
        </p:nvSpPr>
        <p:spPr>
          <a:xfrm>
            <a:off x="2299496" y="2072869"/>
            <a:ext cx="7816658" cy="1050328"/>
          </a:xfrm>
          <a:prstGeom prst="rect">
            <a:avLst/>
          </a:prstGeom>
          <a:noFill/>
          <a:ln/>
        </p:spPr>
        <p:txBody>
          <a:bodyPr wrap="square" rtlCol="0" anchor="t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ts val="698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5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Semester-1</a:t>
            </a:r>
            <a:endParaRPr kumimoji="0" lang="te-IN" sz="45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457200" rtl="0" eaLnBrk="1" fontAlgn="auto" latinLnBrk="0" hangingPunct="1">
              <a:lnSpc>
                <a:spcPts val="698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e-IN" sz="45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ప్రాచీన తెలుగు కవిత్వం</a:t>
            </a:r>
            <a:r>
              <a:rPr kumimoji="0" lang="te-IN" sz="4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en-US" sz="4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2DEAF34-05A1-06E6-EE9E-0B529466E7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19910" y="1193450"/>
            <a:ext cx="3625731" cy="990023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12696" rIns="0" bIns="-12696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IN" altLang="en-US" sz="6600" dirty="0">
                <a:solidFill>
                  <a:srgbClr val="202124"/>
                </a:solidFill>
                <a:latin typeface="inherit"/>
                <a:cs typeface="Gautami" panose="020B0502040204020203" pitchFamily="34" charset="0"/>
              </a:rPr>
              <a:t>I- </a:t>
            </a:r>
            <a:r>
              <a:rPr kumimoji="0" lang="te-IN" altLang="en-US" sz="66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  <a:cs typeface="Gautami" panose="020B0502040204020203" pitchFamily="34" charset="0"/>
              </a:rPr>
              <a:t>రాజనీతి  </a:t>
            </a:r>
            <a:r>
              <a:rPr kumimoji="0" lang="te-IN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Gautami" panose="020B0502040204020203" pitchFamily="34" charset="0"/>
              </a:rPr>
              <a:t> </a:t>
            </a:r>
            <a:endParaRPr kumimoji="0" lang="en-US" altLang="en-US" sz="6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ED4BA069-DA18-C245-D30F-C613AECEA1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74239" y="3026321"/>
            <a:ext cx="4517071" cy="805357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e-IN" altLang="en-US" sz="5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సంధి కార్యములు</a:t>
            </a:r>
            <a:endParaRPr kumimoji="0" lang="en-US" altLang="en-US" sz="5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94122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75282F-F5A5-5D87-36EB-C252ED26D6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IN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Gautami" panose="020B0502040204020203" pitchFamily="34" charset="0"/>
              </a:rPr>
              <a:t>1. </a:t>
            </a:r>
            <a:r>
              <a:rPr lang="te-IN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Gautami" panose="020B0502040204020203" pitchFamily="34" charset="0"/>
              </a:rPr>
              <a:t>దేవోత్తములు</a:t>
            </a:r>
            <a:endParaRPr lang="en-IN" sz="3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Gautami" panose="020B0502040204020203" pitchFamily="34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te-IN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Gautami" panose="020B0502040204020203" pitchFamily="34" charset="0"/>
              </a:rPr>
              <a:t>జ. దేవ + ఉత్తములు - గుణసంధి</a:t>
            </a:r>
            <a:endParaRPr lang="en-IN" sz="3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Gautami" panose="020B0502040204020203" pitchFamily="34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te-IN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Gautami" panose="020B0502040204020203" pitchFamily="34" charset="0"/>
              </a:rPr>
              <a:t>సూత్రము : అకారమునకు ఇ</a:t>
            </a:r>
            <a:r>
              <a:rPr lang="en-IN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Gautami" panose="020B0502040204020203" pitchFamily="34" charset="0"/>
              </a:rPr>
              <a:t>, </a:t>
            </a:r>
            <a:r>
              <a:rPr lang="te-IN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Gautami" panose="020B0502040204020203" pitchFamily="34" charset="0"/>
              </a:rPr>
              <a:t>ఉ</a:t>
            </a:r>
            <a:r>
              <a:rPr lang="en-IN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Gautami" panose="020B0502040204020203" pitchFamily="34" charset="0"/>
              </a:rPr>
              <a:t>, </a:t>
            </a:r>
            <a:r>
              <a:rPr lang="te-IN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Gautami" panose="020B0502040204020203" pitchFamily="34" charset="0"/>
              </a:rPr>
              <a:t>ఋ లు పరమైతే</a:t>
            </a:r>
            <a:r>
              <a:rPr lang="en-IN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Gautami" panose="020B0502040204020203" pitchFamily="34" charset="0"/>
              </a:rPr>
              <a:t>, </a:t>
            </a:r>
            <a:r>
              <a:rPr lang="te-IN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Gautami" panose="020B0502040204020203" pitchFamily="34" charset="0"/>
              </a:rPr>
              <a:t>క్రమముగా అవి ఏ</a:t>
            </a:r>
            <a:r>
              <a:rPr lang="en-IN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Gautami" panose="020B0502040204020203" pitchFamily="34" charset="0"/>
              </a:rPr>
              <a:t>,</a:t>
            </a:r>
            <a:r>
              <a:rPr lang="te-IN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Gautami" panose="020B0502040204020203" pitchFamily="34" charset="0"/>
              </a:rPr>
              <a:t>ఓ</a:t>
            </a:r>
            <a:r>
              <a:rPr lang="en-IN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Gautami" panose="020B0502040204020203" pitchFamily="34" charset="0"/>
              </a:rPr>
              <a:t>, </a:t>
            </a:r>
            <a:r>
              <a:rPr lang="te-IN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Gautami" panose="020B0502040204020203" pitchFamily="34" charset="0"/>
              </a:rPr>
              <a:t>అర్ లుగా మారుతాయి.</a:t>
            </a:r>
            <a:endParaRPr lang="en-IN" sz="3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Gautami" panose="020B0502040204020203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2DEAF34-05A1-06E6-EE9E-0B529466E7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31464" y="789260"/>
            <a:ext cx="2374662" cy="713024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12696" rIns="0" bIns="-12696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IN" altLang="en-US" sz="4800" dirty="0">
                <a:solidFill>
                  <a:srgbClr val="202124"/>
                </a:solidFill>
                <a:latin typeface="inherit"/>
                <a:cs typeface="Gautami" panose="020B0502040204020203" pitchFamily="34" charset="0"/>
              </a:rPr>
              <a:t>I- </a:t>
            </a:r>
            <a:r>
              <a:rPr kumimoji="0" lang="te-IN" altLang="en-US" sz="48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  <a:cs typeface="Gautami" panose="020B0502040204020203" pitchFamily="34" charset="0"/>
              </a:rPr>
              <a:t>రాజనీతి  </a:t>
            </a:r>
            <a:r>
              <a:rPr kumimoji="0" lang="te-IN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Gautami" panose="020B0502040204020203" pitchFamily="34" charset="0"/>
              </a:rPr>
              <a:t> </a:t>
            </a:r>
            <a:endParaRPr kumimoji="0" lang="en-US" altLang="en-US" sz="4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F4B37287-F93F-D153-A043-EB0EC11CF6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00594" y="1486537"/>
            <a:ext cx="3515657" cy="589913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e-IN" altLang="en-US" sz="4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సంధి కార్యములు</a:t>
            </a:r>
            <a:endParaRPr kumimoji="0" lang="en-US" altLang="en-US" sz="4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30862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75282F-F5A5-5D87-36EB-C252ED26D6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86841" y="2531993"/>
            <a:ext cx="9601196" cy="3318936"/>
          </a:xfrm>
        </p:spPr>
        <p:txBody>
          <a:bodyPr>
            <a:normAutofit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IN" sz="3200" kern="100" dirty="0">
                <a:latin typeface="Times New Roman" panose="02020603050405020304" pitchFamily="18" charset="0"/>
                <a:ea typeface="Calibri" panose="020F0502020204030204" pitchFamily="34" charset="0"/>
                <a:cs typeface="Gautami" panose="020B0502040204020203" pitchFamily="34" charset="0"/>
              </a:rPr>
              <a:t>2</a:t>
            </a:r>
            <a:r>
              <a:rPr lang="en-IN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Gautami" panose="020B0502040204020203" pitchFamily="34" charset="0"/>
              </a:rPr>
              <a:t>. </a:t>
            </a:r>
            <a:r>
              <a:rPr lang="te-IN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Gautami" panose="020B0502040204020203" pitchFamily="34" charset="0"/>
              </a:rPr>
              <a:t>రాజాన్వయము</a:t>
            </a:r>
            <a:endParaRPr lang="en-IN" sz="3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Gautami" panose="020B0502040204020203" pitchFamily="34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te-IN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Gautami" panose="020B0502040204020203" pitchFamily="34" charset="0"/>
              </a:rPr>
              <a:t>జ. రాజ + అన్వయము - సవర్ణదీర్ఘ సంధి</a:t>
            </a:r>
            <a:endParaRPr lang="en-IN" sz="3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Gautami" panose="020B0502040204020203" pitchFamily="34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te-IN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Gautami" panose="020B0502040204020203" pitchFamily="34" charset="0"/>
              </a:rPr>
              <a:t>సూత్రము : అ</a:t>
            </a:r>
            <a:r>
              <a:rPr lang="en-IN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Gautami" panose="020B0502040204020203" pitchFamily="34" charset="0"/>
              </a:rPr>
              <a:t>, </a:t>
            </a:r>
            <a:r>
              <a:rPr lang="te-IN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Gautami" panose="020B0502040204020203" pitchFamily="34" charset="0"/>
              </a:rPr>
              <a:t>ఇ</a:t>
            </a:r>
            <a:r>
              <a:rPr lang="en-IN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Gautami" panose="020B0502040204020203" pitchFamily="34" charset="0"/>
              </a:rPr>
              <a:t>, </a:t>
            </a:r>
            <a:r>
              <a:rPr lang="te-IN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Gautami" panose="020B0502040204020203" pitchFamily="34" charset="0"/>
              </a:rPr>
              <a:t>ఉ</a:t>
            </a:r>
            <a:r>
              <a:rPr lang="en-IN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Gautami" panose="020B0502040204020203" pitchFamily="34" charset="0"/>
              </a:rPr>
              <a:t>, </a:t>
            </a:r>
            <a:r>
              <a:rPr lang="te-IN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Gautami" panose="020B0502040204020203" pitchFamily="34" charset="0"/>
              </a:rPr>
              <a:t>ఋ లకు అవియే అచ్చులు పరమైతే సవర్ణదీర్ఘంబులు ఏకాదేశంబగు.</a:t>
            </a:r>
            <a:endParaRPr lang="en-IN" sz="3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Gautami" panose="020B0502040204020203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2DEAF34-05A1-06E6-EE9E-0B529466E7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12487" y="773513"/>
            <a:ext cx="2374662" cy="713024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12696" rIns="0" bIns="-12696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IN" altLang="en-US" sz="4800" dirty="0">
                <a:solidFill>
                  <a:srgbClr val="202124"/>
                </a:solidFill>
                <a:latin typeface="inherit"/>
                <a:cs typeface="Gautami" panose="020B0502040204020203" pitchFamily="34" charset="0"/>
              </a:rPr>
              <a:t>I- </a:t>
            </a:r>
            <a:r>
              <a:rPr kumimoji="0" lang="te-IN" altLang="en-US" sz="48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  <a:cs typeface="Gautami" panose="020B0502040204020203" pitchFamily="34" charset="0"/>
              </a:rPr>
              <a:t>రాజనీతి  </a:t>
            </a:r>
            <a:r>
              <a:rPr kumimoji="0" lang="te-IN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Gautami" panose="020B0502040204020203" pitchFamily="34" charset="0"/>
              </a:rPr>
              <a:t> </a:t>
            </a:r>
            <a:endParaRPr kumimoji="0" lang="en-US" altLang="en-US" sz="4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44CAA776-797E-9EDE-FBBF-4564BF2100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00594" y="1486537"/>
            <a:ext cx="3515657" cy="589913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e-IN" altLang="en-US" sz="4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సంధి కార్యములు</a:t>
            </a:r>
            <a:endParaRPr kumimoji="0" lang="en-US" altLang="en-US" sz="4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64429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75282F-F5A5-5D87-36EB-C252ED26D6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IN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Gautami" panose="020B0502040204020203" pitchFamily="34" charset="0"/>
              </a:rPr>
              <a:t>3. </a:t>
            </a:r>
            <a:r>
              <a:rPr lang="te-IN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Gautami" panose="020B0502040204020203" pitchFamily="34" charset="0"/>
              </a:rPr>
              <a:t>జగన్నుతుడు</a:t>
            </a:r>
            <a:endParaRPr lang="en-IN" sz="3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Gautami" panose="020B0502040204020203" pitchFamily="34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te-IN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Gautami" panose="020B0502040204020203" pitchFamily="34" charset="0"/>
              </a:rPr>
              <a:t>జ. జగత్ + నుతుడు - అనునాసిక సంధి</a:t>
            </a:r>
            <a:endParaRPr lang="en-IN" sz="32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Gautami" panose="020B0502040204020203" pitchFamily="34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te-IN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Gautami" panose="020B0502040204020203" pitchFamily="34" charset="0"/>
              </a:rPr>
              <a:t>సూత్రము : కచటతప వర్గాక్షరాలకు న</a:t>
            </a:r>
            <a:r>
              <a:rPr lang="en-IN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Gautami" panose="020B0502040204020203" pitchFamily="34" charset="0"/>
              </a:rPr>
              <a:t>, </a:t>
            </a:r>
            <a:r>
              <a:rPr lang="te-IN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Gautami" panose="020B0502040204020203" pitchFamily="34" charset="0"/>
              </a:rPr>
              <a:t>మ లు పరమైతే ఆయా అనునాసికములుగా మారుతాయి.</a:t>
            </a:r>
            <a:endParaRPr lang="en-IN" sz="3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Gautami" panose="020B0502040204020203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IN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Gautami" panose="020B0502040204020203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2DEAF34-05A1-06E6-EE9E-0B529466E7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31464" y="773513"/>
            <a:ext cx="2374662" cy="713024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12696" rIns="0" bIns="-12696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IN" altLang="en-US" sz="4800" dirty="0">
                <a:solidFill>
                  <a:srgbClr val="202124"/>
                </a:solidFill>
                <a:latin typeface="inherit"/>
                <a:cs typeface="Gautami" panose="020B0502040204020203" pitchFamily="34" charset="0"/>
              </a:rPr>
              <a:t>I- </a:t>
            </a:r>
            <a:r>
              <a:rPr kumimoji="0" lang="te-IN" altLang="en-US" sz="48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  <a:cs typeface="Gautami" panose="020B0502040204020203" pitchFamily="34" charset="0"/>
              </a:rPr>
              <a:t>రాజనీతి  </a:t>
            </a:r>
            <a:r>
              <a:rPr kumimoji="0" lang="te-IN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Gautami" panose="020B0502040204020203" pitchFamily="34" charset="0"/>
              </a:rPr>
              <a:t> </a:t>
            </a:r>
            <a:endParaRPr kumimoji="0" lang="en-US" altLang="en-US" sz="4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BFF6A1DE-7843-6D3E-74E0-F769AA11C1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00594" y="1486537"/>
            <a:ext cx="3515657" cy="589913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e-IN" altLang="en-US" sz="4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సంధి కార్యములు</a:t>
            </a:r>
            <a:endParaRPr kumimoji="0" lang="en-US" altLang="en-US" sz="4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97438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75282F-F5A5-5D87-36EB-C252ED26D6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IN" sz="3200" kern="100" dirty="0">
                <a:latin typeface="Times New Roman" panose="02020603050405020304" pitchFamily="18" charset="0"/>
                <a:ea typeface="Calibri" panose="020F0502020204030204" pitchFamily="34" charset="0"/>
                <a:cs typeface="Gautami" panose="020B0502040204020203" pitchFamily="34" charset="0"/>
              </a:rPr>
              <a:t>4</a:t>
            </a:r>
            <a:r>
              <a:rPr lang="en-IN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Gautami" panose="020B0502040204020203" pitchFamily="34" charset="0"/>
              </a:rPr>
              <a:t>. </a:t>
            </a:r>
            <a:r>
              <a:rPr lang="te-IN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Gautami" panose="020B0502040204020203" pitchFamily="34" charset="0"/>
              </a:rPr>
              <a:t>అయ్యయికాలము</a:t>
            </a:r>
            <a:endParaRPr lang="en-IN" sz="3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Gautami" panose="020B0502040204020203" pitchFamily="34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te-IN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Gautami" panose="020B0502040204020203" pitchFamily="34" charset="0"/>
              </a:rPr>
              <a:t>ఉదా : ఆ + యయి + కాలము.</a:t>
            </a:r>
            <a:endParaRPr lang="en-IN" sz="3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Gautami" panose="020B0502040204020203" pitchFamily="34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te-IN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Gautami" panose="020B0502040204020203" pitchFamily="34" charset="0"/>
              </a:rPr>
              <a:t>సూత్రము : త్రికము మీది అసంయుక్త </a:t>
            </a:r>
            <a:r>
              <a:rPr lang="en-IN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Gautami" panose="020B0502040204020203" pitchFamily="34" charset="0"/>
              </a:rPr>
              <a:t>' </a:t>
            </a:r>
            <a:r>
              <a:rPr lang="te-IN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Gautami" panose="020B0502040204020203" pitchFamily="34" charset="0"/>
              </a:rPr>
              <a:t>హల్లునకు ద్విత్వంబు బహుళంబుగా నగు.</a:t>
            </a:r>
            <a:endParaRPr lang="en-IN" sz="3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Gautami" panose="020B0502040204020203" pitchFamily="34" charset="0"/>
            </a:endParaRPr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8C8615D0-4D6B-6EE0-91AD-87B2DE6A6F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00594" y="1486537"/>
            <a:ext cx="3515657" cy="589913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e-IN" altLang="en-US" sz="4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సంధి కార్యములు</a:t>
            </a:r>
            <a:endParaRPr kumimoji="0" lang="en-US" altLang="en-US" sz="4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2DEAF34-05A1-06E6-EE9E-0B529466E7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31464" y="773513"/>
            <a:ext cx="2374662" cy="713024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12696" rIns="0" bIns="-12696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IN" altLang="en-US" sz="4800" dirty="0">
                <a:solidFill>
                  <a:srgbClr val="202124"/>
                </a:solidFill>
                <a:latin typeface="inherit"/>
                <a:cs typeface="Gautami" panose="020B0502040204020203" pitchFamily="34" charset="0"/>
              </a:rPr>
              <a:t>I- </a:t>
            </a:r>
            <a:r>
              <a:rPr kumimoji="0" lang="te-IN" altLang="en-US" sz="48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  <a:cs typeface="Gautami" panose="020B0502040204020203" pitchFamily="34" charset="0"/>
              </a:rPr>
              <a:t>రాజనీతి  </a:t>
            </a:r>
            <a:r>
              <a:rPr kumimoji="0" lang="te-IN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Gautami" panose="020B0502040204020203" pitchFamily="34" charset="0"/>
              </a:rPr>
              <a:t> </a:t>
            </a:r>
            <a:endParaRPr kumimoji="0" lang="en-US" altLang="en-US" sz="4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94561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75282F-F5A5-5D87-36EB-C252ED26D6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2"/>
            <a:ext cx="9965266" cy="3318936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N" sz="3200" kern="100" dirty="0">
                <a:latin typeface="Times New Roman" panose="02020603050405020304" pitchFamily="18" charset="0"/>
                <a:ea typeface="Calibri" panose="020F0502020204030204" pitchFamily="34" charset="0"/>
                <a:cs typeface="Gautami" panose="020B0502040204020203" pitchFamily="34" charset="0"/>
              </a:rPr>
              <a:t>4</a:t>
            </a:r>
            <a:r>
              <a:rPr lang="en-IN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Gautami" panose="020B0502040204020203" pitchFamily="34" charset="0"/>
              </a:rPr>
              <a:t>. </a:t>
            </a:r>
            <a:r>
              <a:rPr lang="te-IN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Gautami" panose="020B0502040204020203" pitchFamily="34" charset="0"/>
              </a:rPr>
              <a:t>అయ్యయికాలము</a:t>
            </a:r>
            <a:endParaRPr lang="en-IN" sz="3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Gautami" panose="020B0502040204020203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e-IN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Gautami" panose="020B0502040204020203" pitchFamily="34" charset="0"/>
              </a:rPr>
              <a:t>ఉదా : ఆ + య్యయికాలము</a:t>
            </a:r>
            <a:endParaRPr lang="en-IN" sz="2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Gautami" panose="020B0502040204020203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e-IN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Gautami" panose="020B0502040204020203" pitchFamily="34" charset="0"/>
              </a:rPr>
              <a:t>సూత్రము : ద్విరుక్తంబగు హల్లు పరమగునపుడు ఆచ్ఛికంబగు దీర్ఘంబునకు హ్రస్వంబగు.</a:t>
            </a:r>
            <a:endParaRPr lang="en-IN" sz="2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Gautami" panose="020B0502040204020203" pitchFamily="34" charset="0"/>
            </a:endParaRPr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8C8615D0-4D6B-6EE0-91AD-87B2DE6A6F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00594" y="1486537"/>
            <a:ext cx="3515657" cy="589913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e-IN" altLang="en-US" sz="4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సంధి కార్యములు</a:t>
            </a:r>
            <a:endParaRPr kumimoji="0" lang="en-US" altLang="en-US" sz="4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2DEAF34-05A1-06E6-EE9E-0B529466E7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31464" y="773513"/>
            <a:ext cx="2374662" cy="713024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12696" rIns="0" bIns="-12696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IN" altLang="en-US" sz="4800" dirty="0">
                <a:solidFill>
                  <a:srgbClr val="202124"/>
                </a:solidFill>
                <a:latin typeface="inherit"/>
                <a:cs typeface="Gautami" panose="020B0502040204020203" pitchFamily="34" charset="0"/>
              </a:rPr>
              <a:t>I- </a:t>
            </a:r>
            <a:r>
              <a:rPr kumimoji="0" lang="te-IN" altLang="en-US" sz="48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  <a:cs typeface="Gautami" panose="020B0502040204020203" pitchFamily="34" charset="0"/>
              </a:rPr>
              <a:t>రాజనీతి  </a:t>
            </a:r>
            <a:r>
              <a:rPr kumimoji="0" lang="te-IN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Gautami" panose="020B0502040204020203" pitchFamily="34" charset="0"/>
              </a:rPr>
              <a:t> </a:t>
            </a:r>
            <a:endParaRPr kumimoji="0" lang="en-US" altLang="en-US" sz="4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09825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75282F-F5A5-5D87-36EB-C252ED26D6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IN" sz="3200" kern="100" dirty="0">
                <a:latin typeface="Times New Roman" panose="02020603050405020304" pitchFamily="18" charset="0"/>
                <a:ea typeface="Calibri" panose="020F0502020204030204" pitchFamily="34" charset="0"/>
                <a:cs typeface="Gautami" panose="020B0502040204020203" pitchFamily="34" charset="0"/>
              </a:rPr>
              <a:t>5</a:t>
            </a:r>
            <a:r>
              <a:rPr lang="en-IN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Gautami" panose="020B0502040204020203" pitchFamily="34" charset="0"/>
              </a:rPr>
              <a:t>. </a:t>
            </a:r>
            <a:r>
              <a:rPr lang="te-IN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Gautami" panose="020B0502040204020203" pitchFamily="34" charset="0"/>
              </a:rPr>
              <a:t>నరేంద్రోత్తముడు</a:t>
            </a:r>
            <a:endParaRPr lang="en-IN" sz="3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Gautami" panose="020B0502040204020203" pitchFamily="34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te-IN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Gautami" panose="020B0502040204020203" pitchFamily="34" charset="0"/>
              </a:rPr>
              <a:t>జ. నర + ఇంద్ర + ఉత్తముడు - గుణసంధి</a:t>
            </a:r>
            <a:endParaRPr lang="en-IN" sz="3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Gautami" panose="020B0502040204020203" pitchFamily="34" charset="0"/>
            </a:endParaRPr>
          </a:p>
          <a:p>
            <a:pPr marL="0" indent="0">
              <a:buNone/>
            </a:pPr>
            <a:r>
              <a:rPr lang="en-IN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'</a:t>
            </a:r>
            <a:r>
              <a:rPr lang="te-IN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Gautami" panose="020B0502040204020203" pitchFamily="34" charset="0"/>
              </a:rPr>
              <a:t>సూత్రము : అకారమునకు ఇ</a:t>
            </a:r>
            <a:r>
              <a:rPr lang="en-IN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te-IN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Gautami" panose="020B0502040204020203" pitchFamily="34" charset="0"/>
              </a:rPr>
              <a:t>ఉ</a:t>
            </a:r>
            <a:r>
              <a:rPr lang="en-IN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te-IN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Gautami" panose="020B0502040204020203" pitchFamily="34" charset="0"/>
              </a:rPr>
              <a:t>ఋ లు పరమైతే</a:t>
            </a:r>
            <a:r>
              <a:rPr lang="en-IN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te-IN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Gautami" panose="020B0502040204020203" pitchFamily="34" charset="0"/>
              </a:rPr>
              <a:t>క్రమముగా అవి ఏ</a:t>
            </a:r>
            <a:r>
              <a:rPr lang="en-IN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</a:t>
            </a:r>
            <a:r>
              <a:rPr lang="te-IN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Gautami" panose="020B0502040204020203" pitchFamily="34" charset="0"/>
              </a:rPr>
              <a:t>ఓ</a:t>
            </a:r>
            <a:r>
              <a:rPr lang="en-IN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te-IN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Gautami" panose="020B0502040204020203" pitchFamily="34" charset="0"/>
              </a:rPr>
              <a:t>అర్ లుగా మారుతాయి.</a:t>
            </a:r>
            <a:endParaRPr lang="en-IN" sz="3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Gautami" panose="020B0502040204020203" pitchFamily="34" charset="0"/>
            </a:endParaRPr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8C8615D0-4D6B-6EE0-91AD-87B2DE6A6F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00594" y="1486537"/>
            <a:ext cx="3515657" cy="589913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e-IN" altLang="en-US" sz="4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సంధి కార్యములు</a:t>
            </a:r>
            <a:endParaRPr kumimoji="0" lang="en-US" altLang="en-US" sz="4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2DEAF34-05A1-06E6-EE9E-0B529466E7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31464" y="773513"/>
            <a:ext cx="2374662" cy="713024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12696" rIns="0" bIns="-12696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IN" altLang="en-US" sz="4800" dirty="0">
                <a:solidFill>
                  <a:srgbClr val="202124"/>
                </a:solidFill>
                <a:latin typeface="inherit"/>
                <a:cs typeface="Gautami" panose="020B0502040204020203" pitchFamily="34" charset="0"/>
              </a:rPr>
              <a:t>I- </a:t>
            </a:r>
            <a:r>
              <a:rPr kumimoji="0" lang="te-IN" altLang="en-US" sz="48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  <a:cs typeface="Gautami" panose="020B0502040204020203" pitchFamily="34" charset="0"/>
              </a:rPr>
              <a:t>రాజనీతి  </a:t>
            </a:r>
            <a:r>
              <a:rPr kumimoji="0" lang="te-IN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Gautami" panose="020B0502040204020203" pitchFamily="34" charset="0"/>
              </a:rPr>
              <a:t> </a:t>
            </a:r>
            <a:endParaRPr kumimoji="0" lang="en-US" altLang="en-US" sz="4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994466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58</TotalTime>
  <Words>211</Words>
  <Application>Microsoft Office PowerPoint</Application>
  <PresentationFormat>Widescreen</PresentationFormat>
  <Paragraphs>40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7" baseType="lpstr">
      <vt:lpstr>Arial</vt:lpstr>
      <vt:lpstr>Calibri</vt:lpstr>
      <vt:lpstr>Cambria</vt:lpstr>
      <vt:lpstr>Garamond</vt:lpstr>
      <vt:lpstr>Gautami</vt:lpstr>
      <vt:lpstr>inherit</vt:lpstr>
      <vt:lpstr>Segoe UI</vt:lpstr>
      <vt:lpstr>Times New Roman</vt:lpstr>
      <vt:lpstr>Organic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BHARAT RAJU</dc:creator>
  <cp:lastModifiedBy>BHARAT RAJU</cp:lastModifiedBy>
  <cp:revision>16</cp:revision>
  <dcterms:created xsi:type="dcterms:W3CDTF">2024-06-28T17:51:31Z</dcterms:created>
  <dcterms:modified xsi:type="dcterms:W3CDTF">2024-06-30T12:34:14Z</dcterms:modified>
</cp:coreProperties>
</file>