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4" r:id="rId2"/>
    <p:sldId id="256" r:id="rId3"/>
    <p:sldId id="261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BC70E-1F9F-46B6-B781-42CC924176BC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D3B1-12FC-41E4-BB71-0E9D635E88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1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38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91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05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70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51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78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8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3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79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02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9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5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22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2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36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0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4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8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3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/>
          <p:nvPr/>
        </p:nvSpPr>
        <p:spPr>
          <a:xfrm>
            <a:off x="5621140" y="3282256"/>
            <a:ext cx="5850831" cy="1316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marR="0" lvl="0" indent="-285739" algn="l" defTabSz="45720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B8F07089-69CA-8691-C369-11AB65EB0504}"/>
              </a:ext>
            </a:extLst>
          </p:cNvPr>
          <p:cNvSpPr/>
          <p:nvPr/>
        </p:nvSpPr>
        <p:spPr>
          <a:xfrm>
            <a:off x="2855776" y="3787348"/>
            <a:ext cx="6334362" cy="1467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Prepared By:-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Sri . T Chitibabu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Lecturer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Department of Telugu (U.G)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9666ECE0-7940-D637-02CB-EB1BB8329481}"/>
              </a:ext>
            </a:extLst>
          </p:cNvPr>
          <p:cNvSpPr/>
          <p:nvPr/>
        </p:nvSpPr>
        <p:spPr>
          <a:xfrm>
            <a:off x="4217281" y="2816549"/>
            <a:ext cx="6978526" cy="1941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ED53C1B-3290-02A4-CF11-4DCA100D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879" y="2318029"/>
            <a:ext cx="7620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7D052C8-8BF4-8A90-BA0F-A6973281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2827" y="1847964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AC6CD12-0707-EF92-DFB5-3EF0D0E7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593" y="780223"/>
            <a:ext cx="960169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DANTULURI NARAYANA RAJU COLLEGE (Autonomous)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EEA71F-7E6E-ED83-93C9-EB2B2CC13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8" y="724919"/>
            <a:ext cx="1367598" cy="1367598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636B0C3D-FF8E-16A0-A35D-C9047CC717A4}"/>
              </a:ext>
            </a:extLst>
          </p:cNvPr>
          <p:cNvSpPr/>
          <p:nvPr/>
        </p:nvSpPr>
        <p:spPr>
          <a:xfrm>
            <a:off x="2299496" y="2072869"/>
            <a:ext cx="7816658" cy="1050328"/>
          </a:xfrm>
          <a:prstGeom prst="rect">
            <a:avLst/>
          </a:prstGeom>
          <a:noFill/>
          <a:ln/>
        </p:spPr>
        <p:txBody>
          <a:bodyPr wrap="square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Semester-1</a:t>
            </a:r>
            <a:endParaRPr kumimoji="0" lang="te-IN" sz="4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ప్రాచీన తెలుగు కవిత్వం</a:t>
            </a: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46" y="1209492"/>
            <a:ext cx="3625731" cy="9900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66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6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239" y="3026321"/>
            <a:ext cx="4517071" cy="8053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అలంకారములు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961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560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అలంకారములు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EA018-A06D-90A4-98DF-5B839BFF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694" y="26077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te-IN" sz="2800" dirty="0"/>
              <a:t>1. కం|| రాజునకు విజయమూలముగ్ధభక్షణ చేసి అడిగి అనా: ఎముక</a:t>
            </a:r>
          </a:p>
          <a:p>
            <a:pPr marL="0" indent="0">
              <a:buNone/>
            </a:pPr>
            <a:r>
              <a:rPr lang="te-IN" sz="2800" dirty="0"/>
              <a:t>రాజిత మంత్రంబు సుస్థిరంబుగ దానిన్</a:t>
            </a:r>
          </a:p>
          <a:p>
            <a:pPr marL="0" indent="0">
              <a:buNone/>
            </a:pPr>
            <a:r>
              <a:rPr lang="te-IN" sz="2800" dirty="0"/>
              <a:t>రాజాన్వయ ! రక్షింతె ధ</a:t>
            </a:r>
          </a:p>
          <a:p>
            <a:pPr marL="0" indent="0">
              <a:buNone/>
            </a:pPr>
            <a:r>
              <a:rPr lang="te-IN" sz="2800" dirty="0"/>
              <a:t>రాజనులకుఁ గర్ణగోచరము గాకుండన్.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308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అలంకారములు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77E21-4A34-530E-C545-FF172FF3C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e-IN" sz="2800" dirty="0"/>
              <a:t>జ. ఈ పద్యంలో “వృత్త్యనుప్రాస” అనే శబ్దాలంకారము ఉంది.</a:t>
            </a:r>
          </a:p>
          <a:p>
            <a:pPr marL="0" indent="0">
              <a:buNone/>
            </a:pPr>
            <a:r>
              <a:rPr lang="te-IN" sz="2800" dirty="0">
                <a:solidFill>
                  <a:srgbClr val="FF0000"/>
                </a:solidFill>
              </a:rPr>
              <a:t>లక్షణము : </a:t>
            </a:r>
            <a:r>
              <a:rPr lang="te-IN" sz="2800" dirty="0"/>
              <a:t>ఒకటి గాని అంతకంటే ఎక్కువ గాని హల్లులు, అనేకసార్లు ఆవృత్తి అయితే, (తిరిగి తిరిగి వస్తే) దానిని “వృత్త్యనుప్రాస” అంటారు.</a:t>
            </a:r>
          </a:p>
          <a:p>
            <a:pPr marL="0" indent="0">
              <a:buNone/>
            </a:pPr>
            <a:r>
              <a:rPr lang="te-IN" sz="2800" dirty="0">
                <a:solidFill>
                  <a:srgbClr val="FF0000"/>
                </a:solidFill>
              </a:rPr>
              <a:t>సమన్వయము : </a:t>
            </a:r>
            <a:r>
              <a:rPr lang="te-IN" sz="2800" dirty="0"/>
              <a:t>పై పద్యములో 'ర', 'జ' అనే హల్లులు, తిరిగి తిరిగి పెక్కుసార్లు వచ్చాయి. అందువల్ల ఈ పద్యంలో “వృత్త్యనుప్రాస” అనే శబ్దాలంకారము ఉంది.</a:t>
            </a:r>
          </a:p>
          <a:p>
            <a:pPr marL="0" indent="0">
              <a:buNone/>
            </a:pPr>
            <a:endParaRPr lang="te-IN" sz="2800" dirty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8051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అలంకారములు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502E0-4536-E7AE-1AB5-0706AE68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e-IN" sz="2800" dirty="0"/>
              <a:t>2. కం॥ కృత మెఱిఁగి కర్త నుత్తమ</a:t>
            </a:r>
          </a:p>
          <a:p>
            <a:pPr marL="0" indent="0">
              <a:buNone/>
            </a:pPr>
            <a:r>
              <a:rPr lang="te-IN" sz="2800" dirty="0"/>
              <a:t>మతుల సభల సంస్తుతించి మఱవక తగు స త్కృతి సేయుదె కృత మెఱిఁగెడు</a:t>
            </a:r>
          </a:p>
          <a:p>
            <a:pPr marL="0" indent="0">
              <a:buNone/>
            </a:pPr>
            <a:r>
              <a:rPr lang="te-IN" sz="2800" dirty="0"/>
              <a:t>పతియె జగజ్జనుల నెల్లఁ బరిపాలించున్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644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అలంకారములు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4C242-3044-1334-BF51-AF8ADB2A4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e-IN" sz="2800" dirty="0"/>
              <a:t>జ. ఈ పద్యంలో “అర్థాంతరన్యాసము” అనే అలంకారము ఉంది.</a:t>
            </a:r>
          </a:p>
          <a:p>
            <a:pPr marL="0" indent="0">
              <a:buNone/>
            </a:pPr>
            <a:r>
              <a:rPr lang="te-IN" sz="2800" dirty="0">
                <a:solidFill>
                  <a:srgbClr val="FF0000"/>
                </a:solidFill>
              </a:rPr>
              <a:t>లక్షణము : </a:t>
            </a:r>
            <a:r>
              <a:rPr lang="te-IN" sz="2800" dirty="0"/>
              <a:t>సామాన్యమును విశేషము చేతకాని, విశేషమును సామాన్యము చేత గాని సమర్థించి చెప్పడం, “అర్థాంతరన్యాసాలంకారం" అవుతుంది.</a:t>
            </a:r>
          </a:p>
          <a:p>
            <a:pPr marL="0" indent="0">
              <a:buNone/>
            </a:pPr>
            <a:r>
              <a:rPr lang="te-IN" sz="2800" dirty="0">
                <a:solidFill>
                  <a:srgbClr val="FF0000"/>
                </a:solidFill>
              </a:rPr>
              <a:t>విశేషవాక్యం : </a:t>
            </a:r>
            <a:r>
              <a:rPr lang="te-IN" sz="2800" dirty="0"/>
              <a:t>'చేసిన మేలును గుర్తించి, ఆ మేలు చేసిన వ్యక్తిని, పెద్దల సభలో సత్కరించాలి' అన్నది విశేషవాక్యం. </a:t>
            </a:r>
          </a:p>
          <a:p>
            <a:pPr marL="0" indent="0">
              <a:buNone/>
            </a:pPr>
            <a:r>
              <a:rPr lang="te-IN" sz="2800" dirty="0">
                <a:solidFill>
                  <a:srgbClr val="FF0000"/>
                </a:solidFill>
              </a:rPr>
              <a:t>సామాన్య వాక్యం :</a:t>
            </a:r>
            <a:r>
              <a:rPr lang="te-IN" sz="2800" dirty="0"/>
              <a:t> 'చేసిన మేలును గుర్తించగల ప్రభువు, లోక ప్రజలను పాలించగలడు' అన్నది సామాన్య వాక్యం. ఇక్కడ సామాన్యముచే విశేషము సమర్థింపబడింది. కాబట్టి ఈ పద్యంలో 'అర్థాంతర న్యాసాలంకారము' ఉంది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516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అలంకారములు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59040-09F8-3B26-A12A-3A5C4EE6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e-IN" sz="2800" dirty="0"/>
              <a:t>3. చం॥ “కడుఁ జనువాఁడునై పురుషకారియు దక్షుఁడు నైన మంత్రి పెం</a:t>
            </a:r>
          </a:p>
          <a:p>
            <a:pPr marL="0" indent="0">
              <a:buNone/>
            </a:pPr>
            <a:r>
              <a:rPr lang="te-IN" sz="2800" dirty="0"/>
              <a:t>పడరఁగ రాజపుత్రుల మహాధనవంతులఁ జేసి వారితో</a:t>
            </a:r>
          </a:p>
          <a:p>
            <a:pPr marL="0" indent="0">
              <a:buNone/>
            </a:pPr>
            <a:r>
              <a:rPr lang="te-IN" sz="2800" dirty="0"/>
              <a:t>నొడఁబడి పక్ష మేర్పడఁగ నుండఁడుగా, ధన మెట్టి వారికిం కాలు గడుకొని చేయకుండునె జగన్నుత ! గర్వము దుర్విమోహమున్"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05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అలంకారములు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59040-09F8-3B26-A12A-3A5C4EE6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e-IN" sz="2800" dirty="0"/>
              <a:t>జ. ఈ పద్యంలో "అర్థాంతరన్యాసము” అనే అలంకారము ఉంది.</a:t>
            </a:r>
          </a:p>
          <a:p>
            <a:pPr marL="0" indent="0">
              <a:buNone/>
            </a:pPr>
            <a:r>
              <a:rPr lang="te-IN" sz="2800" dirty="0">
                <a:solidFill>
                  <a:srgbClr val="FF0000"/>
                </a:solidFill>
              </a:rPr>
              <a:t>లక్షణము : </a:t>
            </a:r>
            <a:r>
              <a:rPr lang="te-IN" sz="2800" dirty="0"/>
              <a:t>సామాన్యవాక్యాన్ని విశేషవాక్యంతోనూ, విశేష వాక్యాన్ని సామాన్య వాక్యముతోనూ సమర్థించి చెప్పినట్లయితే, “అర్థాంతరన్యాసాలంకారం" అవుతుంది.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008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అలంకారములు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59040-09F8-3B26-A12A-3A5C4EE65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60466" cy="3511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e-IN" sz="2800" dirty="0">
                <a:solidFill>
                  <a:srgbClr val="FF0000"/>
                </a:solidFill>
              </a:rPr>
              <a:t>సమన్వయము : </a:t>
            </a:r>
            <a:r>
              <a:rPr lang="te-IN" sz="2800" dirty="0"/>
              <a:t>పై ఉదాహరణలో</a:t>
            </a:r>
          </a:p>
          <a:p>
            <a:pPr marL="0" indent="0">
              <a:buNone/>
            </a:pPr>
            <a:r>
              <a:rPr lang="en-IN" sz="2800" dirty="0"/>
              <a:t>1)</a:t>
            </a:r>
            <a:r>
              <a:rPr lang="te-IN" sz="2800" dirty="0"/>
              <a:t>సమర్థుడయిన నీ మంత్రి తన హద్దును దాటి, ఇతర రాజకుమారులను మహా ధనవంతుల్ని చేసి వారితో చేతులు కలిసి నీకు వ్యతిరేకవర్గంగా ఉండడం” అనేది విశేష వాక్యము.</a:t>
            </a:r>
          </a:p>
          <a:p>
            <a:pPr marL="0" indent="0">
              <a:buNone/>
            </a:pP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2) ధనము ఎటువంటివారికైనా దురాశనూ, గర్వాన్ని కల్గిస్తుంది' అనేది సామాన్య వాక్యము.ఈ ఉదాహరణలో సామాన్యముచే, విశేషవాక్యము సమర్థింపబడింది. కాబట్టి ఇక్కడ “అర్థాంతరన్యాసము" అర్థాలంకారము ఉంది.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2369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358</Words>
  <Application>Microsoft Office PowerPoint</Application>
  <PresentationFormat>Widescreen</PresentationFormat>
  <Paragraphs>53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Garamond</vt:lpstr>
      <vt:lpstr>Gautami</vt:lpstr>
      <vt:lpstr>inherit</vt:lpstr>
      <vt:lpstr>Segoe UI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 RAJU</dc:creator>
  <cp:lastModifiedBy>BHARAT RAJU</cp:lastModifiedBy>
  <cp:revision>20</cp:revision>
  <dcterms:created xsi:type="dcterms:W3CDTF">2024-06-28T17:51:31Z</dcterms:created>
  <dcterms:modified xsi:type="dcterms:W3CDTF">2024-06-30T16:32:04Z</dcterms:modified>
</cp:coreProperties>
</file>