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64" r:id="rId2"/>
    <p:sldId id="256" r:id="rId3"/>
    <p:sldId id="261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4660"/>
  </p:normalViewPr>
  <p:slideViewPr>
    <p:cSldViewPr snapToGrid="0">
      <p:cViewPr>
        <p:scale>
          <a:sx n="100" d="100"/>
          <a:sy n="100" d="100"/>
        </p:scale>
        <p:origin x="70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BC70E-1F9F-46B6-B781-42CC924176BC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D3B1-12FC-41E4-BB71-0E9D635E88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11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38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791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605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70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51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3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779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5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02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9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5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2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3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22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2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36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0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42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4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88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3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3"/>
          <p:cNvSpPr/>
          <p:nvPr/>
        </p:nvSpPr>
        <p:spPr>
          <a:xfrm>
            <a:off x="5621140" y="3282256"/>
            <a:ext cx="5850831" cy="1316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marR="0" lvl="0" indent="-285739" algn="l" defTabSz="457200" rtl="0" eaLnBrk="1" fontAlgn="auto" latinLnBrk="0" hangingPunct="1">
              <a:lnSpc>
                <a:spcPts val="2592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16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B8F07089-69CA-8691-C369-11AB65EB0504}"/>
              </a:ext>
            </a:extLst>
          </p:cNvPr>
          <p:cNvSpPr/>
          <p:nvPr/>
        </p:nvSpPr>
        <p:spPr>
          <a:xfrm>
            <a:off x="2855776" y="3787348"/>
            <a:ext cx="6334362" cy="1467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Prepared By:-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Sri . T Chitibabu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Lecturer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Department of Telugu (U.G)</a:t>
            </a: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9666ECE0-7940-D637-02CB-EB1BB8329481}"/>
              </a:ext>
            </a:extLst>
          </p:cNvPr>
          <p:cNvSpPr/>
          <p:nvPr/>
        </p:nvSpPr>
        <p:spPr>
          <a:xfrm>
            <a:off x="4217281" y="2816549"/>
            <a:ext cx="6978526" cy="1941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9ED53C1B-3290-02A4-CF11-4DCA100D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879" y="2318029"/>
            <a:ext cx="76200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B7D052C8-8BF4-8A90-BA0F-A6973281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2827" y="1847964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AC6CD12-0707-EF92-DFB5-3EF0D0E71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593" y="780223"/>
            <a:ext cx="9601691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DANTULURI NARAYANA RAJU COLLEGE (Autonomous)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EEA71F-7E6E-ED83-93C9-EB2B2CC13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98" y="724919"/>
            <a:ext cx="1367598" cy="1367598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636B0C3D-FF8E-16A0-A35D-C9047CC717A4}"/>
              </a:ext>
            </a:extLst>
          </p:cNvPr>
          <p:cNvSpPr/>
          <p:nvPr/>
        </p:nvSpPr>
        <p:spPr>
          <a:xfrm>
            <a:off x="2299496" y="2072869"/>
            <a:ext cx="7816658" cy="1050328"/>
          </a:xfrm>
          <a:prstGeom prst="rect">
            <a:avLst/>
          </a:prstGeom>
          <a:noFill/>
          <a:ln/>
        </p:spPr>
        <p:txBody>
          <a:bodyPr wrap="square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Semester-1</a:t>
            </a:r>
            <a:endParaRPr kumimoji="0" lang="te-IN" sz="4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sz="4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ప్రాచీన తెలుగు కవిత్వం</a:t>
            </a:r>
            <a:r>
              <a:rPr kumimoji="0" lang="te-I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46" y="1209492"/>
            <a:ext cx="3625731" cy="9900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66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6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239" y="3026321"/>
            <a:ext cx="4517071" cy="80535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సమాసములు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1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C04649-45D5-BB5F-A0AF-CB7104DBD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549501"/>
              </p:ext>
            </p:extLst>
          </p:nvPr>
        </p:nvGraphicFramePr>
        <p:xfrm>
          <a:off x="986590" y="2092197"/>
          <a:ext cx="10218820" cy="3870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8042">
                  <a:extLst>
                    <a:ext uri="{9D8B030D-6E8A-4147-A177-3AD203B41FA5}">
                      <a16:colId xmlns:a16="http://schemas.microsoft.com/office/drawing/2014/main" val="2548261837"/>
                    </a:ext>
                  </a:extLst>
                </a:gridCol>
                <a:gridCol w="2759242">
                  <a:extLst>
                    <a:ext uri="{9D8B030D-6E8A-4147-A177-3AD203B41FA5}">
                      <a16:colId xmlns:a16="http://schemas.microsoft.com/office/drawing/2014/main" val="1776922523"/>
                    </a:ext>
                  </a:extLst>
                </a:gridCol>
                <a:gridCol w="4026568">
                  <a:extLst>
                    <a:ext uri="{9D8B030D-6E8A-4147-A177-3AD203B41FA5}">
                      <a16:colId xmlns:a16="http://schemas.microsoft.com/office/drawing/2014/main" val="303117695"/>
                    </a:ext>
                  </a:extLst>
                </a:gridCol>
                <a:gridCol w="2654968">
                  <a:extLst>
                    <a:ext uri="{9D8B030D-6E8A-4147-A177-3AD203B41FA5}">
                      <a16:colId xmlns:a16="http://schemas.microsoft.com/office/drawing/2014/main" val="456225399"/>
                    </a:ext>
                  </a:extLst>
                </a:gridCol>
              </a:tblGrid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rgbClr val="FFFF00"/>
                          </a:solidFill>
                        </a:rPr>
                        <a:t>S.</a:t>
                      </a:r>
                      <a:r>
                        <a:rPr lang="te-IN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IN" sz="2800" dirty="0">
                          <a:solidFill>
                            <a:srgbClr val="FFFF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dirty="0">
                          <a:solidFill>
                            <a:srgbClr val="FFFF00"/>
                          </a:solidFill>
                        </a:rPr>
                        <a:t>సమాసపదము 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b="1" kern="1200" dirty="0">
                          <a:solidFill>
                            <a:srgbClr val="FFFF00"/>
                          </a:solidFill>
                          <a:effectLst/>
                        </a:rPr>
                        <a:t>విగ్రహవాక్యము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b="1" kern="1200" dirty="0">
                          <a:solidFill>
                            <a:srgbClr val="FFFF00"/>
                          </a:solidFill>
                          <a:effectLst/>
                        </a:rPr>
                        <a:t>సమాసనామము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668047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</a:rPr>
                        <a:t>ధర్మార్థకామములు 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ధర్మమును</a:t>
                      </a:r>
                      <a:r>
                        <a:rPr lang="en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అర్ధమును</a:t>
                      </a:r>
                      <a:r>
                        <a:rPr lang="en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కామమును 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e-IN" sz="2800" dirty="0"/>
                        <a:t>బహుపద ద్వంద సమాసము 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351373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</a:rPr>
                        <a:t>అపరరాత్రి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అపరము</a:t>
                      </a:r>
                      <a:r>
                        <a:rPr lang="en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రాత్రి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ప్రథమా తత్పురుష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93494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</a:rPr>
                        <a:t>సేనాధ్యక్షులు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సేనకు అధ్యక్షులు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షష్ఠీ తత్పురుష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73394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</a:rPr>
                        <a:t>జగన్నుతుడు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జగత్తు చేత నుతుడు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తృతీయా తత్పురుష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10556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961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560" y="150228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సమాసములు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8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C04649-45D5-BB5F-A0AF-CB7104DBD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679220"/>
              </p:ext>
            </p:extLst>
          </p:nvPr>
        </p:nvGraphicFramePr>
        <p:xfrm>
          <a:off x="986590" y="2092197"/>
          <a:ext cx="10218820" cy="3870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2737">
                  <a:extLst>
                    <a:ext uri="{9D8B030D-6E8A-4147-A177-3AD203B41FA5}">
                      <a16:colId xmlns:a16="http://schemas.microsoft.com/office/drawing/2014/main" val="2548261837"/>
                    </a:ext>
                  </a:extLst>
                </a:gridCol>
                <a:gridCol w="2302041">
                  <a:extLst>
                    <a:ext uri="{9D8B030D-6E8A-4147-A177-3AD203B41FA5}">
                      <a16:colId xmlns:a16="http://schemas.microsoft.com/office/drawing/2014/main" val="177692252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03117695"/>
                    </a:ext>
                  </a:extLst>
                </a:gridCol>
                <a:gridCol w="3216442">
                  <a:extLst>
                    <a:ext uri="{9D8B030D-6E8A-4147-A177-3AD203B41FA5}">
                      <a16:colId xmlns:a16="http://schemas.microsoft.com/office/drawing/2014/main" val="456225399"/>
                    </a:ext>
                  </a:extLst>
                </a:gridCol>
              </a:tblGrid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rgbClr val="FFFF00"/>
                          </a:solidFill>
                        </a:rPr>
                        <a:t>S.</a:t>
                      </a:r>
                      <a:r>
                        <a:rPr lang="te-IN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IN" sz="2800" dirty="0">
                          <a:solidFill>
                            <a:srgbClr val="FFFF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dirty="0">
                          <a:solidFill>
                            <a:srgbClr val="FFFF00"/>
                          </a:solidFill>
                        </a:rPr>
                        <a:t>సమాసపదము 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b="1" kern="1200" dirty="0">
                          <a:solidFill>
                            <a:srgbClr val="FFFF00"/>
                          </a:solidFill>
                          <a:effectLst/>
                        </a:rPr>
                        <a:t>విగ్రహవాక్యము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b="1" kern="1200" dirty="0">
                          <a:solidFill>
                            <a:srgbClr val="FFFF00"/>
                          </a:solidFill>
                          <a:effectLst/>
                        </a:rPr>
                        <a:t>సమాసనామము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668047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</a:rPr>
                        <a:t>రాజుపుత్రులు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రాజు యొక్క పుత్రులు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షష్ఠీ తత్పురుష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000676"/>
                  </a:ext>
                </a:extLst>
              </a:tr>
              <a:tr h="238877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</a:rPr>
                        <a:t>దివ్యాంతరిక్షము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దివ్యమైన అంతరిక్షము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విశేషణ పూర్వపద కర్మధారయం 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01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</a:rPr>
                        <a:t>అనఘుడు</a:t>
                      </a:r>
                      <a:br>
                        <a:rPr lang="en-IN" sz="28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అఘము లేనివాడు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నఞ తత్పురుష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779822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అష్టాంగము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అష్ట సంఖ్య గల అంగములు కలది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బహువ్రీహి సమాసం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8086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150228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సమాసములు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1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C04649-45D5-BB5F-A0AF-CB7104DBD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993940"/>
              </p:ext>
            </p:extLst>
          </p:nvPr>
        </p:nvGraphicFramePr>
        <p:xfrm>
          <a:off x="986590" y="2197780"/>
          <a:ext cx="10218820" cy="3870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2737">
                  <a:extLst>
                    <a:ext uri="{9D8B030D-6E8A-4147-A177-3AD203B41FA5}">
                      <a16:colId xmlns:a16="http://schemas.microsoft.com/office/drawing/2014/main" val="2548261837"/>
                    </a:ext>
                  </a:extLst>
                </a:gridCol>
                <a:gridCol w="2302041">
                  <a:extLst>
                    <a:ext uri="{9D8B030D-6E8A-4147-A177-3AD203B41FA5}">
                      <a16:colId xmlns:a16="http://schemas.microsoft.com/office/drawing/2014/main" val="177692252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03117695"/>
                    </a:ext>
                  </a:extLst>
                </a:gridCol>
                <a:gridCol w="3216442">
                  <a:extLst>
                    <a:ext uri="{9D8B030D-6E8A-4147-A177-3AD203B41FA5}">
                      <a16:colId xmlns:a16="http://schemas.microsoft.com/office/drawing/2014/main" val="456225399"/>
                    </a:ext>
                  </a:extLst>
                </a:gridCol>
              </a:tblGrid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rgbClr val="FFFF00"/>
                          </a:solidFill>
                        </a:rPr>
                        <a:t>S.</a:t>
                      </a:r>
                      <a:r>
                        <a:rPr lang="te-IN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IN" sz="2800" dirty="0">
                          <a:solidFill>
                            <a:srgbClr val="FFFF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dirty="0">
                          <a:solidFill>
                            <a:srgbClr val="FFFF00"/>
                          </a:solidFill>
                        </a:rPr>
                        <a:t>సమాసపదము 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b="1" kern="1200" dirty="0">
                          <a:solidFill>
                            <a:srgbClr val="FFFF00"/>
                          </a:solidFill>
                          <a:effectLst/>
                        </a:rPr>
                        <a:t>విగ్రహవాక్యము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b="1" kern="1200" dirty="0">
                          <a:solidFill>
                            <a:srgbClr val="FFFF00"/>
                          </a:solidFill>
                          <a:effectLst/>
                        </a:rPr>
                        <a:t>సమాసనామము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668047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ఆయుర్వేదము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ఆయుస్సును వృద్ధి పొందించే మార్గములు - చెప్పు పేరు గల ఒక వేదము 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dirty="0"/>
                        <a:t>సంభావన పూర్వపద కర్మధారయం 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831845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ధనలుబ్బులు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ధనము నందు లుబ్ధులు </a:t>
                      </a:r>
                      <a:endParaRPr lang="en-IN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సప్తమి  తత్పురుష 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04421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చోరభయము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చోరుల వలన భయము 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పంచమీ తత్పురుష 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983783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భూనుతుడు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భూమిచే నుతుడు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తృతీయా తత్పురుష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016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150228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సమాసములు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4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C04649-45D5-BB5F-A0AF-CB7104DBD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012646"/>
              </p:ext>
            </p:extLst>
          </p:nvPr>
        </p:nvGraphicFramePr>
        <p:xfrm>
          <a:off x="986590" y="2215308"/>
          <a:ext cx="10218820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2737">
                  <a:extLst>
                    <a:ext uri="{9D8B030D-6E8A-4147-A177-3AD203B41FA5}">
                      <a16:colId xmlns:a16="http://schemas.microsoft.com/office/drawing/2014/main" val="2548261837"/>
                    </a:ext>
                  </a:extLst>
                </a:gridCol>
                <a:gridCol w="2302041">
                  <a:extLst>
                    <a:ext uri="{9D8B030D-6E8A-4147-A177-3AD203B41FA5}">
                      <a16:colId xmlns:a16="http://schemas.microsoft.com/office/drawing/2014/main" val="177692252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03117695"/>
                    </a:ext>
                  </a:extLst>
                </a:gridCol>
                <a:gridCol w="3216442">
                  <a:extLst>
                    <a:ext uri="{9D8B030D-6E8A-4147-A177-3AD203B41FA5}">
                      <a16:colId xmlns:a16="http://schemas.microsoft.com/office/drawing/2014/main" val="456225399"/>
                    </a:ext>
                  </a:extLst>
                </a:gridCol>
              </a:tblGrid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err="1">
                          <a:solidFill>
                            <a:srgbClr val="FFFF00"/>
                          </a:solidFill>
                        </a:rPr>
                        <a:t>S.No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dirty="0">
                          <a:solidFill>
                            <a:srgbClr val="FFFF00"/>
                          </a:solidFill>
                        </a:rPr>
                        <a:t>సమాసపదము 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b="1" kern="1200" dirty="0">
                          <a:solidFill>
                            <a:srgbClr val="FFFF00"/>
                          </a:solidFill>
                          <a:effectLst/>
                        </a:rPr>
                        <a:t>విగ్రహవాక్యము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b="1" kern="1200" dirty="0">
                          <a:solidFill>
                            <a:srgbClr val="FFFF00"/>
                          </a:solidFill>
                          <a:effectLst/>
                        </a:rPr>
                        <a:t>సమాసనామము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668047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r>
                        <a:rPr lang="en-IN" sz="2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మూడవ భాగము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మూడవదైన భాగము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విశేషణ పూర్వపద కర్మధారయం 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34742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r>
                        <a:rPr lang="en-IN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సాధుజనులు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సాధువులైన జనులు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విశేషణ పూర్వపద కర్మధారయం 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66444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r>
                        <a:rPr lang="en-IN" sz="2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ధనధాన్యములు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ధనమును</a:t>
                      </a:r>
                      <a:r>
                        <a:rPr lang="en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ధాన్యమును 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ద్వంద్వ సమాసం</a:t>
                      </a:r>
                      <a:r>
                        <a:rPr lang="en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3827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150228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సమాసములు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6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C04649-45D5-BB5F-A0AF-CB7104DBD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692887"/>
              </p:ext>
            </p:extLst>
          </p:nvPr>
        </p:nvGraphicFramePr>
        <p:xfrm>
          <a:off x="986590" y="2215308"/>
          <a:ext cx="10218820" cy="249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2737">
                  <a:extLst>
                    <a:ext uri="{9D8B030D-6E8A-4147-A177-3AD203B41FA5}">
                      <a16:colId xmlns:a16="http://schemas.microsoft.com/office/drawing/2014/main" val="2548261837"/>
                    </a:ext>
                  </a:extLst>
                </a:gridCol>
                <a:gridCol w="2302041">
                  <a:extLst>
                    <a:ext uri="{9D8B030D-6E8A-4147-A177-3AD203B41FA5}">
                      <a16:colId xmlns:a16="http://schemas.microsoft.com/office/drawing/2014/main" val="177692252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03117695"/>
                    </a:ext>
                  </a:extLst>
                </a:gridCol>
                <a:gridCol w="3216442">
                  <a:extLst>
                    <a:ext uri="{9D8B030D-6E8A-4147-A177-3AD203B41FA5}">
                      <a16:colId xmlns:a16="http://schemas.microsoft.com/office/drawing/2014/main" val="456225399"/>
                    </a:ext>
                  </a:extLst>
                </a:gridCol>
              </a:tblGrid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rgbClr val="FFFF00"/>
                          </a:solidFill>
                        </a:rPr>
                        <a:t>S.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dirty="0">
                          <a:solidFill>
                            <a:srgbClr val="FFFF00"/>
                          </a:solidFill>
                        </a:rPr>
                        <a:t>సమాసపదము 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b="1" kern="1200" dirty="0">
                          <a:solidFill>
                            <a:srgbClr val="FFFF00"/>
                          </a:solidFill>
                          <a:effectLst/>
                        </a:rPr>
                        <a:t>విగ్రహవాక్యము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2800" b="1" kern="1200" dirty="0">
                          <a:solidFill>
                            <a:srgbClr val="FFFF00"/>
                          </a:solidFill>
                          <a:effectLst/>
                        </a:rPr>
                        <a:t>సమాసనామము</a:t>
                      </a:r>
                      <a:endParaRPr lang="en-IN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668047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అసాధ్యము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సాధ్యము కానిది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నఞ తత్పురుష</a:t>
                      </a:r>
                      <a:endParaRPr lang="en-IN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190260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జితేంద్రియుడు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జయింపబడిన ఇంద్రియములు గలవాడు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బహువ్రీహి సమాసం</a:t>
                      </a:r>
                      <a:endParaRPr lang="en-IN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359668"/>
                  </a:ext>
                </a:extLst>
              </a:tr>
              <a:tr h="48167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నిర్జితాత్ము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నిర్జితమైన ఆత్మ గలవారు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e-I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బహువ్రీహి సమాసం</a:t>
                      </a:r>
                      <a:endParaRPr lang="en-IN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882731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150228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సమాసములు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7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</TotalTime>
  <Words>219</Words>
  <Application>Microsoft Office PowerPoint</Application>
  <PresentationFormat>Widescreen</PresentationFormat>
  <Paragraphs>117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</vt:lpstr>
      <vt:lpstr>Garamond</vt:lpstr>
      <vt:lpstr>Gautami</vt:lpstr>
      <vt:lpstr>inherit</vt:lpstr>
      <vt:lpstr>Segoe UI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BHARAT RAJU</dc:creator>
  <cp:lastModifiedBy>BHARAT RAJU</cp:lastModifiedBy>
  <cp:revision>19</cp:revision>
  <dcterms:created xsi:type="dcterms:W3CDTF">2024-06-28T17:51:31Z</dcterms:created>
  <dcterms:modified xsi:type="dcterms:W3CDTF">2024-06-30T15:43:33Z</dcterms:modified>
</cp:coreProperties>
</file>