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3"/>
  </p:notesMasterIdLst>
  <p:sldIdLst>
    <p:sldId id="264" r:id="rId2"/>
    <p:sldId id="256" r:id="rId3"/>
    <p:sldId id="266" r:id="rId4"/>
    <p:sldId id="276" r:id="rId5"/>
    <p:sldId id="277" r:id="rId6"/>
    <p:sldId id="278" r:id="rId7"/>
    <p:sldId id="279" r:id="rId8"/>
    <p:sldId id="270" r:id="rId9"/>
    <p:sldId id="273" r:id="rId10"/>
    <p:sldId id="280" r:id="rId11"/>
    <p:sldId id="281" r:id="rId12"/>
    <p:sldId id="282" r:id="rId13"/>
    <p:sldId id="283" r:id="rId14"/>
    <p:sldId id="271" r:id="rId15"/>
    <p:sldId id="272" r:id="rId16"/>
    <p:sldId id="275" r:id="rId17"/>
    <p:sldId id="285" r:id="rId18"/>
    <p:sldId id="286" r:id="rId19"/>
    <p:sldId id="287" r:id="rId20"/>
    <p:sldId id="288" r:id="rId21"/>
    <p:sldId id="28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0" autoAdjust="0"/>
    <p:restoredTop sz="94660"/>
  </p:normalViewPr>
  <p:slideViewPr>
    <p:cSldViewPr snapToGrid="0">
      <p:cViewPr varScale="1">
        <p:scale>
          <a:sx n="57" d="100"/>
          <a:sy n="57" d="100"/>
        </p:scale>
        <p:origin x="72" y="14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8BC70E-1F9F-46B6-B781-42CC924176BC}" type="datetimeFigureOut">
              <a:rPr lang="en-IN" smtClean="0"/>
              <a:t>01-07-2024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E4D3B1-12FC-41E4-BB71-0E9D635E88FE}" type="slidenum">
              <a:rPr lang="en-IN" smtClean="0"/>
              <a:t>‹#›</a:t>
            </a:fld>
            <a:endParaRPr lang="en-IN"/>
          </a:p>
        </p:txBody>
      </p:sp>
    </p:spTree>
    <p:extLst>
      <p:ext uri="{BB962C8B-B14F-4D97-AF65-F5344CB8AC3E}">
        <p14:creationId xmlns:p14="http://schemas.microsoft.com/office/powerpoint/2010/main" val="1131116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E4D3B1-12FC-41E4-BB71-0E9D635E88FE}"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1902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E4D3B1-12FC-41E4-BB71-0E9D635E88FE}"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611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E4D3B1-12FC-41E4-BB71-0E9D635E88FE}"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4063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E4D3B1-12FC-41E4-BB71-0E9D635E88FE}"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7188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E4D3B1-12FC-41E4-BB71-0E9D635E88FE}"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8452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E4D3B1-12FC-41E4-BB71-0E9D635E88FE}"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8250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E4D3B1-12FC-41E4-BB71-0E9D635E88FE}"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0860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E4D3B1-12FC-41E4-BB71-0E9D635E88FE}"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6446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E4D3B1-12FC-41E4-BB71-0E9D635E88FE}"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6051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E4D3B1-12FC-41E4-BB71-0E9D635E88FE}"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8176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E4D3B1-12FC-41E4-BB71-0E9D635E88FE}"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469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E4D3B1-12FC-41E4-BB71-0E9D635E88FE}"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1069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E4D3B1-12FC-41E4-BB71-0E9D635E88FE}"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1549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E4D3B1-12FC-41E4-BB71-0E9D635E88FE}"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6051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E4D3B1-12FC-41E4-BB71-0E9D635E88FE}"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001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E4D3B1-12FC-41E4-BB71-0E9D635E88FE}"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93473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122ABC2E-DDB4-4F5E-8BC1-44EAC78EAAC3}"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1936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6BBDDE-82CB-45BA-BD24-0CA70580EAD8}" type="datetimeFigureOut">
              <a:rPr lang="en-IN" smtClean="0"/>
              <a:t>01-07-2024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1297793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0157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950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2639028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8298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9051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3426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9239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098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2253223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6120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6BBDDE-82CB-45BA-BD24-0CA70580EAD8}" type="datetimeFigureOut">
              <a:rPr lang="en-IN" smtClean="0"/>
              <a:t>01-07-2024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3772367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6BBDDE-82CB-45BA-BD24-0CA70580EAD8}" type="datetimeFigureOut">
              <a:rPr lang="en-IN" smtClean="0"/>
              <a:t>01-07-2024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22ABC2E-DDB4-4F5E-8BC1-44EAC78EAAC3}"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0663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6BBDDE-82CB-45BA-BD24-0CA70580EAD8}" type="datetimeFigureOut">
              <a:rPr lang="en-IN" smtClean="0"/>
              <a:t>01-07-2024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22ABC2E-DDB4-4F5E-8BC1-44EAC78EAAC3}"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4705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6BBDDE-82CB-45BA-BD24-0CA70580EAD8}" type="datetimeFigureOut">
              <a:rPr lang="en-IN" smtClean="0"/>
              <a:t>01-07-2024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865426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6BBDDE-82CB-45BA-BD24-0CA70580EAD8}" type="datetimeFigureOut">
              <a:rPr lang="en-IN" smtClean="0"/>
              <a:t>01-07-2024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22ABC2E-DDB4-4F5E-8BC1-44EAC78EAAC3}"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8142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6BBDDE-82CB-45BA-BD24-0CA70580EAD8}" type="datetimeFigureOut">
              <a:rPr lang="en-IN" smtClean="0"/>
              <a:t>01-07-2024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1272884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F6BBDDE-82CB-45BA-BD24-0CA70580EAD8}" type="datetimeFigureOut">
              <a:rPr lang="en-IN" smtClean="0"/>
              <a:t>01-07-2024</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22ABC2E-DDB4-4F5E-8BC1-44EAC78EAAC3}" type="slidenum">
              <a:rPr lang="en-IN" smtClean="0"/>
              <a:t>‹#›</a:t>
            </a:fld>
            <a:endParaRPr lang="en-IN"/>
          </a:p>
        </p:txBody>
      </p:sp>
    </p:spTree>
    <p:extLst>
      <p:ext uri="{BB962C8B-B14F-4D97-AF65-F5344CB8AC3E}">
        <p14:creationId xmlns:p14="http://schemas.microsoft.com/office/powerpoint/2010/main" val="396531185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3"/>
          <p:cNvSpPr/>
          <p:nvPr/>
        </p:nvSpPr>
        <p:spPr>
          <a:xfrm>
            <a:off x="5621140" y="3282256"/>
            <a:ext cx="5850831" cy="1316832"/>
          </a:xfrm>
          <a:prstGeom prst="rect">
            <a:avLst/>
          </a:prstGeom>
          <a:noFill/>
          <a:ln/>
        </p:spPr>
        <p:txBody>
          <a:bodyPr wrap="square" rtlCol="0" anchor="t"/>
          <a:lstStyle/>
          <a:p>
            <a:pPr marL="285739" marR="0" lvl="0" indent="-285739" algn="l" defTabSz="457200" rtl="0" eaLnBrk="1" fontAlgn="auto" latinLnBrk="0" hangingPunct="1">
              <a:lnSpc>
                <a:spcPts val="2592"/>
              </a:lnSpc>
              <a:spcBef>
                <a:spcPts val="0"/>
              </a:spcBef>
              <a:spcAft>
                <a:spcPts val="0"/>
              </a:spcAft>
              <a:buClrTx/>
              <a:buSzPct val="100000"/>
              <a:buFontTx/>
              <a:buChar char="•"/>
              <a:tabLst/>
              <a:defRPr/>
            </a:pPr>
            <a:endParaRPr kumimoji="0" lang="en-US" sz="162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10" name="Text 2">
            <a:extLst>
              <a:ext uri="{FF2B5EF4-FFF2-40B4-BE49-F238E27FC236}">
                <a16:creationId xmlns:a16="http://schemas.microsoft.com/office/drawing/2014/main" id="{B8F07089-69CA-8691-C369-11AB65EB0504}"/>
              </a:ext>
            </a:extLst>
          </p:cNvPr>
          <p:cNvSpPr/>
          <p:nvPr/>
        </p:nvSpPr>
        <p:spPr>
          <a:xfrm>
            <a:off x="2855776" y="3787348"/>
            <a:ext cx="6334362" cy="1467126"/>
          </a:xfrm>
          <a:prstGeom prst="rect">
            <a:avLst/>
          </a:prstGeom>
          <a:noFill/>
          <a:ln/>
        </p:spPr>
        <p:txBody>
          <a:bodyPr wrap="square"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Prepared By:-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Sri . T Chitibabu</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Lecturer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Department of Telugu (U.G)</a:t>
            </a:r>
          </a:p>
        </p:txBody>
      </p:sp>
      <p:sp>
        <p:nvSpPr>
          <p:cNvPr id="12" name="Text 2">
            <a:extLst>
              <a:ext uri="{FF2B5EF4-FFF2-40B4-BE49-F238E27FC236}">
                <a16:creationId xmlns:a16="http://schemas.microsoft.com/office/drawing/2014/main" id="{9666ECE0-7940-D637-02CB-EB1BB8329481}"/>
              </a:ext>
            </a:extLst>
          </p:cNvPr>
          <p:cNvSpPr/>
          <p:nvPr/>
        </p:nvSpPr>
        <p:spPr>
          <a:xfrm>
            <a:off x="4217281" y="2816549"/>
            <a:ext cx="6978526" cy="1941598"/>
          </a:xfrm>
          <a:prstGeom prst="rect">
            <a:avLst/>
          </a:prstGeom>
          <a:noFill/>
          <a:ln/>
        </p:spPr>
        <p:txBody>
          <a:bodyPr wrap="square" rtlCol="0" anchor="t"/>
          <a:lstStyle/>
          <a:p>
            <a:pPr marL="0" marR="0" lvl="0" indent="0" algn="l" defTabSz="457200" rtl="0" eaLnBrk="1" fontAlgn="auto" latinLnBrk="0" hangingPunct="1">
              <a:lnSpc>
                <a:spcPts val="6986"/>
              </a:lnSpc>
              <a:spcBef>
                <a:spcPts val="0"/>
              </a:spcBef>
              <a:spcAft>
                <a:spcPts val="0"/>
              </a:spcAft>
              <a:buClrTx/>
              <a:buSzTx/>
              <a:buFontTx/>
              <a:buNone/>
              <a:tabLst/>
              <a:defRPr/>
            </a:pPr>
            <a:endParaRPr kumimoji="0" lang="en-US" sz="4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050" name="Picture 1">
            <a:extLst>
              <a:ext uri="{FF2B5EF4-FFF2-40B4-BE49-F238E27FC236}">
                <a16:creationId xmlns:a16="http://schemas.microsoft.com/office/drawing/2014/main" id="{9ED53C1B-3290-02A4-CF11-4DCA100DB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879" y="2318029"/>
            <a:ext cx="762001" cy="762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a:extLst>
              <a:ext uri="{FF2B5EF4-FFF2-40B4-BE49-F238E27FC236}">
                <a16:creationId xmlns:a16="http://schemas.microsoft.com/office/drawing/2014/main" id="{B7D052C8-8BF4-8A90-BA0F-A69732812914}"/>
              </a:ext>
            </a:extLst>
          </p:cNvPr>
          <p:cNvSpPr>
            <a:spLocks noChangeArrowheads="1"/>
          </p:cNvSpPr>
          <p:nvPr/>
        </p:nvSpPr>
        <p:spPr bwMode="auto">
          <a:xfrm>
            <a:off x="-792827" y="1847964"/>
            <a:ext cx="1539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6200" tIns="38100" rIns="76200" bIns="3810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5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15" name="Rectangle 4">
            <a:extLst>
              <a:ext uri="{FF2B5EF4-FFF2-40B4-BE49-F238E27FC236}">
                <a16:creationId xmlns:a16="http://schemas.microsoft.com/office/drawing/2014/main" id="{BAC6CD12-0707-EF92-DFB5-3EF0D0E71890}"/>
              </a:ext>
            </a:extLst>
          </p:cNvPr>
          <p:cNvSpPr>
            <a:spLocks noChangeArrowheads="1"/>
          </p:cNvSpPr>
          <p:nvPr/>
        </p:nvSpPr>
        <p:spPr bwMode="auto">
          <a:xfrm>
            <a:off x="1979593" y="780223"/>
            <a:ext cx="9601691" cy="1646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38100" rIns="76200" bIns="38100" numCol="1" anchor="ctr" anchorCtr="0" compatLnSpc="1">
            <a:prstTxWarp prst="textNoShape">
              <a:avLst/>
            </a:prstTxWarp>
            <a:spAutoFit/>
          </a:bodyPr>
          <a:lstStyle/>
          <a:p>
            <a:pPr marL="0" marR="0" lvl="0" indent="0" algn="ctr" defTabSz="76197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3333FF"/>
                </a:solidFill>
                <a:effectLst/>
                <a:uLnTx/>
                <a:uFillTx/>
                <a:latin typeface="Segoe UI" panose="020B0502040204020203" pitchFamily="34" charset="0"/>
                <a:ea typeface="Times New Roman" panose="02020603050405020304" pitchFamily="18" charset="0"/>
                <a:cs typeface="Segoe UI" panose="020B0502040204020203" pitchFamily="34" charset="0"/>
              </a:rPr>
              <a:t>DANTULURI NARAYANA RAJU COLLEGE (Autonomous)</a:t>
            </a:r>
            <a:endParaRPr kumimoji="0" lang="en-US" altLang="en-US" sz="36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0" marR="0" lvl="0" indent="0" algn="l" defTabSz="761970" rtl="0" eaLnBrk="0" fontAlgn="base" latinLnBrk="0" hangingPunct="0">
              <a:lnSpc>
                <a:spcPct val="100000"/>
              </a:lnSpc>
              <a:spcBef>
                <a:spcPct val="0"/>
              </a:spcBef>
              <a:spcAft>
                <a:spcPct val="0"/>
              </a:spcAft>
              <a:buClrTx/>
              <a:buSzTx/>
              <a:buFontTx/>
              <a:buNone/>
              <a:tabLst/>
              <a:defRPr/>
            </a:pPr>
            <a:endParaRPr kumimoji="0" lang="en-US" alt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8" name="Picture 17">
            <a:extLst>
              <a:ext uri="{FF2B5EF4-FFF2-40B4-BE49-F238E27FC236}">
                <a16:creationId xmlns:a16="http://schemas.microsoft.com/office/drawing/2014/main" id="{0AEEA71F-7E6E-ED83-93C9-EB2B2CC135ED}"/>
              </a:ext>
            </a:extLst>
          </p:cNvPr>
          <p:cNvPicPr>
            <a:picLocks noChangeAspect="1"/>
          </p:cNvPicPr>
          <p:nvPr/>
        </p:nvPicPr>
        <p:blipFill>
          <a:blip r:embed="rId4"/>
          <a:stretch>
            <a:fillRect/>
          </a:stretch>
        </p:blipFill>
        <p:spPr>
          <a:xfrm>
            <a:off x="931898" y="724919"/>
            <a:ext cx="1367598" cy="1367598"/>
          </a:xfrm>
          <a:prstGeom prst="rect">
            <a:avLst/>
          </a:prstGeom>
        </p:spPr>
      </p:pic>
      <p:sp>
        <p:nvSpPr>
          <p:cNvPr id="2" name="Text 2">
            <a:extLst>
              <a:ext uri="{FF2B5EF4-FFF2-40B4-BE49-F238E27FC236}">
                <a16:creationId xmlns:a16="http://schemas.microsoft.com/office/drawing/2014/main" id="{636B0C3D-FF8E-16A0-A35D-C9047CC717A4}"/>
              </a:ext>
            </a:extLst>
          </p:cNvPr>
          <p:cNvSpPr/>
          <p:nvPr/>
        </p:nvSpPr>
        <p:spPr>
          <a:xfrm>
            <a:off x="2395749" y="1979382"/>
            <a:ext cx="7816658" cy="1050328"/>
          </a:xfrm>
          <a:prstGeom prst="rect">
            <a:avLst/>
          </a:prstGeom>
          <a:noFill/>
          <a:ln/>
        </p:spPr>
        <p:txBody>
          <a:bodyPr wrap="square" rtlCol="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ts val="6986"/>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Semester-2</a:t>
            </a:r>
            <a:endParaRPr kumimoji="0" lang="te-IN" sz="45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ts val="6986"/>
              </a:lnSpc>
              <a:spcBef>
                <a:spcPts val="0"/>
              </a:spcBef>
              <a:spcAft>
                <a:spcPts val="0"/>
              </a:spcAft>
              <a:buClrTx/>
              <a:buSzTx/>
              <a:buFontTx/>
              <a:buNone/>
              <a:tabLst/>
              <a:defRPr/>
            </a:pPr>
            <a:r>
              <a:rPr kumimoji="0" lang="te-IN" sz="45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ఆదునిక తెలుగు సాహిత్యం </a:t>
            </a:r>
            <a:r>
              <a:rPr kumimoji="0" lang="te-IN" sz="4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4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2286000" y="895642"/>
            <a:ext cx="8269705"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te-IN" altLang="en-US" sz="4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 బాషా – అవశ్యకత, ప్రయోజనాలు </a:t>
            </a:r>
          </a:p>
        </p:txBody>
      </p:sp>
      <p:sp>
        <p:nvSpPr>
          <p:cNvPr id="6" name="Content Placeholder 5">
            <a:extLst>
              <a:ext uri="{FF2B5EF4-FFF2-40B4-BE49-F238E27FC236}">
                <a16:creationId xmlns:a16="http://schemas.microsoft.com/office/drawing/2014/main" id="{A13502E0-4536-E7AE-1AB5-0706AE68BF3A}"/>
              </a:ext>
            </a:extLst>
          </p:cNvPr>
          <p:cNvSpPr>
            <a:spLocks noGrp="1"/>
          </p:cNvSpPr>
          <p:nvPr>
            <p:ph idx="1"/>
          </p:nvPr>
        </p:nvSpPr>
        <p:spPr>
          <a:xfrm>
            <a:off x="1210735" y="2643422"/>
            <a:ext cx="10168466" cy="3318936"/>
          </a:xfrm>
        </p:spPr>
        <p:txBody>
          <a:bodyPr>
            <a:noAutofit/>
          </a:bodyPr>
          <a:lstStyle/>
          <a:p>
            <a:pPr marL="0" indent="0">
              <a:buNone/>
            </a:pPr>
            <a:r>
              <a:rPr lang="te-IN" sz="2800" dirty="0">
                <a:solidFill>
                  <a:srgbClr val="000000"/>
                </a:solidFill>
                <a:effectLst/>
                <a:latin typeface="Arial" panose="020B0604020202020204" pitchFamily="34" charset="0"/>
                <a:ea typeface="Calibri" panose="020F0502020204030204" pitchFamily="34" charset="0"/>
              </a:rPr>
              <a:t>జ. ఒక వ్యక్తి తన మనసులోని భావాలను ఇతరులకు తెలియజేయడానికి ప్రధాన సాధనం భాష, భాష వలననే సమా అభివృద్ధిని సాధిస్తుంది. విజ్ఞానం ప్రగతిని పొందుతుంది. ఒకటేమిటి మానవజాతి మనుగడ సాగించాలన్నా, అభివృ సాధించాలన్నా అందుకు భాష అవసరం.</a:t>
            </a:r>
          </a:p>
        </p:txBody>
      </p:sp>
    </p:spTree>
    <p:extLst>
      <p:ext uri="{BB962C8B-B14F-4D97-AF65-F5344CB8AC3E}">
        <p14:creationId xmlns:p14="http://schemas.microsoft.com/office/powerpoint/2010/main" val="755521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2286000" y="895642"/>
            <a:ext cx="8269705"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te-IN" altLang="en-US" sz="4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 బాషా – అవశ్యకత, ప్రయోజనాలు </a:t>
            </a:r>
          </a:p>
        </p:txBody>
      </p:sp>
      <p:sp>
        <p:nvSpPr>
          <p:cNvPr id="6" name="Content Placeholder 5">
            <a:extLst>
              <a:ext uri="{FF2B5EF4-FFF2-40B4-BE49-F238E27FC236}">
                <a16:creationId xmlns:a16="http://schemas.microsoft.com/office/drawing/2014/main" id="{A13502E0-4536-E7AE-1AB5-0706AE68BF3A}"/>
              </a:ext>
            </a:extLst>
          </p:cNvPr>
          <p:cNvSpPr>
            <a:spLocks noGrp="1"/>
          </p:cNvSpPr>
          <p:nvPr>
            <p:ph idx="1"/>
          </p:nvPr>
        </p:nvSpPr>
        <p:spPr>
          <a:xfrm>
            <a:off x="1210735" y="2643422"/>
            <a:ext cx="10168466" cy="3318936"/>
          </a:xfrm>
        </p:spPr>
        <p:txBody>
          <a:bodyPr>
            <a:noAutofit/>
          </a:bodyPr>
          <a:lstStyle/>
          <a:p>
            <a:pPr marL="0" indent="0">
              <a:buNone/>
            </a:pPr>
            <a:r>
              <a:rPr lang="te-IN" sz="2800" dirty="0">
                <a:solidFill>
                  <a:srgbClr val="000000"/>
                </a:solidFill>
                <a:effectLst/>
                <a:latin typeface="Arial" panose="020B0604020202020204" pitchFamily="34" charset="0"/>
                <a:ea typeface="Calibri" panose="020F0502020204030204" pitchFamily="34" charset="0"/>
              </a:rPr>
              <a:t>భాషోత్పత్తిని గురించి ప్రపంచవ్యాప్తంగా పరిశోధనలు జరుగుతున్నాయి. భిన్నాభిప్రాయాలు. ఉన్నా ప్రపంచం తొలి భాష ఎప్పుడు పుట్టింది ? ఎక్కడ పుట్టింది ? అనే విషయాల గురించి ఇంకా పరిశోధనలు జరుగుతూనే ఉన్నాయి. భాష పుట్టుక గురించి గత పాఠంలో వివరించుకున్నాం.</a:t>
            </a:r>
          </a:p>
        </p:txBody>
      </p:sp>
    </p:spTree>
    <p:extLst>
      <p:ext uri="{BB962C8B-B14F-4D97-AF65-F5344CB8AC3E}">
        <p14:creationId xmlns:p14="http://schemas.microsoft.com/office/powerpoint/2010/main" val="581477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2286000" y="895642"/>
            <a:ext cx="8269705"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te-IN" altLang="en-US" sz="4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 బాషా – అవశ్యకత, ప్రయోజనాలు </a:t>
            </a:r>
          </a:p>
        </p:txBody>
      </p:sp>
      <p:sp>
        <p:nvSpPr>
          <p:cNvPr id="6" name="Content Placeholder 5">
            <a:extLst>
              <a:ext uri="{FF2B5EF4-FFF2-40B4-BE49-F238E27FC236}">
                <a16:creationId xmlns:a16="http://schemas.microsoft.com/office/drawing/2014/main" id="{A13502E0-4536-E7AE-1AB5-0706AE68BF3A}"/>
              </a:ext>
            </a:extLst>
          </p:cNvPr>
          <p:cNvSpPr>
            <a:spLocks noGrp="1"/>
          </p:cNvSpPr>
          <p:nvPr>
            <p:ph idx="1"/>
          </p:nvPr>
        </p:nvSpPr>
        <p:spPr>
          <a:xfrm>
            <a:off x="1210735" y="2643422"/>
            <a:ext cx="10168466" cy="3318936"/>
          </a:xfrm>
        </p:spPr>
        <p:txBody>
          <a:bodyPr>
            <a:noAutofit/>
          </a:bodyPr>
          <a:lstStyle/>
          <a:p>
            <a:pPr marL="0" indent="0">
              <a:buNone/>
            </a:pPr>
            <a:r>
              <a:rPr lang="te-IN" sz="2800" dirty="0">
                <a:solidFill>
                  <a:srgbClr val="000000"/>
                </a:solidFill>
                <a:effectLst/>
                <a:latin typeface="Arial" panose="020B0604020202020204" pitchFamily="34" charset="0"/>
                <a:ea typeface="Calibri" panose="020F0502020204030204" pitchFamily="34" charset="0"/>
              </a:rPr>
              <a:t>ప్రపంచంలో మొదట ఒకే భాష ఉండేదని, అదే అనంతర కాలంలో అనేక భాషలుగా విస్తరించాయని కొంతమః భాషావేత్తల అభిప్రాయం. దీన్ని 'ఏకమూల భాషావాదం' అంటారు. కాలక్రమంలో భాష ఎన్నో మార్పులు పొంది ఈ భాషలుగా మారిందని భాషా పండితులు అభిప్రాయపడ్డారు. భాష ఏదైనా భావాన్ని వ్యక్తీకరించడానికి ఆ భాష అవసర</a:t>
            </a:r>
          </a:p>
          <a:p>
            <a:pPr marL="0" indent="0">
              <a:buNone/>
            </a:pPr>
            <a:r>
              <a:rPr lang="te-IN" sz="2800" dirty="0">
                <a:solidFill>
                  <a:srgbClr val="000000"/>
                </a:solidFill>
                <a:effectLst/>
                <a:latin typeface="Arial" panose="020B0604020202020204" pitchFamily="34" charset="0"/>
                <a:ea typeface="Calibri" panose="020F0502020204030204" pitchFamily="34" charset="0"/>
              </a:rPr>
              <a:t>ఆ భాష లేకపోతే మానవుడు ఆదిమానవునిగానే మిగిలిపోయేవాడు.</a:t>
            </a:r>
          </a:p>
        </p:txBody>
      </p:sp>
    </p:spTree>
    <p:extLst>
      <p:ext uri="{BB962C8B-B14F-4D97-AF65-F5344CB8AC3E}">
        <p14:creationId xmlns:p14="http://schemas.microsoft.com/office/powerpoint/2010/main" val="96896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2286000" y="895642"/>
            <a:ext cx="8269705"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te-IN" altLang="en-US" sz="4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 బాషా – అవశ్యకత, ప్రయోజనాలు </a:t>
            </a:r>
          </a:p>
        </p:txBody>
      </p:sp>
      <p:sp>
        <p:nvSpPr>
          <p:cNvPr id="6" name="Content Placeholder 5">
            <a:extLst>
              <a:ext uri="{FF2B5EF4-FFF2-40B4-BE49-F238E27FC236}">
                <a16:creationId xmlns:a16="http://schemas.microsoft.com/office/drawing/2014/main" id="{A13502E0-4536-E7AE-1AB5-0706AE68BF3A}"/>
              </a:ext>
            </a:extLst>
          </p:cNvPr>
          <p:cNvSpPr>
            <a:spLocks noGrp="1"/>
          </p:cNvSpPr>
          <p:nvPr>
            <p:ph idx="1"/>
          </p:nvPr>
        </p:nvSpPr>
        <p:spPr>
          <a:xfrm>
            <a:off x="1210735" y="2643421"/>
            <a:ext cx="10168466" cy="2639779"/>
          </a:xfrm>
        </p:spPr>
        <p:txBody>
          <a:bodyPr>
            <a:noAutofit/>
          </a:bodyPr>
          <a:lstStyle/>
          <a:p>
            <a:pPr marL="0" indent="0">
              <a:buNone/>
            </a:pPr>
            <a:r>
              <a:rPr lang="te-IN" sz="2800" dirty="0">
                <a:solidFill>
                  <a:srgbClr val="000000"/>
                </a:solidFill>
                <a:effectLst/>
                <a:highlight>
                  <a:srgbClr val="FFFFFF"/>
                </a:highlight>
                <a:latin typeface="Arial" panose="020B0604020202020204" pitchFamily="34" charset="0"/>
                <a:ea typeface="Calibri" panose="020F0502020204030204" pitchFamily="34" charset="0"/>
                <a:cs typeface="Gautami" panose="020B0502040204020203" pitchFamily="34" charset="0"/>
              </a:rPr>
              <a:t>ప్రపంచవ్యాప్తంగా ఆరువేల భాషలున్నాయనీ, మన భారతదేశంలోనే 1652 భాషలు మాట్లాడే ప్రజలున్నారని భాషావేత్తల అంటారు. ఈ భాషావేత్తలు ప్రపంచంలోని భాషలన్నింటిని పది భాషా కుటుంబాలుగా విభజించారు. </a:t>
            </a:r>
            <a:endParaRPr lang="en-IN" sz="2800" dirty="0">
              <a:solidFill>
                <a:srgbClr val="000000"/>
              </a:solidFill>
              <a:effectLst/>
              <a:highlight>
                <a:srgbClr val="FFFFFF"/>
              </a:highlight>
              <a:latin typeface="Arial" panose="020B0604020202020204" pitchFamily="34" charset="0"/>
              <a:ea typeface="Calibri" panose="020F0502020204030204" pitchFamily="34" charset="0"/>
              <a:cs typeface="Gautami" panose="020B0502040204020203" pitchFamily="34" charset="0"/>
            </a:endParaRPr>
          </a:p>
          <a:p>
            <a:pPr marL="0" indent="0">
              <a:buNone/>
            </a:pPr>
            <a:r>
              <a:rPr lang="te-IN" sz="2800" dirty="0">
                <a:solidFill>
                  <a:srgbClr val="000000"/>
                </a:solidFill>
                <a:effectLst/>
                <a:highlight>
                  <a:srgbClr val="FFFFFF"/>
                </a:highlight>
                <a:latin typeface="Arial" panose="020B0604020202020204" pitchFamily="34" charset="0"/>
                <a:ea typeface="Calibri" panose="020F0502020204030204" pitchFamily="34" charset="0"/>
                <a:cs typeface="Gautami" panose="020B0502040204020203" pitchFamily="34" charset="0"/>
              </a:rPr>
              <a:t>వానిలో భారతదేశం నను నాలుగు భాషా కుటుంబాలుగా వర్గీకరించారు. </a:t>
            </a:r>
            <a:endParaRPr lang="en-IN" sz="2800" dirty="0">
              <a:solidFill>
                <a:srgbClr val="000000"/>
              </a:solidFill>
              <a:effectLst/>
              <a:highlight>
                <a:srgbClr val="FFFFFF"/>
              </a:highlight>
              <a:latin typeface="Arial" panose="020B0604020202020204" pitchFamily="34" charset="0"/>
              <a:ea typeface="Calibri" panose="020F0502020204030204" pitchFamily="34" charset="0"/>
              <a:cs typeface="Gautami" panose="020B0502040204020203" pitchFamily="34" charset="0"/>
            </a:endParaRPr>
          </a:p>
          <a:p>
            <a:pPr marL="0" indent="0">
              <a:buNone/>
            </a:pPr>
            <a:r>
              <a:rPr lang="te-IN" sz="2800" dirty="0">
                <a:solidFill>
                  <a:srgbClr val="000000"/>
                </a:solidFill>
                <a:effectLst/>
                <a:highlight>
                  <a:srgbClr val="FFFFFF"/>
                </a:highlight>
                <a:latin typeface="Arial" panose="020B0604020202020204" pitchFamily="34" charset="0"/>
                <a:ea typeface="Calibri" panose="020F0502020204030204" pitchFamily="34" charset="0"/>
                <a:cs typeface="Gautami" panose="020B0502040204020203" pitchFamily="34" charset="0"/>
              </a:rPr>
              <a:t>అందులో మన తెలుగు ద్రావిడ భాషా కుటుంబాని</a:t>
            </a:r>
            <a:r>
              <a:rPr lang="en-IN" sz="2800" dirty="0">
                <a:solidFill>
                  <a:srgbClr val="000000"/>
                </a:solidFill>
                <a:effectLst/>
                <a:highlight>
                  <a:srgbClr val="FFFFFF"/>
                </a:highlight>
                <a:latin typeface="Arial" panose="020B0604020202020204" pitchFamily="34" charset="0"/>
                <a:ea typeface="Calibri" panose="020F0502020204030204" pitchFamily="34" charset="0"/>
                <a:cs typeface="Gautami" panose="020B0502040204020203" pitchFamily="34" charset="0"/>
              </a:rPr>
              <a:t> </a:t>
            </a:r>
            <a:r>
              <a:rPr lang="te-IN" sz="2800" dirty="0">
                <a:solidFill>
                  <a:srgbClr val="000000"/>
                </a:solidFill>
                <a:effectLst/>
                <a:highlight>
                  <a:srgbClr val="FFFFFF"/>
                </a:highlight>
                <a:latin typeface="Arial" panose="020B0604020202020204" pitchFamily="34" charset="0"/>
                <a:ea typeface="Calibri" panose="020F0502020204030204" pitchFamily="34" charset="0"/>
                <a:cs typeface="Gautami" panose="020B0502040204020203" pitchFamily="34" charset="0"/>
              </a:rPr>
              <a:t>చెందినదని నిర్ధారించారు.</a:t>
            </a:r>
          </a:p>
        </p:txBody>
      </p:sp>
    </p:spTree>
    <p:extLst>
      <p:ext uri="{BB962C8B-B14F-4D97-AF65-F5344CB8AC3E}">
        <p14:creationId xmlns:p14="http://schemas.microsoft.com/office/powerpoint/2010/main" val="3221142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2469591" y="1350836"/>
            <a:ext cx="9335205" cy="99002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lang="en-IN" altLang="en-US" sz="6600" dirty="0">
                <a:latin typeface="Arial" panose="020B0604020202020204" pitchFamily="34" charset="0"/>
              </a:rPr>
              <a:t>I- </a:t>
            </a:r>
            <a:r>
              <a:rPr lang="te-IN" altLang="en-US" sz="6600" dirty="0">
                <a:latin typeface="Arial" panose="020B0604020202020204" pitchFamily="34" charset="0"/>
              </a:rPr>
              <a:t>వ్యక్తీకరణ నైపుణ్యాలు</a:t>
            </a:r>
            <a:endParaRPr kumimoji="0" lang="en-US" altLang="en-US" sz="66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ED4BA069-DA18-C245-D30F-C613AECEA1A9}"/>
              </a:ext>
            </a:extLst>
          </p:cNvPr>
          <p:cNvSpPr>
            <a:spLocks noChangeArrowheads="1"/>
          </p:cNvSpPr>
          <p:nvPr/>
        </p:nvSpPr>
        <p:spPr bwMode="auto">
          <a:xfrm>
            <a:off x="1738598" y="3026321"/>
            <a:ext cx="9168732" cy="80535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lang="te-IN" altLang="en-US" sz="5400" dirty="0">
                <a:latin typeface="Arial" panose="020B0604020202020204" pitchFamily="34" charset="0"/>
              </a:rPr>
              <a:t>3 </a:t>
            </a:r>
            <a:r>
              <a:rPr lang="en-IN" altLang="en-US" sz="5400" dirty="0">
                <a:latin typeface="Arial" panose="020B0604020202020204" pitchFamily="34" charset="0"/>
              </a:rPr>
              <a:t>. </a:t>
            </a:r>
            <a:r>
              <a:rPr lang="te-IN" altLang="en-US" sz="5400" dirty="0">
                <a:latin typeface="Arial" panose="020B0604020202020204" pitchFamily="34" charset="0"/>
              </a:rPr>
              <a:t>బాషా – ఉత్పత్తి వాదాలు  </a:t>
            </a:r>
            <a:endParaRPr kumimoji="0" lang="en-US" altLang="en-US" sz="5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13200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1978524" y="1130703"/>
            <a:ext cx="9335205" cy="99002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lang="en-IN" altLang="en-US" sz="6600" dirty="0">
                <a:latin typeface="Arial" panose="020B0604020202020204" pitchFamily="34" charset="0"/>
              </a:rPr>
              <a:t>I- </a:t>
            </a:r>
            <a:r>
              <a:rPr lang="te-IN" altLang="en-US" sz="6600" dirty="0">
                <a:latin typeface="Arial" panose="020B0604020202020204" pitchFamily="34" charset="0"/>
              </a:rPr>
              <a:t>వ్యక్తీకరణ నైపుణ్యాలు</a:t>
            </a:r>
            <a:endParaRPr kumimoji="0" lang="en-US" altLang="en-US" sz="66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ED4BA069-DA18-C245-D30F-C613AECEA1A9}"/>
              </a:ext>
            </a:extLst>
          </p:cNvPr>
          <p:cNvSpPr>
            <a:spLocks noChangeArrowheads="1"/>
          </p:cNvSpPr>
          <p:nvPr/>
        </p:nvSpPr>
        <p:spPr bwMode="auto">
          <a:xfrm>
            <a:off x="1738598" y="3026321"/>
            <a:ext cx="9168732" cy="80535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lang="te-IN" altLang="en-US" sz="5400" dirty="0">
                <a:latin typeface="Arial" panose="020B0604020202020204" pitchFamily="34" charset="0"/>
              </a:rPr>
              <a:t>4 </a:t>
            </a:r>
            <a:r>
              <a:rPr lang="en-IN" altLang="en-US" sz="5400" dirty="0">
                <a:latin typeface="Arial" panose="020B0604020202020204" pitchFamily="34" charset="0"/>
              </a:rPr>
              <a:t>. </a:t>
            </a:r>
            <a:r>
              <a:rPr lang="te-IN" altLang="en-US" sz="5400" dirty="0">
                <a:latin typeface="Arial" panose="020B0604020202020204" pitchFamily="34" charset="0"/>
              </a:rPr>
              <a:t>వర్ణం – పదం – వాక్యం   </a:t>
            </a:r>
            <a:endParaRPr kumimoji="0" lang="en-US" altLang="en-US" sz="5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28319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3355042" y="895642"/>
            <a:ext cx="7200663"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lang="te-IN" altLang="en-US" sz="4800" dirty="0">
                <a:latin typeface="Arial" panose="020B0604020202020204" pitchFamily="34" charset="0"/>
              </a:rPr>
              <a:t>4 </a:t>
            </a:r>
            <a:r>
              <a:rPr lang="en-IN" altLang="en-US" sz="4800" dirty="0">
                <a:latin typeface="Arial" panose="020B0604020202020204" pitchFamily="34" charset="0"/>
              </a:rPr>
              <a:t>. </a:t>
            </a:r>
            <a:r>
              <a:rPr lang="te-IN" altLang="en-US" sz="4800" dirty="0">
                <a:latin typeface="Arial" panose="020B0604020202020204" pitchFamily="34" charset="0"/>
              </a:rPr>
              <a:t>వర్ణం – పదం – వాక్యం   </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6" name="Content Placeholder 5">
            <a:extLst>
              <a:ext uri="{FF2B5EF4-FFF2-40B4-BE49-F238E27FC236}">
                <a16:creationId xmlns:a16="http://schemas.microsoft.com/office/drawing/2014/main" id="{A13502E0-4536-E7AE-1AB5-0706AE68BF3A}"/>
              </a:ext>
            </a:extLst>
          </p:cNvPr>
          <p:cNvSpPr>
            <a:spLocks noGrp="1"/>
          </p:cNvSpPr>
          <p:nvPr>
            <p:ph idx="1"/>
          </p:nvPr>
        </p:nvSpPr>
        <p:spPr>
          <a:xfrm>
            <a:off x="2633135" y="3036211"/>
            <a:ext cx="7200663" cy="785578"/>
          </a:xfrm>
        </p:spPr>
        <p:txBody>
          <a:bodyPr>
            <a:noAutofit/>
          </a:bodyPr>
          <a:lstStyle/>
          <a:p>
            <a:pPr marL="0" indent="0">
              <a:buNone/>
            </a:pPr>
            <a:r>
              <a:rPr lang="te-IN" sz="4000" dirty="0">
                <a:solidFill>
                  <a:srgbClr val="000000"/>
                </a:solidFill>
                <a:effectLst/>
                <a:latin typeface="Arial" panose="020B0604020202020204" pitchFamily="34" charset="0"/>
                <a:ea typeface="Calibri" panose="020F0502020204030204" pitchFamily="34" charset="0"/>
              </a:rPr>
              <a:t>1. వర్ణం అనేదాన్ని వివరించండి.</a:t>
            </a:r>
          </a:p>
        </p:txBody>
      </p:sp>
    </p:spTree>
    <p:extLst>
      <p:ext uri="{BB962C8B-B14F-4D97-AF65-F5344CB8AC3E}">
        <p14:creationId xmlns:p14="http://schemas.microsoft.com/office/powerpoint/2010/main" val="3836592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3355042" y="895642"/>
            <a:ext cx="7200663"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lang="te-IN" altLang="en-US" sz="4800" dirty="0">
                <a:latin typeface="Arial" panose="020B0604020202020204" pitchFamily="34" charset="0"/>
              </a:rPr>
              <a:t>4 </a:t>
            </a:r>
            <a:r>
              <a:rPr lang="en-IN" altLang="en-US" sz="4800" dirty="0">
                <a:latin typeface="Arial" panose="020B0604020202020204" pitchFamily="34" charset="0"/>
              </a:rPr>
              <a:t>. </a:t>
            </a:r>
            <a:r>
              <a:rPr lang="te-IN" altLang="en-US" sz="4800" dirty="0">
                <a:latin typeface="Arial" panose="020B0604020202020204" pitchFamily="34" charset="0"/>
              </a:rPr>
              <a:t>వర్ణం – పదం – వాక్యం   </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6" name="Content Placeholder 5">
            <a:extLst>
              <a:ext uri="{FF2B5EF4-FFF2-40B4-BE49-F238E27FC236}">
                <a16:creationId xmlns:a16="http://schemas.microsoft.com/office/drawing/2014/main" id="{A13502E0-4536-E7AE-1AB5-0706AE68BF3A}"/>
              </a:ext>
            </a:extLst>
          </p:cNvPr>
          <p:cNvSpPr>
            <a:spLocks noGrp="1"/>
          </p:cNvSpPr>
          <p:nvPr>
            <p:ph idx="1"/>
          </p:nvPr>
        </p:nvSpPr>
        <p:spPr>
          <a:xfrm>
            <a:off x="1210735" y="2643422"/>
            <a:ext cx="10168466" cy="3318936"/>
          </a:xfrm>
        </p:spPr>
        <p:txBody>
          <a:bodyPr>
            <a:noAutofit/>
          </a:bodyPr>
          <a:lstStyle/>
          <a:p>
            <a:pPr marL="0" indent="0">
              <a:buNone/>
            </a:pPr>
            <a:r>
              <a:rPr lang="te-IN" sz="2800" dirty="0">
                <a:solidFill>
                  <a:srgbClr val="000000"/>
                </a:solidFill>
                <a:effectLst/>
                <a:latin typeface="Arial" panose="020B0604020202020204" pitchFamily="34" charset="0"/>
                <a:ea typeface="Calibri" panose="020F0502020204030204" pitchFamily="34" charset="0"/>
              </a:rPr>
              <a:t>జ. మనుషులు మాట్లాడేటప్పుడు వచ్చే శబ్దాన్ని 'ధ్వని' అంటారు. ధ్వనులలో కూడా కొన్ని ప్రధానమైనవి, కొన్ని అప్రధానమైనవి ఉంటాయి. వానిలో ప్రధానమైన ధ్వనులను 'వర్ణం' అంటారు. వర్ణాలు అన్నీ ధ్వనులే కాని ధ్వనులన్నీ వర్ణాలు కావు. ఒక్కోసారి ధ్వనుల సముదాయం కూడా వర్ణమే అవుతుంది.</a:t>
            </a:r>
          </a:p>
        </p:txBody>
      </p:sp>
    </p:spTree>
    <p:extLst>
      <p:ext uri="{BB962C8B-B14F-4D97-AF65-F5344CB8AC3E}">
        <p14:creationId xmlns:p14="http://schemas.microsoft.com/office/powerpoint/2010/main" val="3245934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3355042" y="895642"/>
            <a:ext cx="7200663"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lang="te-IN" altLang="en-US" sz="4800" dirty="0">
                <a:latin typeface="Arial" panose="020B0604020202020204" pitchFamily="34" charset="0"/>
              </a:rPr>
              <a:t>4 </a:t>
            </a:r>
            <a:r>
              <a:rPr lang="en-IN" altLang="en-US" sz="4800" dirty="0">
                <a:latin typeface="Arial" panose="020B0604020202020204" pitchFamily="34" charset="0"/>
              </a:rPr>
              <a:t>. </a:t>
            </a:r>
            <a:r>
              <a:rPr lang="te-IN" altLang="en-US" sz="4800" dirty="0">
                <a:latin typeface="Arial" panose="020B0604020202020204" pitchFamily="34" charset="0"/>
              </a:rPr>
              <a:t>వర్ణం – పదం – వాక్యం   </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6" name="Content Placeholder 5">
            <a:extLst>
              <a:ext uri="{FF2B5EF4-FFF2-40B4-BE49-F238E27FC236}">
                <a16:creationId xmlns:a16="http://schemas.microsoft.com/office/drawing/2014/main" id="{A13502E0-4536-E7AE-1AB5-0706AE68BF3A}"/>
              </a:ext>
            </a:extLst>
          </p:cNvPr>
          <p:cNvSpPr>
            <a:spLocks noGrp="1"/>
          </p:cNvSpPr>
          <p:nvPr>
            <p:ph idx="1"/>
          </p:nvPr>
        </p:nvSpPr>
        <p:spPr>
          <a:xfrm>
            <a:off x="1210735" y="2643422"/>
            <a:ext cx="10168466" cy="3318936"/>
          </a:xfrm>
        </p:spPr>
        <p:txBody>
          <a:bodyPr>
            <a:noAutofit/>
          </a:bodyPr>
          <a:lstStyle/>
          <a:p>
            <a:pPr marL="0" indent="0">
              <a:buNone/>
            </a:pPr>
            <a:r>
              <a:rPr lang="te-IN" sz="2800" dirty="0">
                <a:solidFill>
                  <a:srgbClr val="000000"/>
                </a:solidFill>
                <a:effectLst/>
                <a:latin typeface="Arial" panose="020B0604020202020204" pitchFamily="34" charset="0"/>
                <a:ea typeface="Calibri" panose="020F0502020204030204" pitchFamily="34" charset="0"/>
              </a:rPr>
              <a:t>“అర్థ భేదక శక్తి కలిగిన కనిష్ఠ భాషాంశాన్ని వర్ణం అంటారు” అని ఆచార్య భద్రిరాజు కృష్ణమూర్తిగారు నిర్వచించారు. </a:t>
            </a:r>
          </a:p>
          <a:p>
            <a:pPr marL="0" indent="0">
              <a:buNone/>
            </a:pPr>
            <a:r>
              <a:rPr lang="te-IN" sz="2800" dirty="0">
                <a:solidFill>
                  <a:srgbClr val="000000"/>
                </a:solidFill>
                <a:effectLst/>
                <a:latin typeface="Arial" panose="020B0604020202020204" pitchFamily="34" charset="0"/>
                <a:ea typeface="Calibri" panose="020F0502020204030204" pitchFamily="34" charset="0"/>
              </a:rPr>
              <a:t>ఉదా: అ - ఒక వర్ణం</a:t>
            </a:r>
          </a:p>
          <a:p>
            <a:pPr marL="0" indent="0">
              <a:buNone/>
            </a:pPr>
            <a:r>
              <a:rPr lang="te-IN" sz="2800" dirty="0">
                <a:solidFill>
                  <a:srgbClr val="000000"/>
                </a:solidFill>
                <a:effectLst/>
                <a:latin typeface="Arial" panose="020B0604020202020204" pitchFamily="34" charset="0"/>
                <a:ea typeface="Calibri" panose="020F0502020204030204" pitchFamily="34" charset="0"/>
              </a:rPr>
              <a:t>క - ఇది కూడా ఒక వర్ణమే.</a:t>
            </a:r>
          </a:p>
          <a:p>
            <a:pPr marL="0" indent="0">
              <a:buNone/>
            </a:pPr>
            <a:r>
              <a:rPr lang="te-IN" sz="2800" dirty="0">
                <a:solidFill>
                  <a:srgbClr val="000000"/>
                </a:solidFill>
                <a:effectLst/>
                <a:latin typeface="Arial" panose="020B0604020202020204" pitchFamily="34" charset="0"/>
                <a:ea typeface="Calibri" panose="020F0502020204030204" pitchFamily="34" charset="0"/>
              </a:rPr>
              <a:t>‘అ’ ఒక ధ్వని. కాని ‘క’ లో (క్ + అ) రెండు వర్ణాలు ఉన్నాయి. ఉచ్ఛారణలో 'క' అని ఒకసారే పలుకగలుగుతున్నందు స వలన అది ఒక వర్ణమే అయింది.</a:t>
            </a:r>
          </a:p>
        </p:txBody>
      </p:sp>
    </p:spTree>
    <p:extLst>
      <p:ext uri="{BB962C8B-B14F-4D97-AF65-F5344CB8AC3E}">
        <p14:creationId xmlns:p14="http://schemas.microsoft.com/office/powerpoint/2010/main" val="2020004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3355042" y="895642"/>
            <a:ext cx="7200663"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lang="te-IN" altLang="en-US" sz="4800" dirty="0">
                <a:latin typeface="Arial" panose="020B0604020202020204" pitchFamily="34" charset="0"/>
              </a:rPr>
              <a:t>4 </a:t>
            </a:r>
            <a:r>
              <a:rPr lang="en-IN" altLang="en-US" sz="4800" dirty="0">
                <a:latin typeface="Arial" panose="020B0604020202020204" pitchFamily="34" charset="0"/>
              </a:rPr>
              <a:t>. </a:t>
            </a:r>
            <a:r>
              <a:rPr lang="te-IN" altLang="en-US" sz="4800" dirty="0">
                <a:latin typeface="Arial" panose="020B0604020202020204" pitchFamily="34" charset="0"/>
              </a:rPr>
              <a:t>వర్ణం – పదం – వాక్యం   </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6" name="Content Placeholder 5">
            <a:extLst>
              <a:ext uri="{FF2B5EF4-FFF2-40B4-BE49-F238E27FC236}">
                <a16:creationId xmlns:a16="http://schemas.microsoft.com/office/drawing/2014/main" id="{A13502E0-4536-E7AE-1AB5-0706AE68BF3A}"/>
              </a:ext>
            </a:extLst>
          </p:cNvPr>
          <p:cNvSpPr>
            <a:spLocks noGrp="1"/>
          </p:cNvSpPr>
          <p:nvPr>
            <p:ph idx="1"/>
          </p:nvPr>
        </p:nvSpPr>
        <p:spPr>
          <a:xfrm>
            <a:off x="1210735" y="2643422"/>
            <a:ext cx="10168466" cy="3318936"/>
          </a:xfrm>
        </p:spPr>
        <p:txBody>
          <a:bodyPr>
            <a:noAutofit/>
          </a:bodyPr>
          <a:lstStyle/>
          <a:p>
            <a:pPr marL="0" indent="0">
              <a:buNone/>
            </a:pPr>
            <a:r>
              <a:rPr lang="te-IN" sz="2800" dirty="0">
                <a:solidFill>
                  <a:srgbClr val="000000"/>
                </a:solidFill>
                <a:effectLst/>
                <a:latin typeface="Arial" panose="020B0604020202020204" pitchFamily="34" charset="0"/>
                <a:ea typeface="Calibri" panose="020F0502020204030204" pitchFamily="34" charset="0"/>
              </a:rPr>
              <a:t>వర్ణాలు వ్యస్తంగా అంటే విడిగా ఉంటే వాటికి అర్థాలు ఉండవు. వర్ణాలు పదంగా ఏర్పడినప్పుడు అప్పుడు అవి అర్ధవంతం అవుతాయి. పదాలు అర్థం కలిగి ఉంటాయి. గాని పదాలు ఏర్పడడానికి కారణమైన వర్ణాలకు మాత్రం అర్థంతో అవసరం లేదు అంటే వర్ణానికి అర్థం లేదు..</a:t>
            </a:r>
          </a:p>
        </p:txBody>
      </p:sp>
    </p:spTree>
    <p:extLst>
      <p:ext uri="{BB962C8B-B14F-4D97-AF65-F5344CB8AC3E}">
        <p14:creationId xmlns:p14="http://schemas.microsoft.com/office/powerpoint/2010/main" val="1303570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1572125" y="1350836"/>
            <a:ext cx="9335205" cy="99002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lang="en-IN" altLang="en-US" sz="6600" dirty="0">
                <a:latin typeface="Arial" panose="020B0604020202020204" pitchFamily="34" charset="0"/>
              </a:rPr>
              <a:t>I- </a:t>
            </a:r>
            <a:r>
              <a:rPr lang="te-IN" altLang="en-US" sz="6600" dirty="0">
                <a:latin typeface="Arial" panose="020B0604020202020204" pitchFamily="34" charset="0"/>
              </a:rPr>
              <a:t>వ్యక్తీకరణ నైపుణ్యాలు</a:t>
            </a:r>
            <a:endParaRPr kumimoji="0" lang="en-US" altLang="en-US" sz="66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ED4BA069-DA18-C245-D30F-C613AECEA1A9}"/>
              </a:ext>
            </a:extLst>
          </p:cNvPr>
          <p:cNvSpPr>
            <a:spLocks noChangeArrowheads="1"/>
          </p:cNvSpPr>
          <p:nvPr/>
        </p:nvSpPr>
        <p:spPr bwMode="auto">
          <a:xfrm>
            <a:off x="2566068" y="2768495"/>
            <a:ext cx="7059864" cy="163635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IN" altLang="en-US" sz="5400" b="0" i="0" u="none" strike="noStrike" cap="none" normalizeH="0" baseline="0" dirty="0">
                <a:ln>
                  <a:noFill/>
                </a:ln>
                <a:solidFill>
                  <a:schemeClr val="tx1"/>
                </a:solidFill>
                <a:effectLst/>
                <a:latin typeface="Arial" panose="020B0604020202020204" pitchFamily="34" charset="0"/>
              </a:rPr>
              <a:t>1. </a:t>
            </a:r>
            <a:r>
              <a:rPr lang="te-IN" altLang="en-US" sz="5400" dirty="0">
                <a:latin typeface="Arial" panose="020B0604020202020204" pitchFamily="34" charset="0"/>
              </a:rPr>
              <a:t>బాషా – నిర్వచనాలు, లక్షణాలు </a:t>
            </a:r>
            <a:r>
              <a:rPr kumimoji="0" lang="te-IN" altLang="en-US" sz="5400" b="0" i="0" u="none" strike="noStrike" cap="none" normalizeH="0" baseline="0" dirty="0">
                <a:ln>
                  <a:noFill/>
                </a:ln>
                <a:solidFill>
                  <a:schemeClr val="tx1"/>
                </a:solidFill>
                <a:effectLst/>
                <a:latin typeface="Arial" panose="020B0604020202020204" pitchFamily="34" charset="0"/>
              </a:rPr>
              <a:t> </a:t>
            </a:r>
            <a:endParaRPr kumimoji="0" lang="en-US" altLang="en-US" sz="5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29412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3355042" y="895642"/>
            <a:ext cx="7200663"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lang="te-IN" altLang="en-US" sz="4800" dirty="0">
                <a:latin typeface="Arial" panose="020B0604020202020204" pitchFamily="34" charset="0"/>
              </a:rPr>
              <a:t>4 </a:t>
            </a:r>
            <a:r>
              <a:rPr lang="en-IN" altLang="en-US" sz="4800" dirty="0">
                <a:latin typeface="Arial" panose="020B0604020202020204" pitchFamily="34" charset="0"/>
              </a:rPr>
              <a:t>. </a:t>
            </a:r>
            <a:r>
              <a:rPr lang="te-IN" altLang="en-US" sz="4800" dirty="0">
                <a:latin typeface="Arial" panose="020B0604020202020204" pitchFamily="34" charset="0"/>
              </a:rPr>
              <a:t>వర్ణం – పదం – వాక్యం   </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6" name="Content Placeholder 5">
            <a:extLst>
              <a:ext uri="{FF2B5EF4-FFF2-40B4-BE49-F238E27FC236}">
                <a16:creationId xmlns:a16="http://schemas.microsoft.com/office/drawing/2014/main" id="{A13502E0-4536-E7AE-1AB5-0706AE68BF3A}"/>
              </a:ext>
            </a:extLst>
          </p:cNvPr>
          <p:cNvSpPr>
            <a:spLocks noGrp="1"/>
          </p:cNvSpPr>
          <p:nvPr>
            <p:ph idx="1"/>
          </p:nvPr>
        </p:nvSpPr>
        <p:spPr>
          <a:xfrm>
            <a:off x="1659467" y="3188611"/>
            <a:ext cx="9804400" cy="785578"/>
          </a:xfrm>
        </p:spPr>
        <p:txBody>
          <a:bodyPr>
            <a:noAutofit/>
          </a:bodyPr>
          <a:lstStyle/>
          <a:p>
            <a:pPr marL="0" indent="0">
              <a:buNone/>
            </a:pPr>
            <a:r>
              <a:rPr lang="te-IN" sz="4000" dirty="0">
                <a:solidFill>
                  <a:srgbClr val="000000"/>
                </a:solidFill>
                <a:effectLst/>
                <a:latin typeface="Arial" panose="020B0604020202020204" pitchFamily="34" charset="0"/>
                <a:ea typeface="Calibri" panose="020F0502020204030204" pitchFamily="34" charset="0"/>
              </a:rPr>
              <a:t>2. పదం - పదాంశం స్వరూపాలను చర్చించండి.</a:t>
            </a:r>
          </a:p>
        </p:txBody>
      </p:sp>
    </p:spTree>
    <p:extLst>
      <p:ext uri="{BB962C8B-B14F-4D97-AF65-F5344CB8AC3E}">
        <p14:creationId xmlns:p14="http://schemas.microsoft.com/office/powerpoint/2010/main" val="2010193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3355042" y="895642"/>
            <a:ext cx="7200663"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lang="te-IN" altLang="en-US" sz="4800" dirty="0">
                <a:latin typeface="Arial" panose="020B0604020202020204" pitchFamily="34" charset="0"/>
              </a:rPr>
              <a:t>4 </a:t>
            </a:r>
            <a:r>
              <a:rPr lang="en-IN" altLang="en-US" sz="4800" dirty="0">
                <a:latin typeface="Arial" panose="020B0604020202020204" pitchFamily="34" charset="0"/>
              </a:rPr>
              <a:t>. </a:t>
            </a:r>
            <a:r>
              <a:rPr lang="te-IN" altLang="en-US" sz="4800" dirty="0">
                <a:latin typeface="Arial" panose="020B0604020202020204" pitchFamily="34" charset="0"/>
              </a:rPr>
              <a:t>వర్ణం – పదం – వాక్యం   </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6" name="Content Placeholder 5">
            <a:extLst>
              <a:ext uri="{FF2B5EF4-FFF2-40B4-BE49-F238E27FC236}">
                <a16:creationId xmlns:a16="http://schemas.microsoft.com/office/drawing/2014/main" id="{A13502E0-4536-E7AE-1AB5-0706AE68BF3A}"/>
              </a:ext>
            </a:extLst>
          </p:cNvPr>
          <p:cNvSpPr>
            <a:spLocks noGrp="1"/>
          </p:cNvSpPr>
          <p:nvPr>
            <p:ph idx="1"/>
          </p:nvPr>
        </p:nvSpPr>
        <p:spPr>
          <a:xfrm>
            <a:off x="1210735" y="2643422"/>
            <a:ext cx="10168466" cy="1386711"/>
          </a:xfrm>
        </p:spPr>
        <p:txBody>
          <a:bodyPr>
            <a:noAutofit/>
          </a:bodyPr>
          <a:lstStyle/>
          <a:p>
            <a:pPr marL="0" indent="0">
              <a:buNone/>
            </a:pPr>
            <a:r>
              <a:rPr lang="te-IN" sz="2800" dirty="0">
                <a:solidFill>
                  <a:srgbClr val="000000"/>
                </a:solidFill>
                <a:effectLst/>
                <a:latin typeface="Arial" panose="020B0604020202020204" pitchFamily="34" charset="0"/>
                <a:ea typeface="Calibri" panose="020F0502020204030204" pitchFamily="34" charset="0"/>
              </a:rPr>
              <a:t>జ. పదం - అనేకమైన వర్ణాల సమూహాన్ని పదం అంటారు. పలక, అలక అనే పదాల్లో అర్థభేదాన్ని కలిగించే వర్ణాలు ఉన్నాయి. </a:t>
            </a:r>
          </a:p>
          <a:p>
            <a:pPr marL="0" indent="0">
              <a:buNone/>
            </a:pPr>
            <a:r>
              <a:rPr lang="te-IN" sz="2800" dirty="0">
                <a:solidFill>
                  <a:srgbClr val="000000"/>
                </a:solidFill>
                <a:effectLst/>
                <a:latin typeface="Arial" panose="020B0604020202020204" pitchFamily="34" charset="0"/>
                <a:ea typeface="Calibri" panose="020F0502020204030204" pitchFamily="34" charset="0"/>
              </a:rPr>
              <a:t>అందుచేత అవి అర్థభేదం కలిగిన పదాలుగా వ్యవహారంలో ఉన్నాయి.</a:t>
            </a:r>
          </a:p>
        </p:txBody>
      </p:sp>
    </p:spTree>
    <p:extLst>
      <p:ext uri="{BB962C8B-B14F-4D97-AF65-F5344CB8AC3E}">
        <p14:creationId xmlns:p14="http://schemas.microsoft.com/office/powerpoint/2010/main" val="2349868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2048934" y="895642"/>
            <a:ext cx="8506772"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te-IN" altLang="en-US" sz="4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 బాషా – నిర్వచనాలు, లక్షణాలు </a:t>
            </a:r>
            <a:endParaRPr kumimoji="0" lang="en-US" altLang="en-US" sz="4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Content Placeholder 5">
            <a:extLst>
              <a:ext uri="{FF2B5EF4-FFF2-40B4-BE49-F238E27FC236}">
                <a16:creationId xmlns:a16="http://schemas.microsoft.com/office/drawing/2014/main" id="{A13502E0-4536-E7AE-1AB5-0706AE68BF3A}"/>
              </a:ext>
            </a:extLst>
          </p:cNvPr>
          <p:cNvSpPr>
            <a:spLocks noGrp="1"/>
          </p:cNvSpPr>
          <p:nvPr>
            <p:ph idx="1"/>
          </p:nvPr>
        </p:nvSpPr>
        <p:spPr>
          <a:xfrm>
            <a:off x="1210735" y="2643422"/>
            <a:ext cx="10168466" cy="3318936"/>
          </a:xfrm>
        </p:spPr>
        <p:txBody>
          <a:bodyPr>
            <a:noAutofit/>
          </a:bodyPr>
          <a:lstStyle/>
          <a:p>
            <a:pPr marL="0" indent="0">
              <a:buNone/>
            </a:pPr>
            <a:r>
              <a:rPr lang="te-IN" sz="2800" dirty="0">
                <a:solidFill>
                  <a:srgbClr val="000000"/>
                </a:solidFill>
                <a:effectLst/>
                <a:latin typeface="Arial" panose="020B0604020202020204" pitchFamily="34" charset="0"/>
                <a:ea typeface="Calibri" panose="020F0502020204030204" pitchFamily="34" charset="0"/>
              </a:rPr>
              <a:t>1. భాషకు సంబంధించిన నిర్వచనాలను తెలపండి. (లేదా) భాషను ఎవరెవరు ఏయే విధంగా నిర్వచించారు ?.</a:t>
            </a:r>
          </a:p>
        </p:txBody>
      </p:sp>
    </p:spTree>
    <p:extLst>
      <p:ext uri="{BB962C8B-B14F-4D97-AF65-F5344CB8AC3E}">
        <p14:creationId xmlns:p14="http://schemas.microsoft.com/office/powerpoint/2010/main" val="1396441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2033115" y="1149642"/>
            <a:ext cx="8523705"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te-IN" altLang="en-US" sz="4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 బాషా – నిర్వచనాలు, లక్షణాలు </a:t>
            </a:r>
            <a:endParaRPr kumimoji="0" lang="en-US" altLang="en-US" sz="4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Content Placeholder 5">
            <a:extLst>
              <a:ext uri="{FF2B5EF4-FFF2-40B4-BE49-F238E27FC236}">
                <a16:creationId xmlns:a16="http://schemas.microsoft.com/office/drawing/2014/main" id="{A13502E0-4536-E7AE-1AB5-0706AE68BF3A}"/>
              </a:ext>
            </a:extLst>
          </p:cNvPr>
          <p:cNvSpPr>
            <a:spLocks noGrp="1"/>
          </p:cNvSpPr>
          <p:nvPr>
            <p:ph idx="1"/>
          </p:nvPr>
        </p:nvSpPr>
        <p:spPr>
          <a:xfrm>
            <a:off x="1210735" y="2643422"/>
            <a:ext cx="10168466" cy="3318936"/>
          </a:xfrm>
        </p:spPr>
        <p:txBody>
          <a:bodyPr>
            <a:noAutofit/>
          </a:bodyPr>
          <a:lstStyle/>
          <a:p>
            <a:pPr marL="0" indent="0">
              <a:buNone/>
            </a:pPr>
            <a:r>
              <a:rPr lang="te-IN" sz="2800" dirty="0">
                <a:solidFill>
                  <a:srgbClr val="000000"/>
                </a:solidFill>
                <a:effectLst/>
                <a:latin typeface="Arial" panose="020B0604020202020204" pitchFamily="34" charset="0"/>
                <a:ea typeface="Calibri" panose="020F0502020204030204" pitchFamily="34" charset="0"/>
              </a:rPr>
              <a:t>జ. భాషను ప్రపంచవ్యాప్తంగా ఉన్న భాషా శాస్త్రవేత్తలు రకరకాలుగా నిర్వచించారు. సంస్కృతంలో 'భాషింపబడేది భాష’ అంటూ “భాష్యతే ఇతి భాషా" అని వ్యుత్పత్తిని చెప్పారు.</a:t>
            </a:r>
            <a:endParaRPr lang="en-IN" sz="2800" dirty="0">
              <a:solidFill>
                <a:srgbClr val="000000"/>
              </a:solidFill>
              <a:effectLst/>
              <a:latin typeface="Arial" panose="020B0604020202020204" pitchFamily="34" charset="0"/>
              <a:ea typeface="Calibri" panose="020F0502020204030204" pitchFamily="34" charset="0"/>
            </a:endParaRPr>
          </a:p>
          <a:p>
            <a:pPr marL="0" indent="0">
              <a:buNone/>
            </a:pPr>
            <a:r>
              <a:rPr lang="te-IN" sz="2800" dirty="0">
                <a:solidFill>
                  <a:srgbClr val="000000"/>
                </a:solidFill>
                <a:effectLst/>
                <a:latin typeface="Arial" panose="020B0604020202020204" pitchFamily="34" charset="0"/>
                <a:ea typeface="Calibri" panose="020F0502020204030204" pitchFamily="34" charset="0"/>
              </a:rPr>
              <a:t>స్టూర్ట్వెంట్ అనే భాషావేత్త “ఒక సమాజంలోని సభ్యులు సహకరించు కోడానికి ఉపయోగించే స్వచ్ఛంద వాచిక సంకేతాల వ్యవస్థయే భాష" అని నిర్వచనం చెప్పారు. </a:t>
            </a:r>
            <a:endParaRPr lang="en-IN" sz="2800" dirty="0">
              <a:solidFill>
                <a:srgbClr val="000000"/>
              </a:solidFill>
              <a:effectLst/>
              <a:latin typeface="Arial" panose="020B0604020202020204" pitchFamily="34" charset="0"/>
              <a:ea typeface="Calibri" panose="020F0502020204030204" pitchFamily="34" charset="0"/>
            </a:endParaRPr>
          </a:p>
          <a:p>
            <a:pPr marL="0" indent="0">
              <a:buNone/>
            </a:pPr>
            <a:endParaRPr lang="te-IN" sz="2800" dirty="0">
              <a:solidFill>
                <a:srgbClr val="000000"/>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400792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2286000" y="1081909"/>
            <a:ext cx="8422105"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kumimoji="0" lang="en-IN" altLang="en-US" sz="4800" b="0" i="0" u="none" strike="noStrike" cap="none" normalizeH="0" baseline="0" dirty="0">
                <a:ln>
                  <a:noFill/>
                </a:ln>
                <a:solidFill>
                  <a:schemeClr val="tx1"/>
                </a:solidFill>
                <a:effectLst/>
                <a:latin typeface="Arial" panose="020B0604020202020204" pitchFamily="34" charset="0"/>
              </a:rPr>
              <a:t>1. </a:t>
            </a:r>
            <a:r>
              <a:rPr lang="te-IN" altLang="en-US" sz="4800" dirty="0">
                <a:latin typeface="Arial" panose="020B0604020202020204" pitchFamily="34" charset="0"/>
              </a:rPr>
              <a:t>బాషా – నిర్వచనాలు, లక్షణాలు </a:t>
            </a:r>
            <a:r>
              <a:rPr kumimoji="0" lang="te-IN" altLang="en-US" sz="4800" b="0" i="0" u="none" strike="noStrike" cap="none" normalizeH="0" baseline="0" dirty="0">
                <a:ln>
                  <a:noFill/>
                </a:ln>
                <a:solidFill>
                  <a:schemeClr val="tx1"/>
                </a:solidFill>
                <a:effectLst/>
                <a:latin typeface="Arial" panose="020B0604020202020204" pitchFamily="34" charset="0"/>
              </a:rPr>
              <a:t> </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6" name="Content Placeholder 5">
            <a:extLst>
              <a:ext uri="{FF2B5EF4-FFF2-40B4-BE49-F238E27FC236}">
                <a16:creationId xmlns:a16="http://schemas.microsoft.com/office/drawing/2014/main" id="{A13502E0-4536-E7AE-1AB5-0706AE68BF3A}"/>
              </a:ext>
            </a:extLst>
          </p:cNvPr>
          <p:cNvSpPr>
            <a:spLocks noGrp="1"/>
          </p:cNvSpPr>
          <p:nvPr>
            <p:ph idx="1"/>
          </p:nvPr>
        </p:nvSpPr>
        <p:spPr>
          <a:xfrm>
            <a:off x="1210735" y="2643422"/>
            <a:ext cx="10168466" cy="3318936"/>
          </a:xfrm>
        </p:spPr>
        <p:txBody>
          <a:bodyPr>
            <a:noAutofit/>
          </a:bodyPr>
          <a:lstStyle/>
          <a:p>
            <a:pPr marL="0" indent="0">
              <a:buNone/>
            </a:pPr>
            <a:r>
              <a:rPr lang="te-IN" sz="2800" dirty="0">
                <a:solidFill>
                  <a:srgbClr val="000000"/>
                </a:solidFill>
                <a:effectLst/>
                <a:latin typeface="Arial" panose="020B0604020202020204" pitchFamily="34" charset="0"/>
                <a:ea typeface="Calibri" panose="020F0502020204030204" pitchFamily="34" charset="0"/>
              </a:rPr>
              <a:t>బ్లూక్ &amp; ట్రేగర్ “ఒక సాంఘిక సముదాయం సహకరించుకోడానికి సాధనమైన స్వచ్ఛంద వాచిక సంకేతాల వ్యవస్థయే భాష" అని నిర్వచించారు.</a:t>
            </a:r>
            <a:endParaRPr lang="en-IN" sz="2800" dirty="0">
              <a:solidFill>
                <a:srgbClr val="000000"/>
              </a:solidFill>
              <a:effectLst/>
              <a:latin typeface="Arial" panose="020B0604020202020204" pitchFamily="34" charset="0"/>
              <a:ea typeface="Calibri" panose="020F0502020204030204" pitchFamily="34" charset="0"/>
            </a:endParaRPr>
          </a:p>
          <a:p>
            <a:pPr marL="0" indent="0">
              <a:buNone/>
            </a:pPr>
            <a:r>
              <a:rPr lang="te-IN" sz="2800" dirty="0">
                <a:solidFill>
                  <a:srgbClr val="000000"/>
                </a:solidFill>
                <a:effectLst/>
                <a:latin typeface="Arial" panose="020B0604020202020204" pitchFamily="34" charset="0"/>
                <a:ea typeface="Calibri" panose="020F0502020204030204" pitchFamily="34" charset="0"/>
              </a:rPr>
              <a:t>“చిత్త స్థితిని వ్యక్తం చేసేందుకు చేసిన ఉద్దేశపూర్వక ధ్వనుల ఉచ్ఛారణయే భాష" అని మాంటీ అన్నారు. “బుద్ధి జీవుల అనుభవాల అభివ్యక్తి భాష" అని ఇజ్లర్ పేర్కొన్నారు.</a:t>
            </a:r>
            <a:endParaRPr lang="en-IN" sz="2800" dirty="0">
              <a:solidFill>
                <a:srgbClr val="000000"/>
              </a:solidFill>
              <a:effectLst/>
              <a:latin typeface="Arial" panose="020B0604020202020204" pitchFamily="34" charset="0"/>
              <a:ea typeface="Calibri" panose="020F0502020204030204" pitchFamily="34" charset="0"/>
            </a:endParaRPr>
          </a:p>
          <a:p>
            <a:pPr marL="0" indent="0">
              <a:buNone/>
            </a:pPr>
            <a:endParaRPr lang="te-IN" sz="2800" dirty="0">
              <a:solidFill>
                <a:srgbClr val="000000"/>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214017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2252134" y="895642"/>
            <a:ext cx="8303572"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kumimoji="0" lang="en-IN" altLang="en-US" sz="4800" b="0" i="0" u="none" strike="noStrike" cap="none" normalizeH="0" baseline="0" dirty="0">
                <a:ln>
                  <a:noFill/>
                </a:ln>
                <a:solidFill>
                  <a:schemeClr val="tx1"/>
                </a:solidFill>
                <a:effectLst/>
                <a:latin typeface="Arial" panose="020B0604020202020204" pitchFamily="34" charset="0"/>
              </a:rPr>
              <a:t>1. </a:t>
            </a:r>
            <a:r>
              <a:rPr lang="te-IN" altLang="en-US" sz="4800" dirty="0">
                <a:latin typeface="Arial" panose="020B0604020202020204" pitchFamily="34" charset="0"/>
              </a:rPr>
              <a:t>బాషా – నిర్వచనాలు, లక్షణాలు </a:t>
            </a:r>
            <a:r>
              <a:rPr kumimoji="0" lang="te-IN" altLang="en-US" sz="4800" b="0" i="0" u="none" strike="noStrike" cap="none" normalizeH="0" baseline="0" dirty="0">
                <a:ln>
                  <a:noFill/>
                </a:ln>
                <a:solidFill>
                  <a:schemeClr val="tx1"/>
                </a:solidFill>
                <a:effectLst/>
                <a:latin typeface="Arial" panose="020B0604020202020204" pitchFamily="34" charset="0"/>
              </a:rPr>
              <a:t> </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6" name="Content Placeholder 5">
            <a:extLst>
              <a:ext uri="{FF2B5EF4-FFF2-40B4-BE49-F238E27FC236}">
                <a16:creationId xmlns:a16="http://schemas.microsoft.com/office/drawing/2014/main" id="{A13502E0-4536-E7AE-1AB5-0706AE68BF3A}"/>
              </a:ext>
            </a:extLst>
          </p:cNvPr>
          <p:cNvSpPr>
            <a:spLocks noGrp="1"/>
          </p:cNvSpPr>
          <p:nvPr>
            <p:ph idx="1"/>
          </p:nvPr>
        </p:nvSpPr>
        <p:spPr>
          <a:xfrm>
            <a:off x="668868" y="2050755"/>
            <a:ext cx="11201398" cy="3318936"/>
          </a:xfrm>
        </p:spPr>
        <p:txBody>
          <a:bodyPr>
            <a:noAutofit/>
          </a:bodyPr>
          <a:lstStyle/>
          <a:p>
            <a:pPr marL="0" indent="0">
              <a:buNone/>
            </a:pPr>
            <a:r>
              <a:rPr lang="te-IN" sz="2800" dirty="0">
                <a:solidFill>
                  <a:srgbClr val="000000"/>
                </a:solidFill>
                <a:effectLst/>
                <a:latin typeface="Arial" panose="020B0604020202020204" pitchFamily="34" charset="0"/>
                <a:ea typeface="Calibri" panose="020F0502020204030204" pitchFamily="34" charset="0"/>
              </a:rPr>
              <a:t>"అలవోకగా ఉత్పన్నమయ్యే కంఠధ్వనుల సాధనాలతో మానవతా సంబంధమైన సహజేతర పద్ధతి ద్వారా మానవోద్రేకాలను, ఆలోచనలను, వాంఛలను తెలియజేసేది భాష" అని సఫేర్ అనే భాషాశాస్త్రవేత్త చెప్పారు.</a:t>
            </a:r>
          </a:p>
          <a:p>
            <a:pPr marL="0" indent="0">
              <a:buNone/>
            </a:pPr>
            <a:r>
              <a:rPr lang="te-IN" sz="2800" dirty="0">
                <a:solidFill>
                  <a:srgbClr val="000000"/>
                </a:solidFill>
                <a:effectLst/>
                <a:latin typeface="Arial" panose="020B0604020202020204" pitchFamily="34" charset="0"/>
                <a:ea typeface="Calibri" panose="020F0502020204030204" pitchFamily="34" charset="0"/>
              </a:rPr>
              <a:t> "మౌఖిక ధ్వనుల / కంఠ ధ్వనుల స్వతంత్ర వ్యవస్థ భాష" అని సైమన్ పాటర్ తెలియజేశారు.</a:t>
            </a:r>
          </a:p>
          <a:p>
            <a:pPr marL="0" indent="0">
              <a:buNone/>
            </a:pPr>
            <a:r>
              <a:rPr lang="te-IN" sz="2800" dirty="0">
                <a:solidFill>
                  <a:srgbClr val="000000"/>
                </a:solidFill>
                <a:effectLst/>
                <a:latin typeface="Arial" panose="020B0604020202020204" pitchFamily="34" charset="0"/>
                <a:ea typeface="Calibri" panose="020F0502020204030204" pitchFamily="34" charset="0"/>
              </a:rPr>
              <a:t>“మనసులోని భావ పరంపరను ఏ వాక్యాలు, ఏ పదాలు ఎదుటివారికి అందిస్తాయో,</a:t>
            </a:r>
            <a:endParaRPr lang="en-IN" sz="2800" dirty="0">
              <a:solidFill>
                <a:srgbClr val="000000"/>
              </a:solidFill>
              <a:effectLst/>
              <a:latin typeface="Arial" panose="020B0604020202020204" pitchFamily="34" charset="0"/>
              <a:ea typeface="Calibri" panose="020F0502020204030204" pitchFamily="34" charset="0"/>
            </a:endParaRPr>
          </a:p>
          <a:p>
            <a:pPr marL="0" indent="0">
              <a:buNone/>
            </a:pPr>
            <a:r>
              <a:rPr lang="te-IN" sz="2800" dirty="0">
                <a:solidFill>
                  <a:srgbClr val="000000"/>
                </a:solidFill>
                <a:effectLst/>
                <a:latin typeface="Arial" panose="020B0604020202020204" pitchFamily="34" charset="0"/>
                <a:ea typeface="Calibri" panose="020F0502020204030204" pitchFamily="34" charset="0"/>
              </a:rPr>
              <a:t>ఆ వాక్యాలు పదాలే భాష” అని రామచంద్రవర్మ భాషను నిర్వచించారు.</a:t>
            </a:r>
          </a:p>
          <a:p>
            <a:pPr marL="0" indent="0">
              <a:buNone/>
            </a:pPr>
            <a:endParaRPr lang="te-IN" sz="2800" dirty="0">
              <a:solidFill>
                <a:srgbClr val="000000"/>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304857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2252134" y="895642"/>
            <a:ext cx="8303572"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kumimoji="0" lang="en-IN" altLang="en-US" sz="4800" b="0" i="0" u="none" strike="noStrike" cap="none" normalizeH="0" baseline="0" dirty="0">
                <a:ln>
                  <a:noFill/>
                </a:ln>
                <a:solidFill>
                  <a:schemeClr val="tx1"/>
                </a:solidFill>
                <a:effectLst/>
                <a:latin typeface="Arial" panose="020B0604020202020204" pitchFamily="34" charset="0"/>
              </a:rPr>
              <a:t>1. </a:t>
            </a:r>
            <a:r>
              <a:rPr lang="te-IN" altLang="en-US" sz="4800" dirty="0">
                <a:latin typeface="Arial" panose="020B0604020202020204" pitchFamily="34" charset="0"/>
              </a:rPr>
              <a:t>బాషా – నిర్వచనాలు, లక్షణాలు </a:t>
            </a:r>
            <a:r>
              <a:rPr kumimoji="0" lang="te-IN" altLang="en-US" sz="4800" b="0" i="0" u="none" strike="noStrike" cap="none" normalizeH="0" baseline="0" dirty="0">
                <a:ln>
                  <a:noFill/>
                </a:ln>
                <a:solidFill>
                  <a:schemeClr val="tx1"/>
                </a:solidFill>
                <a:effectLst/>
                <a:latin typeface="Arial" panose="020B0604020202020204" pitchFamily="34" charset="0"/>
              </a:rPr>
              <a:t> </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6" name="Content Placeholder 5">
            <a:extLst>
              <a:ext uri="{FF2B5EF4-FFF2-40B4-BE49-F238E27FC236}">
                <a16:creationId xmlns:a16="http://schemas.microsoft.com/office/drawing/2014/main" id="{A13502E0-4536-E7AE-1AB5-0706AE68BF3A}"/>
              </a:ext>
            </a:extLst>
          </p:cNvPr>
          <p:cNvSpPr>
            <a:spLocks noGrp="1"/>
          </p:cNvSpPr>
          <p:nvPr>
            <p:ph idx="1"/>
          </p:nvPr>
        </p:nvSpPr>
        <p:spPr>
          <a:xfrm>
            <a:off x="803221" y="2220089"/>
            <a:ext cx="11201398" cy="3318936"/>
          </a:xfrm>
        </p:spPr>
        <p:txBody>
          <a:bodyPr>
            <a:noAutofit/>
          </a:bodyPr>
          <a:lstStyle/>
          <a:p>
            <a:pPr marL="0" indent="0">
              <a:buNone/>
            </a:pPr>
            <a:r>
              <a:rPr lang="te-IN" sz="2800" dirty="0">
                <a:solidFill>
                  <a:srgbClr val="000000"/>
                </a:solidFill>
                <a:effectLst/>
                <a:latin typeface="Arial" panose="020B0604020202020204" pitchFamily="34" charset="0"/>
                <a:ea typeface="Calibri" panose="020F0502020204030204" pitchFamily="34" charset="0"/>
              </a:rPr>
              <a:t>పైన చెప్పిన నిర్వచనాల్లో స్టూర్వెంట్, బ్లూక్ &amp; ట్రేగర్, సఫేర్ వంటి భాషావేత్తల నిర్వచనాలు సమంజసంగా ఉన్నాయి అనిపిస్తుంది. వ్యాకరణ పండితులయితే 'ప్రకృతి, ప్రత్యయ పద నిరూపణే భాష' అని పేర్కొన్నారు.</a:t>
            </a:r>
          </a:p>
          <a:p>
            <a:pPr marL="0" indent="0">
              <a:buNone/>
            </a:pPr>
            <a:r>
              <a:rPr lang="te-IN" sz="2800" dirty="0">
                <a:solidFill>
                  <a:srgbClr val="000000"/>
                </a:solidFill>
                <a:effectLst/>
                <a:latin typeface="Arial" panose="020B0604020202020204" pitchFamily="34" charset="0"/>
                <a:ea typeface="Calibri" panose="020F0502020204030204" pitchFamily="34" charset="0"/>
              </a:rPr>
              <a:t>భారతీయ కవి అయిన కాళిదాసు భాషకు శబ్దార్థాలు అర్ధనారీశ్వరులైన పార్వతీ పరమేశ్వరుల వంటివని వర్ణించారు.</a:t>
            </a:r>
          </a:p>
          <a:p>
            <a:pPr marL="0" indent="0">
              <a:buNone/>
            </a:pPr>
            <a:endParaRPr lang="te-IN" sz="2800" dirty="0">
              <a:solidFill>
                <a:srgbClr val="000000"/>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456600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2469591" y="1350836"/>
            <a:ext cx="9335205" cy="99002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lang="en-IN" altLang="en-US" sz="6600" dirty="0">
                <a:latin typeface="Arial" panose="020B0604020202020204" pitchFamily="34" charset="0"/>
              </a:rPr>
              <a:t>I- </a:t>
            </a:r>
            <a:r>
              <a:rPr lang="te-IN" altLang="en-US" sz="6600" dirty="0">
                <a:latin typeface="Arial" panose="020B0604020202020204" pitchFamily="34" charset="0"/>
              </a:rPr>
              <a:t>వ్యక్తీకరణ నైపుణ్యాలు</a:t>
            </a:r>
            <a:endParaRPr kumimoji="0" lang="en-US" altLang="en-US" sz="66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ED4BA069-DA18-C245-D30F-C613AECEA1A9}"/>
              </a:ext>
            </a:extLst>
          </p:cNvPr>
          <p:cNvSpPr>
            <a:spLocks noChangeArrowheads="1"/>
          </p:cNvSpPr>
          <p:nvPr/>
        </p:nvSpPr>
        <p:spPr bwMode="auto">
          <a:xfrm>
            <a:off x="1738598" y="3026321"/>
            <a:ext cx="9168732" cy="80535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lang="en-IN" altLang="en-US" sz="5400" dirty="0">
                <a:latin typeface="Arial" panose="020B0604020202020204" pitchFamily="34" charset="0"/>
              </a:rPr>
              <a:t>2. </a:t>
            </a:r>
            <a:r>
              <a:rPr lang="te-IN" altLang="en-US" sz="5400" dirty="0">
                <a:latin typeface="Arial" panose="020B0604020202020204" pitchFamily="34" charset="0"/>
              </a:rPr>
              <a:t>బాషా – అవశ్యకత, ప్రయోజనాలు </a:t>
            </a:r>
            <a:endParaRPr kumimoji="0" lang="en-US" altLang="en-US" sz="5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46708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2286000" y="895642"/>
            <a:ext cx="8269705"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te-IN" altLang="en-US" sz="4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 బాషా – అవశ్యకత, ప్రయోజనాలు </a:t>
            </a:r>
          </a:p>
        </p:txBody>
      </p:sp>
      <p:sp>
        <p:nvSpPr>
          <p:cNvPr id="6" name="Content Placeholder 5">
            <a:extLst>
              <a:ext uri="{FF2B5EF4-FFF2-40B4-BE49-F238E27FC236}">
                <a16:creationId xmlns:a16="http://schemas.microsoft.com/office/drawing/2014/main" id="{A13502E0-4536-E7AE-1AB5-0706AE68BF3A}"/>
              </a:ext>
            </a:extLst>
          </p:cNvPr>
          <p:cNvSpPr>
            <a:spLocks noGrp="1"/>
          </p:cNvSpPr>
          <p:nvPr>
            <p:ph idx="1"/>
          </p:nvPr>
        </p:nvSpPr>
        <p:spPr>
          <a:xfrm>
            <a:off x="1954686" y="3207955"/>
            <a:ext cx="8932331" cy="713024"/>
          </a:xfrm>
        </p:spPr>
        <p:txBody>
          <a:bodyPr>
            <a:noAutofit/>
          </a:bodyPr>
          <a:lstStyle/>
          <a:p>
            <a:pPr marL="0" indent="0">
              <a:buNone/>
            </a:pPr>
            <a:r>
              <a:rPr lang="te-IN" sz="4000" dirty="0">
                <a:solidFill>
                  <a:srgbClr val="000000"/>
                </a:solidFill>
                <a:effectLst/>
                <a:latin typeface="Arial" panose="020B0604020202020204" pitchFamily="34" charset="0"/>
                <a:ea typeface="Calibri" panose="020F0502020204030204" pitchFamily="34" charset="0"/>
              </a:rPr>
              <a:t>1. భాష యొక్క ఆవశ్యకతను తెలియజేయండి</a:t>
            </a:r>
          </a:p>
        </p:txBody>
      </p:sp>
    </p:spTree>
    <p:extLst>
      <p:ext uri="{BB962C8B-B14F-4D97-AF65-F5344CB8AC3E}">
        <p14:creationId xmlns:p14="http://schemas.microsoft.com/office/powerpoint/2010/main" val="287648356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310</TotalTime>
  <Words>743</Words>
  <Application>Microsoft Office PowerPoint</Application>
  <PresentationFormat>Widescreen</PresentationFormat>
  <Paragraphs>77</Paragraphs>
  <Slides>21</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Cambria</vt:lpstr>
      <vt:lpstr>Garamond</vt:lpstr>
      <vt:lpstr>Segoe UI</vt:lpstr>
      <vt:lpstr>Times New Roman</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BHARAT RAJU</dc:creator>
  <cp:lastModifiedBy>BHARAT RAJU</cp:lastModifiedBy>
  <cp:revision>30</cp:revision>
  <dcterms:created xsi:type="dcterms:W3CDTF">2024-06-28T17:51:31Z</dcterms:created>
  <dcterms:modified xsi:type="dcterms:W3CDTF">2024-06-30T19:36:36Z</dcterms:modified>
</cp:coreProperties>
</file>