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0"/>
  </p:notesMasterIdLst>
  <p:sldIdLst>
    <p:sldId id="264" r:id="rId2"/>
    <p:sldId id="256" r:id="rId3"/>
    <p:sldId id="270" r:id="rId4"/>
    <p:sldId id="271" r:id="rId5"/>
    <p:sldId id="272" r:id="rId6"/>
    <p:sldId id="273" r:id="rId7"/>
    <p:sldId id="274" r:id="rId8"/>
    <p:sldId id="275"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832" autoAdjust="0"/>
    <p:restoredTop sz="94660"/>
  </p:normalViewPr>
  <p:slideViewPr>
    <p:cSldViewPr snapToGrid="0">
      <p:cViewPr varScale="1">
        <p:scale>
          <a:sx n="49" d="100"/>
          <a:sy n="49" d="100"/>
        </p:scale>
        <p:origin x="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8BC70E-1F9F-46B6-B781-42CC924176BC}" type="datetimeFigureOut">
              <a:rPr lang="en-IN" smtClean="0"/>
              <a:t>01-07-2024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E4D3B1-12FC-41E4-BB71-0E9D635E88FE}" type="slidenum">
              <a:rPr lang="en-IN" smtClean="0"/>
              <a:t>‹#›</a:t>
            </a:fld>
            <a:endParaRPr lang="en-IN"/>
          </a:p>
        </p:txBody>
      </p:sp>
    </p:spTree>
    <p:extLst>
      <p:ext uri="{BB962C8B-B14F-4D97-AF65-F5344CB8AC3E}">
        <p14:creationId xmlns:p14="http://schemas.microsoft.com/office/powerpoint/2010/main" val="1131116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122ABC2E-DDB4-4F5E-8BC1-44EAC78EAAC3}"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1936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6BBDDE-82CB-45BA-BD24-0CA70580EAD8}" type="datetimeFigureOut">
              <a:rPr lang="en-IN" smtClean="0"/>
              <a:t>01-07-2024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22ABC2E-DDB4-4F5E-8BC1-44EAC78EAAC3}" type="slidenum">
              <a:rPr lang="en-IN" smtClean="0"/>
              <a:t>‹#›</a:t>
            </a:fld>
            <a:endParaRPr lang="en-IN"/>
          </a:p>
        </p:txBody>
      </p:sp>
    </p:spTree>
    <p:extLst>
      <p:ext uri="{BB962C8B-B14F-4D97-AF65-F5344CB8AC3E}">
        <p14:creationId xmlns:p14="http://schemas.microsoft.com/office/powerpoint/2010/main" val="1297793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0157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950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spTree>
    <p:extLst>
      <p:ext uri="{BB962C8B-B14F-4D97-AF65-F5344CB8AC3E}">
        <p14:creationId xmlns:p14="http://schemas.microsoft.com/office/powerpoint/2010/main" val="2639028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8298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9051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3426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9239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098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spTree>
    <p:extLst>
      <p:ext uri="{BB962C8B-B14F-4D97-AF65-F5344CB8AC3E}">
        <p14:creationId xmlns:p14="http://schemas.microsoft.com/office/powerpoint/2010/main" val="2253223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6120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6BBDDE-82CB-45BA-BD24-0CA70580EAD8}" type="datetimeFigureOut">
              <a:rPr lang="en-IN" smtClean="0"/>
              <a:t>01-07-2024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22ABC2E-DDB4-4F5E-8BC1-44EAC78EAAC3}" type="slidenum">
              <a:rPr lang="en-IN" smtClean="0"/>
              <a:t>‹#›</a:t>
            </a:fld>
            <a:endParaRPr lang="en-IN"/>
          </a:p>
        </p:txBody>
      </p:sp>
    </p:spTree>
    <p:extLst>
      <p:ext uri="{BB962C8B-B14F-4D97-AF65-F5344CB8AC3E}">
        <p14:creationId xmlns:p14="http://schemas.microsoft.com/office/powerpoint/2010/main" val="3772367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6BBDDE-82CB-45BA-BD24-0CA70580EAD8}" type="datetimeFigureOut">
              <a:rPr lang="en-IN" smtClean="0"/>
              <a:t>01-07-2024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22ABC2E-DDB4-4F5E-8BC1-44EAC78EAAC3}"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0663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6BBDDE-82CB-45BA-BD24-0CA70580EAD8}" type="datetimeFigureOut">
              <a:rPr lang="en-IN" smtClean="0"/>
              <a:t>01-07-2024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22ABC2E-DDB4-4F5E-8BC1-44EAC78EAAC3}"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4705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6BBDDE-82CB-45BA-BD24-0CA70580EAD8}" type="datetimeFigureOut">
              <a:rPr lang="en-IN" smtClean="0"/>
              <a:t>01-07-2024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22ABC2E-DDB4-4F5E-8BC1-44EAC78EAAC3}" type="slidenum">
              <a:rPr lang="en-IN" smtClean="0"/>
              <a:t>‹#›</a:t>
            </a:fld>
            <a:endParaRPr lang="en-IN"/>
          </a:p>
        </p:txBody>
      </p:sp>
    </p:spTree>
    <p:extLst>
      <p:ext uri="{BB962C8B-B14F-4D97-AF65-F5344CB8AC3E}">
        <p14:creationId xmlns:p14="http://schemas.microsoft.com/office/powerpoint/2010/main" val="865426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6BBDDE-82CB-45BA-BD24-0CA70580EAD8}" type="datetimeFigureOut">
              <a:rPr lang="en-IN" smtClean="0"/>
              <a:t>01-07-2024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22ABC2E-DDB4-4F5E-8BC1-44EAC78EAAC3}"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8142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6BBDDE-82CB-45BA-BD24-0CA70580EAD8}" type="datetimeFigureOut">
              <a:rPr lang="en-IN" smtClean="0"/>
              <a:t>01-07-2024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22ABC2E-DDB4-4F5E-8BC1-44EAC78EAAC3}" type="slidenum">
              <a:rPr lang="en-IN" smtClean="0"/>
              <a:t>‹#›</a:t>
            </a:fld>
            <a:endParaRPr lang="en-IN"/>
          </a:p>
        </p:txBody>
      </p:sp>
    </p:spTree>
    <p:extLst>
      <p:ext uri="{BB962C8B-B14F-4D97-AF65-F5344CB8AC3E}">
        <p14:creationId xmlns:p14="http://schemas.microsoft.com/office/powerpoint/2010/main" val="1272884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F6BBDDE-82CB-45BA-BD24-0CA70580EAD8}" type="datetimeFigureOut">
              <a:rPr lang="en-IN" smtClean="0"/>
              <a:t>01-07-2024</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22ABC2E-DDB4-4F5E-8BC1-44EAC78EAAC3}" type="slidenum">
              <a:rPr lang="en-IN" smtClean="0"/>
              <a:t>‹#›</a:t>
            </a:fld>
            <a:endParaRPr lang="en-IN"/>
          </a:p>
        </p:txBody>
      </p:sp>
    </p:spTree>
    <p:extLst>
      <p:ext uri="{BB962C8B-B14F-4D97-AF65-F5344CB8AC3E}">
        <p14:creationId xmlns:p14="http://schemas.microsoft.com/office/powerpoint/2010/main" val="396531185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3"/>
          <p:cNvSpPr/>
          <p:nvPr/>
        </p:nvSpPr>
        <p:spPr>
          <a:xfrm>
            <a:off x="5621140" y="3282256"/>
            <a:ext cx="5850831" cy="1316832"/>
          </a:xfrm>
          <a:prstGeom prst="rect">
            <a:avLst/>
          </a:prstGeom>
          <a:noFill/>
          <a:ln/>
        </p:spPr>
        <p:txBody>
          <a:bodyPr wrap="square" rtlCol="0" anchor="t"/>
          <a:lstStyle/>
          <a:p>
            <a:pPr marL="285739" marR="0" lvl="0" indent="-285739" algn="l" defTabSz="457200" rtl="0" eaLnBrk="1" fontAlgn="auto" latinLnBrk="0" hangingPunct="1">
              <a:lnSpc>
                <a:spcPts val="2592"/>
              </a:lnSpc>
              <a:spcBef>
                <a:spcPts val="0"/>
              </a:spcBef>
              <a:spcAft>
                <a:spcPts val="0"/>
              </a:spcAft>
              <a:buClrTx/>
              <a:buSzPct val="100000"/>
              <a:buFontTx/>
              <a:buChar char="•"/>
              <a:tabLst/>
              <a:defRPr/>
            </a:pPr>
            <a:endParaRPr kumimoji="0" lang="en-US" sz="162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10" name="Text 2">
            <a:extLst>
              <a:ext uri="{FF2B5EF4-FFF2-40B4-BE49-F238E27FC236}">
                <a16:creationId xmlns:a16="http://schemas.microsoft.com/office/drawing/2014/main" id="{B8F07089-69CA-8691-C369-11AB65EB0504}"/>
              </a:ext>
            </a:extLst>
          </p:cNvPr>
          <p:cNvSpPr/>
          <p:nvPr/>
        </p:nvSpPr>
        <p:spPr>
          <a:xfrm>
            <a:off x="2855776" y="3787348"/>
            <a:ext cx="6334362" cy="1467126"/>
          </a:xfrm>
          <a:prstGeom prst="rect">
            <a:avLst/>
          </a:prstGeom>
          <a:noFill/>
          <a:ln/>
        </p:spPr>
        <p:txBody>
          <a:bodyPr wrap="square"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Prepared By:-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Sri . T Chitibabu</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Lecturer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Department of Telugu (U.G)</a:t>
            </a:r>
          </a:p>
        </p:txBody>
      </p:sp>
      <p:sp>
        <p:nvSpPr>
          <p:cNvPr id="12" name="Text 2">
            <a:extLst>
              <a:ext uri="{FF2B5EF4-FFF2-40B4-BE49-F238E27FC236}">
                <a16:creationId xmlns:a16="http://schemas.microsoft.com/office/drawing/2014/main" id="{9666ECE0-7940-D637-02CB-EB1BB8329481}"/>
              </a:ext>
            </a:extLst>
          </p:cNvPr>
          <p:cNvSpPr/>
          <p:nvPr/>
        </p:nvSpPr>
        <p:spPr>
          <a:xfrm>
            <a:off x="4217281" y="2816549"/>
            <a:ext cx="6978526" cy="1941598"/>
          </a:xfrm>
          <a:prstGeom prst="rect">
            <a:avLst/>
          </a:prstGeom>
          <a:noFill/>
          <a:ln/>
        </p:spPr>
        <p:txBody>
          <a:bodyPr wrap="square" rtlCol="0" anchor="t"/>
          <a:lstStyle/>
          <a:p>
            <a:pPr marL="0" marR="0" lvl="0" indent="0" algn="l" defTabSz="457200" rtl="0" eaLnBrk="1" fontAlgn="auto" latinLnBrk="0" hangingPunct="1">
              <a:lnSpc>
                <a:spcPts val="6986"/>
              </a:lnSpc>
              <a:spcBef>
                <a:spcPts val="0"/>
              </a:spcBef>
              <a:spcAft>
                <a:spcPts val="0"/>
              </a:spcAft>
              <a:buClrTx/>
              <a:buSzTx/>
              <a:buFontTx/>
              <a:buNone/>
              <a:tabLst/>
              <a:defRPr/>
            </a:pPr>
            <a:endParaRPr kumimoji="0" lang="en-US" sz="4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2050" name="Picture 1">
            <a:extLst>
              <a:ext uri="{FF2B5EF4-FFF2-40B4-BE49-F238E27FC236}">
                <a16:creationId xmlns:a16="http://schemas.microsoft.com/office/drawing/2014/main" id="{9ED53C1B-3290-02A4-CF11-4DCA100DB8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879" y="2318029"/>
            <a:ext cx="762001" cy="7620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a:extLst>
              <a:ext uri="{FF2B5EF4-FFF2-40B4-BE49-F238E27FC236}">
                <a16:creationId xmlns:a16="http://schemas.microsoft.com/office/drawing/2014/main" id="{B7D052C8-8BF4-8A90-BA0F-A69732812914}"/>
              </a:ext>
            </a:extLst>
          </p:cNvPr>
          <p:cNvSpPr>
            <a:spLocks noChangeArrowheads="1"/>
          </p:cNvSpPr>
          <p:nvPr/>
        </p:nvSpPr>
        <p:spPr bwMode="auto">
          <a:xfrm>
            <a:off x="-792827" y="1847964"/>
            <a:ext cx="1539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6200" tIns="38100" rIns="76200" bIns="3810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5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15" name="Rectangle 4">
            <a:extLst>
              <a:ext uri="{FF2B5EF4-FFF2-40B4-BE49-F238E27FC236}">
                <a16:creationId xmlns:a16="http://schemas.microsoft.com/office/drawing/2014/main" id="{BAC6CD12-0707-EF92-DFB5-3EF0D0E71890}"/>
              </a:ext>
            </a:extLst>
          </p:cNvPr>
          <p:cNvSpPr>
            <a:spLocks noChangeArrowheads="1"/>
          </p:cNvSpPr>
          <p:nvPr/>
        </p:nvSpPr>
        <p:spPr bwMode="auto">
          <a:xfrm>
            <a:off x="1979593" y="780223"/>
            <a:ext cx="9601691" cy="1646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38100" rIns="76200" bIns="38100" numCol="1" anchor="ctr" anchorCtr="0" compatLnSpc="1">
            <a:prstTxWarp prst="textNoShape">
              <a:avLst/>
            </a:prstTxWarp>
            <a:spAutoFit/>
          </a:bodyPr>
          <a:lstStyle/>
          <a:p>
            <a:pPr marL="0" marR="0" lvl="0" indent="0" algn="ctr" defTabSz="76197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3333FF"/>
                </a:solidFill>
                <a:effectLst/>
                <a:uLnTx/>
                <a:uFillTx/>
                <a:latin typeface="Segoe UI" panose="020B0502040204020203" pitchFamily="34" charset="0"/>
                <a:ea typeface="Times New Roman" panose="02020603050405020304" pitchFamily="18" charset="0"/>
                <a:cs typeface="Segoe UI" panose="020B0502040204020203" pitchFamily="34" charset="0"/>
              </a:rPr>
              <a:t>DANTULURI NARAYANA RAJU COLLEGE (Autonomous)</a:t>
            </a:r>
            <a:endParaRPr kumimoji="0" lang="en-US" altLang="en-US" sz="36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0" marR="0" lvl="0" indent="0" algn="l" defTabSz="761970" rtl="0" eaLnBrk="0" fontAlgn="base" latinLnBrk="0" hangingPunct="0">
              <a:lnSpc>
                <a:spcPct val="100000"/>
              </a:lnSpc>
              <a:spcBef>
                <a:spcPct val="0"/>
              </a:spcBef>
              <a:spcAft>
                <a:spcPct val="0"/>
              </a:spcAft>
              <a:buClrTx/>
              <a:buSzTx/>
              <a:buFontTx/>
              <a:buNone/>
              <a:tabLst/>
              <a:defRPr/>
            </a:pPr>
            <a:endParaRPr kumimoji="0" lang="en-US" altLang="en-US" sz="3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8" name="Picture 17">
            <a:extLst>
              <a:ext uri="{FF2B5EF4-FFF2-40B4-BE49-F238E27FC236}">
                <a16:creationId xmlns:a16="http://schemas.microsoft.com/office/drawing/2014/main" id="{0AEEA71F-7E6E-ED83-93C9-EB2B2CC135ED}"/>
              </a:ext>
            </a:extLst>
          </p:cNvPr>
          <p:cNvPicPr>
            <a:picLocks noChangeAspect="1"/>
          </p:cNvPicPr>
          <p:nvPr/>
        </p:nvPicPr>
        <p:blipFill>
          <a:blip r:embed="rId4"/>
          <a:stretch>
            <a:fillRect/>
          </a:stretch>
        </p:blipFill>
        <p:spPr>
          <a:xfrm>
            <a:off x="931898" y="724919"/>
            <a:ext cx="1367598" cy="1367598"/>
          </a:xfrm>
          <a:prstGeom prst="rect">
            <a:avLst/>
          </a:prstGeom>
        </p:spPr>
      </p:pic>
      <p:sp>
        <p:nvSpPr>
          <p:cNvPr id="2" name="Text 2">
            <a:extLst>
              <a:ext uri="{FF2B5EF4-FFF2-40B4-BE49-F238E27FC236}">
                <a16:creationId xmlns:a16="http://schemas.microsoft.com/office/drawing/2014/main" id="{636B0C3D-FF8E-16A0-A35D-C9047CC717A4}"/>
              </a:ext>
            </a:extLst>
          </p:cNvPr>
          <p:cNvSpPr/>
          <p:nvPr/>
        </p:nvSpPr>
        <p:spPr>
          <a:xfrm>
            <a:off x="2395749" y="1877538"/>
            <a:ext cx="7816658" cy="1050328"/>
          </a:xfrm>
          <a:prstGeom prst="rect">
            <a:avLst/>
          </a:prstGeom>
          <a:noFill/>
          <a:ln/>
        </p:spPr>
        <p:txBody>
          <a:bodyPr wrap="square" rtlCol="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ts val="6986"/>
              </a:lnSpc>
              <a:spcBef>
                <a:spcPts val="0"/>
              </a:spcBef>
              <a:spcAft>
                <a:spcPts val="0"/>
              </a:spcAft>
              <a:buClrTx/>
              <a:buSzTx/>
              <a:buFontTx/>
              <a:buNone/>
              <a:tabLst/>
              <a:defRPr/>
            </a:pPr>
            <a:r>
              <a:rPr kumimoji="0" lang="en-US" sz="45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Semester-3</a:t>
            </a:r>
            <a:endParaRPr kumimoji="0" lang="te-IN" sz="45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ts val="6986"/>
              </a:lnSpc>
              <a:spcBef>
                <a:spcPts val="0"/>
              </a:spcBef>
              <a:spcAft>
                <a:spcPts val="0"/>
              </a:spcAft>
              <a:buClrTx/>
              <a:buSzTx/>
              <a:buFontTx/>
              <a:buNone/>
              <a:tabLst/>
              <a:defRPr/>
            </a:pPr>
            <a:r>
              <a:rPr lang="te-IN" sz="4500" dirty="0">
                <a:solidFill>
                  <a:srgbClr val="00B050"/>
                </a:solidFill>
                <a:latin typeface="Times New Roman" panose="02020603050405020304" pitchFamily="18" charset="0"/>
                <a:cs typeface="Times New Roman" panose="02020603050405020304" pitchFamily="18" charset="0"/>
              </a:rPr>
              <a:t>సృజనాత్మక రచన </a:t>
            </a:r>
            <a:r>
              <a:rPr kumimoji="0" lang="te-IN" sz="45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te-IN" sz="4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4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3304673" y="1382920"/>
            <a:ext cx="6063917" cy="99002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lang="te-IN" altLang="en-US" sz="6600" dirty="0">
                <a:latin typeface="Arial" panose="020B0604020202020204" pitchFamily="34" charset="0"/>
              </a:rPr>
              <a:t>సృజనాత్మక రచన</a:t>
            </a:r>
            <a:endParaRPr kumimoji="0" lang="en-US" altLang="en-US" sz="66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ED4BA069-DA18-C245-D30F-C613AECEA1A9}"/>
              </a:ext>
            </a:extLst>
          </p:cNvPr>
          <p:cNvSpPr>
            <a:spLocks noChangeArrowheads="1"/>
          </p:cNvSpPr>
          <p:nvPr/>
        </p:nvSpPr>
        <p:spPr bwMode="auto">
          <a:xfrm>
            <a:off x="1540696" y="3033370"/>
            <a:ext cx="9591870" cy="145168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te-IN" altLang="en-US" sz="3200" b="0" i="0" u="none" strike="noStrike" cap="none" normalizeH="0" baseline="0" dirty="0">
                <a:ln>
                  <a:noFill/>
                </a:ln>
                <a:solidFill>
                  <a:schemeClr val="tx1"/>
                </a:solidFill>
                <a:effectLst/>
                <a:latin typeface="Arial" panose="020B0604020202020204" pitchFamily="34" charset="0"/>
              </a:rPr>
              <a:t>సృజనాత్మక రచన ఒక కళ. లలితకళలన్నీ సృజనతో కూడినవే. సృజనాత్మకమైన సాహిత్యంలో కవిత్వం, కథానిక, నవల, నాటకం వంటివి ఉంటాయి. వీటిలో కూడా కవిత్వం ప్రధానమైంది.</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29412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3304673" y="1382920"/>
            <a:ext cx="6063917" cy="99002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lang="te-IN" altLang="en-US" sz="6600" dirty="0">
                <a:latin typeface="Arial" panose="020B0604020202020204" pitchFamily="34" charset="0"/>
              </a:rPr>
              <a:t>సృజనాత్మక రచన</a:t>
            </a:r>
            <a:endParaRPr kumimoji="0" lang="en-US" altLang="en-US" sz="66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ED4BA069-DA18-C245-D30F-C613AECEA1A9}"/>
              </a:ext>
            </a:extLst>
          </p:cNvPr>
          <p:cNvSpPr>
            <a:spLocks noChangeArrowheads="1"/>
          </p:cNvSpPr>
          <p:nvPr/>
        </p:nvSpPr>
        <p:spPr bwMode="auto">
          <a:xfrm>
            <a:off x="1540696" y="2294707"/>
            <a:ext cx="9591870" cy="292901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te-IN" altLang="en-US" sz="3200" b="0" i="0" u="none" strike="noStrike" cap="none" normalizeH="0" baseline="0" dirty="0">
                <a:ln>
                  <a:noFill/>
                </a:ln>
                <a:solidFill>
                  <a:schemeClr val="tx1"/>
                </a:solidFill>
                <a:effectLst/>
                <a:latin typeface="Arial" panose="020B0604020202020204" pitchFamily="34" charset="0"/>
              </a:rPr>
              <a:t>కవిత్వం - కవి విశిష్టత : కవి శబ్దాన్ని పరమాత్మ అనే అర్థంలో వేద మంత్రాల్లో ప్రయోగించారు. కవి ఋషిత్వం ఉండాలని "నానృషిః కురుతే కార్యం” అన్నారు. ఈ ఋషిత్వం వలననే కవి క్రాంతదర్శి అవుతాడు. రోము దేశస్థులు కూడా కవులను ఋషులుగానే భావించారు. ఆ భాషలో కవిని వాటిస్ అంటారు. వాటిస్ అంటే </a:t>
            </a:r>
            <a:r>
              <a:rPr kumimoji="0" lang="en-IN" altLang="en-US" sz="3200" b="0" i="0" u="none" strike="noStrike" cap="none" normalizeH="0" baseline="0" dirty="0">
                <a:ln>
                  <a:noFill/>
                </a:ln>
                <a:solidFill>
                  <a:schemeClr val="tx1"/>
                </a:solidFill>
                <a:effectLst/>
                <a:latin typeface="Arial" panose="020B0604020202020204" pitchFamily="34" charset="0"/>
              </a:rPr>
              <a:t>Foreseen Prophet (</a:t>
            </a:r>
            <a:r>
              <a:rPr kumimoji="0" lang="te-IN" altLang="en-US" sz="3200" b="0" i="0" u="none" strike="noStrike" cap="none" normalizeH="0" baseline="0" dirty="0">
                <a:ln>
                  <a:noFill/>
                </a:ln>
                <a:solidFill>
                  <a:schemeClr val="tx1"/>
                </a:solidFill>
                <a:effectLst/>
                <a:latin typeface="Arial" panose="020B0604020202020204" pitchFamily="34" charset="0"/>
              </a:rPr>
              <a:t>ద్రష్ట) అని అర్ధం.. </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04569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3304673" y="1382920"/>
            <a:ext cx="6063917" cy="99002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lang="te-IN" altLang="en-US" sz="6600" dirty="0">
                <a:latin typeface="Arial" panose="020B0604020202020204" pitchFamily="34" charset="0"/>
              </a:rPr>
              <a:t>సృజనాత్మక రచన</a:t>
            </a:r>
            <a:endParaRPr kumimoji="0" lang="en-US" altLang="en-US" sz="66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ED4BA069-DA18-C245-D30F-C613AECEA1A9}"/>
              </a:ext>
            </a:extLst>
          </p:cNvPr>
          <p:cNvSpPr>
            <a:spLocks noChangeArrowheads="1"/>
          </p:cNvSpPr>
          <p:nvPr/>
        </p:nvSpPr>
        <p:spPr bwMode="auto">
          <a:xfrm>
            <a:off x="1540696" y="2787149"/>
            <a:ext cx="9591870" cy="194413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te-IN" altLang="en-US" sz="3200" b="0" i="0" u="none" strike="noStrike" cap="none" normalizeH="0" baseline="0" dirty="0">
                <a:ln>
                  <a:noFill/>
                </a:ln>
                <a:solidFill>
                  <a:schemeClr val="tx1"/>
                </a:solidFill>
                <a:effectLst/>
                <a:latin typeface="Arial" panose="020B0604020202020204" pitchFamily="34" charset="0"/>
              </a:rPr>
              <a:t>పూర్వకాలంలో ఋషులే కవులు. 'వారే ఉపనిషత్తులు, ఋక్కులు చెప్పారు. వాల్మీకి, వ్యాసుడు ఋషులు కాబట్టే రామాయణ భారతాది గ్రంథాలు రచించారు. వారి దివ్యదృష్టి చేత లోకోత్తర వర్ణనలు చేశారు. </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26583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3304673" y="1382920"/>
            <a:ext cx="6063917" cy="99002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lang="te-IN" altLang="en-US" sz="6600" dirty="0">
                <a:latin typeface="Arial" panose="020B0604020202020204" pitchFamily="34" charset="0"/>
              </a:rPr>
              <a:t>సృజనాత్మక రచన</a:t>
            </a:r>
            <a:endParaRPr kumimoji="0" lang="en-US" altLang="en-US" sz="66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ED4BA069-DA18-C245-D30F-C613AECEA1A9}"/>
              </a:ext>
            </a:extLst>
          </p:cNvPr>
          <p:cNvSpPr>
            <a:spLocks noChangeArrowheads="1"/>
          </p:cNvSpPr>
          <p:nvPr/>
        </p:nvSpPr>
        <p:spPr bwMode="auto">
          <a:xfrm>
            <a:off x="1540696" y="2552338"/>
            <a:ext cx="9591870" cy="342145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te-IN" altLang="en-US" sz="3200" b="0" i="0" u="none" strike="noStrike" cap="none" normalizeH="0" baseline="0" dirty="0">
                <a:ln>
                  <a:noFill/>
                </a:ln>
                <a:solidFill>
                  <a:schemeClr val="tx1"/>
                </a:solidFill>
                <a:effectLst/>
                <a:latin typeface="Arial" panose="020B0604020202020204" pitchFamily="34" charset="0"/>
              </a:rPr>
              <a:t>తాము దర్శించిన దాన్ని వర్ణనాత్మకంగా రచించడమే గాక నూతన సృష్టి చేయగల సమర్థుడే కవి అని భట్టతాతుడనే అలంకారికుడు చెప్పాడు. కవితా చాతుర్యంతో వర్ణించే వానిని కవి అంటారు. అందుకే గ్రీకులు కవిని పొయటిస్ అంటారు. పొయటిస్ అంటే సృష్టికర్త అని అర్థం. అపారమైన కావ్య జగత్తులో కవి బ్రహ్మ వంటివాడని, అతడు తన ఇష్టానుసారంతో కొన్ని మార్చగలడని అంటారు. </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73869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4463961" y="1084340"/>
            <a:ext cx="3264078" cy="99002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kumimoji="0" lang="te-IN" altLang="en-US" sz="6600" b="0" i="0" u="none" strike="noStrike" cap="none" normalizeH="0" baseline="0" dirty="0">
                <a:ln>
                  <a:noFill/>
                </a:ln>
                <a:solidFill>
                  <a:schemeClr val="tx1"/>
                </a:solidFill>
                <a:effectLst/>
                <a:latin typeface="Arial" panose="020B0604020202020204" pitchFamily="34" charset="0"/>
              </a:rPr>
              <a:t>కధా రచన</a:t>
            </a:r>
            <a:endParaRPr kumimoji="0" lang="en-US" altLang="en-US" sz="66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ED4BA069-DA18-C245-D30F-C613AECEA1A9}"/>
              </a:ext>
            </a:extLst>
          </p:cNvPr>
          <p:cNvSpPr>
            <a:spLocks noChangeArrowheads="1"/>
          </p:cNvSpPr>
          <p:nvPr/>
        </p:nvSpPr>
        <p:spPr bwMode="auto">
          <a:xfrm>
            <a:off x="1708647" y="2268795"/>
            <a:ext cx="9591870" cy="39139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te-IN" altLang="en-US" sz="3200" b="0" i="0" u="none" strike="noStrike" cap="none" normalizeH="0" baseline="0" dirty="0">
                <a:ln>
                  <a:noFill/>
                </a:ln>
                <a:solidFill>
                  <a:schemeClr val="tx1"/>
                </a:solidFill>
                <a:effectLst/>
                <a:latin typeface="Arial" panose="020B0604020202020204" pitchFamily="34" charset="0"/>
              </a:rPr>
              <a:t>ఆంగ్లసాహిత్య ప్రభావంతో తెలుగులో వచ్చిన అనేక సాహిత్య ప్రక్రియల్లో కథానిక ఒకటి. ఈ ప్రక్రియ అభివృద్ధి చెంది వేలాదిమంది రచయితల అభిమానానికి కారణమై లక్షలాది కథలను వైవిధ్యంగా రాయడానికి కారణమయింది కథానిక - నిర్వచనాలు : ఎందరో ప్రముఖ రచయితలు కథానికను నిర్వచించారు. వారిలో పాలగుమ్మి పద్మరాజు "కథాని మెరుపు లాంటింది. దానిలో వేగం ప్రధానం. వైచిత్రి కథానికకు ప్రాణం. ప్లాట్ అవసరం. </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0590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4463961" y="1084340"/>
            <a:ext cx="3264078" cy="99002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kumimoji="0" lang="te-IN" altLang="en-US" sz="6600" b="0" i="0" u="none" strike="noStrike" cap="none" normalizeH="0" baseline="0" dirty="0">
                <a:ln>
                  <a:noFill/>
                </a:ln>
                <a:solidFill>
                  <a:schemeClr val="tx1"/>
                </a:solidFill>
                <a:effectLst/>
                <a:latin typeface="Arial" panose="020B0604020202020204" pitchFamily="34" charset="0"/>
              </a:rPr>
              <a:t>కధా రచన</a:t>
            </a:r>
            <a:endParaRPr kumimoji="0" lang="en-US" altLang="en-US" sz="66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ED4BA069-DA18-C245-D30F-C613AECEA1A9}"/>
              </a:ext>
            </a:extLst>
          </p:cNvPr>
          <p:cNvSpPr>
            <a:spLocks noChangeArrowheads="1"/>
          </p:cNvSpPr>
          <p:nvPr/>
        </p:nvSpPr>
        <p:spPr bwMode="auto">
          <a:xfrm>
            <a:off x="1231639" y="2589661"/>
            <a:ext cx="10338319" cy="342145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te-IN" altLang="en-US" sz="3200" b="0" i="0" u="none" strike="noStrike" cap="none" normalizeH="0" baseline="0" dirty="0">
                <a:ln>
                  <a:noFill/>
                </a:ln>
                <a:solidFill>
                  <a:schemeClr val="tx1"/>
                </a:solidFill>
                <a:effectLst/>
                <a:latin typeface="Arial" panose="020B0604020202020204" pitchFamily="34" charset="0"/>
              </a:rPr>
              <a:t>శిల్పం మీద దృష్టి కేంద్రీకరించారు. అని చెప్పారు.</a:t>
            </a:r>
          </a:p>
          <a:p>
            <a:pPr marR="0" lvl="0" algn="l" defTabSz="914400" rtl="0" eaLnBrk="0" fontAlgn="base" latinLnBrk="0" hangingPunct="0">
              <a:lnSpc>
                <a:spcPct val="100000"/>
              </a:lnSpc>
              <a:spcBef>
                <a:spcPct val="0"/>
              </a:spcBef>
              <a:spcAft>
                <a:spcPct val="0"/>
              </a:spcAft>
              <a:buClrTx/>
              <a:buSzTx/>
              <a:tabLst/>
            </a:pPr>
            <a:r>
              <a:rPr kumimoji="0" lang="te-IN" altLang="en-US" sz="3200" b="0" i="0" u="none" strike="noStrike" cap="none" normalizeH="0" baseline="0" dirty="0">
                <a:ln>
                  <a:noFill/>
                </a:ln>
                <a:solidFill>
                  <a:schemeClr val="tx1"/>
                </a:solidFill>
                <a:effectLst/>
                <a:latin typeface="Arial" panose="020B0604020202020204" pitchFamily="34" charset="0"/>
              </a:rPr>
              <a:t>శ్రీపాద సుబ్రహ్మణశాస్త్రి "కథలు కల్పించడానికి గొప్ప ప్రతిభ కావాలి. వాటి విలువ తెలుసుకోవడానికి ఎంతో పరిజ్ఞాన కావాలి. అది చెప్పడానికి నేర్పుండాలి. వినడానికి రుచి ఉండాలి. బోధపడడానికి బుద్ధి సూక్ష్మత కావాలి. కథలు కళ్య వెలుగిస్తాయి. బుద్ధి పదును పెడతాయి. మనసుకు ఉత్సాహం, ఉల్లాసం, కలిగిస్తాయి" అంటూ కవులకు కల్పనాశక్తి, నేరు అవసరమన్నారు.</a:t>
            </a:r>
          </a:p>
        </p:txBody>
      </p:sp>
    </p:spTree>
    <p:extLst>
      <p:ext uri="{BB962C8B-B14F-4D97-AF65-F5344CB8AC3E}">
        <p14:creationId xmlns:p14="http://schemas.microsoft.com/office/powerpoint/2010/main" val="3566295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4463961" y="1084340"/>
            <a:ext cx="3264078" cy="99002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kumimoji="0" lang="te-IN" altLang="en-US" sz="6600" b="0" i="0" u="none" strike="noStrike" cap="none" normalizeH="0" baseline="0" dirty="0">
                <a:ln>
                  <a:noFill/>
                </a:ln>
                <a:solidFill>
                  <a:schemeClr val="tx1"/>
                </a:solidFill>
                <a:effectLst/>
                <a:latin typeface="Arial" panose="020B0604020202020204" pitchFamily="34" charset="0"/>
              </a:rPr>
              <a:t>కధా రచన</a:t>
            </a:r>
            <a:endParaRPr kumimoji="0" lang="en-US" altLang="en-US" sz="66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ED4BA069-DA18-C245-D30F-C613AECEA1A9}"/>
              </a:ext>
            </a:extLst>
          </p:cNvPr>
          <p:cNvSpPr>
            <a:spLocks noChangeArrowheads="1"/>
          </p:cNvSpPr>
          <p:nvPr/>
        </p:nvSpPr>
        <p:spPr bwMode="auto">
          <a:xfrm>
            <a:off x="1119672" y="2970135"/>
            <a:ext cx="10338319" cy="243657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te-IN" altLang="en-US" sz="3200" b="0" i="0" u="none" strike="noStrike" cap="none" normalizeH="0" baseline="0" dirty="0">
                <a:ln>
                  <a:noFill/>
                </a:ln>
                <a:solidFill>
                  <a:schemeClr val="tx1"/>
                </a:solidFill>
                <a:effectLst/>
                <a:latin typeface="Arial" panose="020B0604020202020204" pitchFamily="34" charset="0"/>
              </a:rPr>
              <a:t>చలం “కథకు గొప్పతనం పట్టాలంటే కథ చిత్రించే జీవితం భూమి నుంచి పైకి లేవాలి వాస్తవికతకు మెరుగులు దిద్దాలి కలిగించడ అన్నారు.గోపీచంద్ "కథను `ఏ రూపంలో రాసినా కథ ద్వారా పాఠకులకు ఒక సంస్కారం, ఒక కొత్త దృష్టి ముఖ్యం" అంటూ కథ అనుభూతితో కూడిన ప్రయోజనం కలిగించాలంటారు.</a:t>
            </a:r>
          </a:p>
        </p:txBody>
      </p:sp>
    </p:spTree>
    <p:extLst>
      <p:ext uri="{BB962C8B-B14F-4D97-AF65-F5344CB8AC3E}">
        <p14:creationId xmlns:p14="http://schemas.microsoft.com/office/powerpoint/2010/main" val="242265926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287</TotalTime>
  <Words>351</Words>
  <Application>Microsoft Office PowerPoint</Application>
  <PresentationFormat>Widescreen</PresentationFormat>
  <Paragraphs>23</Paragraphs>
  <Slides>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Cambria</vt:lpstr>
      <vt:lpstr>Garamond</vt:lpstr>
      <vt:lpstr>Segoe UI</vt:lpstr>
      <vt:lpstr>Times New Roman</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BHARAT RAJU</dc:creator>
  <cp:lastModifiedBy>BHARAT RAJU</cp:lastModifiedBy>
  <cp:revision>30</cp:revision>
  <dcterms:created xsi:type="dcterms:W3CDTF">2024-06-28T17:51:31Z</dcterms:created>
  <dcterms:modified xsi:type="dcterms:W3CDTF">2024-06-30T21:00:57Z</dcterms:modified>
</cp:coreProperties>
</file>