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264" r:id="rId2"/>
    <p:sldId id="256" r:id="rId3"/>
    <p:sldId id="266" r:id="rId4"/>
    <p:sldId id="270" r:id="rId5"/>
    <p:sldId id="271" r:id="rId6"/>
    <p:sldId id="272" r:id="rId7"/>
    <p:sldId id="273" r:id="rId8"/>
    <p:sldId id="274"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varScale="1">
        <p:scale>
          <a:sx n="52" d="100"/>
          <a:sy n="52"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3</a:t>
            </a:fld>
            <a:endParaRPr lang="en-IN"/>
          </a:p>
        </p:txBody>
      </p:sp>
    </p:spTree>
    <p:extLst>
      <p:ext uri="{BB962C8B-B14F-4D97-AF65-F5344CB8AC3E}">
        <p14:creationId xmlns:p14="http://schemas.microsoft.com/office/powerpoint/2010/main" val="194605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4</a:t>
            </a:fld>
            <a:endParaRPr lang="en-IN"/>
          </a:p>
        </p:txBody>
      </p:sp>
    </p:spTree>
    <p:extLst>
      <p:ext uri="{BB962C8B-B14F-4D97-AF65-F5344CB8AC3E}">
        <p14:creationId xmlns:p14="http://schemas.microsoft.com/office/powerpoint/2010/main" val="252877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5</a:t>
            </a:fld>
            <a:endParaRPr lang="en-IN"/>
          </a:p>
        </p:txBody>
      </p:sp>
    </p:spTree>
    <p:extLst>
      <p:ext uri="{BB962C8B-B14F-4D97-AF65-F5344CB8AC3E}">
        <p14:creationId xmlns:p14="http://schemas.microsoft.com/office/powerpoint/2010/main" val="374493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6</a:t>
            </a:fld>
            <a:endParaRPr lang="en-IN"/>
          </a:p>
        </p:txBody>
      </p:sp>
    </p:spTree>
    <p:extLst>
      <p:ext uri="{BB962C8B-B14F-4D97-AF65-F5344CB8AC3E}">
        <p14:creationId xmlns:p14="http://schemas.microsoft.com/office/powerpoint/2010/main" val="38044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7</a:t>
            </a:fld>
            <a:endParaRPr lang="en-IN"/>
          </a:p>
        </p:txBody>
      </p:sp>
    </p:spTree>
    <p:extLst>
      <p:ext uri="{BB962C8B-B14F-4D97-AF65-F5344CB8AC3E}">
        <p14:creationId xmlns:p14="http://schemas.microsoft.com/office/powerpoint/2010/main" val="114452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8</a:t>
            </a:fld>
            <a:endParaRPr lang="en-IN"/>
          </a:p>
        </p:txBody>
      </p:sp>
    </p:spTree>
    <p:extLst>
      <p:ext uri="{BB962C8B-B14F-4D97-AF65-F5344CB8AC3E}">
        <p14:creationId xmlns:p14="http://schemas.microsoft.com/office/powerpoint/2010/main" val="288441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9</a:t>
            </a:fld>
            <a:endParaRPr lang="en-IN"/>
          </a:p>
        </p:txBody>
      </p:sp>
    </p:spTree>
    <p:extLst>
      <p:ext uri="{BB962C8B-B14F-4D97-AF65-F5344CB8AC3E}">
        <p14:creationId xmlns:p14="http://schemas.microsoft.com/office/powerpoint/2010/main" val="3210659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877538"/>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Semester-3</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lang="te-IN" sz="4500" dirty="0">
                <a:solidFill>
                  <a:srgbClr val="00B050"/>
                </a:solidFill>
                <a:latin typeface="Times New Roman" panose="02020603050405020304" pitchFamily="18" charset="0"/>
                <a:cs typeface="Times New Roman" panose="02020603050405020304" pitchFamily="18" charset="0"/>
              </a:rPr>
              <a:t>సృజనాత్మక రచన </a:t>
            </a: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176337" y="1286667"/>
            <a:ext cx="6946232"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III- </a:t>
            </a:r>
            <a:r>
              <a:rPr lang="te-IN" altLang="en-US" sz="6600" dirty="0">
                <a:latin typeface="Arial" panose="020B0604020202020204" pitchFamily="34" charset="0"/>
              </a:rPr>
              <a:t>అనువాద  రచన</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3114944" y="3183993"/>
            <a:ext cx="5962112"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te-IN" altLang="en-US" sz="5400" dirty="0">
                <a:latin typeface="Arial" panose="020B0604020202020204" pitchFamily="34" charset="0"/>
              </a:rPr>
              <a:t>అనువాదం - నిర్వచనం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22994" y="1362173"/>
            <a:ext cx="5415734"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011767" y="2643422"/>
            <a:ext cx="10168466" cy="3318936"/>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ఆంగ్ల భాషా ప్రభావంతో నూతనంగా వచ్చిన తెలుగు ప్రక్రియ అనువాదం. ఇద్దరు వ్యక్తుల మధ్య వ్యవహరింపబడుతు భాష ఇద్దరి వ్యక్తుల మధ్య సంభాషణ రూపంలో ఉంటుంది కాబట్టి అది ద్విముఖి. భిన్న భాషలకు చెందిన వారు కలిసిన ఒకరి భాష మరొకరికి తెలియదు. కనుక మరొక భాష ద్వారా భావ వినిమయం జరగాలి అందుచేత అనువాదం అవుతుంది.</a:t>
            </a:r>
          </a:p>
        </p:txBody>
      </p:sp>
    </p:spTree>
    <p:extLst>
      <p:ext uri="{BB962C8B-B14F-4D97-AF65-F5344CB8AC3E}">
        <p14:creationId xmlns:p14="http://schemas.microsoft.com/office/powerpoint/2010/main" val="139644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96432" y="1306188"/>
            <a:ext cx="53970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 ఒక భాషలో పుట్టిన గొప్ప సాహిత్యం ఇతర భాషల వారికి అందడానికి అనువాదం కావాలి. ప్రతి భాషలో ఉత్పన ఉత్తమ సాహిత్యాన్ని అనువాదం వలననే ఇతర దేశాలకు చెందిన ఇతర భాషలవారు చదివి ఆనందిస్తున్నారు. మొ టాల్స్టాయ్, చెకోవ్, పెరలబిక్, సోమర్ సెట్మామ్ వంటి అంతర్జాతీయ ఖ్యాతి వహించిన రచయితల గ్రంథాలను ప్రపంచమ చదివి ఆనందించడానికి అనువాదాలే కారణం.</a:t>
            </a:r>
          </a:p>
        </p:txBody>
      </p:sp>
    </p:spTree>
    <p:extLst>
      <p:ext uri="{BB962C8B-B14F-4D97-AF65-F5344CB8AC3E}">
        <p14:creationId xmlns:p14="http://schemas.microsoft.com/office/powerpoint/2010/main" val="76186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96432" y="1306188"/>
            <a:ext cx="53970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 ఒక భాషలో పుట్టిన గొప్ప సాహిత్యం ఇతర భాషల వారికి అందడానికి అనువాదం కావాలి. ప్రతి భాషలో ఉత్పన ఉత్తమ సాహిత్యాన్ని అనువాదం వలననే ఇతర దేశాలకు చెందిన ఇతర భాషలవారు చదివి ఆనందిస్తున్నారు. మొ టాల్స్టాయ్, చెకోవ్, పెరలబిక్, సోమర్ సెట్మామ్ వంటి అంతర్జాతీయ ఖ్యాతి వహించిన రచయితల గ్రంథాలను ప్రపంచమ చదివి ఆనందించడానికి అనువాదాలే కారణం.</a:t>
            </a:r>
          </a:p>
        </p:txBody>
      </p:sp>
    </p:spTree>
    <p:extLst>
      <p:ext uri="{BB962C8B-B14F-4D97-AF65-F5344CB8AC3E}">
        <p14:creationId xmlns:p14="http://schemas.microsoft.com/office/powerpoint/2010/main" val="73030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96432" y="1306188"/>
            <a:ext cx="53970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అనువాదం నిర్వచనం : 'వద్' అను ధాతువునకు 'అను' అనే ఉపసర్గ చేరడం వలన అనువాదం అనే ఏర్పడుతుంది. తిరిగి చెప్పడం అని దీని అర్థం. ఒక భాషలోని పదం, పదాంశం, పదబంధం, వాక్యం వాక్యాంగం, సముదాయం వీటిలో దేనినైనా మరో భాషలోకి మార్చి చెప్పడం లేదా రాయడాన్ని 'అనువాదం' అంటారు.</a:t>
            </a:r>
          </a:p>
        </p:txBody>
      </p:sp>
    </p:spTree>
    <p:extLst>
      <p:ext uri="{BB962C8B-B14F-4D97-AF65-F5344CB8AC3E}">
        <p14:creationId xmlns:p14="http://schemas.microsoft.com/office/powerpoint/2010/main" val="336007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96432" y="1306188"/>
            <a:ext cx="53970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తెలుగులో నిఘంటువులు శబ్దరత్నాకరం, ఆంధ్రదీపిక, ఆంధ్ర వాచస్పత్యము వావిళ్ళ నిఘంటువు అన్నీ 'ఒకరు చెప్పిన దానిని మరల చెప్పుట' అనే అర్థం చెప్పాయి. సినిమాల్లో దీనిని డబ్బింగ్ అంటారు. ఆంగ్లంలో దీన్ని </a:t>
            </a:r>
            <a:r>
              <a:rPr lang="en-IN" sz="3200" dirty="0" err="1">
                <a:solidFill>
                  <a:srgbClr val="000000"/>
                </a:solidFill>
                <a:effectLst/>
                <a:latin typeface="Arial" panose="020B0604020202020204" pitchFamily="34" charset="0"/>
                <a:ea typeface="Calibri" panose="020F0502020204030204" pitchFamily="34" charset="0"/>
              </a:rPr>
              <a:t>Trar</a:t>
            </a:r>
            <a:r>
              <a:rPr lang="en-IN" sz="3200" dirty="0">
                <a:solidFill>
                  <a:srgbClr val="000000"/>
                </a:solidFill>
                <a:effectLst/>
                <a:latin typeface="Arial" panose="020B0604020202020204" pitchFamily="34" charset="0"/>
                <a:ea typeface="Calibri" panose="020F0502020204030204" pitchFamily="34" charset="0"/>
              </a:rPr>
              <a:t> </a:t>
            </a:r>
            <a:r>
              <a:rPr lang="en-IN" sz="3200" dirty="0" err="1">
                <a:solidFill>
                  <a:srgbClr val="000000"/>
                </a:solidFill>
                <a:effectLst/>
                <a:latin typeface="Arial" panose="020B0604020202020204" pitchFamily="34" charset="0"/>
                <a:ea typeface="Calibri" panose="020F0502020204030204" pitchFamily="34" charset="0"/>
              </a:rPr>
              <a:t>tion</a:t>
            </a:r>
            <a:r>
              <a:rPr lang="en-IN" sz="3200" dirty="0">
                <a:solidFill>
                  <a:srgbClr val="000000"/>
                </a:solidFill>
                <a:effectLst/>
                <a:latin typeface="Arial" panose="020B0604020202020204" pitchFamily="34" charset="0"/>
                <a:ea typeface="Calibri" panose="020F0502020204030204" pitchFamily="34" charset="0"/>
              </a:rPr>
              <a:t> </a:t>
            </a:r>
            <a:r>
              <a:rPr lang="te-IN" sz="3200" dirty="0">
                <a:solidFill>
                  <a:srgbClr val="000000"/>
                </a:solidFill>
                <a:effectLst/>
                <a:latin typeface="Arial" panose="020B0604020202020204" pitchFamily="34" charset="0"/>
                <a:ea typeface="Calibri" panose="020F0502020204030204" pitchFamily="34" charset="0"/>
              </a:rPr>
              <a:t>అంటారు. అనువాదానికి భాషాంతరీకరణ, తర్జుమా అనే పర్యాయ పదాలున్నాయి.</a:t>
            </a:r>
          </a:p>
        </p:txBody>
      </p:sp>
    </p:spTree>
    <p:extLst>
      <p:ext uri="{BB962C8B-B14F-4D97-AF65-F5344CB8AC3E}">
        <p14:creationId xmlns:p14="http://schemas.microsoft.com/office/powerpoint/2010/main" val="45458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96432" y="1306188"/>
            <a:ext cx="53970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643422"/>
            <a:ext cx="10168466" cy="3318936"/>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"ఒక భాషలో ఉన్న విషయ పాఠాన్ని మరో భాషలోనికి సమానార్ధక పాఠంగా మార్చే ప్రక్రియను అనువాదం” కీట్ఫర్డ్ నిర్వచించాడు. "</a:t>
            </a:r>
            <a:r>
              <a:rPr lang="en-IN" sz="3200" dirty="0">
                <a:solidFill>
                  <a:srgbClr val="000000"/>
                </a:solidFill>
                <a:effectLst/>
                <a:latin typeface="Arial" panose="020B0604020202020204" pitchFamily="34" charset="0"/>
                <a:ea typeface="Calibri" panose="020F0502020204030204" pitchFamily="34" charset="0"/>
              </a:rPr>
              <a:t>The replacement of Textual material in one language be </a:t>
            </a:r>
            <a:r>
              <a:rPr lang="en-IN" sz="3200" dirty="0" err="1">
                <a:solidFill>
                  <a:srgbClr val="000000"/>
                </a:solidFill>
                <a:effectLst/>
                <a:latin typeface="Arial" panose="020B0604020202020204" pitchFamily="34" charset="0"/>
                <a:ea typeface="Calibri" panose="020F0502020204030204" pitchFamily="34" charset="0"/>
              </a:rPr>
              <a:t>equalent</a:t>
            </a:r>
            <a:r>
              <a:rPr lang="en-IN" sz="3200" dirty="0">
                <a:solidFill>
                  <a:srgbClr val="000000"/>
                </a:solidFill>
                <a:effectLst/>
                <a:latin typeface="Arial" panose="020B0604020202020204" pitchFamily="34" charset="0"/>
                <a:ea typeface="Calibri" panose="020F0502020204030204" pitchFamily="34" charset="0"/>
              </a:rPr>
              <a:t> of textual material in another language".</a:t>
            </a:r>
          </a:p>
        </p:txBody>
      </p:sp>
    </p:spTree>
    <p:extLst>
      <p:ext uri="{BB962C8B-B14F-4D97-AF65-F5344CB8AC3E}">
        <p14:creationId xmlns:p14="http://schemas.microsoft.com/office/powerpoint/2010/main" val="183852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596432" y="1306188"/>
            <a:ext cx="5397072"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te-IN" altLang="en-US" sz="4800" dirty="0">
                <a:latin typeface="Arial" panose="020B0604020202020204" pitchFamily="34" charset="0"/>
              </a:rPr>
              <a:t>అనువాదం - నిర్వచనం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A13502E0-4536-E7AE-1AB5-0706AE68BF3A}"/>
              </a:ext>
            </a:extLst>
          </p:cNvPr>
          <p:cNvSpPr>
            <a:spLocks noGrp="1"/>
          </p:cNvSpPr>
          <p:nvPr>
            <p:ph idx="1"/>
          </p:nvPr>
        </p:nvSpPr>
        <p:spPr>
          <a:xfrm>
            <a:off x="1210735" y="2019212"/>
            <a:ext cx="10168466" cy="3840412"/>
          </a:xfrm>
        </p:spPr>
        <p:txBody>
          <a:bodyPr>
            <a:noAutofit/>
          </a:bodyPr>
          <a:lstStyle/>
          <a:p>
            <a:pPr marL="0" indent="0" algn="just">
              <a:buNone/>
            </a:pPr>
            <a:r>
              <a:rPr lang="te-IN" sz="3200" dirty="0">
                <a:solidFill>
                  <a:srgbClr val="000000"/>
                </a:solidFill>
                <a:effectLst/>
                <a:latin typeface="Arial" panose="020B0604020202020204" pitchFamily="34" charset="0"/>
                <a:ea typeface="Calibri" panose="020F0502020204030204" pitchFamily="34" charset="0"/>
              </a:rPr>
              <a:t>ఈ నిర్వచనంలో మూడు విషయాలు తెలుసుకోవాలి.</a:t>
            </a:r>
          </a:p>
          <a:p>
            <a:pPr marL="0" indent="0" algn="just">
              <a:buNone/>
            </a:pPr>
            <a:r>
              <a:rPr lang="te-IN" sz="3200" dirty="0">
                <a:solidFill>
                  <a:srgbClr val="000000"/>
                </a:solidFill>
                <a:effectLst/>
                <a:latin typeface="Arial" panose="020B0604020202020204" pitchFamily="34" charset="0"/>
                <a:ea typeface="Calibri" panose="020F0502020204030204" pitchFamily="34" charset="0"/>
              </a:rPr>
              <a:t>1. మూల విషయం : అనువాదం కోసం ఎంచుకున్న విషయం.</a:t>
            </a:r>
          </a:p>
          <a:p>
            <a:pPr marL="0" indent="0" algn="just">
              <a:buNone/>
            </a:pPr>
            <a:r>
              <a:rPr lang="te-IN" sz="3200" dirty="0">
                <a:solidFill>
                  <a:srgbClr val="000000"/>
                </a:solidFill>
                <a:effectLst/>
                <a:latin typeface="Arial" panose="020B0604020202020204" pitchFamily="34" charset="0"/>
                <a:ea typeface="Calibri" panose="020F0502020204030204" pitchFamily="34" charset="0"/>
              </a:rPr>
              <a:t>2. మూల భాష : అనువాదం కోసం ఏ భాషను ఎంచుకున్నామో ఆ భాష,</a:t>
            </a:r>
          </a:p>
          <a:p>
            <a:pPr marL="0" indent="0" algn="just">
              <a:buNone/>
            </a:pPr>
            <a:r>
              <a:rPr lang="te-IN" sz="3200" dirty="0">
                <a:solidFill>
                  <a:srgbClr val="000000"/>
                </a:solidFill>
                <a:effectLst/>
                <a:latin typeface="Arial" panose="020B0604020202020204" pitchFamily="34" charset="0"/>
                <a:ea typeface="Calibri" panose="020F0502020204030204" pitchFamily="34" charset="0"/>
              </a:rPr>
              <a:t>3. లక్ష్య భాష.</a:t>
            </a:r>
            <a:r>
              <a:rPr lang="en-IN" sz="3200" dirty="0">
                <a:solidFill>
                  <a:srgbClr val="000000"/>
                </a:solidFill>
                <a:effectLst/>
                <a:latin typeface="Arial" panose="020B0604020202020204" pitchFamily="34" charset="0"/>
                <a:ea typeface="Calibri" panose="020F0502020204030204" pitchFamily="34" charset="0"/>
              </a:rPr>
              <a:t> </a:t>
            </a:r>
            <a:r>
              <a:rPr lang="te-IN" sz="3200" dirty="0">
                <a:solidFill>
                  <a:srgbClr val="000000"/>
                </a:solidFill>
                <a:effectLst/>
                <a:latin typeface="Arial" panose="020B0604020202020204" pitchFamily="34" charset="0"/>
                <a:ea typeface="Calibri" panose="020F0502020204030204" pitchFamily="34" charset="0"/>
              </a:rPr>
              <a:t>అంశాన్ని ఏ భాషలోకి అనువదించాలో ఆ భాష,</a:t>
            </a:r>
          </a:p>
          <a:p>
            <a:pPr marL="0" indent="0" algn="just">
              <a:buNone/>
            </a:pPr>
            <a:r>
              <a:rPr lang="te-IN" sz="3200" dirty="0">
                <a:solidFill>
                  <a:srgbClr val="000000"/>
                </a:solidFill>
                <a:effectLst/>
                <a:latin typeface="Arial" panose="020B0604020202020204" pitchFamily="34" charset="0"/>
                <a:ea typeface="Calibri" panose="020F0502020204030204" pitchFamily="34" charset="0"/>
              </a:rPr>
              <a:t>మూల రచనలో సారాంశం.</a:t>
            </a:r>
          </a:p>
        </p:txBody>
      </p:sp>
    </p:spTree>
    <p:extLst>
      <p:ext uri="{BB962C8B-B14F-4D97-AF65-F5344CB8AC3E}">
        <p14:creationId xmlns:p14="http://schemas.microsoft.com/office/powerpoint/2010/main" val="14225107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286</TotalTime>
  <Words>371</Words>
  <Application>Microsoft Office PowerPoint</Application>
  <PresentationFormat>Widescreen</PresentationFormat>
  <Paragraphs>35</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30</cp:revision>
  <dcterms:created xsi:type="dcterms:W3CDTF">2024-06-28T17:51:31Z</dcterms:created>
  <dcterms:modified xsi:type="dcterms:W3CDTF">2024-06-30T21:09:21Z</dcterms:modified>
</cp:coreProperties>
</file>